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BE08C-3AF4-4607-8E45-798717622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36756-CF72-4689-B37A-F099F4253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33E06-95A6-41EF-A935-9DAA001E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56DE6-D6D8-4320-9E9F-C7C1B3706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8FB8EF-604C-49D6-B6F1-C50FDC871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9A89D0-24ED-4FA6-ACDC-14E3847FB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4E72E2-C85E-439B-BB5A-AB6627BEF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08D4A-CD6C-429F-8629-E981E21B4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1BC8D-A88A-4A69-B4C0-7FBBCB737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3E9B4-18D2-47E9-BCFC-B9B5D01B6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D6F18-7E2A-48A8-AAF5-734704672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261201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义务教育课程标准实验教科书 人教版小学三年级的上册版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202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教材概述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教学重点与难点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教学方法与建议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教学评价与反思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教材概述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义务教育课程标准实验教科书（人教版）小学三年级上册是由人民教育出版社按照《义务教育课程标准》编制的小学语文教材。该教材注重学生的全面发展，培养学生的阅读理解、写作和口语交际能力。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84849" cy="3890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适用对象适用于小学三年级学生，教师可依据此教材进行授课。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84849" cy="3890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出版时间根据版本不同，出版时间也有所差异。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教材简介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注重语文基础知识的掌握，包括字、词、句、拼音等。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培养学生的阅读理解能力，通过多种形式的阅读材料，提高学生的阅读水平。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培养学生的写作能力，通过写作练习，让学生掌握基本的写作技巧。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增强口语交际能力，通过口语练习，让学生能够流利地表达自己的意思。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教材特点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该教材由八个单元组成，每个单元包括课文、生字、词语、拼音、练习等部分。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每个单元的课文主题不同，涵盖了家庭、学校、自然、历史等方面。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每篇课文后面附有生字、词语和拼音，方便学生学习和记忆。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练习部分针对课文内容设计，包括朗读、理解、写作等多种形式。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教材结构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数的认识与计算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图形与几何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涉及平面图形（如圆、三角形、正方形等）的认识、测量和计算，以及立体图形的认识等。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数据分析与概率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了解数据的收集、整理和描述，以及简单统计图表的认识。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包括千以内数的认识、十进制计数法、简单分数和小数的认识等。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实践与应用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培养数学应用意识和解决问题的能力，如生活中的数学、数学游戏等。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数学教学内容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汉字与拼音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掌握汉字的基本笔画、拼音和音节，以及常见词语的拼写。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写作与表达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练习写作简单的句子、短文，培养书面表达能力。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阅读与理解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培养阅读兴趣和能力，学习朗读和默读，理解简单的课文内容。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传统文化与文学欣赏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了解中华传统文化和文学作品，如成语、寓言、古诗等。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语文教学内容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词汇与语法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掌握约300个基础词汇，了解基本语法和句型结构。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听与说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培养听力和口语表达能力，学习简单的日常对话和自我介绍。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阅读与写作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阅读简单的英文材料，练习写作简单的英文日记、信件等。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文化与习俗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了解西方文化、节日和习俗，培养跨文化意识。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英语教学内容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自然科学基础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涉及动物、植物、天气、自然现象等的基础知识，以及简单的物理现象认识。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地球与宇宙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了解地球的构造、宇宙中的天体和空间探索等基础知识。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实践与探究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培养科学探究意识和能力，进行简单的实验和观察，记录并分析实验结果。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科学教学内容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教学重点与难点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掌握万以内数的读写和计算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掌握单位换算和解决简单的实际问题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掌握基本图形和几何体的认知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理解分数和小数的概念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数学重点与难点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掌握汉字的基本笔画和偏旁部首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阅读和理解浅显的寓言、故事、古诗等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写作和表达自己的观点和感受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学习简单的修辞手法和文学常识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语文重点与难点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英语重点与难点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学习基本的日常对话和交际用语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理解英语的基本语法规则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掌握基本单词和短语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难点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提高听、说、读、写的能力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128525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562741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58276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2489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810942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45158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00922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 flipH="1" flipV="1">
            <a:off x="2197800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3763585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3366708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948256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81412" y="3694330"/>
            <a:ext cx="859016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77429" y="3694330"/>
            <a:ext cx="875931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05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9654094" y="3694330"/>
            <a:ext cx="85416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06</a:t>
            </a:r>
            <a:endParaRPr lang="en-US" sz="1100"/>
          </a:p>
        </p:txBody>
      </p:sp>
      <p:cxnSp>
        <p:nvCxnSpPr>
          <p:cNvPr id="16" name="Connector 16"/>
          <p:cNvCxnSpPr/>
          <p:nvPr/>
        </p:nvCxnSpPr>
        <p:spPr>
          <a:xfrm flipH="1" flipV="1">
            <a:off x="5345134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H="1">
            <a:off x="6910919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 flipV="1">
            <a:off x="8515385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10081170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科学重点与难点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063928" y="1867830"/>
            <a:ext cx="2267763" cy="1197322"/>
            <a:chOff x="1063928" y="1867830"/>
            <a:chExt cx="2267763" cy="1197322"/>
          </a:xfrm>
        </p:grpSpPr>
        <p:sp>
          <p:nvSpPr>
            <p:cNvPr id="43" name="TextBox 43"/>
            <p:cNvSpPr txBox="1"/>
            <p:nvPr/>
          </p:nvSpPr>
          <p:spPr>
            <a:xfrm>
              <a:off x="1063928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2618254" y="4709964"/>
            <a:ext cx="2267763" cy="1197322"/>
            <a:chOff x="2618254" y="4709964"/>
            <a:chExt cx="2267763" cy="1197322"/>
          </a:xfrm>
        </p:grpSpPr>
        <p:sp>
          <p:nvSpPr>
            <p:cNvPr id="45" name="TextBox 45"/>
            <p:cNvSpPr txBox="1"/>
            <p:nvPr/>
          </p:nvSpPr>
          <p:spPr>
            <a:xfrm>
              <a:off x="2618254" y="4709964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了解动植物的基本特征和生活习性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4211259" y="1867830"/>
            <a:ext cx="2267763" cy="1197322"/>
            <a:chOff x="4211259" y="1867830"/>
            <a:chExt cx="2267763" cy="1197322"/>
          </a:xfrm>
        </p:grpSpPr>
        <p:sp>
          <p:nvSpPr>
            <p:cNvPr id="47" name="TextBox 47"/>
            <p:cNvSpPr txBox="1"/>
            <p:nvPr/>
          </p:nvSpPr>
          <p:spPr>
            <a:xfrm>
              <a:off x="4211259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学习基本的物理和化学现象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381511" y="1867830"/>
            <a:ext cx="2267763" cy="1197322"/>
            <a:chOff x="7381511" y="1867830"/>
            <a:chExt cx="2267763" cy="1197322"/>
          </a:xfrm>
        </p:grpSpPr>
        <p:sp>
          <p:nvSpPr>
            <p:cNvPr id="49" name="TextBox 49"/>
            <p:cNvSpPr txBox="1"/>
            <p:nvPr/>
          </p:nvSpPr>
          <p:spPr>
            <a:xfrm>
              <a:off x="7381511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理解科学实验的基本方法和原理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765589" y="4709964"/>
            <a:ext cx="2267763" cy="1197322"/>
            <a:chOff x="5765589" y="4709964"/>
            <a:chExt cx="2267763" cy="1197322"/>
          </a:xfrm>
        </p:grpSpPr>
        <p:sp>
          <p:nvSpPr>
            <p:cNvPr id="51" name="TextBox 51"/>
            <p:cNvSpPr txBox="1"/>
            <p:nvPr/>
          </p:nvSpPr>
          <p:spPr>
            <a:xfrm>
              <a:off x="5765589" y="4709964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难点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935838" y="4709964"/>
            <a:ext cx="2267763" cy="1197322"/>
            <a:chOff x="8935838" y="4709964"/>
            <a:chExt cx="2267763" cy="1197322"/>
          </a:xfrm>
        </p:grpSpPr>
        <p:sp>
          <p:nvSpPr>
            <p:cNvPr id="53" name="TextBox 53"/>
            <p:cNvSpPr txBox="1"/>
            <p:nvPr/>
          </p:nvSpPr>
          <p:spPr>
            <a:xfrm>
              <a:off x="8935838" y="4709964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分析自然现象和解决简单的实际问题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教学方法与建议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情境教学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通过创设与数学内容相关的情境，引导学生主动参与，激发学习兴趣。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让学生亲自动手操作，体验数学知识的形成过程，培养探究能力。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合作学习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组织小组合作学习，培养学生合作精神，提高学习效率。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针对学生的不同需求和特点，进行个性化辅导，帮助学生更好地掌握知识。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数学教学策略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https://d.book118.com/937126120101006043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2024-09-17T07:31:23.706</cp:lastPrinted>
  <dcterms:created xsi:type="dcterms:W3CDTF">2024-09-16T23:31:23Z</dcterms:created>
  <dcterms:modified xsi:type="dcterms:W3CDTF">2024-09-16T23:31:26Z</dcterms:modified>
</cp:coreProperties>
</file>