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0795000" cy="756285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BCFAD-C53E-4DAB-A813-093DD36E3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1D76D-44BD-43F6-BD6A-0AFD23A80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1367E-1744-4F3A-851F-302153369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70E1A-505A-4CEC-9E72-E1A651436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D14ADF-967B-4D96-B2C3-0212471E8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C7F7A5-6681-4596-85C4-D210470AA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973053-6F8B-4899-B071-B29B441F2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14BE6-D27E-42F1-B979-5B1440397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DE8C6-54A7-4204-BD75-ACEB962F8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6BE36-B94C-4E7D-973F-0E6554596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0F0F9-8BA3-4A95-8F54-47F88EF24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10101" y="2344483"/>
            <a:ext cx="9181148" cy="15881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620202" y="4235196"/>
            <a:ext cx="7560945" cy="18907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4C4D4F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pc="150"/>
              <a:t>PAGE</a:t>
            </a:r>
            <a:r>
              <a:rPr spc="-155"/>
              <a:t> </a:t>
            </a:r>
            <a:r>
              <a:rPr spc="60"/>
              <a:t>09</a:t>
            </a:r>
            <a:r>
              <a:rPr spc="-150"/>
              <a:t> </a:t>
            </a:r>
            <a:r>
              <a:rPr spc="-125"/>
              <a:t>/</a:t>
            </a:r>
            <a:r>
              <a:rPr spc="-150"/>
              <a:t> </a:t>
            </a:r>
            <a:fld id="{81D60167-4931-47E6-BA6A-407CBD079E47}" type="slidenum">
              <a:rPr spc="6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50" b="0" i="0">
                <a:solidFill>
                  <a:srgbClr val="EDEDEE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4C4D4F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pc="150"/>
              <a:t>PAGE</a:t>
            </a:r>
            <a:r>
              <a:rPr spc="-155"/>
              <a:t> </a:t>
            </a:r>
            <a:r>
              <a:rPr spc="60"/>
              <a:t>09</a:t>
            </a:r>
            <a:r>
              <a:rPr spc="-150"/>
              <a:t> </a:t>
            </a:r>
            <a:r>
              <a:rPr spc="-125"/>
              <a:t>/</a:t>
            </a:r>
            <a:r>
              <a:rPr spc="-150"/>
              <a:t> </a:t>
            </a:r>
            <a:fld id="{81D60167-4931-47E6-BA6A-407CBD079E47}" type="slidenum">
              <a:rPr spc="6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12"/>
            <a:ext cx="5400001" cy="7559992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50" b="0" i="0">
                <a:solidFill>
                  <a:srgbClr val="EDEDEE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14908" y="2775826"/>
            <a:ext cx="3946525" cy="3817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562695" y="1739455"/>
            <a:ext cx="4698587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4C4D4F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pc="150"/>
              <a:t>PAGE</a:t>
            </a:r>
            <a:r>
              <a:rPr spc="-155"/>
              <a:t> </a:t>
            </a:r>
            <a:r>
              <a:rPr spc="60"/>
              <a:t>09</a:t>
            </a:r>
            <a:r>
              <a:rPr spc="-150"/>
              <a:t> </a:t>
            </a:r>
            <a:r>
              <a:rPr spc="-125"/>
              <a:t>/</a:t>
            </a:r>
            <a:r>
              <a:rPr spc="-150"/>
              <a:t> </a:t>
            </a:r>
            <a:fld id="{81D60167-4931-47E6-BA6A-407CBD079E47}" type="slidenum">
              <a:rPr spc="6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50" b="0" i="0">
                <a:solidFill>
                  <a:srgbClr val="EDEDEE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4C4D4F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pc="150"/>
              <a:t>PAGE</a:t>
            </a:r>
            <a:r>
              <a:rPr spc="-155"/>
              <a:t> </a:t>
            </a:r>
            <a:r>
              <a:rPr spc="60"/>
              <a:t>09</a:t>
            </a:r>
            <a:r>
              <a:rPr spc="-150"/>
              <a:t> </a:t>
            </a:r>
            <a:r>
              <a:rPr spc="-125"/>
              <a:t>/</a:t>
            </a:r>
            <a:r>
              <a:rPr spc="-150"/>
              <a:t> </a:t>
            </a:r>
            <a:fld id="{81D60167-4931-47E6-BA6A-407CBD079E47}" type="slidenum">
              <a:rPr spc="6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600" b="0" i="0">
                <a:solidFill>
                  <a:srgbClr val="4C4D4F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pc="150"/>
              <a:t>PAGE</a:t>
            </a:r>
            <a:r>
              <a:rPr spc="-155"/>
              <a:t> </a:t>
            </a:r>
            <a:r>
              <a:rPr spc="60"/>
              <a:t>09</a:t>
            </a:r>
            <a:r>
              <a:rPr spc="-150"/>
              <a:t> </a:t>
            </a:r>
            <a:r>
              <a:rPr spc="-125"/>
              <a:t>/</a:t>
            </a:r>
            <a:r>
              <a:rPr spc="-150"/>
              <a:t> </a:t>
            </a:r>
            <a:fld id="{81D60167-4931-47E6-BA6A-407CBD079E47}" type="slidenum">
              <a:rPr spc="6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427911" y="1974269"/>
            <a:ext cx="3439159" cy="6419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50" b="0" i="0">
                <a:solidFill>
                  <a:srgbClr val="EDEDEE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41337" y="1251355"/>
            <a:ext cx="9918674" cy="21793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672459" y="7033450"/>
            <a:ext cx="3456432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40067" y="7033450"/>
            <a:ext cx="2484310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9846940" y="7245984"/>
            <a:ext cx="554354" cy="1136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" b="0" i="0">
                <a:solidFill>
                  <a:srgbClr val="4C4D4F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pc="150"/>
              <a:t>PAGE</a:t>
            </a:r>
            <a:r>
              <a:rPr spc="-155"/>
              <a:t> </a:t>
            </a:r>
            <a:r>
              <a:rPr spc="60"/>
              <a:t>09</a:t>
            </a:r>
            <a:r>
              <a:rPr spc="-150"/>
              <a:t> </a:t>
            </a:r>
            <a:r>
              <a:rPr spc="-125"/>
              <a:t>/</a:t>
            </a:r>
            <a:r>
              <a:rPr spc="-150"/>
              <a:t> </a:t>
            </a:r>
            <a:fld id="{81D60167-4931-47E6-BA6A-407CBD079E47}" type="slidenum">
              <a:rPr spc="6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14" Type="http://schemas.openxmlformats.org/officeDocument/2006/relationships/image" Target="../media/image13.png" /><Relationship Id="rId15" Type="http://schemas.openxmlformats.org/officeDocument/2006/relationships/image" Target="../media/image14.jpeg" /><Relationship Id="rId16" Type="http://schemas.openxmlformats.org/officeDocument/2006/relationships/image" Target="../media/image15.png" /><Relationship Id="rId2" Type="http://schemas.openxmlformats.org/officeDocument/2006/relationships/image" Target="../media/image2.jpeg" /><Relationship Id="rId3" Type="http://schemas.openxmlformats.org/officeDocument/2006/relationships/image" Target="../media/image3.png" /><Relationship Id="rId4" Type="http://schemas.openxmlformats.org/officeDocument/2006/relationships/hyperlink" Target="https://www.baogaoting.com/" TargetMode="External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2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30.png" /><Relationship Id="rId11" Type="http://schemas.openxmlformats.org/officeDocument/2006/relationships/image" Target="../media/image31.png" /><Relationship Id="rId12" Type="http://schemas.openxmlformats.org/officeDocument/2006/relationships/image" Target="../media/image32.png" /><Relationship Id="rId13" Type="http://schemas.openxmlformats.org/officeDocument/2006/relationships/image" Target="../media/image33.png" /><Relationship Id="rId14" Type="http://schemas.openxmlformats.org/officeDocument/2006/relationships/image" Target="../media/image34.png" /><Relationship Id="rId15" Type="http://schemas.openxmlformats.org/officeDocument/2006/relationships/image" Target="../media/image35.png" /><Relationship Id="rId16" Type="http://schemas.openxmlformats.org/officeDocument/2006/relationships/image" Target="../media/image36.png" /><Relationship Id="rId17" Type="http://schemas.openxmlformats.org/officeDocument/2006/relationships/image" Target="../media/image37.png" /><Relationship Id="rId18" Type="http://schemas.openxmlformats.org/officeDocument/2006/relationships/image" Target="../media/image38.png" /><Relationship Id="rId19" Type="http://schemas.openxmlformats.org/officeDocument/2006/relationships/image" Target="../media/image39.png" /><Relationship Id="rId2" Type="http://schemas.openxmlformats.org/officeDocument/2006/relationships/image" Target="../media/image22.png" /><Relationship Id="rId20" Type="http://schemas.openxmlformats.org/officeDocument/2006/relationships/image" Target="../media/image40.png" /><Relationship Id="rId21" Type="http://schemas.openxmlformats.org/officeDocument/2006/relationships/image" Target="../media/image41.png" /><Relationship Id="rId22" Type="http://schemas.openxmlformats.org/officeDocument/2006/relationships/image" Target="../media/image42.png" /><Relationship Id="rId23" Type="http://schemas.openxmlformats.org/officeDocument/2006/relationships/image" Target="../media/image43.png" /><Relationship Id="rId24" Type="http://schemas.openxmlformats.org/officeDocument/2006/relationships/image" Target="../media/image44.png" /><Relationship Id="rId25" Type="http://schemas.openxmlformats.org/officeDocument/2006/relationships/image" Target="../media/image45.png" /><Relationship Id="rId3" Type="http://schemas.openxmlformats.org/officeDocument/2006/relationships/image" Target="../media/image23.png" /><Relationship Id="rId4" Type="http://schemas.openxmlformats.org/officeDocument/2006/relationships/image" Target="../media/image24.png" /><Relationship Id="rId5" Type="http://schemas.openxmlformats.org/officeDocument/2006/relationships/image" Target="../media/image25.png" /><Relationship Id="rId6" Type="http://schemas.openxmlformats.org/officeDocument/2006/relationships/image" Target="../media/image26.png" /><Relationship Id="rId7" Type="http://schemas.openxmlformats.org/officeDocument/2006/relationships/image" Target="../media/image27.png" /><Relationship Id="rId8" Type="http://schemas.openxmlformats.org/officeDocument/2006/relationships/image" Target="../media/image28.png" /><Relationship Id="rId9" Type="http://schemas.openxmlformats.org/officeDocument/2006/relationships/image" Target="../media/image2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54.png" /><Relationship Id="rId11" Type="http://schemas.openxmlformats.org/officeDocument/2006/relationships/image" Target="../media/image55.png" /><Relationship Id="rId12" Type="http://schemas.openxmlformats.org/officeDocument/2006/relationships/image" Target="../media/image56.png" /><Relationship Id="rId13" Type="http://schemas.openxmlformats.org/officeDocument/2006/relationships/image" Target="../media/image57.png" /><Relationship Id="rId14" Type="http://schemas.openxmlformats.org/officeDocument/2006/relationships/image" Target="../media/image58.png" /><Relationship Id="rId15" Type="http://schemas.openxmlformats.org/officeDocument/2006/relationships/image" Target="../media/image59.png" /><Relationship Id="rId16" Type="http://schemas.openxmlformats.org/officeDocument/2006/relationships/image" Target="../media/image60.png" /><Relationship Id="rId17" Type="http://schemas.openxmlformats.org/officeDocument/2006/relationships/image" Target="../media/image61.png" /><Relationship Id="rId18" Type="http://schemas.openxmlformats.org/officeDocument/2006/relationships/image" Target="../media/image62.png" /><Relationship Id="rId19" Type="http://schemas.openxmlformats.org/officeDocument/2006/relationships/image" Target="../media/image63.png" /><Relationship Id="rId2" Type="http://schemas.openxmlformats.org/officeDocument/2006/relationships/image" Target="../media/image46.png" /><Relationship Id="rId20" Type="http://schemas.openxmlformats.org/officeDocument/2006/relationships/image" Target="../media/image64.png" /><Relationship Id="rId21" Type="http://schemas.openxmlformats.org/officeDocument/2006/relationships/image" Target="../media/image65.png" /><Relationship Id="rId22" Type="http://schemas.openxmlformats.org/officeDocument/2006/relationships/image" Target="../media/image66.png" /><Relationship Id="rId23" Type="http://schemas.openxmlformats.org/officeDocument/2006/relationships/image" Target="../media/image67.png" /><Relationship Id="rId24" Type="http://schemas.openxmlformats.org/officeDocument/2006/relationships/image" Target="../media/image68.png" /><Relationship Id="rId25" Type="http://schemas.openxmlformats.org/officeDocument/2006/relationships/image" Target="../media/image69.png" /><Relationship Id="rId3" Type="http://schemas.openxmlformats.org/officeDocument/2006/relationships/image" Target="../media/image47.png" /><Relationship Id="rId4" Type="http://schemas.openxmlformats.org/officeDocument/2006/relationships/image" Target="../media/image48.png" /><Relationship Id="rId5" Type="http://schemas.openxmlformats.org/officeDocument/2006/relationships/image" Target="../media/image49.png" /><Relationship Id="rId6" Type="http://schemas.openxmlformats.org/officeDocument/2006/relationships/image" Target="../media/image50.png" /><Relationship Id="rId7" Type="http://schemas.openxmlformats.org/officeDocument/2006/relationships/image" Target="../media/image51.png" /><Relationship Id="rId8" Type="http://schemas.openxmlformats.org/officeDocument/2006/relationships/image" Target="../media/image52.png" /><Relationship Id="rId9" Type="http://schemas.openxmlformats.org/officeDocument/2006/relationships/image" Target="../media/image5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78.png" /><Relationship Id="rId11" Type="http://schemas.openxmlformats.org/officeDocument/2006/relationships/image" Target="../media/image79.png" /><Relationship Id="rId12" Type="http://schemas.openxmlformats.org/officeDocument/2006/relationships/image" Target="../media/image80.png" /><Relationship Id="rId13" Type="http://schemas.openxmlformats.org/officeDocument/2006/relationships/image" Target="../media/image81.png" /><Relationship Id="rId14" Type="http://schemas.openxmlformats.org/officeDocument/2006/relationships/image" Target="../media/image64.png" /><Relationship Id="rId15" Type="http://schemas.openxmlformats.org/officeDocument/2006/relationships/image" Target="../media/image82.png" /><Relationship Id="rId16" Type="http://schemas.openxmlformats.org/officeDocument/2006/relationships/image" Target="../media/image83.png" /><Relationship Id="rId2" Type="http://schemas.openxmlformats.org/officeDocument/2006/relationships/image" Target="../media/image70.png" /><Relationship Id="rId3" Type="http://schemas.openxmlformats.org/officeDocument/2006/relationships/image" Target="../media/image71.png" /><Relationship Id="rId4" Type="http://schemas.openxmlformats.org/officeDocument/2006/relationships/image" Target="../media/image72.png" /><Relationship Id="rId5" Type="http://schemas.openxmlformats.org/officeDocument/2006/relationships/image" Target="../media/image73.png" /><Relationship Id="rId6" Type="http://schemas.openxmlformats.org/officeDocument/2006/relationships/image" Target="../media/image74.png" /><Relationship Id="rId7" Type="http://schemas.openxmlformats.org/officeDocument/2006/relationships/image" Target="../media/image75.png" /><Relationship Id="rId8" Type="http://schemas.openxmlformats.org/officeDocument/2006/relationships/image" Target="../media/image76.png" /><Relationship Id="rId9" Type="http://schemas.openxmlformats.org/officeDocument/2006/relationships/image" Target="../media/image7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92.png" /><Relationship Id="rId100" Type="http://schemas.openxmlformats.org/officeDocument/2006/relationships/image" Target="../media/image182.png" /><Relationship Id="rId101" Type="http://schemas.openxmlformats.org/officeDocument/2006/relationships/image" Target="../media/image183.png" /><Relationship Id="rId102" Type="http://schemas.openxmlformats.org/officeDocument/2006/relationships/image" Target="../media/image184.png" /><Relationship Id="rId103" Type="http://schemas.openxmlformats.org/officeDocument/2006/relationships/image" Target="../media/image185.png" /><Relationship Id="rId104" Type="http://schemas.openxmlformats.org/officeDocument/2006/relationships/image" Target="../media/image186.png" /><Relationship Id="rId105" Type="http://schemas.openxmlformats.org/officeDocument/2006/relationships/image" Target="../media/image187.png" /><Relationship Id="rId106" Type="http://schemas.openxmlformats.org/officeDocument/2006/relationships/image" Target="../media/image188.png" /><Relationship Id="rId107" Type="http://schemas.openxmlformats.org/officeDocument/2006/relationships/image" Target="../media/image189.png" /><Relationship Id="rId108" Type="http://schemas.openxmlformats.org/officeDocument/2006/relationships/image" Target="../media/image190.png" /><Relationship Id="rId109" Type="http://schemas.openxmlformats.org/officeDocument/2006/relationships/image" Target="../media/image191.png" /><Relationship Id="rId11" Type="http://schemas.openxmlformats.org/officeDocument/2006/relationships/image" Target="../media/image93.png" /><Relationship Id="rId110" Type="http://schemas.openxmlformats.org/officeDocument/2006/relationships/image" Target="../media/image192.png" /><Relationship Id="rId12" Type="http://schemas.openxmlformats.org/officeDocument/2006/relationships/image" Target="../media/image94.png" /><Relationship Id="rId13" Type="http://schemas.openxmlformats.org/officeDocument/2006/relationships/image" Target="../media/image95.png" /><Relationship Id="rId14" Type="http://schemas.openxmlformats.org/officeDocument/2006/relationships/image" Target="../media/image96.png" /><Relationship Id="rId15" Type="http://schemas.openxmlformats.org/officeDocument/2006/relationships/image" Target="../media/image97.png" /><Relationship Id="rId16" Type="http://schemas.openxmlformats.org/officeDocument/2006/relationships/image" Target="../media/image98.png" /><Relationship Id="rId17" Type="http://schemas.openxmlformats.org/officeDocument/2006/relationships/image" Target="../media/image99.png" /><Relationship Id="rId18" Type="http://schemas.openxmlformats.org/officeDocument/2006/relationships/image" Target="../media/image100.png" /><Relationship Id="rId19" Type="http://schemas.openxmlformats.org/officeDocument/2006/relationships/image" Target="../media/image101.png" /><Relationship Id="rId2" Type="http://schemas.openxmlformats.org/officeDocument/2006/relationships/image" Target="../media/image84.png" /><Relationship Id="rId20" Type="http://schemas.openxmlformats.org/officeDocument/2006/relationships/image" Target="../media/image102.png" /><Relationship Id="rId21" Type="http://schemas.openxmlformats.org/officeDocument/2006/relationships/image" Target="../media/image103.png" /><Relationship Id="rId22" Type="http://schemas.openxmlformats.org/officeDocument/2006/relationships/image" Target="../media/image104.png" /><Relationship Id="rId23" Type="http://schemas.openxmlformats.org/officeDocument/2006/relationships/image" Target="../media/image105.png" /><Relationship Id="rId24" Type="http://schemas.openxmlformats.org/officeDocument/2006/relationships/image" Target="../media/image106.png" /><Relationship Id="rId25" Type="http://schemas.openxmlformats.org/officeDocument/2006/relationships/image" Target="../media/image107.png" /><Relationship Id="rId26" Type="http://schemas.openxmlformats.org/officeDocument/2006/relationships/image" Target="../media/image108.png" /><Relationship Id="rId27" Type="http://schemas.openxmlformats.org/officeDocument/2006/relationships/image" Target="../media/image109.png" /><Relationship Id="rId28" Type="http://schemas.openxmlformats.org/officeDocument/2006/relationships/image" Target="../media/image110.png" /><Relationship Id="rId29" Type="http://schemas.openxmlformats.org/officeDocument/2006/relationships/image" Target="../media/image111.png" /><Relationship Id="rId3" Type="http://schemas.openxmlformats.org/officeDocument/2006/relationships/image" Target="../media/image85.png" /><Relationship Id="rId30" Type="http://schemas.openxmlformats.org/officeDocument/2006/relationships/image" Target="../media/image112.png" /><Relationship Id="rId31" Type="http://schemas.openxmlformats.org/officeDocument/2006/relationships/image" Target="../media/image113.png" /><Relationship Id="rId32" Type="http://schemas.openxmlformats.org/officeDocument/2006/relationships/image" Target="../media/image114.png" /><Relationship Id="rId33" Type="http://schemas.openxmlformats.org/officeDocument/2006/relationships/image" Target="../media/image115.png" /><Relationship Id="rId34" Type="http://schemas.openxmlformats.org/officeDocument/2006/relationships/image" Target="../media/image116.png" /><Relationship Id="rId35" Type="http://schemas.openxmlformats.org/officeDocument/2006/relationships/image" Target="../media/image117.png" /><Relationship Id="rId36" Type="http://schemas.openxmlformats.org/officeDocument/2006/relationships/image" Target="../media/image118.png" /><Relationship Id="rId37" Type="http://schemas.openxmlformats.org/officeDocument/2006/relationships/image" Target="../media/image119.png" /><Relationship Id="rId38" Type="http://schemas.openxmlformats.org/officeDocument/2006/relationships/image" Target="../media/image120.png" /><Relationship Id="rId39" Type="http://schemas.openxmlformats.org/officeDocument/2006/relationships/image" Target="../media/image121.png" /><Relationship Id="rId4" Type="http://schemas.openxmlformats.org/officeDocument/2006/relationships/image" Target="../media/image86.png" /><Relationship Id="rId40" Type="http://schemas.openxmlformats.org/officeDocument/2006/relationships/image" Target="../media/image122.png" /><Relationship Id="rId41" Type="http://schemas.openxmlformats.org/officeDocument/2006/relationships/image" Target="../media/image123.png" /><Relationship Id="rId42" Type="http://schemas.openxmlformats.org/officeDocument/2006/relationships/image" Target="../media/image124.png" /><Relationship Id="rId43" Type="http://schemas.openxmlformats.org/officeDocument/2006/relationships/image" Target="../media/image125.png" /><Relationship Id="rId44" Type="http://schemas.openxmlformats.org/officeDocument/2006/relationships/image" Target="../media/image126.png" /><Relationship Id="rId45" Type="http://schemas.openxmlformats.org/officeDocument/2006/relationships/image" Target="../media/image127.png" /><Relationship Id="rId46" Type="http://schemas.openxmlformats.org/officeDocument/2006/relationships/image" Target="../media/image128.png" /><Relationship Id="rId47" Type="http://schemas.openxmlformats.org/officeDocument/2006/relationships/image" Target="../media/image129.png" /><Relationship Id="rId48" Type="http://schemas.openxmlformats.org/officeDocument/2006/relationships/image" Target="../media/image130.png" /><Relationship Id="rId49" Type="http://schemas.openxmlformats.org/officeDocument/2006/relationships/image" Target="../media/image131.png" /><Relationship Id="rId5" Type="http://schemas.openxmlformats.org/officeDocument/2006/relationships/image" Target="../media/image87.png" /><Relationship Id="rId50" Type="http://schemas.openxmlformats.org/officeDocument/2006/relationships/image" Target="../media/image132.png" /><Relationship Id="rId51" Type="http://schemas.openxmlformats.org/officeDocument/2006/relationships/image" Target="../media/image133.png" /><Relationship Id="rId52" Type="http://schemas.openxmlformats.org/officeDocument/2006/relationships/image" Target="../media/image134.png" /><Relationship Id="rId53" Type="http://schemas.openxmlformats.org/officeDocument/2006/relationships/image" Target="../media/image135.png" /><Relationship Id="rId54" Type="http://schemas.openxmlformats.org/officeDocument/2006/relationships/image" Target="../media/image136.png" /><Relationship Id="rId55" Type="http://schemas.openxmlformats.org/officeDocument/2006/relationships/image" Target="../media/image137.png" /><Relationship Id="rId56" Type="http://schemas.openxmlformats.org/officeDocument/2006/relationships/image" Target="../media/image138.png" /><Relationship Id="rId57" Type="http://schemas.openxmlformats.org/officeDocument/2006/relationships/image" Target="../media/image139.png" /><Relationship Id="rId58" Type="http://schemas.openxmlformats.org/officeDocument/2006/relationships/image" Target="../media/image140.png" /><Relationship Id="rId59" Type="http://schemas.openxmlformats.org/officeDocument/2006/relationships/image" Target="../media/image141.png" /><Relationship Id="rId6" Type="http://schemas.openxmlformats.org/officeDocument/2006/relationships/image" Target="../media/image88.png" /><Relationship Id="rId60" Type="http://schemas.openxmlformats.org/officeDocument/2006/relationships/image" Target="../media/image142.png" /><Relationship Id="rId61" Type="http://schemas.openxmlformats.org/officeDocument/2006/relationships/image" Target="../media/image143.png" /><Relationship Id="rId62" Type="http://schemas.openxmlformats.org/officeDocument/2006/relationships/image" Target="../media/image144.png" /><Relationship Id="rId63" Type="http://schemas.openxmlformats.org/officeDocument/2006/relationships/image" Target="../media/image145.png" /><Relationship Id="rId64" Type="http://schemas.openxmlformats.org/officeDocument/2006/relationships/image" Target="../media/image146.png" /><Relationship Id="rId65" Type="http://schemas.openxmlformats.org/officeDocument/2006/relationships/image" Target="../media/image147.png" /><Relationship Id="rId66" Type="http://schemas.openxmlformats.org/officeDocument/2006/relationships/image" Target="../media/image148.png" /><Relationship Id="rId67" Type="http://schemas.openxmlformats.org/officeDocument/2006/relationships/image" Target="../media/image149.png" /><Relationship Id="rId68" Type="http://schemas.openxmlformats.org/officeDocument/2006/relationships/image" Target="../media/image150.png" /><Relationship Id="rId69" Type="http://schemas.openxmlformats.org/officeDocument/2006/relationships/image" Target="../media/image151.png" /><Relationship Id="rId7" Type="http://schemas.openxmlformats.org/officeDocument/2006/relationships/image" Target="../media/image89.png" /><Relationship Id="rId70" Type="http://schemas.openxmlformats.org/officeDocument/2006/relationships/image" Target="../media/image152.png" /><Relationship Id="rId71" Type="http://schemas.openxmlformats.org/officeDocument/2006/relationships/image" Target="../media/image153.png" /><Relationship Id="rId72" Type="http://schemas.openxmlformats.org/officeDocument/2006/relationships/image" Target="../media/image154.png" /><Relationship Id="rId73" Type="http://schemas.openxmlformats.org/officeDocument/2006/relationships/image" Target="../media/image155.png" /><Relationship Id="rId74" Type="http://schemas.openxmlformats.org/officeDocument/2006/relationships/image" Target="../media/image156.png" /><Relationship Id="rId75" Type="http://schemas.openxmlformats.org/officeDocument/2006/relationships/image" Target="../media/image157.png" /><Relationship Id="rId76" Type="http://schemas.openxmlformats.org/officeDocument/2006/relationships/image" Target="../media/image158.png" /><Relationship Id="rId77" Type="http://schemas.openxmlformats.org/officeDocument/2006/relationships/image" Target="../media/image159.png" /><Relationship Id="rId78" Type="http://schemas.openxmlformats.org/officeDocument/2006/relationships/image" Target="../media/image160.png" /><Relationship Id="rId79" Type="http://schemas.openxmlformats.org/officeDocument/2006/relationships/image" Target="../media/image161.png" /><Relationship Id="rId8" Type="http://schemas.openxmlformats.org/officeDocument/2006/relationships/image" Target="../media/image90.png" /><Relationship Id="rId80" Type="http://schemas.openxmlformats.org/officeDocument/2006/relationships/image" Target="../media/image162.png" /><Relationship Id="rId81" Type="http://schemas.openxmlformats.org/officeDocument/2006/relationships/image" Target="../media/image163.png" /><Relationship Id="rId82" Type="http://schemas.openxmlformats.org/officeDocument/2006/relationships/image" Target="../media/image164.png" /><Relationship Id="rId83" Type="http://schemas.openxmlformats.org/officeDocument/2006/relationships/image" Target="../media/image165.png" /><Relationship Id="rId84" Type="http://schemas.openxmlformats.org/officeDocument/2006/relationships/image" Target="../media/image166.png" /><Relationship Id="rId85" Type="http://schemas.openxmlformats.org/officeDocument/2006/relationships/image" Target="../media/image167.png" /><Relationship Id="rId86" Type="http://schemas.openxmlformats.org/officeDocument/2006/relationships/image" Target="../media/image168.png" /><Relationship Id="rId87" Type="http://schemas.openxmlformats.org/officeDocument/2006/relationships/image" Target="../media/image169.png" /><Relationship Id="rId88" Type="http://schemas.openxmlformats.org/officeDocument/2006/relationships/image" Target="../media/image170.png" /><Relationship Id="rId89" Type="http://schemas.openxmlformats.org/officeDocument/2006/relationships/image" Target="../media/image171.png" /><Relationship Id="rId9" Type="http://schemas.openxmlformats.org/officeDocument/2006/relationships/image" Target="../media/image91.png" /><Relationship Id="rId90" Type="http://schemas.openxmlformats.org/officeDocument/2006/relationships/image" Target="../media/image172.png" /><Relationship Id="rId91" Type="http://schemas.openxmlformats.org/officeDocument/2006/relationships/image" Target="../media/image173.png" /><Relationship Id="rId92" Type="http://schemas.openxmlformats.org/officeDocument/2006/relationships/image" Target="../media/image174.png" /><Relationship Id="rId93" Type="http://schemas.openxmlformats.org/officeDocument/2006/relationships/image" Target="../media/image175.png" /><Relationship Id="rId94" Type="http://schemas.openxmlformats.org/officeDocument/2006/relationships/image" Target="../media/image176.png" /><Relationship Id="rId95" Type="http://schemas.openxmlformats.org/officeDocument/2006/relationships/image" Target="../media/image177.png" /><Relationship Id="rId96" Type="http://schemas.openxmlformats.org/officeDocument/2006/relationships/image" Target="../media/image178.png" /><Relationship Id="rId97" Type="http://schemas.openxmlformats.org/officeDocument/2006/relationships/image" Target="../media/image179.png" /><Relationship Id="rId98" Type="http://schemas.openxmlformats.org/officeDocument/2006/relationships/image" Target="../media/image180.png" /><Relationship Id="rId99" Type="http://schemas.openxmlformats.org/officeDocument/2006/relationships/image" Target="../media/image18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01.png" /><Relationship Id="rId100" Type="http://schemas.openxmlformats.org/officeDocument/2006/relationships/image" Target="../media/image289.png" /><Relationship Id="rId101" Type="http://schemas.openxmlformats.org/officeDocument/2006/relationships/image" Target="../media/image290.png" /><Relationship Id="rId102" Type="http://schemas.openxmlformats.org/officeDocument/2006/relationships/image" Target="../media/image291.png" /><Relationship Id="rId103" Type="http://schemas.openxmlformats.org/officeDocument/2006/relationships/image" Target="../media/image292.png" /><Relationship Id="rId104" Type="http://schemas.openxmlformats.org/officeDocument/2006/relationships/image" Target="../media/image293.png" /><Relationship Id="rId105" Type="http://schemas.openxmlformats.org/officeDocument/2006/relationships/image" Target="../media/image294.png" /><Relationship Id="rId106" Type="http://schemas.openxmlformats.org/officeDocument/2006/relationships/image" Target="../media/image295.png" /><Relationship Id="rId107" Type="http://schemas.openxmlformats.org/officeDocument/2006/relationships/image" Target="../media/image296.png" /><Relationship Id="rId108" Type="http://schemas.openxmlformats.org/officeDocument/2006/relationships/image" Target="../media/image297.png" /><Relationship Id="rId109" Type="http://schemas.openxmlformats.org/officeDocument/2006/relationships/image" Target="../media/image298.png" /><Relationship Id="rId11" Type="http://schemas.openxmlformats.org/officeDocument/2006/relationships/image" Target="../media/image202.png" /><Relationship Id="rId110" Type="http://schemas.openxmlformats.org/officeDocument/2006/relationships/image" Target="../media/image299.png" /><Relationship Id="rId111" Type="http://schemas.openxmlformats.org/officeDocument/2006/relationships/image" Target="../media/image300.png" /><Relationship Id="rId112" Type="http://schemas.openxmlformats.org/officeDocument/2006/relationships/image" Target="../media/image301.png" /><Relationship Id="rId113" Type="http://schemas.openxmlformats.org/officeDocument/2006/relationships/image" Target="../media/image302.png" /><Relationship Id="rId114" Type="http://schemas.openxmlformats.org/officeDocument/2006/relationships/image" Target="../media/image303.png" /><Relationship Id="rId115" Type="http://schemas.openxmlformats.org/officeDocument/2006/relationships/image" Target="../media/image304.png" /><Relationship Id="rId116" Type="http://schemas.openxmlformats.org/officeDocument/2006/relationships/image" Target="../media/image305.png" /><Relationship Id="rId117" Type="http://schemas.openxmlformats.org/officeDocument/2006/relationships/image" Target="../media/image306.png" /><Relationship Id="rId118" Type="http://schemas.openxmlformats.org/officeDocument/2006/relationships/image" Target="../media/image307.png" /><Relationship Id="rId119" Type="http://schemas.openxmlformats.org/officeDocument/2006/relationships/image" Target="../media/image308.png" /><Relationship Id="rId12" Type="http://schemas.openxmlformats.org/officeDocument/2006/relationships/image" Target="../media/image203.png" /><Relationship Id="rId120" Type="http://schemas.openxmlformats.org/officeDocument/2006/relationships/image" Target="../media/image309.png" /><Relationship Id="rId121" Type="http://schemas.openxmlformats.org/officeDocument/2006/relationships/image" Target="../media/image310.png" /><Relationship Id="rId122" Type="http://schemas.openxmlformats.org/officeDocument/2006/relationships/image" Target="../media/image311.png" /><Relationship Id="rId123" Type="http://schemas.openxmlformats.org/officeDocument/2006/relationships/image" Target="../media/image312.png" /><Relationship Id="rId124" Type="http://schemas.openxmlformats.org/officeDocument/2006/relationships/image" Target="../media/image313.png" /><Relationship Id="rId125" Type="http://schemas.openxmlformats.org/officeDocument/2006/relationships/image" Target="../media/image314.png" /><Relationship Id="rId126" Type="http://schemas.openxmlformats.org/officeDocument/2006/relationships/image" Target="../media/image315.png" /><Relationship Id="rId127" Type="http://schemas.openxmlformats.org/officeDocument/2006/relationships/image" Target="../media/image316.png" /><Relationship Id="rId128" Type="http://schemas.openxmlformats.org/officeDocument/2006/relationships/image" Target="../media/image317.png" /><Relationship Id="rId129" Type="http://schemas.openxmlformats.org/officeDocument/2006/relationships/image" Target="../media/image318.png" /><Relationship Id="rId13" Type="http://schemas.openxmlformats.org/officeDocument/2006/relationships/image" Target="../media/image204.png" /><Relationship Id="rId130" Type="http://schemas.openxmlformats.org/officeDocument/2006/relationships/image" Target="../media/image319.png" /><Relationship Id="rId131" Type="http://schemas.openxmlformats.org/officeDocument/2006/relationships/image" Target="../media/image320.png" /><Relationship Id="rId132" Type="http://schemas.openxmlformats.org/officeDocument/2006/relationships/image" Target="../media/image321.png" /><Relationship Id="rId133" Type="http://schemas.openxmlformats.org/officeDocument/2006/relationships/image" Target="../media/image322.png" /><Relationship Id="rId134" Type="http://schemas.openxmlformats.org/officeDocument/2006/relationships/image" Target="../media/image323.png" /><Relationship Id="rId135" Type="http://schemas.openxmlformats.org/officeDocument/2006/relationships/image" Target="../media/image324.png" /><Relationship Id="rId136" Type="http://schemas.openxmlformats.org/officeDocument/2006/relationships/image" Target="../media/image325.png" /><Relationship Id="rId137" Type="http://schemas.openxmlformats.org/officeDocument/2006/relationships/image" Target="../media/image326.png" /><Relationship Id="rId138" Type="http://schemas.openxmlformats.org/officeDocument/2006/relationships/image" Target="../media/image327.png" /><Relationship Id="rId139" Type="http://schemas.openxmlformats.org/officeDocument/2006/relationships/image" Target="../media/image328.png" /><Relationship Id="rId14" Type="http://schemas.openxmlformats.org/officeDocument/2006/relationships/image" Target="../media/image205.png" /><Relationship Id="rId15" Type="http://schemas.openxmlformats.org/officeDocument/2006/relationships/image" Target="../media/image206.png" /><Relationship Id="rId16" Type="http://schemas.openxmlformats.org/officeDocument/2006/relationships/image" Target="../media/image207.png" /><Relationship Id="rId17" Type="http://schemas.openxmlformats.org/officeDocument/2006/relationships/image" Target="../media/image208.png" /><Relationship Id="rId18" Type="http://schemas.openxmlformats.org/officeDocument/2006/relationships/image" Target="../media/image209.png" /><Relationship Id="rId19" Type="http://schemas.openxmlformats.org/officeDocument/2006/relationships/image" Target="../media/image210.png" /><Relationship Id="rId2" Type="http://schemas.openxmlformats.org/officeDocument/2006/relationships/image" Target="../media/image193.png" /><Relationship Id="rId20" Type="http://schemas.openxmlformats.org/officeDocument/2006/relationships/image" Target="../media/image211.png" /><Relationship Id="rId21" Type="http://schemas.openxmlformats.org/officeDocument/2006/relationships/image" Target="../media/image212.png" /><Relationship Id="rId22" Type="http://schemas.openxmlformats.org/officeDocument/2006/relationships/image" Target="../media/image213.png" /><Relationship Id="rId23" Type="http://schemas.openxmlformats.org/officeDocument/2006/relationships/image" Target="../media/image214.png" /><Relationship Id="rId24" Type="http://schemas.openxmlformats.org/officeDocument/2006/relationships/image" Target="../media/image215.png" /><Relationship Id="rId25" Type="http://schemas.openxmlformats.org/officeDocument/2006/relationships/image" Target="../media/image216.png" /><Relationship Id="rId26" Type="http://schemas.openxmlformats.org/officeDocument/2006/relationships/image" Target="../media/image217.png" /><Relationship Id="rId27" Type="http://schemas.openxmlformats.org/officeDocument/2006/relationships/image" Target="../media/image218.png" /><Relationship Id="rId28" Type="http://schemas.openxmlformats.org/officeDocument/2006/relationships/image" Target="../media/image219.png" /><Relationship Id="rId29" Type="http://schemas.openxmlformats.org/officeDocument/2006/relationships/image" Target="../media/image220.png" /><Relationship Id="rId3" Type="http://schemas.openxmlformats.org/officeDocument/2006/relationships/image" Target="../media/image194.png" /><Relationship Id="rId30" Type="http://schemas.openxmlformats.org/officeDocument/2006/relationships/image" Target="../media/image221.png" /><Relationship Id="rId31" Type="http://schemas.openxmlformats.org/officeDocument/2006/relationships/image" Target="../media/image222.png" /><Relationship Id="rId32" Type="http://schemas.openxmlformats.org/officeDocument/2006/relationships/image" Target="../media/image223.png" /><Relationship Id="rId33" Type="http://schemas.openxmlformats.org/officeDocument/2006/relationships/image" Target="../media/image224.png" /><Relationship Id="rId34" Type="http://schemas.openxmlformats.org/officeDocument/2006/relationships/image" Target="../media/image225.png" /><Relationship Id="rId35" Type="http://schemas.openxmlformats.org/officeDocument/2006/relationships/image" Target="../media/image226.png" /><Relationship Id="rId36" Type="http://schemas.openxmlformats.org/officeDocument/2006/relationships/image" Target="../media/image227.png" /><Relationship Id="rId37" Type="http://schemas.openxmlformats.org/officeDocument/2006/relationships/image" Target="../media/image228.png" /><Relationship Id="rId38" Type="http://schemas.openxmlformats.org/officeDocument/2006/relationships/image" Target="../media/image229.png" /><Relationship Id="rId39" Type="http://schemas.openxmlformats.org/officeDocument/2006/relationships/image" Target="../media/image230.png" /><Relationship Id="rId4" Type="http://schemas.openxmlformats.org/officeDocument/2006/relationships/image" Target="../media/image195.png" /><Relationship Id="rId40" Type="http://schemas.openxmlformats.org/officeDocument/2006/relationships/image" Target="../media/image150.png" /><Relationship Id="rId41" Type="http://schemas.openxmlformats.org/officeDocument/2006/relationships/image" Target="../media/image231.png" /><Relationship Id="rId42" Type="http://schemas.openxmlformats.org/officeDocument/2006/relationships/image" Target="../media/image232.png" /><Relationship Id="rId43" Type="http://schemas.openxmlformats.org/officeDocument/2006/relationships/image" Target="../media/image233.png" /><Relationship Id="rId44" Type="http://schemas.openxmlformats.org/officeDocument/2006/relationships/image" Target="../media/image234.png" /><Relationship Id="rId45" Type="http://schemas.openxmlformats.org/officeDocument/2006/relationships/image" Target="../media/image235.png" /><Relationship Id="rId46" Type="http://schemas.openxmlformats.org/officeDocument/2006/relationships/image" Target="../media/image236.png" /><Relationship Id="rId47" Type="http://schemas.openxmlformats.org/officeDocument/2006/relationships/image" Target="../media/image237.png" /><Relationship Id="rId48" Type="http://schemas.openxmlformats.org/officeDocument/2006/relationships/image" Target="../media/image238.png" /><Relationship Id="rId49" Type="http://schemas.openxmlformats.org/officeDocument/2006/relationships/image" Target="../media/image239.png" /><Relationship Id="rId5" Type="http://schemas.openxmlformats.org/officeDocument/2006/relationships/image" Target="../media/image196.png" /><Relationship Id="rId50" Type="http://schemas.openxmlformats.org/officeDocument/2006/relationships/image" Target="../media/image240.png" /><Relationship Id="rId51" Type="http://schemas.openxmlformats.org/officeDocument/2006/relationships/image" Target="../media/image241.png" /><Relationship Id="rId52" Type="http://schemas.openxmlformats.org/officeDocument/2006/relationships/image" Target="../media/image242.png" /><Relationship Id="rId53" Type="http://schemas.openxmlformats.org/officeDocument/2006/relationships/image" Target="../media/image243.png" /><Relationship Id="rId54" Type="http://schemas.openxmlformats.org/officeDocument/2006/relationships/image" Target="../media/image244.png" /><Relationship Id="rId55" Type="http://schemas.openxmlformats.org/officeDocument/2006/relationships/image" Target="../media/image245.png" /><Relationship Id="rId56" Type="http://schemas.openxmlformats.org/officeDocument/2006/relationships/image" Target="../media/image246.png" /><Relationship Id="rId57" Type="http://schemas.openxmlformats.org/officeDocument/2006/relationships/image" Target="../media/image247.png" /><Relationship Id="rId58" Type="http://schemas.openxmlformats.org/officeDocument/2006/relationships/image" Target="../media/image248.png" /><Relationship Id="rId59" Type="http://schemas.openxmlformats.org/officeDocument/2006/relationships/image" Target="../media/image249.png" /><Relationship Id="rId6" Type="http://schemas.openxmlformats.org/officeDocument/2006/relationships/image" Target="../media/image197.png" /><Relationship Id="rId60" Type="http://schemas.openxmlformats.org/officeDocument/2006/relationships/image" Target="../media/image250.png" /><Relationship Id="rId61" Type="http://schemas.openxmlformats.org/officeDocument/2006/relationships/image" Target="../media/image251.png" /><Relationship Id="rId62" Type="http://schemas.openxmlformats.org/officeDocument/2006/relationships/image" Target="../media/image252.png" /><Relationship Id="rId63" Type="http://schemas.openxmlformats.org/officeDocument/2006/relationships/image" Target="../media/image253.png" /><Relationship Id="rId64" Type="http://schemas.openxmlformats.org/officeDocument/2006/relationships/image" Target="../media/image254.png" /><Relationship Id="rId65" Type="http://schemas.openxmlformats.org/officeDocument/2006/relationships/image" Target="../media/image255.png" /><Relationship Id="rId66" Type="http://schemas.openxmlformats.org/officeDocument/2006/relationships/image" Target="../media/image256.png" /><Relationship Id="rId67" Type="http://schemas.openxmlformats.org/officeDocument/2006/relationships/image" Target="../media/image257.png" /><Relationship Id="rId68" Type="http://schemas.openxmlformats.org/officeDocument/2006/relationships/image" Target="../media/image258.png" /><Relationship Id="rId69" Type="http://schemas.openxmlformats.org/officeDocument/2006/relationships/image" Target="../media/image259.png" /><Relationship Id="rId7" Type="http://schemas.openxmlformats.org/officeDocument/2006/relationships/image" Target="../media/image198.png" /><Relationship Id="rId70" Type="http://schemas.openxmlformats.org/officeDocument/2006/relationships/image" Target="../media/image260.png" /><Relationship Id="rId71" Type="http://schemas.openxmlformats.org/officeDocument/2006/relationships/image" Target="../media/image261.png" /><Relationship Id="rId72" Type="http://schemas.openxmlformats.org/officeDocument/2006/relationships/image" Target="../media/image262.png" /><Relationship Id="rId73" Type="http://schemas.openxmlformats.org/officeDocument/2006/relationships/image" Target="../media/image263.png" /><Relationship Id="rId74" Type="http://schemas.openxmlformats.org/officeDocument/2006/relationships/image" Target="../media/image264.png" /><Relationship Id="rId75" Type="http://schemas.openxmlformats.org/officeDocument/2006/relationships/image" Target="../media/image265.png" /><Relationship Id="rId76" Type="http://schemas.openxmlformats.org/officeDocument/2006/relationships/image" Target="../media/image266.png" /><Relationship Id="rId77" Type="http://schemas.openxmlformats.org/officeDocument/2006/relationships/image" Target="../media/image267.png" /><Relationship Id="rId78" Type="http://schemas.openxmlformats.org/officeDocument/2006/relationships/image" Target="../media/image268.png" /><Relationship Id="rId79" Type="http://schemas.openxmlformats.org/officeDocument/2006/relationships/image" Target="../media/image149.png" /><Relationship Id="rId8" Type="http://schemas.openxmlformats.org/officeDocument/2006/relationships/image" Target="../media/image199.png" /><Relationship Id="rId80" Type="http://schemas.openxmlformats.org/officeDocument/2006/relationships/image" Target="../media/image269.png" /><Relationship Id="rId81" Type="http://schemas.openxmlformats.org/officeDocument/2006/relationships/image" Target="../media/image270.png" /><Relationship Id="rId82" Type="http://schemas.openxmlformats.org/officeDocument/2006/relationships/image" Target="../media/image271.png" /><Relationship Id="rId83" Type="http://schemas.openxmlformats.org/officeDocument/2006/relationships/image" Target="../media/image272.png" /><Relationship Id="rId84" Type="http://schemas.openxmlformats.org/officeDocument/2006/relationships/image" Target="../media/image273.png" /><Relationship Id="rId85" Type="http://schemas.openxmlformats.org/officeDocument/2006/relationships/image" Target="../media/image274.png" /><Relationship Id="rId86" Type="http://schemas.openxmlformats.org/officeDocument/2006/relationships/image" Target="../media/image275.png" /><Relationship Id="rId87" Type="http://schemas.openxmlformats.org/officeDocument/2006/relationships/image" Target="../media/image276.png" /><Relationship Id="rId88" Type="http://schemas.openxmlformats.org/officeDocument/2006/relationships/image" Target="../media/image277.png" /><Relationship Id="rId89" Type="http://schemas.openxmlformats.org/officeDocument/2006/relationships/image" Target="../media/image278.png" /><Relationship Id="rId9" Type="http://schemas.openxmlformats.org/officeDocument/2006/relationships/image" Target="../media/image200.png" /><Relationship Id="rId90" Type="http://schemas.openxmlformats.org/officeDocument/2006/relationships/image" Target="../media/image279.png" /><Relationship Id="rId91" Type="http://schemas.openxmlformats.org/officeDocument/2006/relationships/image" Target="../media/image280.png" /><Relationship Id="rId92" Type="http://schemas.openxmlformats.org/officeDocument/2006/relationships/image" Target="../media/image281.png" /><Relationship Id="rId93" Type="http://schemas.openxmlformats.org/officeDocument/2006/relationships/image" Target="../media/image282.png" /><Relationship Id="rId94" Type="http://schemas.openxmlformats.org/officeDocument/2006/relationships/image" Target="../media/image283.png" /><Relationship Id="rId95" Type="http://schemas.openxmlformats.org/officeDocument/2006/relationships/image" Target="../media/image284.png" /><Relationship Id="rId96" Type="http://schemas.openxmlformats.org/officeDocument/2006/relationships/image" Target="../media/image285.png" /><Relationship Id="rId97" Type="http://schemas.openxmlformats.org/officeDocument/2006/relationships/image" Target="../media/image286.png" /><Relationship Id="rId98" Type="http://schemas.openxmlformats.org/officeDocument/2006/relationships/image" Target="../media/image287.png" /><Relationship Id="rId99" Type="http://schemas.openxmlformats.org/officeDocument/2006/relationships/image" Target="../media/image28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334.png" /><Relationship Id="rId100" Type="http://schemas.openxmlformats.org/officeDocument/2006/relationships/image" Target="../media/image424.png" /><Relationship Id="rId101" Type="http://schemas.openxmlformats.org/officeDocument/2006/relationships/image" Target="../media/image425.png" /><Relationship Id="rId102" Type="http://schemas.openxmlformats.org/officeDocument/2006/relationships/image" Target="../media/image426.png" /><Relationship Id="rId103" Type="http://schemas.openxmlformats.org/officeDocument/2006/relationships/image" Target="../media/image427.png" /><Relationship Id="rId104" Type="http://schemas.openxmlformats.org/officeDocument/2006/relationships/image" Target="../media/image428.png" /><Relationship Id="rId105" Type="http://schemas.openxmlformats.org/officeDocument/2006/relationships/image" Target="../media/image429.png" /><Relationship Id="rId106" Type="http://schemas.openxmlformats.org/officeDocument/2006/relationships/image" Target="../media/image430.png" /><Relationship Id="rId107" Type="http://schemas.openxmlformats.org/officeDocument/2006/relationships/image" Target="../media/image431.png" /><Relationship Id="rId108" Type="http://schemas.openxmlformats.org/officeDocument/2006/relationships/image" Target="../media/image432.png" /><Relationship Id="rId109" Type="http://schemas.openxmlformats.org/officeDocument/2006/relationships/image" Target="../media/image433.png" /><Relationship Id="rId11" Type="http://schemas.openxmlformats.org/officeDocument/2006/relationships/image" Target="../media/image335.png" /><Relationship Id="rId110" Type="http://schemas.openxmlformats.org/officeDocument/2006/relationships/image" Target="../media/image434.png" /><Relationship Id="rId111" Type="http://schemas.openxmlformats.org/officeDocument/2006/relationships/image" Target="../media/image435.png" /><Relationship Id="rId112" Type="http://schemas.openxmlformats.org/officeDocument/2006/relationships/image" Target="../media/image436.png" /><Relationship Id="rId113" Type="http://schemas.openxmlformats.org/officeDocument/2006/relationships/image" Target="../media/image437.png" /><Relationship Id="rId114" Type="http://schemas.openxmlformats.org/officeDocument/2006/relationships/image" Target="../media/image438.png" /><Relationship Id="rId115" Type="http://schemas.openxmlformats.org/officeDocument/2006/relationships/image" Target="../media/image439.png" /><Relationship Id="rId116" Type="http://schemas.openxmlformats.org/officeDocument/2006/relationships/image" Target="../media/image440.png" /><Relationship Id="rId117" Type="http://schemas.openxmlformats.org/officeDocument/2006/relationships/image" Target="../media/image441.png" /><Relationship Id="rId118" Type="http://schemas.openxmlformats.org/officeDocument/2006/relationships/image" Target="../media/image442.png" /><Relationship Id="rId119" Type="http://schemas.openxmlformats.org/officeDocument/2006/relationships/image" Target="../media/image443.png" /><Relationship Id="rId12" Type="http://schemas.openxmlformats.org/officeDocument/2006/relationships/image" Target="../media/image336.png" /><Relationship Id="rId120" Type="http://schemas.openxmlformats.org/officeDocument/2006/relationships/image" Target="../media/image444.png" /><Relationship Id="rId121" Type="http://schemas.openxmlformats.org/officeDocument/2006/relationships/image" Target="../media/image445.png" /><Relationship Id="rId122" Type="http://schemas.openxmlformats.org/officeDocument/2006/relationships/image" Target="../media/image446.png" /><Relationship Id="rId123" Type="http://schemas.openxmlformats.org/officeDocument/2006/relationships/image" Target="../media/image447.png" /><Relationship Id="rId124" Type="http://schemas.openxmlformats.org/officeDocument/2006/relationships/image" Target="../media/image448.png" /><Relationship Id="rId125" Type="http://schemas.openxmlformats.org/officeDocument/2006/relationships/image" Target="../media/image449.png" /><Relationship Id="rId126" Type="http://schemas.openxmlformats.org/officeDocument/2006/relationships/image" Target="../media/image450.png" /><Relationship Id="rId127" Type="http://schemas.openxmlformats.org/officeDocument/2006/relationships/image" Target="../media/image451.png" /><Relationship Id="rId128" Type="http://schemas.openxmlformats.org/officeDocument/2006/relationships/image" Target="../media/image452.png" /><Relationship Id="rId129" Type="http://schemas.openxmlformats.org/officeDocument/2006/relationships/image" Target="../media/image453.png" /><Relationship Id="rId13" Type="http://schemas.openxmlformats.org/officeDocument/2006/relationships/image" Target="../media/image337.png" /><Relationship Id="rId130" Type="http://schemas.openxmlformats.org/officeDocument/2006/relationships/image" Target="../media/image454.png" /><Relationship Id="rId14" Type="http://schemas.openxmlformats.org/officeDocument/2006/relationships/image" Target="../media/image338.png" /><Relationship Id="rId15" Type="http://schemas.openxmlformats.org/officeDocument/2006/relationships/image" Target="../media/image339.png" /><Relationship Id="rId16" Type="http://schemas.openxmlformats.org/officeDocument/2006/relationships/image" Target="../media/image340.png" /><Relationship Id="rId17" Type="http://schemas.openxmlformats.org/officeDocument/2006/relationships/image" Target="../media/image341.png" /><Relationship Id="rId18" Type="http://schemas.openxmlformats.org/officeDocument/2006/relationships/image" Target="../media/image342.png" /><Relationship Id="rId19" Type="http://schemas.openxmlformats.org/officeDocument/2006/relationships/image" Target="../media/image343.png" /><Relationship Id="rId2" Type="http://schemas.openxmlformats.org/officeDocument/2006/relationships/image" Target="../media/image329.png" /><Relationship Id="rId20" Type="http://schemas.openxmlformats.org/officeDocument/2006/relationships/image" Target="../media/image344.png" /><Relationship Id="rId21" Type="http://schemas.openxmlformats.org/officeDocument/2006/relationships/image" Target="../media/image345.png" /><Relationship Id="rId22" Type="http://schemas.openxmlformats.org/officeDocument/2006/relationships/image" Target="../media/image346.png" /><Relationship Id="rId23" Type="http://schemas.openxmlformats.org/officeDocument/2006/relationships/image" Target="../media/image347.png" /><Relationship Id="rId24" Type="http://schemas.openxmlformats.org/officeDocument/2006/relationships/image" Target="../media/image348.png" /><Relationship Id="rId25" Type="http://schemas.openxmlformats.org/officeDocument/2006/relationships/image" Target="../media/image349.png" /><Relationship Id="rId26" Type="http://schemas.openxmlformats.org/officeDocument/2006/relationships/image" Target="../media/image350.png" /><Relationship Id="rId27" Type="http://schemas.openxmlformats.org/officeDocument/2006/relationships/image" Target="../media/image351.png" /><Relationship Id="rId28" Type="http://schemas.openxmlformats.org/officeDocument/2006/relationships/image" Target="../media/image352.png" /><Relationship Id="rId29" Type="http://schemas.openxmlformats.org/officeDocument/2006/relationships/image" Target="../media/image353.png" /><Relationship Id="rId3" Type="http://schemas.openxmlformats.org/officeDocument/2006/relationships/image" Target="../media/image149.png" /><Relationship Id="rId30" Type="http://schemas.openxmlformats.org/officeDocument/2006/relationships/image" Target="../media/image354.png" /><Relationship Id="rId31" Type="http://schemas.openxmlformats.org/officeDocument/2006/relationships/image" Target="../media/image355.png" /><Relationship Id="rId32" Type="http://schemas.openxmlformats.org/officeDocument/2006/relationships/image" Target="../media/image356.png" /><Relationship Id="rId33" Type="http://schemas.openxmlformats.org/officeDocument/2006/relationships/image" Target="../media/image357.png" /><Relationship Id="rId34" Type="http://schemas.openxmlformats.org/officeDocument/2006/relationships/image" Target="../media/image358.png" /><Relationship Id="rId35" Type="http://schemas.openxmlformats.org/officeDocument/2006/relationships/image" Target="../media/image359.png" /><Relationship Id="rId36" Type="http://schemas.openxmlformats.org/officeDocument/2006/relationships/image" Target="../media/image360.png" /><Relationship Id="rId37" Type="http://schemas.openxmlformats.org/officeDocument/2006/relationships/image" Target="../media/image361.png" /><Relationship Id="rId38" Type="http://schemas.openxmlformats.org/officeDocument/2006/relationships/image" Target="../media/image362.png" /><Relationship Id="rId39" Type="http://schemas.openxmlformats.org/officeDocument/2006/relationships/image" Target="../media/image363.png" /><Relationship Id="rId4" Type="http://schemas.openxmlformats.org/officeDocument/2006/relationships/image" Target="../media/image150.png" /><Relationship Id="rId40" Type="http://schemas.openxmlformats.org/officeDocument/2006/relationships/image" Target="../media/image364.png" /><Relationship Id="rId41" Type="http://schemas.openxmlformats.org/officeDocument/2006/relationships/image" Target="../media/image365.png" /><Relationship Id="rId42" Type="http://schemas.openxmlformats.org/officeDocument/2006/relationships/image" Target="../media/image366.png" /><Relationship Id="rId43" Type="http://schemas.openxmlformats.org/officeDocument/2006/relationships/image" Target="../media/image367.png" /><Relationship Id="rId44" Type="http://schemas.openxmlformats.org/officeDocument/2006/relationships/image" Target="../media/image368.png" /><Relationship Id="rId45" Type="http://schemas.openxmlformats.org/officeDocument/2006/relationships/image" Target="../media/image369.png" /><Relationship Id="rId46" Type="http://schemas.openxmlformats.org/officeDocument/2006/relationships/image" Target="../media/image370.png" /><Relationship Id="rId47" Type="http://schemas.openxmlformats.org/officeDocument/2006/relationships/image" Target="../media/image371.png" /><Relationship Id="rId48" Type="http://schemas.openxmlformats.org/officeDocument/2006/relationships/image" Target="../media/image372.png" /><Relationship Id="rId49" Type="http://schemas.openxmlformats.org/officeDocument/2006/relationships/image" Target="../media/image373.png" /><Relationship Id="rId5" Type="http://schemas.openxmlformats.org/officeDocument/2006/relationships/image" Target="../media/image330.png" /><Relationship Id="rId50" Type="http://schemas.openxmlformats.org/officeDocument/2006/relationships/image" Target="../media/image374.png" /><Relationship Id="rId51" Type="http://schemas.openxmlformats.org/officeDocument/2006/relationships/image" Target="../media/image375.png" /><Relationship Id="rId52" Type="http://schemas.openxmlformats.org/officeDocument/2006/relationships/image" Target="../media/image376.png" /><Relationship Id="rId53" Type="http://schemas.openxmlformats.org/officeDocument/2006/relationships/image" Target="../media/image377.png" /><Relationship Id="rId54" Type="http://schemas.openxmlformats.org/officeDocument/2006/relationships/image" Target="../media/image378.png" /><Relationship Id="rId55" Type="http://schemas.openxmlformats.org/officeDocument/2006/relationships/image" Target="../media/image379.png" /><Relationship Id="rId56" Type="http://schemas.openxmlformats.org/officeDocument/2006/relationships/image" Target="../media/image380.png" /><Relationship Id="rId57" Type="http://schemas.openxmlformats.org/officeDocument/2006/relationships/image" Target="../media/image381.png" /><Relationship Id="rId58" Type="http://schemas.openxmlformats.org/officeDocument/2006/relationships/image" Target="../media/image382.png" /><Relationship Id="rId59" Type="http://schemas.openxmlformats.org/officeDocument/2006/relationships/image" Target="../media/image383.png" /><Relationship Id="rId6" Type="http://schemas.openxmlformats.org/officeDocument/2006/relationships/image" Target="../media/image146.png" /><Relationship Id="rId60" Type="http://schemas.openxmlformats.org/officeDocument/2006/relationships/image" Target="../media/image384.png" /><Relationship Id="rId61" Type="http://schemas.openxmlformats.org/officeDocument/2006/relationships/image" Target="../media/image385.png" /><Relationship Id="rId62" Type="http://schemas.openxmlformats.org/officeDocument/2006/relationships/image" Target="../media/image386.png" /><Relationship Id="rId63" Type="http://schemas.openxmlformats.org/officeDocument/2006/relationships/image" Target="../media/image387.png" /><Relationship Id="rId64" Type="http://schemas.openxmlformats.org/officeDocument/2006/relationships/image" Target="../media/image388.png" /><Relationship Id="rId65" Type="http://schemas.openxmlformats.org/officeDocument/2006/relationships/image" Target="../media/image389.png" /><Relationship Id="rId66" Type="http://schemas.openxmlformats.org/officeDocument/2006/relationships/image" Target="../media/image390.png" /><Relationship Id="rId67" Type="http://schemas.openxmlformats.org/officeDocument/2006/relationships/image" Target="../media/image391.png" /><Relationship Id="rId68" Type="http://schemas.openxmlformats.org/officeDocument/2006/relationships/image" Target="../media/image392.png" /><Relationship Id="rId69" Type="http://schemas.openxmlformats.org/officeDocument/2006/relationships/image" Target="../media/image393.png" /><Relationship Id="rId7" Type="http://schemas.openxmlformats.org/officeDocument/2006/relationships/image" Target="../media/image331.png" /><Relationship Id="rId70" Type="http://schemas.openxmlformats.org/officeDocument/2006/relationships/image" Target="../media/image394.png" /><Relationship Id="rId71" Type="http://schemas.openxmlformats.org/officeDocument/2006/relationships/image" Target="../media/image395.png" /><Relationship Id="rId72" Type="http://schemas.openxmlformats.org/officeDocument/2006/relationships/image" Target="../media/image396.png" /><Relationship Id="rId73" Type="http://schemas.openxmlformats.org/officeDocument/2006/relationships/image" Target="../media/image397.png" /><Relationship Id="rId74" Type="http://schemas.openxmlformats.org/officeDocument/2006/relationships/image" Target="../media/image398.png" /><Relationship Id="rId75" Type="http://schemas.openxmlformats.org/officeDocument/2006/relationships/image" Target="../media/image399.png" /><Relationship Id="rId76" Type="http://schemas.openxmlformats.org/officeDocument/2006/relationships/image" Target="../media/image400.png" /><Relationship Id="rId77" Type="http://schemas.openxmlformats.org/officeDocument/2006/relationships/image" Target="../media/image401.png" /><Relationship Id="rId78" Type="http://schemas.openxmlformats.org/officeDocument/2006/relationships/image" Target="../media/image402.png" /><Relationship Id="rId79" Type="http://schemas.openxmlformats.org/officeDocument/2006/relationships/image" Target="../media/image403.png" /><Relationship Id="rId8" Type="http://schemas.openxmlformats.org/officeDocument/2006/relationships/image" Target="../media/image332.png" /><Relationship Id="rId80" Type="http://schemas.openxmlformats.org/officeDocument/2006/relationships/image" Target="../media/image404.png" /><Relationship Id="rId81" Type="http://schemas.openxmlformats.org/officeDocument/2006/relationships/image" Target="../media/image405.png" /><Relationship Id="rId82" Type="http://schemas.openxmlformats.org/officeDocument/2006/relationships/image" Target="../media/image406.png" /><Relationship Id="rId83" Type="http://schemas.openxmlformats.org/officeDocument/2006/relationships/image" Target="../media/image407.png" /><Relationship Id="rId84" Type="http://schemas.openxmlformats.org/officeDocument/2006/relationships/image" Target="../media/image408.png" /><Relationship Id="rId85" Type="http://schemas.openxmlformats.org/officeDocument/2006/relationships/image" Target="../media/image409.png" /><Relationship Id="rId86" Type="http://schemas.openxmlformats.org/officeDocument/2006/relationships/image" Target="../media/image410.png" /><Relationship Id="rId87" Type="http://schemas.openxmlformats.org/officeDocument/2006/relationships/image" Target="../media/image411.png" /><Relationship Id="rId88" Type="http://schemas.openxmlformats.org/officeDocument/2006/relationships/image" Target="../media/image412.png" /><Relationship Id="rId89" Type="http://schemas.openxmlformats.org/officeDocument/2006/relationships/image" Target="../media/image413.png" /><Relationship Id="rId9" Type="http://schemas.openxmlformats.org/officeDocument/2006/relationships/image" Target="../media/image333.png" /><Relationship Id="rId90" Type="http://schemas.openxmlformats.org/officeDocument/2006/relationships/image" Target="../media/image414.png" /><Relationship Id="rId91" Type="http://schemas.openxmlformats.org/officeDocument/2006/relationships/image" Target="../media/image415.png" /><Relationship Id="rId92" Type="http://schemas.openxmlformats.org/officeDocument/2006/relationships/image" Target="../media/image416.png" /><Relationship Id="rId93" Type="http://schemas.openxmlformats.org/officeDocument/2006/relationships/image" Target="../media/image417.png" /><Relationship Id="rId94" Type="http://schemas.openxmlformats.org/officeDocument/2006/relationships/image" Target="../media/image418.png" /><Relationship Id="rId95" Type="http://schemas.openxmlformats.org/officeDocument/2006/relationships/image" Target="../media/image419.png" /><Relationship Id="rId96" Type="http://schemas.openxmlformats.org/officeDocument/2006/relationships/image" Target="../media/image420.png" /><Relationship Id="rId97" Type="http://schemas.openxmlformats.org/officeDocument/2006/relationships/image" Target="../media/image421.png" /><Relationship Id="rId98" Type="http://schemas.openxmlformats.org/officeDocument/2006/relationships/image" Target="../media/image422.png" /><Relationship Id="rId99" Type="http://schemas.openxmlformats.org/officeDocument/2006/relationships/image" Target="../media/image42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463.png" /><Relationship Id="rId11" Type="http://schemas.openxmlformats.org/officeDocument/2006/relationships/image" Target="../media/image464.png" /><Relationship Id="rId12" Type="http://schemas.openxmlformats.org/officeDocument/2006/relationships/image" Target="../media/image465.png" /><Relationship Id="rId13" Type="http://schemas.openxmlformats.org/officeDocument/2006/relationships/image" Target="../media/image466.png" /><Relationship Id="rId14" Type="http://schemas.openxmlformats.org/officeDocument/2006/relationships/image" Target="../media/image467.png" /><Relationship Id="rId15" Type="http://schemas.openxmlformats.org/officeDocument/2006/relationships/image" Target="../media/image468.png" /><Relationship Id="rId16" Type="http://schemas.openxmlformats.org/officeDocument/2006/relationships/image" Target="../media/image469.png" /><Relationship Id="rId17" Type="http://schemas.openxmlformats.org/officeDocument/2006/relationships/image" Target="../media/image470.png" /><Relationship Id="rId18" Type="http://schemas.openxmlformats.org/officeDocument/2006/relationships/image" Target="../media/image471.png" /><Relationship Id="rId19" Type="http://schemas.openxmlformats.org/officeDocument/2006/relationships/image" Target="../media/image472.png" /><Relationship Id="rId2" Type="http://schemas.openxmlformats.org/officeDocument/2006/relationships/image" Target="../media/image455.png" /><Relationship Id="rId20" Type="http://schemas.openxmlformats.org/officeDocument/2006/relationships/image" Target="../media/image473.png" /><Relationship Id="rId21" Type="http://schemas.openxmlformats.org/officeDocument/2006/relationships/image" Target="../media/image474.png" /><Relationship Id="rId22" Type="http://schemas.openxmlformats.org/officeDocument/2006/relationships/image" Target="../media/image475.png" /><Relationship Id="rId23" Type="http://schemas.openxmlformats.org/officeDocument/2006/relationships/image" Target="../media/image476.png" /><Relationship Id="rId24" Type="http://schemas.openxmlformats.org/officeDocument/2006/relationships/image" Target="../media/image477.png" /><Relationship Id="rId3" Type="http://schemas.openxmlformats.org/officeDocument/2006/relationships/image" Target="../media/image456.png" /><Relationship Id="rId4" Type="http://schemas.openxmlformats.org/officeDocument/2006/relationships/image" Target="../media/image457.png" /><Relationship Id="rId5" Type="http://schemas.openxmlformats.org/officeDocument/2006/relationships/image" Target="../media/image458.png" /><Relationship Id="rId6" Type="http://schemas.openxmlformats.org/officeDocument/2006/relationships/image" Target="../media/image459.png" /><Relationship Id="rId7" Type="http://schemas.openxmlformats.org/officeDocument/2006/relationships/image" Target="../media/image460.png" /><Relationship Id="rId8" Type="http://schemas.openxmlformats.org/officeDocument/2006/relationships/image" Target="../media/image461.png" /><Relationship Id="rId9" Type="http://schemas.openxmlformats.org/officeDocument/2006/relationships/image" Target="../media/image46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486.png" /><Relationship Id="rId11" Type="http://schemas.openxmlformats.org/officeDocument/2006/relationships/image" Target="../media/image487.png" /><Relationship Id="rId12" Type="http://schemas.openxmlformats.org/officeDocument/2006/relationships/image" Target="../media/image488.png" /><Relationship Id="rId13" Type="http://schemas.openxmlformats.org/officeDocument/2006/relationships/image" Target="../media/image489.png" /><Relationship Id="rId14" Type="http://schemas.openxmlformats.org/officeDocument/2006/relationships/image" Target="../media/image490.png" /><Relationship Id="rId15" Type="http://schemas.openxmlformats.org/officeDocument/2006/relationships/image" Target="../media/image491.png" /><Relationship Id="rId16" Type="http://schemas.openxmlformats.org/officeDocument/2006/relationships/image" Target="../media/image492.png" /><Relationship Id="rId17" Type="http://schemas.openxmlformats.org/officeDocument/2006/relationships/image" Target="../media/image493.png" /><Relationship Id="rId18" Type="http://schemas.openxmlformats.org/officeDocument/2006/relationships/image" Target="../media/image494.png" /><Relationship Id="rId19" Type="http://schemas.openxmlformats.org/officeDocument/2006/relationships/image" Target="../media/image495.png" /><Relationship Id="rId2" Type="http://schemas.openxmlformats.org/officeDocument/2006/relationships/image" Target="../media/image478.png" /><Relationship Id="rId20" Type="http://schemas.openxmlformats.org/officeDocument/2006/relationships/image" Target="../media/image496.png" /><Relationship Id="rId21" Type="http://schemas.openxmlformats.org/officeDocument/2006/relationships/image" Target="../media/image497.png" /><Relationship Id="rId22" Type="http://schemas.openxmlformats.org/officeDocument/2006/relationships/image" Target="../media/image498.png" /><Relationship Id="rId23" Type="http://schemas.openxmlformats.org/officeDocument/2006/relationships/image" Target="../media/image499.png" /><Relationship Id="rId24" Type="http://schemas.openxmlformats.org/officeDocument/2006/relationships/image" Target="../media/image500.png" /><Relationship Id="rId25" Type="http://schemas.openxmlformats.org/officeDocument/2006/relationships/image" Target="../media/image501.png" /><Relationship Id="rId26" Type="http://schemas.openxmlformats.org/officeDocument/2006/relationships/image" Target="../media/image502.png" /><Relationship Id="rId27" Type="http://schemas.openxmlformats.org/officeDocument/2006/relationships/image" Target="../media/image503.png" /><Relationship Id="rId28" Type="http://schemas.openxmlformats.org/officeDocument/2006/relationships/image" Target="../media/image504.png" /><Relationship Id="rId29" Type="http://schemas.openxmlformats.org/officeDocument/2006/relationships/image" Target="../media/image505.png" /><Relationship Id="rId3" Type="http://schemas.openxmlformats.org/officeDocument/2006/relationships/image" Target="../media/image479.png" /><Relationship Id="rId30" Type="http://schemas.openxmlformats.org/officeDocument/2006/relationships/image" Target="../media/image506.png" /><Relationship Id="rId4" Type="http://schemas.openxmlformats.org/officeDocument/2006/relationships/image" Target="../media/image480.png" /><Relationship Id="rId5" Type="http://schemas.openxmlformats.org/officeDocument/2006/relationships/image" Target="../media/image481.png" /><Relationship Id="rId6" Type="http://schemas.openxmlformats.org/officeDocument/2006/relationships/image" Target="../media/image482.png" /><Relationship Id="rId7" Type="http://schemas.openxmlformats.org/officeDocument/2006/relationships/image" Target="../media/image483.png" /><Relationship Id="rId8" Type="http://schemas.openxmlformats.org/officeDocument/2006/relationships/image" Target="../media/image484.png" /><Relationship Id="rId9" Type="http://schemas.openxmlformats.org/officeDocument/2006/relationships/image" Target="../media/image48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515.png" /><Relationship Id="rId11" Type="http://schemas.openxmlformats.org/officeDocument/2006/relationships/image" Target="../media/image516.png" /><Relationship Id="rId12" Type="http://schemas.openxmlformats.org/officeDocument/2006/relationships/image" Target="../media/image517.png" /><Relationship Id="rId13" Type="http://schemas.openxmlformats.org/officeDocument/2006/relationships/image" Target="../media/image518.png" /><Relationship Id="rId14" Type="http://schemas.openxmlformats.org/officeDocument/2006/relationships/image" Target="../media/image519.png" /><Relationship Id="rId15" Type="http://schemas.openxmlformats.org/officeDocument/2006/relationships/image" Target="../media/image520.png" /><Relationship Id="rId16" Type="http://schemas.openxmlformats.org/officeDocument/2006/relationships/image" Target="../media/image521.png" /><Relationship Id="rId17" Type="http://schemas.openxmlformats.org/officeDocument/2006/relationships/image" Target="../media/image522.png" /><Relationship Id="rId18" Type="http://schemas.openxmlformats.org/officeDocument/2006/relationships/image" Target="../media/image523.png" /><Relationship Id="rId19" Type="http://schemas.openxmlformats.org/officeDocument/2006/relationships/image" Target="../media/image524.png" /><Relationship Id="rId2" Type="http://schemas.openxmlformats.org/officeDocument/2006/relationships/image" Target="../media/image507.png" /><Relationship Id="rId20" Type="http://schemas.openxmlformats.org/officeDocument/2006/relationships/image" Target="../media/image525.png" /><Relationship Id="rId21" Type="http://schemas.openxmlformats.org/officeDocument/2006/relationships/image" Target="../media/image526.png" /><Relationship Id="rId22" Type="http://schemas.openxmlformats.org/officeDocument/2006/relationships/image" Target="../media/image527.png" /><Relationship Id="rId23" Type="http://schemas.openxmlformats.org/officeDocument/2006/relationships/image" Target="../media/image528.png" /><Relationship Id="rId24" Type="http://schemas.openxmlformats.org/officeDocument/2006/relationships/image" Target="../media/image529.png" /><Relationship Id="rId25" Type="http://schemas.openxmlformats.org/officeDocument/2006/relationships/image" Target="../media/image530.png" /><Relationship Id="rId26" Type="http://schemas.openxmlformats.org/officeDocument/2006/relationships/image" Target="../media/image531.png" /><Relationship Id="rId3" Type="http://schemas.openxmlformats.org/officeDocument/2006/relationships/image" Target="../media/image508.png" /><Relationship Id="rId4" Type="http://schemas.openxmlformats.org/officeDocument/2006/relationships/image" Target="../media/image509.png" /><Relationship Id="rId5" Type="http://schemas.openxmlformats.org/officeDocument/2006/relationships/image" Target="../media/image510.png" /><Relationship Id="rId6" Type="http://schemas.openxmlformats.org/officeDocument/2006/relationships/image" Target="../media/image511.png" /><Relationship Id="rId7" Type="http://schemas.openxmlformats.org/officeDocument/2006/relationships/image" Target="../media/image512.png" /><Relationship Id="rId8" Type="http://schemas.openxmlformats.org/officeDocument/2006/relationships/image" Target="../media/image513.png" /><Relationship Id="rId9" Type="http://schemas.openxmlformats.org/officeDocument/2006/relationships/image" Target="../media/image5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540.png" /><Relationship Id="rId11" Type="http://schemas.openxmlformats.org/officeDocument/2006/relationships/image" Target="../media/image541.png" /><Relationship Id="rId12" Type="http://schemas.openxmlformats.org/officeDocument/2006/relationships/image" Target="../media/image542.png" /><Relationship Id="rId13" Type="http://schemas.openxmlformats.org/officeDocument/2006/relationships/image" Target="../media/image543.png" /><Relationship Id="rId14" Type="http://schemas.openxmlformats.org/officeDocument/2006/relationships/image" Target="../media/image544.png" /><Relationship Id="rId15" Type="http://schemas.openxmlformats.org/officeDocument/2006/relationships/image" Target="../media/image545.png" /><Relationship Id="rId16" Type="http://schemas.openxmlformats.org/officeDocument/2006/relationships/image" Target="../media/image546.png" /><Relationship Id="rId17" Type="http://schemas.openxmlformats.org/officeDocument/2006/relationships/image" Target="../media/image547.png" /><Relationship Id="rId18" Type="http://schemas.openxmlformats.org/officeDocument/2006/relationships/image" Target="../media/image548.png" /><Relationship Id="rId19" Type="http://schemas.openxmlformats.org/officeDocument/2006/relationships/image" Target="../media/image549.png" /><Relationship Id="rId2" Type="http://schemas.openxmlformats.org/officeDocument/2006/relationships/image" Target="../media/image532.png" /><Relationship Id="rId20" Type="http://schemas.openxmlformats.org/officeDocument/2006/relationships/image" Target="../media/image550.png" /><Relationship Id="rId21" Type="http://schemas.openxmlformats.org/officeDocument/2006/relationships/image" Target="../media/image551.png" /><Relationship Id="rId22" Type="http://schemas.openxmlformats.org/officeDocument/2006/relationships/image" Target="../media/image552.png" /><Relationship Id="rId23" Type="http://schemas.openxmlformats.org/officeDocument/2006/relationships/image" Target="../media/image553.png" /><Relationship Id="rId24" Type="http://schemas.openxmlformats.org/officeDocument/2006/relationships/image" Target="../media/image554.png" /><Relationship Id="rId25" Type="http://schemas.openxmlformats.org/officeDocument/2006/relationships/image" Target="../media/image555.png" /><Relationship Id="rId26" Type="http://schemas.openxmlformats.org/officeDocument/2006/relationships/image" Target="../media/image556.png" /><Relationship Id="rId27" Type="http://schemas.openxmlformats.org/officeDocument/2006/relationships/image" Target="../media/image557.png" /><Relationship Id="rId28" Type="http://schemas.openxmlformats.org/officeDocument/2006/relationships/image" Target="../media/image558.png" /><Relationship Id="rId29" Type="http://schemas.openxmlformats.org/officeDocument/2006/relationships/image" Target="../media/image559.png" /><Relationship Id="rId3" Type="http://schemas.openxmlformats.org/officeDocument/2006/relationships/image" Target="../media/image533.png" /><Relationship Id="rId30" Type="http://schemas.openxmlformats.org/officeDocument/2006/relationships/image" Target="../media/image560.png" /><Relationship Id="rId31" Type="http://schemas.openxmlformats.org/officeDocument/2006/relationships/image" Target="../media/image561.png" /><Relationship Id="rId32" Type="http://schemas.openxmlformats.org/officeDocument/2006/relationships/image" Target="../media/image562.png" /><Relationship Id="rId33" Type="http://schemas.openxmlformats.org/officeDocument/2006/relationships/image" Target="../media/image563.png" /><Relationship Id="rId34" Type="http://schemas.openxmlformats.org/officeDocument/2006/relationships/image" Target="../media/image564.png" /><Relationship Id="rId35" Type="http://schemas.openxmlformats.org/officeDocument/2006/relationships/image" Target="../media/image565.png" /><Relationship Id="rId36" Type="http://schemas.openxmlformats.org/officeDocument/2006/relationships/image" Target="../media/image566.png" /><Relationship Id="rId37" Type="http://schemas.openxmlformats.org/officeDocument/2006/relationships/image" Target="../media/image567.png" /><Relationship Id="rId4" Type="http://schemas.openxmlformats.org/officeDocument/2006/relationships/image" Target="../media/image534.png" /><Relationship Id="rId5" Type="http://schemas.openxmlformats.org/officeDocument/2006/relationships/image" Target="../media/image535.png" /><Relationship Id="rId6" Type="http://schemas.openxmlformats.org/officeDocument/2006/relationships/image" Target="../media/image536.png" /><Relationship Id="rId7" Type="http://schemas.openxmlformats.org/officeDocument/2006/relationships/image" Target="../media/image537.png" /><Relationship Id="rId8" Type="http://schemas.openxmlformats.org/officeDocument/2006/relationships/image" Target="../media/image538.png" /><Relationship Id="rId9" Type="http://schemas.openxmlformats.org/officeDocument/2006/relationships/image" Target="../media/image53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521010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400001" y="12"/>
            <a:ext cx="5400001" cy="755999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12"/>
            <a:ext cx="5400040" cy="7560309"/>
          </a:xfrm>
          <a:custGeom>
            <a:rect l="l" t="t" r="r" b="b"/>
            <a:pathLst>
              <a:path w="5400040" h="7560309">
                <a:moveTo>
                  <a:pt x="0" y="7559992"/>
                </a:moveTo>
                <a:lnTo>
                  <a:pt x="5400001" y="7559992"/>
                </a:lnTo>
                <a:lnTo>
                  <a:pt x="5400001" y="0"/>
                </a:lnTo>
                <a:lnTo>
                  <a:pt x="0" y="0"/>
                </a:lnTo>
                <a:lnTo>
                  <a:pt x="0" y="7559992"/>
                </a:lnTo>
                <a:close/>
              </a:path>
            </a:pathLst>
          </a:custGeom>
          <a:solidFill>
            <a:srgbClr val="007FE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0" y="7025081"/>
            <a:ext cx="5574207" cy="37073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561795" y="1029665"/>
            <a:ext cx="2814955" cy="1123950"/>
          </a:xfrm>
          <a:prstGeom prst="rect">
            <a:avLst/>
          </a:prstGeom>
        </p:spPr>
        <p:txBody>
          <a:bodyPr vert="horz" wrap="square" lIns="0" tIns="103505" rIns="0" bIns="0" rtlCol="0">
            <a:spAutoFit/>
          </a:bodyPr>
          <a:lstStyle/>
          <a:p>
            <a:pPr marL="55244">
              <a:lnSpc>
                <a:spcPct val="100000"/>
              </a:lnSpc>
              <a:spcBef>
                <a:spcPts val="815"/>
              </a:spcBef>
            </a:pPr>
            <a:r>
              <a:rPr sz="3600">
                <a:solidFill>
                  <a:srgbClr val="FFFFFF"/>
                </a:solidFill>
                <a:hlinkClick r:id="rId4"/>
              </a:rPr>
              <a:t>中国家居行业</a:t>
            </a:r>
            <a:endParaRPr sz="3600"/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sz="2550" spc="155">
                <a:solidFill>
                  <a:srgbClr val="FFFFFF"/>
                </a:solidFill>
                <a:hlinkClick r:id="rId4"/>
              </a:rPr>
              <a:t>2023年度趋势盘点</a:t>
            </a:r>
            <a:endParaRPr sz="2550"/>
          </a:p>
        </p:txBody>
      </p:sp>
      <p:sp>
        <p:nvSpPr>
          <p:cNvPr id="6" name="object 6"/>
          <p:cNvSpPr txBox="1"/>
          <p:nvPr/>
        </p:nvSpPr>
        <p:spPr>
          <a:xfrm>
            <a:off x="5913188" y="2117362"/>
            <a:ext cx="150495" cy="1281430"/>
          </a:xfrm>
          <a:prstGeom prst="rect">
            <a:avLst/>
          </a:prstGeom>
        </p:spPr>
        <p:txBody>
          <a:bodyPr vert="vert" wrap="square" lIns="0" tIns="88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"/>
              </a:spcBef>
            </a:pPr>
            <a:r>
              <a:rPr sz="800" spc="175">
                <a:solidFill>
                  <a:srgbClr val="FFFFFF"/>
                </a:solidFill>
                <a:latin typeface="宋体"/>
                <a:cs typeface="宋体"/>
                <a:hlinkClick r:id="rId4"/>
              </a:rPr>
              <a:t>Home</a:t>
            </a:r>
            <a:r>
              <a:rPr sz="800" spc="-210">
                <a:solidFill>
                  <a:srgbClr val="FFFFFF"/>
                </a:solidFill>
                <a:latin typeface="宋体"/>
                <a:cs typeface="宋体"/>
                <a:hlinkClick r:id="rId4"/>
              </a:rPr>
              <a:t> 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  <a:hlinkClick r:id="rId4"/>
              </a:rPr>
              <a:t>Furnishing</a:t>
            </a:r>
            <a:r>
              <a:rPr sz="800" spc="-204">
                <a:solidFill>
                  <a:srgbClr val="FFFFFF"/>
                </a:solidFill>
                <a:latin typeface="宋体"/>
                <a:cs typeface="宋体"/>
                <a:hlinkClick r:id="rId4"/>
              </a:rPr>
              <a:t> </a:t>
            </a:r>
            <a:r>
              <a:rPr sz="1200" spc="-22" baseline="3472">
                <a:solidFill>
                  <a:srgbClr val="FFFFFF"/>
                </a:solidFill>
                <a:latin typeface="宋体"/>
                <a:cs typeface="宋体"/>
                <a:hlinkClick r:id="rId4"/>
              </a:rPr>
              <a:t>Industry</a:t>
            </a:r>
            <a:endParaRPr sz="1200" baseline="3472">
              <a:latin typeface="宋体"/>
              <a:cs typeface="宋体"/>
            </a:endParaRPr>
          </a:p>
        </p:txBody>
      </p:sp>
      <p:sp>
        <p:nvSpPr>
          <p:cNvPr id="7" name="object 7"/>
          <p:cNvSpPr/>
          <p:nvPr/>
        </p:nvSpPr>
        <p:spPr>
          <a:xfrm flipH="1">
            <a:off x="5984891" y="1226493"/>
            <a:ext cx="0" cy="748030"/>
          </a:xfrm>
          <a:custGeom>
            <a:rect l="l" t="t" r="r" b="b"/>
            <a:pathLst>
              <a:path h="748030">
                <a:moveTo>
                  <a:pt x="0" y="747445"/>
                </a:moveTo>
                <a:lnTo>
                  <a:pt x="0" y="0"/>
                </a:lnTo>
              </a:path>
            </a:pathLst>
          </a:custGeom>
          <a:ln w="444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2897348" y="6784499"/>
            <a:ext cx="6350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  <a:hlinkClick r:id="rId4"/>
              </a:rPr>
              <a:t>巨量算数官网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714623" y="6784499"/>
            <a:ext cx="9398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  <a:hlinkClick r:id="rId4"/>
              </a:rPr>
              <a:t>巨量算数微信公众号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952267" y="6196012"/>
            <a:ext cx="521970" cy="521970"/>
          </a:xfrm>
          <a:custGeom>
            <a:rect l="l" t="t" r="r" b="b"/>
            <a:pathLst>
              <a:path w="521970" h="521970">
                <a:moveTo>
                  <a:pt x="521804" y="0"/>
                </a:moveTo>
                <a:lnTo>
                  <a:pt x="0" y="0"/>
                </a:lnTo>
                <a:lnTo>
                  <a:pt x="0" y="521804"/>
                </a:lnTo>
                <a:lnTo>
                  <a:pt x="521804" y="521804"/>
                </a:lnTo>
                <a:lnTo>
                  <a:pt x="521804" y="0"/>
                </a:lnTo>
                <a:close/>
              </a:path>
            </a:pathLst>
          </a:custGeom>
          <a:solidFill>
            <a:srgbClr val="FFFFFF">
              <a:alpha val="43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923605" y="6196012"/>
            <a:ext cx="521970" cy="521970"/>
          </a:xfrm>
          <a:custGeom>
            <a:rect l="l" t="t" r="r" b="b"/>
            <a:pathLst>
              <a:path w="521969" h="521970">
                <a:moveTo>
                  <a:pt x="521804" y="0"/>
                </a:moveTo>
                <a:lnTo>
                  <a:pt x="0" y="0"/>
                </a:lnTo>
                <a:lnTo>
                  <a:pt x="0" y="521804"/>
                </a:lnTo>
                <a:lnTo>
                  <a:pt x="521804" y="521804"/>
                </a:lnTo>
                <a:lnTo>
                  <a:pt x="521804" y="0"/>
                </a:lnTo>
                <a:close/>
              </a:path>
            </a:pathLst>
          </a:custGeom>
          <a:solidFill>
            <a:srgbClr val="FFFFFF">
              <a:alpha val="43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6752027" y="466576"/>
            <a:ext cx="182507" cy="185451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 flipH="1">
            <a:off x="7298055" y="505929"/>
            <a:ext cx="0" cy="110489"/>
          </a:xfrm>
          <a:custGeom>
            <a:rect l="l" t="t" r="r" b="b"/>
            <a:pathLst>
              <a:path h="110488">
                <a:moveTo>
                  <a:pt x="0" y="0"/>
                </a:moveTo>
                <a:lnTo>
                  <a:pt x="0" y="110147"/>
                </a:lnTo>
              </a:path>
            </a:pathLst>
          </a:custGeom>
          <a:ln w="12268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7207780" y="505929"/>
            <a:ext cx="62865" cy="110489"/>
          </a:xfrm>
          <a:custGeom>
            <a:rect l="l" t="t" r="r" b="b"/>
            <a:pathLst>
              <a:path w="62865" h="110488">
                <a:moveTo>
                  <a:pt x="61722" y="0"/>
                </a:moveTo>
                <a:lnTo>
                  <a:pt x="2286" y="0"/>
                </a:lnTo>
                <a:lnTo>
                  <a:pt x="1231" y="10629"/>
                </a:lnTo>
                <a:lnTo>
                  <a:pt x="49453" y="10629"/>
                </a:lnTo>
                <a:lnTo>
                  <a:pt x="49453" y="29248"/>
                </a:lnTo>
                <a:lnTo>
                  <a:pt x="48882" y="29819"/>
                </a:lnTo>
                <a:lnTo>
                  <a:pt x="3251" y="29819"/>
                </a:lnTo>
                <a:lnTo>
                  <a:pt x="0" y="70408"/>
                </a:lnTo>
                <a:lnTo>
                  <a:pt x="50177" y="70408"/>
                </a:lnTo>
                <a:lnTo>
                  <a:pt x="50177" y="99161"/>
                </a:lnTo>
                <a:lnTo>
                  <a:pt x="49606" y="99720"/>
                </a:lnTo>
                <a:lnTo>
                  <a:pt x="8026" y="99720"/>
                </a:lnTo>
                <a:lnTo>
                  <a:pt x="7124" y="110350"/>
                </a:lnTo>
                <a:lnTo>
                  <a:pt x="60185" y="110350"/>
                </a:lnTo>
                <a:lnTo>
                  <a:pt x="62445" y="108102"/>
                </a:lnTo>
                <a:lnTo>
                  <a:pt x="62445" y="59778"/>
                </a:lnTo>
                <a:lnTo>
                  <a:pt x="12242" y="59778"/>
                </a:lnTo>
                <a:lnTo>
                  <a:pt x="14084" y="40449"/>
                </a:lnTo>
                <a:lnTo>
                  <a:pt x="59461" y="40449"/>
                </a:lnTo>
                <a:lnTo>
                  <a:pt x="61722" y="38188"/>
                </a:lnTo>
                <a:lnTo>
                  <a:pt x="6172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7361087" y="613660"/>
            <a:ext cx="22860" cy="2540"/>
          </a:xfrm>
          <a:custGeom>
            <a:rect l="l" t="t" r="r" b="b"/>
            <a:pathLst>
              <a:path w="22859" h="2540">
                <a:moveTo>
                  <a:pt x="0" y="2540"/>
                </a:moveTo>
                <a:lnTo>
                  <a:pt x="22785" y="2540"/>
                </a:lnTo>
                <a:lnTo>
                  <a:pt x="22785" y="0"/>
                </a:lnTo>
                <a:lnTo>
                  <a:pt x="0" y="0"/>
                </a:lnTo>
                <a:lnTo>
                  <a:pt x="0" y="254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7361410" y="609850"/>
            <a:ext cx="23495" cy="3810"/>
          </a:xfrm>
          <a:custGeom>
            <a:rect l="l" t="t" r="r" b="b"/>
            <a:pathLst>
              <a:path w="23495" h="3808">
                <a:moveTo>
                  <a:pt x="0" y="3810"/>
                </a:moveTo>
                <a:lnTo>
                  <a:pt x="23280" y="3810"/>
                </a:lnTo>
                <a:lnTo>
                  <a:pt x="23280" y="0"/>
                </a:lnTo>
                <a:lnTo>
                  <a:pt x="0" y="0"/>
                </a:lnTo>
                <a:lnTo>
                  <a:pt x="0" y="381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7371877" y="608580"/>
            <a:ext cx="13335" cy="1270"/>
          </a:xfrm>
          <a:custGeom>
            <a:rect l="l" t="t" r="r" b="b"/>
            <a:pathLst>
              <a:path w="13333" h="1270">
                <a:moveTo>
                  <a:pt x="0" y="1270"/>
                </a:moveTo>
                <a:lnTo>
                  <a:pt x="12813" y="1270"/>
                </a:lnTo>
                <a:lnTo>
                  <a:pt x="12813" y="0"/>
                </a:lnTo>
                <a:lnTo>
                  <a:pt x="0" y="0"/>
                </a:lnTo>
                <a:lnTo>
                  <a:pt x="0" y="127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7372422" y="599690"/>
            <a:ext cx="12700" cy="8890"/>
          </a:xfrm>
          <a:custGeom>
            <a:rect l="l" t="t" r="r" b="b"/>
            <a:pathLst>
              <a:path w="12700" h="8890">
                <a:moveTo>
                  <a:pt x="0" y="8889"/>
                </a:moveTo>
                <a:lnTo>
                  <a:pt x="12268" y="8889"/>
                </a:lnTo>
                <a:lnTo>
                  <a:pt x="12268" y="0"/>
                </a:lnTo>
                <a:lnTo>
                  <a:pt x="0" y="0"/>
                </a:lnTo>
                <a:lnTo>
                  <a:pt x="0" y="888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7322701" y="595029"/>
            <a:ext cx="106680" cy="0"/>
          </a:xfrm>
          <a:custGeom>
            <a:rect l="l" t="t" r="r" b="b"/>
            <a:pathLst>
              <a:path w="106679">
                <a:moveTo>
                  <a:pt x="0" y="0"/>
                </a:moveTo>
                <a:lnTo>
                  <a:pt x="106679" y="0"/>
                </a:lnTo>
              </a:path>
            </a:pathLst>
          </a:custGeom>
          <a:ln w="8356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7372422" y="584450"/>
            <a:ext cx="12700" cy="6985"/>
          </a:xfrm>
          <a:custGeom>
            <a:rect l="l" t="t" r="r" b="b"/>
            <a:pathLst>
              <a:path w="12700" h="6984">
                <a:moveTo>
                  <a:pt x="12268" y="0"/>
                </a:moveTo>
                <a:lnTo>
                  <a:pt x="0" y="0"/>
                </a:lnTo>
                <a:lnTo>
                  <a:pt x="0" y="6400"/>
                </a:lnTo>
                <a:lnTo>
                  <a:pt x="12268" y="6400"/>
                </a:lnTo>
                <a:lnTo>
                  <a:pt x="1226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7325800" y="580265"/>
            <a:ext cx="102235" cy="0"/>
          </a:xfrm>
          <a:custGeom>
            <a:rect l="l" t="t" r="r" b="b"/>
            <a:pathLst>
              <a:path w="102234">
                <a:moveTo>
                  <a:pt x="0" y="0"/>
                </a:moveTo>
                <a:lnTo>
                  <a:pt x="101777" y="0"/>
                </a:lnTo>
              </a:path>
            </a:pathLst>
          </a:custGeom>
          <a:ln w="8369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7372422" y="569172"/>
            <a:ext cx="12700" cy="6985"/>
          </a:xfrm>
          <a:custGeom>
            <a:rect l="l" t="t" r="r" b="b"/>
            <a:pathLst>
              <a:path w="12700" h="6984">
                <a:moveTo>
                  <a:pt x="12268" y="0"/>
                </a:moveTo>
                <a:lnTo>
                  <a:pt x="0" y="0"/>
                </a:lnTo>
                <a:lnTo>
                  <a:pt x="0" y="6908"/>
                </a:lnTo>
                <a:lnTo>
                  <a:pt x="12268" y="6908"/>
                </a:lnTo>
                <a:lnTo>
                  <a:pt x="1226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7329509" y="564993"/>
            <a:ext cx="95885" cy="0"/>
          </a:xfrm>
          <a:custGeom>
            <a:rect l="l" t="t" r="r" b="b"/>
            <a:pathLst>
              <a:path w="95884">
                <a:moveTo>
                  <a:pt x="0" y="0"/>
                </a:moveTo>
                <a:lnTo>
                  <a:pt x="95376" y="0"/>
                </a:lnTo>
              </a:path>
            </a:pathLst>
          </a:custGeom>
          <a:ln w="8356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7322351" y="505898"/>
            <a:ext cx="53975" cy="12700"/>
          </a:xfrm>
          <a:custGeom>
            <a:rect l="l" t="t" r="r" b="b"/>
            <a:pathLst>
              <a:path w="53975" h="12700">
                <a:moveTo>
                  <a:pt x="21310" y="10032"/>
                </a:moveTo>
                <a:lnTo>
                  <a:pt x="9042" y="10032"/>
                </a:lnTo>
                <a:lnTo>
                  <a:pt x="9042" y="12534"/>
                </a:lnTo>
                <a:lnTo>
                  <a:pt x="21310" y="12534"/>
                </a:lnTo>
                <a:lnTo>
                  <a:pt x="21310" y="10032"/>
                </a:lnTo>
                <a:close/>
              </a:path>
              <a:path w="53975" h="12700">
                <a:moveTo>
                  <a:pt x="45313" y="10032"/>
                </a:moveTo>
                <a:lnTo>
                  <a:pt x="33045" y="10032"/>
                </a:lnTo>
                <a:lnTo>
                  <a:pt x="33045" y="12534"/>
                </a:lnTo>
                <a:lnTo>
                  <a:pt x="45313" y="12534"/>
                </a:lnTo>
                <a:lnTo>
                  <a:pt x="45313" y="10032"/>
                </a:lnTo>
                <a:close/>
              </a:path>
              <a:path w="53975" h="12700">
                <a:moveTo>
                  <a:pt x="53632" y="2908"/>
                </a:moveTo>
                <a:lnTo>
                  <a:pt x="0" y="2908"/>
                </a:lnTo>
                <a:lnTo>
                  <a:pt x="0" y="10032"/>
                </a:lnTo>
                <a:lnTo>
                  <a:pt x="53632" y="10032"/>
                </a:lnTo>
                <a:lnTo>
                  <a:pt x="53632" y="2908"/>
                </a:lnTo>
                <a:close/>
              </a:path>
              <a:path w="53975" h="12700">
                <a:moveTo>
                  <a:pt x="21310" y="0"/>
                </a:moveTo>
                <a:lnTo>
                  <a:pt x="9042" y="0"/>
                </a:lnTo>
                <a:lnTo>
                  <a:pt x="9042" y="2908"/>
                </a:lnTo>
                <a:lnTo>
                  <a:pt x="21310" y="2908"/>
                </a:lnTo>
                <a:lnTo>
                  <a:pt x="21310" y="0"/>
                </a:lnTo>
                <a:close/>
              </a:path>
              <a:path w="53975" h="12700">
                <a:moveTo>
                  <a:pt x="45313" y="0"/>
                </a:moveTo>
                <a:lnTo>
                  <a:pt x="33045" y="0"/>
                </a:lnTo>
                <a:lnTo>
                  <a:pt x="33045" y="2908"/>
                </a:lnTo>
                <a:lnTo>
                  <a:pt x="45313" y="2908"/>
                </a:lnTo>
                <a:lnTo>
                  <a:pt x="4531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7322039" y="521007"/>
            <a:ext cx="55880" cy="34925"/>
          </a:xfrm>
          <a:custGeom>
            <a:rect l="l" t="t" r="r" b="b"/>
            <a:pathLst>
              <a:path w="55879" h="34925">
                <a:moveTo>
                  <a:pt x="35458" y="14325"/>
                </a:moveTo>
                <a:lnTo>
                  <a:pt x="5740" y="14325"/>
                </a:lnTo>
                <a:lnTo>
                  <a:pt x="3314" y="34378"/>
                </a:lnTo>
                <a:lnTo>
                  <a:pt x="53314" y="34378"/>
                </a:lnTo>
                <a:lnTo>
                  <a:pt x="55562" y="32131"/>
                </a:lnTo>
                <a:lnTo>
                  <a:pt x="55562" y="27266"/>
                </a:lnTo>
                <a:lnTo>
                  <a:pt x="15608" y="27266"/>
                </a:lnTo>
                <a:lnTo>
                  <a:pt x="16205" y="21450"/>
                </a:lnTo>
                <a:lnTo>
                  <a:pt x="35458" y="21450"/>
                </a:lnTo>
                <a:lnTo>
                  <a:pt x="35458" y="14325"/>
                </a:lnTo>
                <a:close/>
              </a:path>
              <a:path w="55879" h="34925">
                <a:moveTo>
                  <a:pt x="3327" y="0"/>
                </a:moveTo>
                <a:lnTo>
                  <a:pt x="0" y="9067"/>
                </a:lnTo>
                <a:lnTo>
                  <a:pt x="43294" y="9067"/>
                </a:lnTo>
                <a:lnTo>
                  <a:pt x="43294" y="26708"/>
                </a:lnTo>
                <a:lnTo>
                  <a:pt x="42735" y="27266"/>
                </a:lnTo>
                <a:lnTo>
                  <a:pt x="55562" y="27266"/>
                </a:lnTo>
                <a:lnTo>
                  <a:pt x="55562" y="1943"/>
                </a:lnTo>
                <a:lnTo>
                  <a:pt x="13182" y="1943"/>
                </a:lnTo>
                <a:lnTo>
                  <a:pt x="14008" y="25"/>
                </a:lnTo>
                <a:lnTo>
                  <a:pt x="332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7380365" y="506100"/>
            <a:ext cx="49530" cy="49530"/>
          </a:xfrm>
          <a:custGeom>
            <a:rect l="l" t="t" r="r" b="b"/>
            <a:pathLst>
              <a:path w="49529" h="49529">
                <a:moveTo>
                  <a:pt x="49022" y="41617"/>
                </a:moveTo>
                <a:lnTo>
                  <a:pt x="25920" y="41617"/>
                </a:lnTo>
                <a:lnTo>
                  <a:pt x="37388" y="48006"/>
                </a:lnTo>
                <a:lnTo>
                  <a:pt x="49022" y="49276"/>
                </a:lnTo>
                <a:lnTo>
                  <a:pt x="49022" y="41617"/>
                </a:lnTo>
                <a:close/>
              </a:path>
              <a:path w="49529" h="49529">
                <a:moveTo>
                  <a:pt x="16205" y="16865"/>
                </a:moveTo>
                <a:lnTo>
                  <a:pt x="5359" y="16865"/>
                </a:lnTo>
                <a:lnTo>
                  <a:pt x="7543" y="24714"/>
                </a:lnTo>
                <a:lnTo>
                  <a:pt x="11836" y="30695"/>
                </a:lnTo>
                <a:lnTo>
                  <a:pt x="16903" y="35242"/>
                </a:lnTo>
                <a:lnTo>
                  <a:pt x="12852" y="37160"/>
                </a:lnTo>
                <a:lnTo>
                  <a:pt x="8026" y="38798"/>
                </a:lnTo>
                <a:lnTo>
                  <a:pt x="2286" y="39941"/>
                </a:lnTo>
                <a:lnTo>
                  <a:pt x="2286" y="49225"/>
                </a:lnTo>
                <a:lnTo>
                  <a:pt x="14058" y="48323"/>
                </a:lnTo>
                <a:lnTo>
                  <a:pt x="25920" y="41617"/>
                </a:lnTo>
                <a:lnTo>
                  <a:pt x="49022" y="41617"/>
                </a:lnTo>
                <a:lnTo>
                  <a:pt x="49022" y="39573"/>
                </a:lnTo>
                <a:lnTo>
                  <a:pt x="43319" y="38633"/>
                </a:lnTo>
                <a:lnTo>
                  <a:pt x="38595" y="37147"/>
                </a:lnTo>
                <a:lnTo>
                  <a:pt x="34671" y="35394"/>
                </a:lnTo>
                <a:lnTo>
                  <a:pt x="35238" y="35394"/>
                </a:lnTo>
                <a:lnTo>
                  <a:pt x="37985" y="32143"/>
                </a:lnTo>
                <a:lnTo>
                  <a:pt x="39573" y="30378"/>
                </a:lnTo>
                <a:lnTo>
                  <a:pt x="39940" y="29908"/>
                </a:lnTo>
                <a:lnTo>
                  <a:pt x="25590" y="29908"/>
                </a:lnTo>
                <a:lnTo>
                  <a:pt x="17792" y="23596"/>
                </a:lnTo>
                <a:lnTo>
                  <a:pt x="16205" y="16865"/>
                </a:lnTo>
                <a:close/>
              </a:path>
              <a:path w="49529" h="49529">
                <a:moveTo>
                  <a:pt x="35082" y="35578"/>
                </a:moveTo>
                <a:close/>
              </a:path>
              <a:path w="49529" h="49529">
                <a:moveTo>
                  <a:pt x="35238" y="35394"/>
                </a:moveTo>
                <a:lnTo>
                  <a:pt x="34671" y="35394"/>
                </a:lnTo>
                <a:lnTo>
                  <a:pt x="35082" y="35578"/>
                </a:lnTo>
                <a:lnTo>
                  <a:pt x="35238" y="35394"/>
                </a:lnTo>
                <a:close/>
              </a:path>
              <a:path w="49529" h="49529">
                <a:moveTo>
                  <a:pt x="3683" y="0"/>
                </a:moveTo>
                <a:lnTo>
                  <a:pt x="0" y="9817"/>
                </a:lnTo>
                <a:lnTo>
                  <a:pt x="38125" y="9817"/>
                </a:lnTo>
                <a:lnTo>
                  <a:pt x="37774" y="12179"/>
                </a:lnTo>
                <a:lnTo>
                  <a:pt x="35826" y="21818"/>
                </a:lnTo>
                <a:lnTo>
                  <a:pt x="25590" y="29908"/>
                </a:lnTo>
                <a:lnTo>
                  <a:pt x="39940" y="29908"/>
                </a:lnTo>
                <a:lnTo>
                  <a:pt x="49022" y="2692"/>
                </a:lnTo>
                <a:lnTo>
                  <a:pt x="13182" y="2692"/>
                </a:lnTo>
                <a:lnTo>
                  <a:pt x="14363" y="25"/>
                </a:lnTo>
                <a:lnTo>
                  <a:pt x="368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7105708" y="518750"/>
            <a:ext cx="63500" cy="7620"/>
          </a:xfrm>
          <a:custGeom>
            <a:rect l="l" t="t" r="r" b="b"/>
            <a:pathLst>
              <a:path w="63500" h="7620">
                <a:moveTo>
                  <a:pt x="63398" y="0"/>
                </a:moveTo>
                <a:lnTo>
                  <a:pt x="0" y="0"/>
                </a:lnTo>
                <a:lnTo>
                  <a:pt x="774" y="7124"/>
                </a:lnTo>
                <a:lnTo>
                  <a:pt x="62725" y="7124"/>
                </a:lnTo>
                <a:lnTo>
                  <a:pt x="6339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7086180" y="547122"/>
            <a:ext cx="104775" cy="0"/>
          </a:xfrm>
          <a:custGeom>
            <a:rect l="l" t="t" r="r" b="b"/>
            <a:pathLst>
              <a:path w="104775">
                <a:moveTo>
                  <a:pt x="0" y="0"/>
                </a:moveTo>
                <a:lnTo>
                  <a:pt x="104165" y="0"/>
                </a:lnTo>
              </a:path>
            </a:pathLst>
          </a:custGeom>
          <a:ln w="7124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7086194" y="555600"/>
            <a:ext cx="104775" cy="60960"/>
          </a:xfrm>
          <a:custGeom>
            <a:rect l="l" t="t" r="r" b="b"/>
            <a:pathLst>
              <a:path w="104775" h="60957">
                <a:moveTo>
                  <a:pt x="104216" y="53466"/>
                </a:moveTo>
                <a:lnTo>
                  <a:pt x="0" y="53466"/>
                </a:lnTo>
                <a:lnTo>
                  <a:pt x="0" y="60591"/>
                </a:lnTo>
                <a:lnTo>
                  <a:pt x="104216" y="60591"/>
                </a:lnTo>
                <a:lnTo>
                  <a:pt x="104216" y="53466"/>
                </a:lnTo>
                <a:close/>
              </a:path>
              <a:path w="104775" h="60957">
                <a:moveTo>
                  <a:pt x="59080" y="46126"/>
                </a:moveTo>
                <a:lnTo>
                  <a:pt x="46812" y="46126"/>
                </a:lnTo>
                <a:lnTo>
                  <a:pt x="46812" y="53466"/>
                </a:lnTo>
                <a:lnTo>
                  <a:pt x="59080" y="53466"/>
                </a:lnTo>
                <a:lnTo>
                  <a:pt x="59080" y="46126"/>
                </a:lnTo>
                <a:close/>
              </a:path>
              <a:path w="104775" h="60957">
                <a:moveTo>
                  <a:pt x="101282" y="39001"/>
                </a:moveTo>
                <a:lnTo>
                  <a:pt x="2578" y="39001"/>
                </a:lnTo>
                <a:lnTo>
                  <a:pt x="2578" y="46126"/>
                </a:lnTo>
                <a:lnTo>
                  <a:pt x="101282" y="46126"/>
                </a:lnTo>
                <a:lnTo>
                  <a:pt x="101282" y="39001"/>
                </a:lnTo>
                <a:close/>
              </a:path>
              <a:path w="104775" h="60957">
                <a:moveTo>
                  <a:pt x="59080" y="32245"/>
                </a:moveTo>
                <a:lnTo>
                  <a:pt x="46812" y="32245"/>
                </a:lnTo>
                <a:lnTo>
                  <a:pt x="46812" y="39001"/>
                </a:lnTo>
                <a:lnTo>
                  <a:pt x="59080" y="39001"/>
                </a:lnTo>
                <a:lnTo>
                  <a:pt x="59080" y="32245"/>
                </a:lnTo>
                <a:close/>
              </a:path>
              <a:path w="104775" h="60957">
                <a:moveTo>
                  <a:pt x="101092" y="0"/>
                </a:moveTo>
                <a:lnTo>
                  <a:pt x="2120" y="0"/>
                </a:lnTo>
                <a:lnTo>
                  <a:pt x="2120" y="32245"/>
                </a:lnTo>
                <a:lnTo>
                  <a:pt x="98831" y="32245"/>
                </a:lnTo>
                <a:lnTo>
                  <a:pt x="101092" y="29984"/>
                </a:lnTo>
                <a:lnTo>
                  <a:pt x="101092" y="24879"/>
                </a:lnTo>
                <a:lnTo>
                  <a:pt x="14389" y="24879"/>
                </a:lnTo>
                <a:lnTo>
                  <a:pt x="14389" y="7353"/>
                </a:lnTo>
                <a:lnTo>
                  <a:pt x="101092" y="7353"/>
                </a:lnTo>
                <a:lnTo>
                  <a:pt x="101092" y="0"/>
                </a:lnTo>
                <a:close/>
              </a:path>
              <a:path w="104775" h="60957">
                <a:moveTo>
                  <a:pt x="59080" y="19684"/>
                </a:moveTo>
                <a:lnTo>
                  <a:pt x="46812" y="19684"/>
                </a:lnTo>
                <a:lnTo>
                  <a:pt x="46812" y="24879"/>
                </a:lnTo>
                <a:lnTo>
                  <a:pt x="59080" y="24879"/>
                </a:lnTo>
                <a:lnTo>
                  <a:pt x="59080" y="19684"/>
                </a:lnTo>
                <a:close/>
              </a:path>
              <a:path w="104775" h="60957">
                <a:moveTo>
                  <a:pt x="101092" y="7353"/>
                </a:moveTo>
                <a:lnTo>
                  <a:pt x="88823" y="7353"/>
                </a:lnTo>
                <a:lnTo>
                  <a:pt x="88823" y="24231"/>
                </a:lnTo>
                <a:lnTo>
                  <a:pt x="88176" y="24879"/>
                </a:lnTo>
                <a:lnTo>
                  <a:pt x="101092" y="24879"/>
                </a:lnTo>
                <a:lnTo>
                  <a:pt x="101092" y="7353"/>
                </a:lnTo>
                <a:close/>
              </a:path>
              <a:path w="104775" h="60957">
                <a:moveTo>
                  <a:pt x="84759" y="12560"/>
                </a:moveTo>
                <a:lnTo>
                  <a:pt x="18694" y="12560"/>
                </a:lnTo>
                <a:lnTo>
                  <a:pt x="19469" y="19684"/>
                </a:lnTo>
                <a:lnTo>
                  <a:pt x="84086" y="19684"/>
                </a:lnTo>
                <a:lnTo>
                  <a:pt x="84759" y="12560"/>
                </a:lnTo>
                <a:close/>
              </a:path>
              <a:path w="104775" h="60957">
                <a:moveTo>
                  <a:pt x="59080" y="7353"/>
                </a:moveTo>
                <a:lnTo>
                  <a:pt x="46812" y="7353"/>
                </a:lnTo>
                <a:lnTo>
                  <a:pt x="46812" y="12560"/>
                </a:lnTo>
                <a:lnTo>
                  <a:pt x="59080" y="12560"/>
                </a:lnTo>
                <a:lnTo>
                  <a:pt x="59080" y="735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7089386" y="505922"/>
            <a:ext cx="96520" cy="33020"/>
          </a:xfrm>
          <a:custGeom>
            <a:rect l="l" t="t" r="r" b="b"/>
            <a:pathLst>
              <a:path w="96520" h="33020">
                <a:moveTo>
                  <a:pt x="96278" y="0"/>
                </a:moveTo>
                <a:lnTo>
                  <a:pt x="0" y="0"/>
                </a:lnTo>
                <a:lnTo>
                  <a:pt x="0" y="32816"/>
                </a:lnTo>
                <a:lnTo>
                  <a:pt x="94018" y="32816"/>
                </a:lnTo>
                <a:lnTo>
                  <a:pt x="96278" y="30556"/>
                </a:lnTo>
                <a:lnTo>
                  <a:pt x="96278" y="25692"/>
                </a:lnTo>
                <a:lnTo>
                  <a:pt x="12001" y="25692"/>
                </a:lnTo>
                <a:lnTo>
                  <a:pt x="11950" y="7124"/>
                </a:lnTo>
                <a:lnTo>
                  <a:pt x="96278" y="7124"/>
                </a:lnTo>
                <a:lnTo>
                  <a:pt x="96278" y="0"/>
                </a:lnTo>
                <a:close/>
              </a:path>
              <a:path w="96520" h="33020">
                <a:moveTo>
                  <a:pt x="96278" y="7124"/>
                </a:moveTo>
                <a:lnTo>
                  <a:pt x="84010" y="7124"/>
                </a:lnTo>
                <a:lnTo>
                  <a:pt x="84010" y="25209"/>
                </a:lnTo>
                <a:lnTo>
                  <a:pt x="83527" y="25692"/>
                </a:lnTo>
                <a:lnTo>
                  <a:pt x="96278" y="25692"/>
                </a:lnTo>
                <a:lnTo>
                  <a:pt x="96278" y="71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6966499" y="505924"/>
            <a:ext cx="104775" cy="110489"/>
          </a:xfrm>
          <a:custGeom>
            <a:rect l="l" t="t" r="r" b="b"/>
            <a:pathLst>
              <a:path w="104775" h="110488">
                <a:moveTo>
                  <a:pt x="104165" y="0"/>
                </a:moveTo>
                <a:lnTo>
                  <a:pt x="0" y="203"/>
                </a:lnTo>
                <a:lnTo>
                  <a:pt x="101" y="108038"/>
                </a:lnTo>
                <a:lnTo>
                  <a:pt x="2362" y="110299"/>
                </a:lnTo>
                <a:lnTo>
                  <a:pt x="104165" y="110299"/>
                </a:lnTo>
                <a:lnTo>
                  <a:pt x="104165" y="99669"/>
                </a:lnTo>
                <a:lnTo>
                  <a:pt x="13068" y="99669"/>
                </a:lnTo>
                <a:lnTo>
                  <a:pt x="12268" y="98869"/>
                </a:lnTo>
                <a:lnTo>
                  <a:pt x="12268" y="43103"/>
                </a:lnTo>
                <a:lnTo>
                  <a:pt x="99006" y="43103"/>
                </a:lnTo>
                <a:lnTo>
                  <a:pt x="99491" y="32486"/>
                </a:lnTo>
                <a:lnTo>
                  <a:pt x="12268" y="32486"/>
                </a:lnTo>
                <a:lnTo>
                  <a:pt x="12268" y="10617"/>
                </a:lnTo>
                <a:lnTo>
                  <a:pt x="104165" y="10617"/>
                </a:lnTo>
                <a:lnTo>
                  <a:pt x="104165" y="0"/>
                </a:lnTo>
                <a:close/>
              </a:path>
              <a:path w="104775" h="110488">
                <a:moveTo>
                  <a:pt x="99006" y="43103"/>
                </a:moveTo>
                <a:lnTo>
                  <a:pt x="86829" y="43103"/>
                </a:lnTo>
                <a:lnTo>
                  <a:pt x="85737" y="66535"/>
                </a:lnTo>
                <a:lnTo>
                  <a:pt x="85699" y="67056"/>
                </a:lnTo>
                <a:lnTo>
                  <a:pt x="85255" y="67449"/>
                </a:lnTo>
                <a:lnTo>
                  <a:pt x="16560" y="67449"/>
                </a:lnTo>
                <a:lnTo>
                  <a:pt x="17716" y="78066"/>
                </a:lnTo>
                <a:lnTo>
                  <a:pt x="95961" y="78066"/>
                </a:lnTo>
                <a:lnTo>
                  <a:pt x="97409" y="76733"/>
                </a:lnTo>
                <a:lnTo>
                  <a:pt x="97548" y="74993"/>
                </a:lnTo>
                <a:lnTo>
                  <a:pt x="99006" y="4310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 flipH="1">
            <a:off x="7648956" y="466572"/>
            <a:ext cx="0" cy="186055"/>
          </a:xfrm>
          <a:custGeom>
            <a:rect l="l" t="t" r="r" b="b"/>
            <a:pathLst>
              <a:path h="186054">
                <a:moveTo>
                  <a:pt x="0" y="0"/>
                </a:moveTo>
                <a:lnTo>
                  <a:pt x="0" y="185458"/>
                </a:lnTo>
              </a:path>
            </a:pathLst>
          </a:custGeom>
          <a:ln w="6857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 flipH="1">
            <a:off x="6563690" y="466572"/>
            <a:ext cx="0" cy="186055"/>
          </a:xfrm>
          <a:custGeom>
            <a:rect l="l" t="t" r="r" b="b"/>
            <a:pathLst>
              <a:path h="186054">
                <a:moveTo>
                  <a:pt x="0" y="0"/>
                </a:moveTo>
                <a:lnTo>
                  <a:pt x="0" y="185458"/>
                </a:lnTo>
              </a:path>
            </a:pathLst>
          </a:custGeom>
          <a:ln w="6857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5907163" y="466572"/>
            <a:ext cx="159334" cy="182714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6101607" y="515600"/>
            <a:ext cx="238029" cy="108704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7871801" y="467197"/>
            <a:ext cx="156098" cy="18279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8072594" y="506583"/>
            <a:ext cx="454764" cy="10941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2201806" y="3208713"/>
            <a:ext cx="165420" cy="168088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 flipH="1">
            <a:off x="2696705" y="3244380"/>
            <a:ext cx="0" cy="100330"/>
          </a:xfrm>
          <a:custGeom>
            <a:rect l="l" t="t" r="r" b="b"/>
            <a:pathLst>
              <a:path h="100329">
                <a:moveTo>
                  <a:pt x="0" y="0"/>
                </a:moveTo>
                <a:lnTo>
                  <a:pt x="0" y="99834"/>
                </a:lnTo>
              </a:path>
            </a:pathLst>
          </a:custGeom>
          <a:ln w="111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2614886" y="3244378"/>
            <a:ext cx="57150" cy="100330"/>
          </a:xfrm>
          <a:custGeom>
            <a:rect l="l" t="t" r="r" b="b"/>
            <a:pathLst>
              <a:path w="57150" h="100329">
                <a:moveTo>
                  <a:pt x="56591" y="63817"/>
                </a:moveTo>
                <a:lnTo>
                  <a:pt x="45465" y="63817"/>
                </a:lnTo>
                <a:lnTo>
                  <a:pt x="45465" y="89877"/>
                </a:lnTo>
                <a:lnTo>
                  <a:pt x="44957" y="90385"/>
                </a:lnTo>
                <a:lnTo>
                  <a:pt x="7277" y="90385"/>
                </a:lnTo>
                <a:lnTo>
                  <a:pt x="6451" y="100025"/>
                </a:lnTo>
                <a:lnTo>
                  <a:pt x="54546" y="100025"/>
                </a:lnTo>
                <a:lnTo>
                  <a:pt x="56591" y="97980"/>
                </a:lnTo>
                <a:lnTo>
                  <a:pt x="56591" y="63817"/>
                </a:lnTo>
                <a:close/>
              </a:path>
              <a:path w="57150" h="100329">
                <a:moveTo>
                  <a:pt x="55943" y="0"/>
                </a:moveTo>
                <a:lnTo>
                  <a:pt x="2070" y="0"/>
                </a:lnTo>
                <a:lnTo>
                  <a:pt x="1117" y="9639"/>
                </a:lnTo>
                <a:lnTo>
                  <a:pt x="44818" y="9639"/>
                </a:lnTo>
                <a:lnTo>
                  <a:pt x="44818" y="26517"/>
                </a:lnTo>
                <a:lnTo>
                  <a:pt x="44310" y="27025"/>
                </a:lnTo>
                <a:lnTo>
                  <a:pt x="2946" y="27025"/>
                </a:lnTo>
                <a:lnTo>
                  <a:pt x="0" y="63817"/>
                </a:lnTo>
                <a:lnTo>
                  <a:pt x="56591" y="63817"/>
                </a:lnTo>
                <a:lnTo>
                  <a:pt x="56591" y="54178"/>
                </a:lnTo>
                <a:lnTo>
                  <a:pt x="11099" y="54178"/>
                </a:lnTo>
                <a:lnTo>
                  <a:pt x="12763" y="36664"/>
                </a:lnTo>
                <a:lnTo>
                  <a:pt x="53886" y="36664"/>
                </a:lnTo>
                <a:lnTo>
                  <a:pt x="55943" y="34620"/>
                </a:lnTo>
                <a:lnTo>
                  <a:pt x="5594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2753801" y="3342219"/>
            <a:ext cx="20955" cy="2540"/>
          </a:xfrm>
          <a:custGeom>
            <a:rect l="l" t="t" r="r" b="b"/>
            <a:pathLst>
              <a:path w="20955" h="2539">
                <a:moveTo>
                  <a:pt x="0" y="2539"/>
                </a:moveTo>
                <a:lnTo>
                  <a:pt x="20371" y="2539"/>
                </a:lnTo>
                <a:lnTo>
                  <a:pt x="20371" y="0"/>
                </a:lnTo>
                <a:lnTo>
                  <a:pt x="0" y="0"/>
                </a:lnTo>
                <a:lnTo>
                  <a:pt x="0" y="253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2754125" y="3338409"/>
            <a:ext cx="21590" cy="3810"/>
          </a:xfrm>
          <a:custGeom>
            <a:rect l="l" t="t" r="r" b="b"/>
            <a:pathLst>
              <a:path w="21589" h="3810">
                <a:moveTo>
                  <a:pt x="0" y="3809"/>
                </a:moveTo>
                <a:lnTo>
                  <a:pt x="21100" y="3809"/>
                </a:lnTo>
                <a:lnTo>
                  <a:pt x="21100" y="0"/>
                </a:lnTo>
                <a:lnTo>
                  <a:pt x="0" y="0"/>
                </a:lnTo>
                <a:lnTo>
                  <a:pt x="0" y="380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2763834" y="3337139"/>
            <a:ext cx="11430" cy="1270"/>
          </a:xfrm>
          <a:custGeom>
            <a:rect l="l" t="t" r="r" b="b"/>
            <a:pathLst>
              <a:path w="11430" h="1270">
                <a:moveTo>
                  <a:pt x="0" y="1270"/>
                </a:moveTo>
                <a:lnTo>
                  <a:pt x="11391" y="1270"/>
                </a:lnTo>
                <a:lnTo>
                  <a:pt x="11391" y="0"/>
                </a:lnTo>
                <a:lnTo>
                  <a:pt x="0" y="0"/>
                </a:lnTo>
                <a:lnTo>
                  <a:pt x="0" y="127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2764101" y="3329519"/>
            <a:ext cx="11430" cy="7620"/>
          </a:xfrm>
          <a:custGeom>
            <a:rect l="l" t="t" r="r" b="b"/>
            <a:pathLst>
              <a:path w="11430" h="7620">
                <a:moveTo>
                  <a:pt x="0" y="7619"/>
                </a:moveTo>
                <a:lnTo>
                  <a:pt x="11125" y="7619"/>
                </a:lnTo>
                <a:lnTo>
                  <a:pt x="11125" y="0"/>
                </a:lnTo>
                <a:lnTo>
                  <a:pt x="0" y="0"/>
                </a:lnTo>
                <a:lnTo>
                  <a:pt x="0" y="761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2719041" y="3325138"/>
            <a:ext cx="97155" cy="0"/>
          </a:xfrm>
          <a:custGeom>
            <a:rect l="l" t="t" r="r" b="b"/>
            <a:pathLst>
              <a:path w="97155">
                <a:moveTo>
                  <a:pt x="0" y="0"/>
                </a:moveTo>
                <a:lnTo>
                  <a:pt x="96697" y="0"/>
                </a:lnTo>
              </a:path>
            </a:pathLst>
          </a:custGeom>
          <a:ln w="7569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2764101" y="3315549"/>
            <a:ext cx="11430" cy="6350"/>
          </a:xfrm>
          <a:custGeom>
            <a:rect l="l" t="t" r="r" b="b"/>
            <a:pathLst>
              <a:path w="11430" h="6350">
                <a:moveTo>
                  <a:pt x="11125" y="0"/>
                </a:moveTo>
                <a:lnTo>
                  <a:pt x="0" y="0"/>
                </a:lnTo>
                <a:lnTo>
                  <a:pt x="0" y="5803"/>
                </a:lnTo>
                <a:lnTo>
                  <a:pt x="11125" y="5803"/>
                </a:lnTo>
                <a:lnTo>
                  <a:pt x="1112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2721848" y="3311758"/>
            <a:ext cx="92710" cy="0"/>
          </a:xfrm>
          <a:custGeom>
            <a:rect l="l" t="t" r="r" b="b"/>
            <a:pathLst>
              <a:path w="92710">
                <a:moveTo>
                  <a:pt x="0" y="0"/>
                </a:moveTo>
                <a:lnTo>
                  <a:pt x="92252" y="0"/>
                </a:lnTo>
              </a:path>
            </a:pathLst>
          </a:custGeom>
          <a:ln w="7581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2764101" y="3301706"/>
            <a:ext cx="11430" cy="6350"/>
          </a:xfrm>
          <a:custGeom>
            <a:rect l="l" t="t" r="r" b="b"/>
            <a:pathLst>
              <a:path w="11430" h="6350">
                <a:moveTo>
                  <a:pt x="11125" y="0"/>
                </a:moveTo>
                <a:lnTo>
                  <a:pt x="0" y="0"/>
                </a:lnTo>
                <a:lnTo>
                  <a:pt x="0" y="6261"/>
                </a:lnTo>
                <a:lnTo>
                  <a:pt x="11125" y="6261"/>
                </a:lnTo>
                <a:lnTo>
                  <a:pt x="1112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2725214" y="3297915"/>
            <a:ext cx="86995" cy="0"/>
          </a:xfrm>
          <a:custGeom>
            <a:rect l="l" t="t" r="r" b="b"/>
            <a:pathLst>
              <a:path w="86994">
                <a:moveTo>
                  <a:pt x="0" y="0"/>
                </a:moveTo>
                <a:lnTo>
                  <a:pt x="86436" y="0"/>
                </a:lnTo>
              </a:path>
            </a:pathLst>
          </a:custGeom>
          <a:ln w="7581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2718729" y="3244349"/>
            <a:ext cx="48895" cy="11430"/>
          </a:xfrm>
          <a:custGeom>
            <a:rect l="l" t="t" r="r" b="b"/>
            <a:pathLst>
              <a:path w="48894" h="11429">
                <a:moveTo>
                  <a:pt x="19316" y="9093"/>
                </a:moveTo>
                <a:lnTo>
                  <a:pt x="8191" y="9093"/>
                </a:lnTo>
                <a:lnTo>
                  <a:pt x="8191" y="11366"/>
                </a:lnTo>
                <a:lnTo>
                  <a:pt x="19316" y="11366"/>
                </a:lnTo>
                <a:lnTo>
                  <a:pt x="19316" y="9093"/>
                </a:lnTo>
                <a:close/>
              </a:path>
              <a:path w="48894" h="11429">
                <a:moveTo>
                  <a:pt x="41059" y="9093"/>
                </a:moveTo>
                <a:lnTo>
                  <a:pt x="29946" y="9093"/>
                </a:lnTo>
                <a:lnTo>
                  <a:pt x="29946" y="11366"/>
                </a:lnTo>
                <a:lnTo>
                  <a:pt x="41059" y="11366"/>
                </a:lnTo>
                <a:lnTo>
                  <a:pt x="41059" y="9093"/>
                </a:lnTo>
                <a:close/>
              </a:path>
              <a:path w="48894" h="11429">
                <a:moveTo>
                  <a:pt x="48602" y="2641"/>
                </a:moveTo>
                <a:lnTo>
                  <a:pt x="0" y="2641"/>
                </a:lnTo>
                <a:lnTo>
                  <a:pt x="0" y="9093"/>
                </a:lnTo>
                <a:lnTo>
                  <a:pt x="48602" y="9093"/>
                </a:lnTo>
                <a:lnTo>
                  <a:pt x="48602" y="2641"/>
                </a:lnTo>
                <a:close/>
              </a:path>
              <a:path w="48894" h="11429">
                <a:moveTo>
                  <a:pt x="19316" y="0"/>
                </a:moveTo>
                <a:lnTo>
                  <a:pt x="8191" y="0"/>
                </a:lnTo>
                <a:lnTo>
                  <a:pt x="8191" y="2641"/>
                </a:lnTo>
                <a:lnTo>
                  <a:pt x="19316" y="2641"/>
                </a:lnTo>
                <a:lnTo>
                  <a:pt x="19316" y="0"/>
                </a:lnTo>
                <a:close/>
              </a:path>
              <a:path w="48894" h="11429">
                <a:moveTo>
                  <a:pt x="41059" y="0"/>
                </a:moveTo>
                <a:lnTo>
                  <a:pt x="29946" y="0"/>
                </a:lnTo>
                <a:lnTo>
                  <a:pt x="29946" y="2641"/>
                </a:lnTo>
                <a:lnTo>
                  <a:pt x="41059" y="2641"/>
                </a:lnTo>
                <a:lnTo>
                  <a:pt x="410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2718440" y="3258051"/>
            <a:ext cx="50800" cy="31750"/>
          </a:xfrm>
          <a:custGeom>
            <a:rect l="l" t="t" r="r" b="b"/>
            <a:pathLst>
              <a:path w="50800" h="31750">
                <a:moveTo>
                  <a:pt x="32143" y="12979"/>
                </a:moveTo>
                <a:lnTo>
                  <a:pt x="5194" y="12979"/>
                </a:lnTo>
                <a:lnTo>
                  <a:pt x="3009" y="31153"/>
                </a:lnTo>
                <a:lnTo>
                  <a:pt x="48323" y="31153"/>
                </a:lnTo>
                <a:lnTo>
                  <a:pt x="50368" y="29121"/>
                </a:lnTo>
                <a:lnTo>
                  <a:pt x="50368" y="24714"/>
                </a:lnTo>
                <a:lnTo>
                  <a:pt x="14160" y="24714"/>
                </a:lnTo>
                <a:lnTo>
                  <a:pt x="14681" y="19443"/>
                </a:lnTo>
                <a:lnTo>
                  <a:pt x="32143" y="19443"/>
                </a:lnTo>
                <a:lnTo>
                  <a:pt x="32143" y="12979"/>
                </a:lnTo>
                <a:close/>
              </a:path>
              <a:path w="50800" h="31750">
                <a:moveTo>
                  <a:pt x="3022" y="0"/>
                </a:moveTo>
                <a:lnTo>
                  <a:pt x="0" y="8216"/>
                </a:lnTo>
                <a:lnTo>
                  <a:pt x="39243" y="8216"/>
                </a:lnTo>
                <a:lnTo>
                  <a:pt x="39243" y="24206"/>
                </a:lnTo>
                <a:lnTo>
                  <a:pt x="38735" y="24714"/>
                </a:lnTo>
                <a:lnTo>
                  <a:pt x="50368" y="24714"/>
                </a:lnTo>
                <a:lnTo>
                  <a:pt x="50368" y="1752"/>
                </a:lnTo>
                <a:lnTo>
                  <a:pt x="11950" y="1752"/>
                </a:lnTo>
                <a:lnTo>
                  <a:pt x="12700" y="25"/>
                </a:lnTo>
                <a:lnTo>
                  <a:pt x="302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2771297" y="3244536"/>
            <a:ext cx="44450" cy="45085"/>
          </a:xfrm>
          <a:custGeom>
            <a:rect l="l" t="t" r="r" b="b"/>
            <a:pathLst>
              <a:path w="44450" h="45085">
                <a:moveTo>
                  <a:pt x="44437" y="37719"/>
                </a:moveTo>
                <a:lnTo>
                  <a:pt x="23507" y="37719"/>
                </a:lnTo>
                <a:lnTo>
                  <a:pt x="33896" y="43510"/>
                </a:lnTo>
                <a:lnTo>
                  <a:pt x="44437" y="44665"/>
                </a:lnTo>
                <a:lnTo>
                  <a:pt x="44437" y="37719"/>
                </a:lnTo>
                <a:close/>
              </a:path>
              <a:path w="44450" h="45085">
                <a:moveTo>
                  <a:pt x="14693" y="15290"/>
                </a:moveTo>
                <a:lnTo>
                  <a:pt x="4864" y="15290"/>
                </a:lnTo>
                <a:lnTo>
                  <a:pt x="6845" y="22402"/>
                </a:lnTo>
                <a:lnTo>
                  <a:pt x="10744" y="27825"/>
                </a:lnTo>
                <a:lnTo>
                  <a:pt x="15328" y="31940"/>
                </a:lnTo>
                <a:lnTo>
                  <a:pt x="11658" y="33680"/>
                </a:lnTo>
                <a:lnTo>
                  <a:pt x="7289" y="35166"/>
                </a:lnTo>
                <a:lnTo>
                  <a:pt x="2082" y="36195"/>
                </a:lnTo>
                <a:lnTo>
                  <a:pt x="2082" y="44615"/>
                </a:lnTo>
                <a:lnTo>
                  <a:pt x="12750" y="43802"/>
                </a:lnTo>
                <a:lnTo>
                  <a:pt x="23507" y="37719"/>
                </a:lnTo>
                <a:lnTo>
                  <a:pt x="44437" y="37719"/>
                </a:lnTo>
                <a:lnTo>
                  <a:pt x="44437" y="35864"/>
                </a:lnTo>
                <a:lnTo>
                  <a:pt x="39268" y="35013"/>
                </a:lnTo>
                <a:lnTo>
                  <a:pt x="34988" y="33667"/>
                </a:lnTo>
                <a:lnTo>
                  <a:pt x="31432" y="32092"/>
                </a:lnTo>
                <a:lnTo>
                  <a:pt x="31930" y="32092"/>
                </a:lnTo>
                <a:lnTo>
                  <a:pt x="34759" y="28778"/>
                </a:lnTo>
                <a:lnTo>
                  <a:pt x="35864" y="27533"/>
                </a:lnTo>
                <a:lnTo>
                  <a:pt x="36198" y="27114"/>
                </a:lnTo>
                <a:lnTo>
                  <a:pt x="23202" y="27114"/>
                </a:lnTo>
                <a:lnTo>
                  <a:pt x="16141" y="21386"/>
                </a:lnTo>
                <a:lnTo>
                  <a:pt x="14693" y="15290"/>
                </a:lnTo>
                <a:close/>
              </a:path>
              <a:path w="44450" h="45085">
                <a:moveTo>
                  <a:pt x="31930" y="32092"/>
                </a:moveTo>
                <a:lnTo>
                  <a:pt x="31432" y="32092"/>
                </a:lnTo>
                <a:lnTo>
                  <a:pt x="31800" y="32245"/>
                </a:lnTo>
                <a:lnTo>
                  <a:pt x="31930" y="32092"/>
                </a:lnTo>
                <a:close/>
              </a:path>
              <a:path w="44450" h="45085">
                <a:moveTo>
                  <a:pt x="3352" y="0"/>
                </a:moveTo>
                <a:lnTo>
                  <a:pt x="0" y="8902"/>
                </a:lnTo>
                <a:lnTo>
                  <a:pt x="34556" y="8902"/>
                </a:lnTo>
                <a:lnTo>
                  <a:pt x="34259" y="11036"/>
                </a:lnTo>
                <a:lnTo>
                  <a:pt x="32486" y="19773"/>
                </a:lnTo>
                <a:lnTo>
                  <a:pt x="23202" y="27114"/>
                </a:lnTo>
                <a:lnTo>
                  <a:pt x="36198" y="27114"/>
                </a:lnTo>
                <a:lnTo>
                  <a:pt x="44437" y="2438"/>
                </a:lnTo>
                <a:lnTo>
                  <a:pt x="11950" y="2438"/>
                </a:lnTo>
                <a:lnTo>
                  <a:pt x="13030" y="25"/>
                </a:lnTo>
                <a:lnTo>
                  <a:pt x="335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2522365" y="3256009"/>
            <a:ext cx="57785" cy="6985"/>
          </a:xfrm>
          <a:custGeom>
            <a:rect l="l" t="t" r="r" b="b"/>
            <a:pathLst>
              <a:path w="57785" h="6985">
                <a:moveTo>
                  <a:pt x="57467" y="0"/>
                </a:moveTo>
                <a:lnTo>
                  <a:pt x="0" y="0"/>
                </a:lnTo>
                <a:lnTo>
                  <a:pt x="711" y="6451"/>
                </a:lnTo>
                <a:lnTo>
                  <a:pt x="56857" y="6451"/>
                </a:lnTo>
                <a:lnTo>
                  <a:pt x="5746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2504668" y="3281718"/>
            <a:ext cx="94615" cy="0"/>
          </a:xfrm>
          <a:custGeom>
            <a:rect l="l" t="t" r="r" b="b"/>
            <a:pathLst>
              <a:path w="94614">
                <a:moveTo>
                  <a:pt x="0" y="0"/>
                </a:moveTo>
                <a:lnTo>
                  <a:pt x="94411" y="0"/>
                </a:lnTo>
              </a:path>
            </a:pathLst>
          </a:custGeom>
          <a:ln w="6451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2504685" y="3289396"/>
            <a:ext cx="94615" cy="55244"/>
          </a:xfrm>
          <a:custGeom>
            <a:rect l="l" t="t" r="r" b="b"/>
            <a:pathLst>
              <a:path w="94614" h="55244">
                <a:moveTo>
                  <a:pt x="94462" y="48463"/>
                </a:moveTo>
                <a:lnTo>
                  <a:pt x="0" y="48463"/>
                </a:lnTo>
                <a:lnTo>
                  <a:pt x="0" y="54927"/>
                </a:lnTo>
                <a:lnTo>
                  <a:pt x="94462" y="54927"/>
                </a:lnTo>
                <a:lnTo>
                  <a:pt x="94462" y="48463"/>
                </a:lnTo>
                <a:close/>
              </a:path>
              <a:path w="94614" h="55244">
                <a:moveTo>
                  <a:pt x="53543" y="41808"/>
                </a:moveTo>
                <a:lnTo>
                  <a:pt x="42430" y="41808"/>
                </a:lnTo>
                <a:lnTo>
                  <a:pt x="42430" y="48463"/>
                </a:lnTo>
                <a:lnTo>
                  <a:pt x="53543" y="48463"/>
                </a:lnTo>
                <a:lnTo>
                  <a:pt x="53543" y="41808"/>
                </a:lnTo>
                <a:close/>
              </a:path>
              <a:path w="94614" h="55244">
                <a:moveTo>
                  <a:pt x="91795" y="35356"/>
                </a:moveTo>
                <a:lnTo>
                  <a:pt x="2336" y="35356"/>
                </a:lnTo>
                <a:lnTo>
                  <a:pt x="2336" y="41808"/>
                </a:lnTo>
                <a:lnTo>
                  <a:pt x="91795" y="41808"/>
                </a:lnTo>
                <a:lnTo>
                  <a:pt x="91795" y="35356"/>
                </a:lnTo>
                <a:close/>
              </a:path>
              <a:path w="94614" h="55244">
                <a:moveTo>
                  <a:pt x="53543" y="29222"/>
                </a:moveTo>
                <a:lnTo>
                  <a:pt x="42430" y="29222"/>
                </a:lnTo>
                <a:lnTo>
                  <a:pt x="42430" y="35356"/>
                </a:lnTo>
                <a:lnTo>
                  <a:pt x="53543" y="35356"/>
                </a:lnTo>
                <a:lnTo>
                  <a:pt x="53543" y="29222"/>
                </a:lnTo>
                <a:close/>
              </a:path>
              <a:path w="94614" h="55244">
                <a:moveTo>
                  <a:pt x="91617" y="0"/>
                </a:moveTo>
                <a:lnTo>
                  <a:pt x="1917" y="0"/>
                </a:lnTo>
                <a:lnTo>
                  <a:pt x="1917" y="29222"/>
                </a:lnTo>
                <a:lnTo>
                  <a:pt x="89573" y="29222"/>
                </a:lnTo>
                <a:lnTo>
                  <a:pt x="91617" y="27178"/>
                </a:lnTo>
                <a:lnTo>
                  <a:pt x="91617" y="22555"/>
                </a:lnTo>
                <a:lnTo>
                  <a:pt x="13042" y="22555"/>
                </a:lnTo>
                <a:lnTo>
                  <a:pt x="13042" y="6680"/>
                </a:lnTo>
                <a:lnTo>
                  <a:pt x="91617" y="6680"/>
                </a:lnTo>
                <a:lnTo>
                  <a:pt x="91617" y="0"/>
                </a:lnTo>
                <a:close/>
              </a:path>
              <a:path w="94614" h="55244">
                <a:moveTo>
                  <a:pt x="53543" y="17843"/>
                </a:moveTo>
                <a:lnTo>
                  <a:pt x="42430" y="17843"/>
                </a:lnTo>
                <a:lnTo>
                  <a:pt x="42430" y="22555"/>
                </a:lnTo>
                <a:lnTo>
                  <a:pt x="53543" y="22555"/>
                </a:lnTo>
                <a:lnTo>
                  <a:pt x="53543" y="17843"/>
                </a:lnTo>
                <a:close/>
              </a:path>
              <a:path w="94614" h="55244">
                <a:moveTo>
                  <a:pt x="91617" y="6680"/>
                </a:moveTo>
                <a:lnTo>
                  <a:pt x="80505" y="6680"/>
                </a:lnTo>
                <a:lnTo>
                  <a:pt x="80505" y="21971"/>
                </a:lnTo>
                <a:lnTo>
                  <a:pt x="79921" y="22555"/>
                </a:lnTo>
                <a:lnTo>
                  <a:pt x="91617" y="22555"/>
                </a:lnTo>
                <a:lnTo>
                  <a:pt x="91617" y="6680"/>
                </a:lnTo>
                <a:close/>
              </a:path>
              <a:path w="94614" h="55244">
                <a:moveTo>
                  <a:pt x="76822" y="11391"/>
                </a:moveTo>
                <a:lnTo>
                  <a:pt x="16941" y="11391"/>
                </a:lnTo>
                <a:lnTo>
                  <a:pt x="17640" y="17843"/>
                </a:lnTo>
                <a:lnTo>
                  <a:pt x="76212" y="17843"/>
                </a:lnTo>
                <a:lnTo>
                  <a:pt x="76822" y="11391"/>
                </a:lnTo>
                <a:close/>
              </a:path>
              <a:path w="94614" h="55244">
                <a:moveTo>
                  <a:pt x="53543" y="6680"/>
                </a:moveTo>
                <a:lnTo>
                  <a:pt x="42430" y="6680"/>
                </a:lnTo>
                <a:lnTo>
                  <a:pt x="42430" y="11391"/>
                </a:lnTo>
                <a:lnTo>
                  <a:pt x="53543" y="11391"/>
                </a:lnTo>
                <a:lnTo>
                  <a:pt x="53543" y="668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2507571" y="3244382"/>
            <a:ext cx="87630" cy="29845"/>
          </a:xfrm>
          <a:custGeom>
            <a:rect l="l" t="t" r="r" b="b"/>
            <a:pathLst>
              <a:path w="87630" h="29845">
                <a:moveTo>
                  <a:pt x="87274" y="0"/>
                </a:moveTo>
                <a:lnTo>
                  <a:pt x="0" y="0"/>
                </a:lnTo>
                <a:lnTo>
                  <a:pt x="0" y="29743"/>
                </a:lnTo>
                <a:lnTo>
                  <a:pt x="85217" y="29743"/>
                </a:lnTo>
                <a:lnTo>
                  <a:pt x="87274" y="27685"/>
                </a:lnTo>
                <a:lnTo>
                  <a:pt x="87274" y="23279"/>
                </a:lnTo>
                <a:lnTo>
                  <a:pt x="10883" y="23279"/>
                </a:lnTo>
                <a:lnTo>
                  <a:pt x="10833" y="6451"/>
                </a:lnTo>
                <a:lnTo>
                  <a:pt x="87274" y="6451"/>
                </a:lnTo>
                <a:lnTo>
                  <a:pt x="87274" y="0"/>
                </a:lnTo>
                <a:close/>
              </a:path>
              <a:path w="87630" h="29845">
                <a:moveTo>
                  <a:pt x="87274" y="6451"/>
                </a:moveTo>
                <a:lnTo>
                  <a:pt x="76149" y="6451"/>
                </a:lnTo>
                <a:lnTo>
                  <a:pt x="76149" y="22847"/>
                </a:lnTo>
                <a:lnTo>
                  <a:pt x="75717" y="23279"/>
                </a:lnTo>
                <a:lnTo>
                  <a:pt x="87274" y="23279"/>
                </a:lnTo>
                <a:lnTo>
                  <a:pt x="87274" y="645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2396206" y="3244376"/>
            <a:ext cx="94615" cy="100330"/>
          </a:xfrm>
          <a:custGeom>
            <a:rect l="l" t="t" r="r" b="b"/>
            <a:pathLst>
              <a:path w="94614" h="100329">
                <a:moveTo>
                  <a:pt x="94411" y="0"/>
                </a:moveTo>
                <a:lnTo>
                  <a:pt x="0" y="190"/>
                </a:lnTo>
                <a:lnTo>
                  <a:pt x="88" y="97929"/>
                </a:lnTo>
                <a:lnTo>
                  <a:pt x="2133" y="99961"/>
                </a:lnTo>
                <a:lnTo>
                  <a:pt x="94411" y="99961"/>
                </a:lnTo>
                <a:lnTo>
                  <a:pt x="94411" y="90335"/>
                </a:lnTo>
                <a:lnTo>
                  <a:pt x="11836" y="90335"/>
                </a:lnTo>
                <a:lnTo>
                  <a:pt x="11112" y="89611"/>
                </a:lnTo>
                <a:lnTo>
                  <a:pt x="11112" y="39077"/>
                </a:lnTo>
                <a:lnTo>
                  <a:pt x="89731" y="39077"/>
                </a:lnTo>
                <a:lnTo>
                  <a:pt x="90170" y="29451"/>
                </a:lnTo>
                <a:lnTo>
                  <a:pt x="11112" y="29451"/>
                </a:lnTo>
                <a:lnTo>
                  <a:pt x="11112" y="9626"/>
                </a:lnTo>
                <a:lnTo>
                  <a:pt x="94411" y="9626"/>
                </a:lnTo>
                <a:lnTo>
                  <a:pt x="94411" y="0"/>
                </a:lnTo>
                <a:close/>
              </a:path>
              <a:path w="94614" h="100329">
                <a:moveTo>
                  <a:pt x="89731" y="39077"/>
                </a:moveTo>
                <a:lnTo>
                  <a:pt x="78689" y="39077"/>
                </a:lnTo>
                <a:lnTo>
                  <a:pt x="77711" y="60299"/>
                </a:lnTo>
                <a:lnTo>
                  <a:pt x="77660" y="60769"/>
                </a:lnTo>
                <a:lnTo>
                  <a:pt x="77266" y="61137"/>
                </a:lnTo>
                <a:lnTo>
                  <a:pt x="14998" y="61137"/>
                </a:lnTo>
                <a:lnTo>
                  <a:pt x="16052" y="70764"/>
                </a:lnTo>
                <a:lnTo>
                  <a:pt x="86969" y="70764"/>
                </a:lnTo>
                <a:lnTo>
                  <a:pt x="88290" y="69545"/>
                </a:lnTo>
                <a:lnTo>
                  <a:pt x="88417" y="67970"/>
                </a:lnTo>
                <a:lnTo>
                  <a:pt x="89731" y="3907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 flipH="1">
            <a:off x="3014738" y="3208718"/>
            <a:ext cx="0" cy="168275"/>
          </a:xfrm>
          <a:custGeom>
            <a:rect l="l" t="t" r="r" b="b"/>
            <a:pathLst>
              <a:path h="168275">
                <a:moveTo>
                  <a:pt x="0" y="0"/>
                </a:moveTo>
                <a:lnTo>
                  <a:pt x="0" y="168084"/>
                </a:lnTo>
              </a:path>
            </a:pathLst>
          </a:custGeom>
          <a:ln w="6223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 flipH="1">
            <a:off x="2031110" y="3208718"/>
            <a:ext cx="0" cy="168275"/>
          </a:xfrm>
          <a:custGeom>
            <a:rect l="l" t="t" r="r" b="b"/>
            <a:pathLst>
              <a:path h="168275">
                <a:moveTo>
                  <a:pt x="0" y="0"/>
                </a:moveTo>
                <a:lnTo>
                  <a:pt x="0" y="168084"/>
                </a:lnTo>
              </a:path>
            </a:pathLst>
          </a:custGeom>
          <a:ln w="6223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1436088" y="3208710"/>
            <a:ext cx="144398" cy="165595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1612310" y="3253153"/>
            <a:ext cx="215737" cy="98526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3216718" y="3209278"/>
            <a:ext cx="141477" cy="165681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3398694" y="3244973"/>
            <a:ext cx="412181" cy="99161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1878137" y="6116159"/>
            <a:ext cx="612739" cy="612744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2907919" y="6116159"/>
            <a:ext cx="613854" cy="613862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12"/>
            <a:ext cx="10800003" cy="755999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322295" y="2809173"/>
            <a:ext cx="3054350" cy="3886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7620" indent="202565" algn="just">
              <a:lnSpc>
                <a:spcPct val="156800"/>
              </a:lnSpc>
              <a:spcBef>
                <a:spcPts val="100"/>
              </a:spcBef>
            </a:pPr>
            <a:r>
              <a:rPr sz="850" spc="105">
                <a:solidFill>
                  <a:srgbClr val="FFFFFF"/>
                </a:solidFill>
                <a:latin typeface="宋体"/>
                <a:cs typeface="宋体"/>
              </a:rPr>
              <a:t>2023</a:t>
            </a:r>
            <a:r>
              <a:rPr sz="850" spc="20">
                <a:solidFill>
                  <a:srgbClr val="FFFFFF"/>
                </a:solidFill>
                <a:latin typeface="宋体"/>
                <a:cs typeface="宋体"/>
              </a:rPr>
              <a:t>年，地产行业持续低迷。受此影响，家居市场也在不 </a:t>
            </a:r>
            <a:r>
              <a:rPr sz="850">
                <a:solidFill>
                  <a:srgbClr val="FFFFFF"/>
                </a:solidFill>
                <a:latin typeface="宋体"/>
                <a:cs typeface="宋体"/>
              </a:rPr>
              <a:t>确定性中摸索前进。并且，消费者的金融行为也出现明显变化， 呈现出“重储蓄”、“谨慎消费”的特征。如此不确定的大环境 下，如何破解消费焦虑，获取用户的关注和青睐，也是每个家居 企业需要考量的重要课题。</a:t>
            </a:r>
            <a:endParaRPr sz="85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200">
              <a:latin typeface="宋体"/>
              <a:cs typeface="宋体"/>
            </a:endParaRPr>
          </a:p>
          <a:p>
            <a:pPr marL="12700" marR="9525" indent="202565" algn="just">
              <a:lnSpc>
                <a:spcPct val="156800"/>
              </a:lnSpc>
            </a:pPr>
            <a:r>
              <a:rPr sz="850">
                <a:solidFill>
                  <a:srgbClr val="FFFFFF"/>
                </a:solidFill>
                <a:latin typeface="宋体"/>
                <a:cs typeface="宋体"/>
              </a:rPr>
              <a:t>尽管行业晦暗不明，但巨量算数发现，线上用户对家居行业 的浏览热情和消费潜力依旧存在，繁荣的线上生态也在酝酿着新 一轮的消费浪潮。随着数字经济时代的到来，短视频和直播模式 的兴起也为家居行业的发展提供了新的思路。家居品牌纷纷入局 拥抱变化，加速推进数字化转型，创造新的营销机会，逐步实现 了“内容”</a:t>
            </a:r>
            <a:r>
              <a:rPr sz="850" spc="-7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850" spc="95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850" spc="-7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850">
                <a:solidFill>
                  <a:srgbClr val="FFFFFF"/>
                </a:solidFill>
                <a:latin typeface="宋体"/>
                <a:cs typeface="宋体"/>
              </a:rPr>
              <a:t>“阵地”</a:t>
            </a:r>
            <a:r>
              <a:rPr sz="850" spc="-7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850" spc="95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850" spc="-7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850">
                <a:solidFill>
                  <a:srgbClr val="FFFFFF"/>
                </a:solidFill>
                <a:latin typeface="宋体"/>
                <a:cs typeface="宋体"/>
              </a:rPr>
              <a:t>“经营”相互关联和转化，构筑起线 上生态的全场景生意场。</a:t>
            </a:r>
            <a:endParaRPr sz="85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250">
              <a:latin typeface="宋体"/>
              <a:cs typeface="宋体"/>
            </a:endParaRPr>
          </a:p>
          <a:p>
            <a:pPr marL="12700" marR="5080" indent="202565" algn="just">
              <a:lnSpc>
                <a:spcPct val="156800"/>
              </a:lnSpc>
            </a:pPr>
            <a:r>
              <a:rPr sz="850" spc="40">
                <a:solidFill>
                  <a:srgbClr val="FFFFFF"/>
                </a:solidFill>
                <a:latin typeface="宋体"/>
                <a:cs typeface="宋体"/>
              </a:rPr>
              <a:t>在这挑战与机遇共存之际，巨量算数通过对家居行业的洞 </a:t>
            </a:r>
            <a:r>
              <a:rPr sz="850">
                <a:solidFill>
                  <a:srgbClr val="FFFFFF"/>
                </a:solidFill>
                <a:latin typeface="宋体"/>
                <a:cs typeface="宋体"/>
              </a:rPr>
              <a:t>察，从内容端、品牌端、用户端全方位解析，并提炼出五大发展 趋势，为家居企业及行业提供市场发展洞察与参考指南，也希冀 通过对趋势的把控，助力家居企业实现从线上到线下的渗透，为 家居企业的崛起和突破提供新思路和新商机。</a:t>
            </a:r>
            <a:endParaRPr sz="85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21029" y="751056"/>
            <a:ext cx="104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>
                <a:solidFill>
                  <a:srgbClr val="FFFFFF"/>
                </a:solidFill>
                <a:latin typeface="宋体"/>
                <a:cs typeface="宋体"/>
              </a:rPr>
              <a:t>前言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697859" y="874181"/>
            <a:ext cx="16865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5">
                <a:solidFill>
                  <a:srgbClr val="FFFFFF"/>
                </a:solidFill>
                <a:latin typeface="宋体"/>
                <a:cs typeface="宋体"/>
              </a:rPr>
              <a:t>2023</a:t>
            </a:r>
            <a:r>
              <a:rPr sz="900" spc="30">
                <a:solidFill>
                  <a:srgbClr val="FFFFFF"/>
                </a:solidFill>
                <a:latin typeface="宋体"/>
                <a:cs typeface="宋体"/>
              </a:rPr>
              <a:t>中国家居行业年度趋势盘点</a:t>
            </a:r>
            <a:endParaRPr sz="900">
              <a:latin typeface="宋体"/>
              <a:cs typeface="宋体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41900" y="1589352"/>
            <a:ext cx="9926320" cy="0"/>
          </a:xfrm>
          <a:custGeom>
            <a:rect l="l" t="t" r="r" b="b"/>
            <a:pathLst>
              <a:path w="9926320">
                <a:moveTo>
                  <a:pt x="0" y="0"/>
                </a:moveTo>
                <a:lnTo>
                  <a:pt x="9926104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41900" y="1589352"/>
            <a:ext cx="9926320" cy="0"/>
          </a:xfrm>
          <a:custGeom>
            <a:rect l="l" t="t" r="r" b="b"/>
            <a:pathLst>
              <a:path w="9926320">
                <a:moveTo>
                  <a:pt x="0" y="0"/>
                </a:moveTo>
                <a:lnTo>
                  <a:pt x="9926104" y="0"/>
                </a:lnTo>
              </a:path>
            </a:pathLst>
          </a:custGeom>
          <a:ln w="508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441900" y="616590"/>
            <a:ext cx="9926320" cy="0"/>
          </a:xfrm>
          <a:custGeom>
            <a:rect l="l" t="t" r="r" b="b"/>
            <a:pathLst>
              <a:path w="9926320">
                <a:moveTo>
                  <a:pt x="0" y="0"/>
                </a:moveTo>
                <a:lnTo>
                  <a:pt x="9926104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441900" y="616590"/>
            <a:ext cx="9926320" cy="0"/>
          </a:xfrm>
          <a:custGeom>
            <a:rect l="l" t="t" r="r" b="b"/>
            <a:pathLst>
              <a:path w="9926320">
                <a:moveTo>
                  <a:pt x="0" y="0"/>
                </a:moveTo>
                <a:lnTo>
                  <a:pt x="9926104" y="0"/>
                </a:lnTo>
              </a:path>
            </a:pathLst>
          </a:custGeom>
          <a:ln w="508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1685137" y="1038654"/>
            <a:ext cx="102743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spc="70">
                <a:solidFill>
                  <a:srgbClr val="FFFFFF"/>
                </a:solidFill>
                <a:latin typeface="宋体"/>
                <a:cs typeface="宋体"/>
              </a:rPr>
              <a:t>Preface</a:t>
            </a:r>
            <a:endParaRPr sz="2100">
              <a:latin typeface="宋体"/>
              <a:cs typeface="宋体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520368" y="4361548"/>
            <a:ext cx="4295355" cy="27562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2616" y="2351987"/>
            <a:ext cx="710565" cy="726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600" b="1" spc="-10">
                <a:solidFill>
                  <a:srgbClr val="00CAD4"/>
                </a:solidFill>
                <a:latin typeface="Franklin Gothic Demi"/>
                <a:cs typeface="Franklin Gothic Demi"/>
              </a:rPr>
              <a:t>02</a:t>
            </a:r>
            <a:endParaRPr sz="4600">
              <a:latin typeface="Franklin Gothic Demi"/>
              <a:cs typeface="Franklin Gothic Dem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52216" y="5768505"/>
            <a:ext cx="710565" cy="726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600" b="1" spc="-10">
                <a:solidFill>
                  <a:srgbClr val="3FA26F"/>
                </a:solidFill>
                <a:latin typeface="Franklin Gothic Demi"/>
                <a:cs typeface="Franklin Gothic Demi"/>
              </a:rPr>
              <a:t>03</a:t>
            </a:r>
            <a:endParaRPr sz="4600">
              <a:latin typeface="Franklin Gothic Demi"/>
              <a:cs typeface="Franklin Gothic Dem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421839" y="902379"/>
            <a:ext cx="7725130" cy="35631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421838" y="2722524"/>
            <a:ext cx="7725130" cy="34488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421838" y="6069723"/>
            <a:ext cx="7703603" cy="374581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0" y="12"/>
            <a:ext cx="1995170" cy="7560309"/>
          </a:xfrm>
          <a:custGeom>
            <a:rect l="l" t="t" r="r" b="b"/>
            <a:pathLst>
              <a:path w="1995170" h="7560309">
                <a:moveTo>
                  <a:pt x="0" y="7559992"/>
                </a:moveTo>
                <a:lnTo>
                  <a:pt x="1995043" y="7559992"/>
                </a:lnTo>
                <a:lnTo>
                  <a:pt x="1995043" y="0"/>
                </a:lnTo>
                <a:lnTo>
                  <a:pt x="0" y="0"/>
                </a:lnTo>
                <a:lnTo>
                  <a:pt x="0" y="7559992"/>
                </a:lnTo>
                <a:close/>
              </a:path>
            </a:pathLst>
          </a:custGeom>
          <a:solidFill>
            <a:srgbClr val="007FE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7221264" y="3704094"/>
            <a:ext cx="1651000" cy="416559"/>
          </a:xfrm>
          <a:prstGeom prst="rect">
            <a:avLst/>
          </a:prstGeom>
        </p:spPr>
        <p:txBody>
          <a:bodyPr vert="horz" wrap="square" lIns="0" tIns="825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900">
                <a:solidFill>
                  <a:srgbClr val="323031"/>
                </a:solidFill>
                <a:latin typeface="宋体"/>
                <a:cs typeface="宋体"/>
              </a:rPr>
              <a:t>趋势二</a:t>
            </a:r>
            <a:r>
              <a:rPr sz="900" spc="35">
                <a:solidFill>
                  <a:srgbClr val="323031"/>
                </a:solidFill>
                <a:latin typeface="宋体"/>
                <a:cs typeface="宋体"/>
              </a:rPr>
              <a:t> </a:t>
            </a:r>
            <a:r>
              <a:rPr sz="900">
                <a:solidFill>
                  <a:srgbClr val="323031"/>
                </a:solidFill>
                <a:latin typeface="宋体"/>
                <a:cs typeface="宋体"/>
              </a:rPr>
              <a:t>健康为先</a:t>
            </a:r>
            <a:endParaRPr sz="9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89"/>
              </a:spcBef>
            </a:pPr>
            <a:r>
              <a:rPr sz="800">
                <a:solidFill>
                  <a:srgbClr val="6D6E71"/>
                </a:solidFill>
                <a:latin typeface="宋体"/>
                <a:cs typeface="宋体"/>
              </a:rPr>
              <a:t>贯穿于装修前后，存在于衣食住场景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423232" y="1316621"/>
            <a:ext cx="2501900" cy="63500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500">
                <a:solidFill>
                  <a:srgbClr val="FE9D1A"/>
                </a:solidFill>
                <a:latin typeface="宋体"/>
                <a:cs typeface="宋体"/>
              </a:rPr>
              <a:t>抖音</a:t>
            </a:r>
            <a:endParaRPr sz="15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1500">
                <a:solidFill>
                  <a:srgbClr val="FE9D1A"/>
                </a:solidFill>
                <a:latin typeface="宋体"/>
                <a:cs typeface="宋体"/>
              </a:rPr>
              <a:t>为家居行业的探索提供确定性</a:t>
            </a:r>
            <a:endParaRPr sz="15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423226" y="3145087"/>
            <a:ext cx="1549400" cy="63500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500">
                <a:solidFill>
                  <a:srgbClr val="007FE0"/>
                </a:solidFill>
                <a:latin typeface="宋体"/>
                <a:cs typeface="宋体"/>
              </a:rPr>
              <a:t>五大趋势</a:t>
            </a:r>
            <a:endParaRPr sz="15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1500">
                <a:solidFill>
                  <a:srgbClr val="007FE0"/>
                </a:solidFill>
                <a:latin typeface="宋体"/>
                <a:cs typeface="宋体"/>
              </a:rPr>
              <a:t>助力行业迭代升级</a:t>
            </a:r>
            <a:endParaRPr sz="150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423226" y="6567991"/>
            <a:ext cx="40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solidFill>
                  <a:srgbClr val="3FAE66"/>
                </a:solidFill>
                <a:latin typeface="宋体"/>
                <a:cs typeface="宋体"/>
              </a:rPr>
              <a:t>结语</a:t>
            </a:r>
            <a:endParaRPr sz="1500">
              <a:latin typeface="宋体"/>
              <a:cs typeface="宋体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2456520" y="946790"/>
            <a:ext cx="297180" cy="173355"/>
          </a:xfrm>
          <a:custGeom>
            <a:rect l="l" t="t" r="r" b="b"/>
            <a:pathLst>
              <a:path w="297180" h="173355">
                <a:moveTo>
                  <a:pt x="0" y="0"/>
                </a:moveTo>
                <a:lnTo>
                  <a:pt x="12303" y="63325"/>
                </a:lnTo>
                <a:lnTo>
                  <a:pt x="38608" y="116078"/>
                </a:lnTo>
                <a:lnTo>
                  <a:pt x="86344" y="158654"/>
                </a:lnTo>
                <a:lnTo>
                  <a:pt x="149987" y="172847"/>
                </a:lnTo>
                <a:lnTo>
                  <a:pt x="184781" y="169229"/>
                </a:lnTo>
                <a:lnTo>
                  <a:pt x="241462" y="140325"/>
                </a:lnTo>
                <a:lnTo>
                  <a:pt x="274659" y="96466"/>
                </a:lnTo>
                <a:lnTo>
                  <a:pt x="291562" y="55179"/>
                </a:lnTo>
                <a:lnTo>
                  <a:pt x="297180" y="32512"/>
                </a:lnTo>
              </a:path>
            </a:pathLst>
          </a:custGeom>
          <a:ln w="7620">
            <a:solidFill>
              <a:srgbClr val="F1C23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2474808" y="718190"/>
            <a:ext cx="285115" cy="226695"/>
          </a:xfrm>
          <a:custGeom>
            <a:rect l="l" t="t" r="r" b="b"/>
            <a:pathLst>
              <a:path w="285114" h="226694">
                <a:moveTo>
                  <a:pt x="0" y="94361"/>
                </a:moveTo>
                <a:lnTo>
                  <a:pt x="19304" y="58039"/>
                </a:lnTo>
                <a:lnTo>
                  <a:pt x="66944" y="14541"/>
                </a:lnTo>
                <a:lnTo>
                  <a:pt x="132207" y="0"/>
                </a:lnTo>
                <a:lnTo>
                  <a:pt x="166905" y="3639"/>
                </a:lnTo>
                <a:lnTo>
                  <a:pt x="223396" y="32682"/>
                </a:lnTo>
                <a:lnTo>
                  <a:pt x="262479" y="88707"/>
                </a:lnTo>
                <a:lnTo>
                  <a:pt x="282152" y="159712"/>
                </a:lnTo>
                <a:lnTo>
                  <a:pt x="284607" y="200025"/>
                </a:lnTo>
                <a:lnTo>
                  <a:pt x="284537" y="206835"/>
                </a:lnTo>
                <a:lnTo>
                  <a:pt x="284337" y="213550"/>
                </a:lnTo>
                <a:lnTo>
                  <a:pt x="284017" y="220170"/>
                </a:lnTo>
                <a:lnTo>
                  <a:pt x="283591" y="226695"/>
                </a:lnTo>
              </a:path>
            </a:pathLst>
          </a:custGeom>
          <a:ln w="7620">
            <a:solidFill>
              <a:srgbClr val="F1C23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2455377" y="841761"/>
            <a:ext cx="9525" cy="85725"/>
          </a:xfrm>
          <a:custGeom>
            <a:rect l="l" t="t" r="r" b="b"/>
            <a:pathLst>
              <a:path w="9525" h="85725">
                <a:moveTo>
                  <a:pt x="127" y="85343"/>
                </a:moveTo>
                <a:lnTo>
                  <a:pt x="0" y="82803"/>
                </a:lnTo>
                <a:lnTo>
                  <a:pt x="0" y="80263"/>
                </a:lnTo>
                <a:lnTo>
                  <a:pt x="0" y="77596"/>
                </a:lnTo>
                <a:lnTo>
                  <a:pt x="595" y="56953"/>
                </a:lnTo>
                <a:lnTo>
                  <a:pt x="2381" y="37131"/>
                </a:lnTo>
                <a:lnTo>
                  <a:pt x="5357" y="18143"/>
                </a:lnTo>
                <a:lnTo>
                  <a:pt x="9525" y="0"/>
                </a:lnTo>
              </a:path>
            </a:pathLst>
          </a:custGeom>
          <a:ln w="7620">
            <a:solidFill>
              <a:srgbClr val="F1C23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2550030" y="783569"/>
            <a:ext cx="115570" cy="268605"/>
          </a:xfrm>
          <a:custGeom>
            <a:rect l="l" t="t" r="r" b="b"/>
            <a:pathLst>
              <a:path w="115569" h="268605">
                <a:moveTo>
                  <a:pt x="57619" y="0"/>
                </a:moveTo>
                <a:lnTo>
                  <a:pt x="20265" y="16764"/>
                </a:lnTo>
                <a:lnTo>
                  <a:pt x="3173" y="70850"/>
                </a:lnTo>
                <a:lnTo>
                  <a:pt x="0" y="134353"/>
                </a:lnTo>
                <a:lnTo>
                  <a:pt x="827" y="169136"/>
                </a:lnTo>
                <a:lnTo>
                  <a:pt x="7458" y="221480"/>
                </a:lnTo>
                <a:lnTo>
                  <a:pt x="30908" y="261081"/>
                </a:lnTo>
                <a:lnTo>
                  <a:pt x="57327" y="268427"/>
                </a:lnTo>
                <a:lnTo>
                  <a:pt x="71541" y="266626"/>
                </a:lnTo>
                <a:lnTo>
                  <a:pt x="101549" y="239610"/>
                </a:lnTo>
                <a:lnTo>
                  <a:pt x="111818" y="199818"/>
                </a:lnTo>
                <a:lnTo>
                  <a:pt x="115239" y="138061"/>
                </a:lnTo>
                <a:lnTo>
                  <a:pt x="114401" y="101297"/>
                </a:lnTo>
                <a:lnTo>
                  <a:pt x="107696" y="46814"/>
                </a:lnTo>
                <a:lnTo>
                  <a:pt x="84072" y="7270"/>
                </a:lnTo>
                <a:lnTo>
                  <a:pt x="57619" y="0"/>
                </a:lnTo>
                <a:close/>
              </a:path>
            </a:pathLst>
          </a:custGeom>
          <a:ln w="7620">
            <a:solidFill>
              <a:srgbClr val="F1C23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796499" y="718190"/>
            <a:ext cx="315595" cy="395605"/>
          </a:xfrm>
          <a:custGeom>
            <a:rect l="l" t="t" r="r" b="b"/>
            <a:pathLst>
              <a:path w="315594" h="395605">
                <a:moveTo>
                  <a:pt x="207644" y="281813"/>
                </a:moveTo>
                <a:lnTo>
                  <a:pt x="207644" y="324104"/>
                </a:lnTo>
                <a:lnTo>
                  <a:pt x="315467" y="324104"/>
                </a:lnTo>
                <a:lnTo>
                  <a:pt x="315467" y="395478"/>
                </a:lnTo>
                <a:lnTo>
                  <a:pt x="0" y="395478"/>
                </a:lnTo>
                <a:lnTo>
                  <a:pt x="0" y="324104"/>
                </a:lnTo>
                <a:lnTo>
                  <a:pt x="118109" y="324104"/>
                </a:lnTo>
                <a:lnTo>
                  <a:pt x="118109" y="101346"/>
                </a:lnTo>
                <a:lnTo>
                  <a:pt x="85197" y="120775"/>
                </a:lnTo>
                <a:lnTo>
                  <a:pt x="56165" y="136953"/>
                </a:lnTo>
                <a:lnTo>
                  <a:pt x="30991" y="149869"/>
                </a:lnTo>
                <a:lnTo>
                  <a:pt x="9651" y="159512"/>
                </a:lnTo>
                <a:lnTo>
                  <a:pt x="9651" y="79375"/>
                </a:lnTo>
                <a:lnTo>
                  <a:pt x="55752" y="63275"/>
                </a:lnTo>
                <a:lnTo>
                  <a:pt x="93090" y="44688"/>
                </a:lnTo>
                <a:lnTo>
                  <a:pt x="121665" y="23600"/>
                </a:lnTo>
                <a:lnTo>
                  <a:pt x="141477" y="0"/>
                </a:lnTo>
                <a:lnTo>
                  <a:pt x="207644" y="0"/>
                </a:lnTo>
                <a:lnTo>
                  <a:pt x="207644" y="131064"/>
                </a:lnTo>
              </a:path>
            </a:pathLst>
          </a:custGeom>
          <a:ln w="7620">
            <a:solidFill>
              <a:srgbClr val="F1C23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 flipH="1">
            <a:off x="3004144" y="875670"/>
            <a:ext cx="0" cy="97155"/>
          </a:xfrm>
          <a:custGeom>
            <a:rect l="l" t="t" r="r" b="b"/>
            <a:pathLst>
              <a:path h="97155">
                <a:moveTo>
                  <a:pt x="0" y="97027"/>
                </a:moveTo>
                <a:lnTo>
                  <a:pt x="0" y="0"/>
                </a:lnTo>
              </a:path>
            </a:pathLst>
          </a:custGeom>
          <a:ln w="7620">
            <a:solidFill>
              <a:srgbClr val="F1C23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2659743" y="2647862"/>
            <a:ext cx="5080" cy="53340"/>
          </a:xfrm>
          <a:custGeom>
            <a:rect l="l" t="t" r="r" b="b"/>
            <a:pathLst>
              <a:path w="5080" h="53339">
                <a:moveTo>
                  <a:pt x="5041" y="53098"/>
                </a:moveTo>
                <a:lnTo>
                  <a:pt x="4291" y="37877"/>
                </a:lnTo>
                <a:lnTo>
                  <a:pt x="3201" y="23953"/>
                </a:lnTo>
                <a:lnTo>
                  <a:pt x="1771" y="11327"/>
                </a:lnTo>
                <a:lnTo>
                  <a:pt x="0" y="0"/>
                </a:lnTo>
              </a:path>
            </a:pathLst>
          </a:custGeom>
          <a:ln w="7620">
            <a:solidFill>
              <a:srgbClr val="00CA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2550027" y="2591461"/>
            <a:ext cx="115570" cy="268605"/>
          </a:xfrm>
          <a:custGeom>
            <a:rect l="l" t="t" r="r" b="b"/>
            <a:pathLst>
              <a:path w="115569" h="268605">
                <a:moveTo>
                  <a:pt x="101841" y="29095"/>
                </a:moveTo>
                <a:lnTo>
                  <a:pt x="94042" y="16362"/>
                </a:lnTo>
                <a:lnTo>
                  <a:pt x="84074" y="7270"/>
                </a:lnTo>
                <a:lnTo>
                  <a:pt x="71933" y="1817"/>
                </a:lnTo>
                <a:lnTo>
                  <a:pt x="57619" y="0"/>
                </a:lnTo>
                <a:lnTo>
                  <a:pt x="42725" y="1862"/>
                </a:lnTo>
                <a:lnTo>
                  <a:pt x="12700" y="29806"/>
                </a:lnTo>
                <a:lnTo>
                  <a:pt x="1982" y="82281"/>
                </a:lnTo>
                <a:lnTo>
                  <a:pt x="0" y="134353"/>
                </a:lnTo>
                <a:lnTo>
                  <a:pt x="828" y="169136"/>
                </a:lnTo>
                <a:lnTo>
                  <a:pt x="7463" y="221480"/>
                </a:lnTo>
                <a:lnTo>
                  <a:pt x="30910" y="261070"/>
                </a:lnTo>
                <a:lnTo>
                  <a:pt x="57340" y="268414"/>
                </a:lnTo>
                <a:lnTo>
                  <a:pt x="71547" y="266614"/>
                </a:lnTo>
                <a:lnTo>
                  <a:pt x="101549" y="239610"/>
                </a:lnTo>
                <a:lnTo>
                  <a:pt x="114009" y="177758"/>
                </a:lnTo>
                <a:lnTo>
                  <a:pt x="115176" y="147574"/>
                </a:lnTo>
              </a:path>
            </a:pathLst>
          </a:custGeom>
          <a:ln w="7620">
            <a:solidFill>
              <a:srgbClr val="00CA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2455323" y="2526132"/>
            <a:ext cx="304165" cy="401955"/>
          </a:xfrm>
          <a:custGeom>
            <a:rect l="l" t="t" r="r" b="b"/>
            <a:pathLst>
              <a:path w="304164" h="401955">
                <a:moveTo>
                  <a:pt x="151752" y="0"/>
                </a:moveTo>
                <a:lnTo>
                  <a:pt x="216788" y="14514"/>
                </a:lnTo>
                <a:lnTo>
                  <a:pt x="264718" y="58051"/>
                </a:lnTo>
                <a:lnTo>
                  <a:pt x="294236" y="122553"/>
                </a:lnTo>
                <a:lnTo>
                  <a:pt x="304076" y="199961"/>
                </a:lnTo>
                <a:lnTo>
                  <a:pt x="301606" y="241135"/>
                </a:lnTo>
                <a:lnTo>
                  <a:pt x="294198" y="278798"/>
                </a:lnTo>
                <a:lnTo>
                  <a:pt x="264566" y="343585"/>
                </a:lnTo>
                <a:lnTo>
                  <a:pt x="216469" y="386911"/>
                </a:lnTo>
                <a:lnTo>
                  <a:pt x="151180" y="401358"/>
                </a:lnTo>
                <a:lnTo>
                  <a:pt x="117368" y="397810"/>
                </a:lnTo>
                <a:lnTo>
                  <a:pt x="61678" y="369425"/>
                </a:lnTo>
                <a:lnTo>
                  <a:pt x="22384" y="314332"/>
                </a:lnTo>
                <a:lnTo>
                  <a:pt x="2488" y="242590"/>
                </a:lnTo>
                <a:lnTo>
                  <a:pt x="0" y="201104"/>
                </a:lnTo>
                <a:lnTo>
                  <a:pt x="2426" y="160287"/>
                </a:lnTo>
                <a:lnTo>
                  <a:pt x="9702" y="122839"/>
                </a:lnTo>
                <a:lnTo>
                  <a:pt x="38798" y="58051"/>
                </a:lnTo>
                <a:lnTo>
                  <a:pt x="69839" y="24852"/>
                </a:lnTo>
                <a:lnTo>
                  <a:pt x="82067" y="16865"/>
                </a:lnTo>
              </a:path>
            </a:pathLst>
          </a:custGeom>
          <a:ln w="7620">
            <a:solidFill>
              <a:srgbClr val="00CA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2899242" y="2921513"/>
            <a:ext cx="43815" cy="0"/>
          </a:xfrm>
          <a:custGeom>
            <a:rect l="l" t="t" r="r" b="b"/>
            <a:pathLst>
              <a:path w="43814">
                <a:moveTo>
                  <a:pt x="43433" y="0"/>
                </a:moveTo>
                <a:lnTo>
                  <a:pt x="0" y="0"/>
                </a:lnTo>
              </a:path>
            </a:pathLst>
          </a:custGeom>
          <a:ln w="7620">
            <a:solidFill>
              <a:srgbClr val="00CA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2797007" y="2526162"/>
            <a:ext cx="299085" cy="395605"/>
          </a:xfrm>
          <a:custGeom>
            <a:rect l="l" t="t" r="r" b="b"/>
            <a:pathLst>
              <a:path w="299085" h="395605">
                <a:moveTo>
                  <a:pt x="67055" y="395350"/>
                </a:moveTo>
                <a:lnTo>
                  <a:pt x="0" y="395350"/>
                </a:lnTo>
                <a:lnTo>
                  <a:pt x="0" y="319785"/>
                </a:lnTo>
                <a:lnTo>
                  <a:pt x="8308" y="313592"/>
                </a:lnTo>
                <a:lnTo>
                  <a:pt x="18938" y="305863"/>
                </a:lnTo>
                <a:lnTo>
                  <a:pt x="31878" y="296586"/>
                </a:lnTo>
                <a:lnTo>
                  <a:pt x="47116" y="285749"/>
                </a:lnTo>
                <a:lnTo>
                  <a:pt x="84480" y="258510"/>
                </a:lnTo>
                <a:lnTo>
                  <a:pt x="116379" y="233759"/>
                </a:lnTo>
                <a:lnTo>
                  <a:pt x="163829" y="191769"/>
                </a:lnTo>
                <a:lnTo>
                  <a:pt x="191150" y="156400"/>
                </a:lnTo>
                <a:lnTo>
                  <a:pt x="200279" y="124078"/>
                </a:lnTo>
                <a:lnTo>
                  <a:pt x="199374" y="113317"/>
                </a:lnTo>
                <a:lnTo>
                  <a:pt x="177867" y="80440"/>
                </a:lnTo>
                <a:lnTo>
                  <a:pt x="146685" y="72135"/>
                </a:lnTo>
                <a:lnTo>
                  <a:pt x="121130" y="76781"/>
                </a:lnTo>
                <a:lnTo>
                  <a:pt x="101599" y="90725"/>
                </a:lnTo>
                <a:lnTo>
                  <a:pt x="88070" y="113980"/>
                </a:lnTo>
                <a:lnTo>
                  <a:pt x="80517" y="146557"/>
                </a:lnTo>
                <a:lnTo>
                  <a:pt x="0" y="128650"/>
                </a:lnTo>
                <a:lnTo>
                  <a:pt x="14723" y="82304"/>
                </a:lnTo>
                <a:lnTo>
                  <a:pt x="37110" y="46277"/>
                </a:lnTo>
                <a:lnTo>
                  <a:pt x="67171" y="20559"/>
                </a:lnTo>
                <a:lnTo>
                  <a:pt x="104920" y="5137"/>
                </a:lnTo>
                <a:lnTo>
                  <a:pt x="150367" y="0"/>
                </a:lnTo>
                <a:lnTo>
                  <a:pt x="182866" y="2262"/>
                </a:lnTo>
                <a:lnTo>
                  <a:pt x="235860" y="20359"/>
                </a:lnTo>
                <a:lnTo>
                  <a:pt x="272454" y="55173"/>
                </a:lnTo>
                <a:lnTo>
                  <a:pt x="290933" y="98417"/>
                </a:lnTo>
                <a:lnTo>
                  <a:pt x="293242" y="122681"/>
                </a:lnTo>
                <a:lnTo>
                  <a:pt x="290835" y="147901"/>
                </a:lnTo>
                <a:lnTo>
                  <a:pt x="271543" y="194244"/>
                </a:lnTo>
                <a:lnTo>
                  <a:pt x="231249" y="237065"/>
                </a:lnTo>
                <a:lnTo>
                  <a:pt x="199755" y="261334"/>
                </a:lnTo>
                <a:lnTo>
                  <a:pt x="160141" y="288222"/>
                </a:lnTo>
                <a:lnTo>
                  <a:pt x="112394" y="317753"/>
                </a:lnTo>
                <a:lnTo>
                  <a:pt x="298704" y="317753"/>
                </a:lnTo>
                <a:lnTo>
                  <a:pt x="292100" y="395350"/>
                </a:lnTo>
                <a:lnTo>
                  <a:pt x="180847" y="395350"/>
                </a:lnTo>
              </a:path>
            </a:pathLst>
          </a:custGeom>
          <a:ln w="7620">
            <a:solidFill>
              <a:srgbClr val="00CA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8919138" y="2845328"/>
            <a:ext cx="1193165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>
                <a:solidFill>
                  <a:srgbClr val="8A8C8E"/>
                </a:solidFill>
                <a:latin typeface="宋体"/>
                <a:cs typeface="宋体"/>
              </a:rPr>
              <a:t>第二篇章</a:t>
            </a:r>
            <a:r>
              <a:rPr sz="700" spc="210">
                <a:solidFill>
                  <a:srgbClr val="8A8C8E"/>
                </a:solidFill>
                <a:latin typeface="宋体"/>
                <a:cs typeface="宋体"/>
              </a:rPr>
              <a:t> </a:t>
            </a:r>
            <a:r>
              <a:rPr sz="700" spc="-145">
                <a:solidFill>
                  <a:srgbClr val="8A8C8E"/>
                </a:solidFill>
                <a:latin typeface="宋体"/>
                <a:cs typeface="宋体"/>
              </a:rPr>
              <a:t>/</a:t>
            </a:r>
            <a:r>
              <a:rPr sz="700" spc="-10">
                <a:solidFill>
                  <a:srgbClr val="8A8C8E"/>
                </a:solidFill>
                <a:latin typeface="宋体"/>
                <a:cs typeface="宋体"/>
              </a:rPr>
              <a:t> </a:t>
            </a:r>
            <a:r>
              <a:rPr sz="700" spc="175">
                <a:solidFill>
                  <a:srgbClr val="8A8C8E"/>
                </a:solidFill>
                <a:latin typeface="宋体"/>
                <a:cs typeface="宋体"/>
              </a:rPr>
              <a:t>PAGE</a:t>
            </a:r>
            <a:r>
              <a:rPr sz="700" spc="20">
                <a:solidFill>
                  <a:srgbClr val="8A8C8E"/>
                </a:solidFill>
                <a:latin typeface="宋体"/>
                <a:cs typeface="宋体"/>
              </a:rPr>
              <a:t> </a:t>
            </a:r>
            <a:r>
              <a:rPr sz="700" spc="70">
                <a:solidFill>
                  <a:srgbClr val="8A8C8E"/>
                </a:solidFill>
                <a:latin typeface="宋体"/>
                <a:cs typeface="宋体"/>
              </a:rPr>
              <a:t>13</a:t>
            </a:r>
            <a:r>
              <a:rPr sz="700" spc="-165">
                <a:solidFill>
                  <a:srgbClr val="8A8C8E"/>
                </a:solidFill>
                <a:latin typeface="宋体"/>
                <a:cs typeface="宋体"/>
              </a:rPr>
              <a:t> </a:t>
            </a:r>
            <a:r>
              <a:rPr sz="700" spc="80">
                <a:solidFill>
                  <a:srgbClr val="8A8C8E"/>
                </a:solidFill>
                <a:latin typeface="宋体"/>
                <a:cs typeface="宋体"/>
              </a:rPr>
              <a:t>-</a:t>
            </a:r>
            <a:r>
              <a:rPr sz="700" spc="-165">
                <a:solidFill>
                  <a:srgbClr val="8A8C8E"/>
                </a:solidFill>
                <a:latin typeface="宋体"/>
                <a:cs typeface="宋体"/>
              </a:rPr>
              <a:t> </a:t>
            </a:r>
            <a:r>
              <a:rPr sz="700" spc="70">
                <a:solidFill>
                  <a:srgbClr val="8A8C8E"/>
                </a:solidFill>
                <a:latin typeface="宋体"/>
                <a:cs typeface="宋体"/>
              </a:rPr>
              <a:t>45</a:t>
            </a:r>
            <a:endParaRPr sz="700">
              <a:latin typeface="宋体"/>
              <a:cs typeface="宋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919138" y="6225661"/>
            <a:ext cx="1195705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>
                <a:solidFill>
                  <a:srgbClr val="8A8C8E"/>
                </a:solidFill>
                <a:latin typeface="宋体"/>
                <a:cs typeface="宋体"/>
              </a:rPr>
              <a:t>第三篇章</a:t>
            </a:r>
            <a:r>
              <a:rPr sz="700" spc="204">
                <a:solidFill>
                  <a:srgbClr val="8A8C8E"/>
                </a:solidFill>
                <a:latin typeface="宋体"/>
                <a:cs typeface="宋体"/>
              </a:rPr>
              <a:t> </a:t>
            </a:r>
            <a:r>
              <a:rPr sz="700" spc="-145">
                <a:solidFill>
                  <a:srgbClr val="8A8C8E"/>
                </a:solidFill>
                <a:latin typeface="宋体"/>
                <a:cs typeface="宋体"/>
              </a:rPr>
              <a:t>/</a:t>
            </a:r>
            <a:r>
              <a:rPr sz="700" spc="-10">
                <a:solidFill>
                  <a:srgbClr val="8A8C8E"/>
                </a:solidFill>
                <a:latin typeface="宋体"/>
                <a:cs typeface="宋体"/>
              </a:rPr>
              <a:t> </a:t>
            </a:r>
            <a:r>
              <a:rPr sz="700" spc="175">
                <a:solidFill>
                  <a:srgbClr val="8A8C8E"/>
                </a:solidFill>
                <a:latin typeface="宋体"/>
                <a:cs typeface="宋体"/>
              </a:rPr>
              <a:t>PAGE</a:t>
            </a:r>
            <a:r>
              <a:rPr sz="700" spc="25">
                <a:solidFill>
                  <a:srgbClr val="8A8C8E"/>
                </a:solidFill>
                <a:latin typeface="宋体"/>
                <a:cs typeface="宋体"/>
              </a:rPr>
              <a:t> </a:t>
            </a:r>
            <a:r>
              <a:rPr sz="700" spc="75">
                <a:solidFill>
                  <a:srgbClr val="8A8C8E"/>
                </a:solidFill>
                <a:latin typeface="宋体"/>
                <a:cs typeface="宋体"/>
              </a:rPr>
              <a:t>46</a:t>
            </a:r>
            <a:r>
              <a:rPr sz="700" spc="-170">
                <a:solidFill>
                  <a:srgbClr val="8A8C8E"/>
                </a:solidFill>
                <a:latin typeface="宋体"/>
                <a:cs typeface="宋体"/>
              </a:rPr>
              <a:t> </a:t>
            </a:r>
            <a:r>
              <a:rPr sz="700" spc="80">
                <a:solidFill>
                  <a:srgbClr val="8A8C8E"/>
                </a:solidFill>
                <a:latin typeface="宋体"/>
                <a:cs typeface="宋体"/>
              </a:rPr>
              <a:t>-</a:t>
            </a:r>
            <a:r>
              <a:rPr sz="700" spc="-165">
                <a:solidFill>
                  <a:srgbClr val="8A8C8E"/>
                </a:solidFill>
                <a:latin typeface="宋体"/>
                <a:cs typeface="宋体"/>
              </a:rPr>
              <a:t> </a:t>
            </a:r>
            <a:r>
              <a:rPr sz="700" spc="75">
                <a:solidFill>
                  <a:srgbClr val="8A8C8E"/>
                </a:solidFill>
                <a:latin typeface="宋体"/>
                <a:cs typeface="宋体"/>
              </a:rPr>
              <a:t>48</a:t>
            </a:r>
            <a:endParaRPr sz="700">
              <a:latin typeface="宋体"/>
              <a:cs typeface="宋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919138" y="979761"/>
            <a:ext cx="1192530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>
                <a:solidFill>
                  <a:srgbClr val="8A8C8E"/>
                </a:solidFill>
                <a:latin typeface="宋体"/>
                <a:cs typeface="宋体"/>
              </a:rPr>
              <a:t>第一篇章</a:t>
            </a:r>
            <a:r>
              <a:rPr sz="700" spc="210">
                <a:solidFill>
                  <a:srgbClr val="8A8C8E"/>
                </a:solidFill>
                <a:latin typeface="宋体"/>
                <a:cs typeface="宋体"/>
              </a:rPr>
              <a:t> </a:t>
            </a:r>
            <a:r>
              <a:rPr sz="700" spc="-145">
                <a:solidFill>
                  <a:srgbClr val="8A8C8E"/>
                </a:solidFill>
                <a:latin typeface="宋体"/>
                <a:cs typeface="宋体"/>
              </a:rPr>
              <a:t>/</a:t>
            </a:r>
            <a:r>
              <a:rPr sz="700" spc="-10">
                <a:solidFill>
                  <a:srgbClr val="8A8C8E"/>
                </a:solidFill>
                <a:latin typeface="宋体"/>
                <a:cs typeface="宋体"/>
              </a:rPr>
              <a:t> </a:t>
            </a:r>
            <a:r>
              <a:rPr sz="700" spc="175">
                <a:solidFill>
                  <a:srgbClr val="8A8C8E"/>
                </a:solidFill>
                <a:latin typeface="宋体"/>
                <a:cs typeface="宋体"/>
              </a:rPr>
              <a:t>PAGE</a:t>
            </a:r>
            <a:r>
              <a:rPr sz="700" spc="25">
                <a:solidFill>
                  <a:srgbClr val="8A8C8E"/>
                </a:solidFill>
                <a:latin typeface="宋体"/>
                <a:cs typeface="宋体"/>
              </a:rPr>
              <a:t> </a:t>
            </a:r>
            <a:r>
              <a:rPr sz="700" spc="70">
                <a:solidFill>
                  <a:srgbClr val="8A8C8E"/>
                </a:solidFill>
                <a:latin typeface="宋体"/>
                <a:cs typeface="宋体"/>
              </a:rPr>
              <a:t>01</a:t>
            </a:r>
            <a:r>
              <a:rPr sz="700" spc="-165">
                <a:solidFill>
                  <a:srgbClr val="8A8C8E"/>
                </a:solidFill>
                <a:latin typeface="宋体"/>
                <a:cs typeface="宋体"/>
              </a:rPr>
              <a:t> </a:t>
            </a:r>
            <a:r>
              <a:rPr sz="700" spc="80">
                <a:solidFill>
                  <a:srgbClr val="8A8C8E"/>
                </a:solidFill>
                <a:latin typeface="宋体"/>
                <a:cs typeface="宋体"/>
              </a:rPr>
              <a:t>-</a:t>
            </a:r>
            <a:r>
              <a:rPr sz="700" spc="-165">
                <a:solidFill>
                  <a:srgbClr val="8A8C8E"/>
                </a:solidFill>
                <a:latin typeface="宋体"/>
                <a:cs typeface="宋体"/>
              </a:rPr>
              <a:t> </a:t>
            </a:r>
            <a:r>
              <a:rPr sz="700" spc="65">
                <a:solidFill>
                  <a:srgbClr val="8A8C8E"/>
                </a:solidFill>
                <a:latin typeface="宋体"/>
                <a:cs typeface="宋体"/>
              </a:rPr>
              <a:t>12</a:t>
            </a:r>
            <a:endParaRPr sz="700">
              <a:latin typeface="宋体"/>
              <a:cs typeface="宋体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2455378" y="5926206"/>
            <a:ext cx="304165" cy="401320"/>
          </a:xfrm>
          <a:custGeom>
            <a:rect l="l" t="t" r="r" b="b"/>
            <a:pathLst>
              <a:path w="304164" h="401320">
                <a:moveTo>
                  <a:pt x="201802" y="8000"/>
                </a:moveTo>
                <a:lnTo>
                  <a:pt x="236569" y="27352"/>
                </a:lnTo>
                <a:lnTo>
                  <a:pt x="264667" y="58038"/>
                </a:lnTo>
                <a:lnTo>
                  <a:pt x="294211" y="122539"/>
                </a:lnTo>
                <a:lnTo>
                  <a:pt x="304037" y="199897"/>
                </a:lnTo>
                <a:lnTo>
                  <a:pt x="301563" y="241093"/>
                </a:lnTo>
                <a:lnTo>
                  <a:pt x="294147" y="278764"/>
                </a:lnTo>
                <a:lnTo>
                  <a:pt x="264540" y="343534"/>
                </a:lnTo>
                <a:lnTo>
                  <a:pt x="216407" y="386857"/>
                </a:lnTo>
                <a:lnTo>
                  <a:pt x="151129" y="401319"/>
                </a:lnTo>
                <a:lnTo>
                  <a:pt x="117314" y="397771"/>
                </a:lnTo>
                <a:lnTo>
                  <a:pt x="61636" y="369387"/>
                </a:lnTo>
                <a:lnTo>
                  <a:pt x="22342" y="314305"/>
                </a:lnTo>
                <a:lnTo>
                  <a:pt x="2478" y="242573"/>
                </a:lnTo>
                <a:lnTo>
                  <a:pt x="0" y="201040"/>
                </a:lnTo>
                <a:lnTo>
                  <a:pt x="2409" y="160248"/>
                </a:lnTo>
                <a:lnTo>
                  <a:pt x="9651" y="122824"/>
                </a:lnTo>
                <a:lnTo>
                  <a:pt x="38734" y="58038"/>
                </a:lnTo>
                <a:lnTo>
                  <a:pt x="86375" y="14493"/>
                </a:lnTo>
                <a:lnTo>
                  <a:pt x="151637" y="0"/>
                </a:lnTo>
                <a:lnTo>
                  <a:pt x="158307" y="119"/>
                </a:lnTo>
                <a:lnTo>
                  <a:pt x="164798" y="476"/>
                </a:lnTo>
                <a:lnTo>
                  <a:pt x="171122" y="1071"/>
                </a:lnTo>
                <a:lnTo>
                  <a:pt x="177291" y="1904"/>
                </a:lnTo>
              </a:path>
            </a:pathLst>
          </a:custGeom>
          <a:ln w="9525">
            <a:solidFill>
              <a:srgbClr val="3FA26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2550298" y="5991483"/>
            <a:ext cx="115570" cy="268605"/>
          </a:xfrm>
          <a:custGeom>
            <a:rect l="l" t="t" r="r" b="b"/>
            <a:pathLst>
              <a:path w="115569" h="268604">
                <a:moveTo>
                  <a:pt x="0" y="114947"/>
                </a:moveTo>
                <a:lnTo>
                  <a:pt x="3787" y="64004"/>
                </a:lnTo>
                <a:lnTo>
                  <a:pt x="19991" y="16769"/>
                </a:lnTo>
                <a:lnTo>
                  <a:pt x="57353" y="0"/>
                </a:lnTo>
                <a:lnTo>
                  <a:pt x="71688" y="1829"/>
                </a:lnTo>
                <a:lnTo>
                  <a:pt x="101549" y="29083"/>
                </a:lnTo>
                <a:lnTo>
                  <a:pt x="111661" y="70897"/>
                </a:lnTo>
                <a:lnTo>
                  <a:pt x="115011" y="138049"/>
                </a:lnTo>
                <a:lnTo>
                  <a:pt x="114153" y="171694"/>
                </a:lnTo>
                <a:lnTo>
                  <a:pt x="107295" y="222505"/>
                </a:lnTo>
                <a:lnTo>
                  <a:pt x="83388" y="261254"/>
                </a:lnTo>
                <a:lnTo>
                  <a:pt x="57099" y="268478"/>
                </a:lnTo>
                <a:lnTo>
                  <a:pt x="42766" y="266642"/>
                </a:lnTo>
                <a:lnTo>
                  <a:pt x="30635" y="261127"/>
                </a:lnTo>
                <a:lnTo>
                  <a:pt x="20719" y="251922"/>
                </a:lnTo>
                <a:lnTo>
                  <a:pt x="13030" y="239014"/>
                </a:lnTo>
              </a:path>
            </a:pathLst>
          </a:custGeom>
          <a:ln w="9525">
            <a:solidFill>
              <a:srgbClr val="3FA26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2550120" y="6133596"/>
            <a:ext cx="3810" cy="58419"/>
          </a:xfrm>
          <a:custGeom>
            <a:rect l="l" t="t" r="r" b="b"/>
            <a:pathLst>
              <a:path w="3810" h="58419">
                <a:moveTo>
                  <a:pt x="3429" y="57912"/>
                </a:moveTo>
                <a:lnTo>
                  <a:pt x="2000" y="45291"/>
                </a:lnTo>
                <a:lnTo>
                  <a:pt x="952" y="31432"/>
                </a:lnTo>
                <a:lnTo>
                  <a:pt x="285" y="16335"/>
                </a:lnTo>
                <a:lnTo>
                  <a:pt x="0" y="0"/>
                </a:lnTo>
              </a:path>
            </a:pathLst>
          </a:custGeom>
          <a:ln w="9524">
            <a:solidFill>
              <a:srgbClr val="3FA26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2974271" y="5928307"/>
            <a:ext cx="74295" cy="30480"/>
          </a:xfrm>
          <a:custGeom>
            <a:rect l="l" t="t" r="r" b="b"/>
            <a:pathLst>
              <a:path w="74294" h="30478">
                <a:moveTo>
                  <a:pt x="0" y="0"/>
                </a:moveTo>
                <a:lnTo>
                  <a:pt x="52824" y="16616"/>
                </a:lnTo>
                <a:lnTo>
                  <a:pt x="71907" y="28765"/>
                </a:lnTo>
                <a:lnTo>
                  <a:pt x="73812" y="30289"/>
                </a:lnTo>
              </a:path>
            </a:pathLst>
          </a:custGeom>
          <a:ln w="9525">
            <a:solidFill>
              <a:srgbClr val="3FA26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2788749" y="5982219"/>
            <a:ext cx="305435" cy="345440"/>
          </a:xfrm>
          <a:custGeom>
            <a:rect l="l" t="t" r="r" b="b"/>
            <a:pathLst>
              <a:path w="305435" h="345439">
                <a:moveTo>
                  <a:pt x="280543" y="0"/>
                </a:moveTo>
                <a:lnTo>
                  <a:pt x="286210" y="10882"/>
                </a:lnTo>
                <a:lnTo>
                  <a:pt x="290258" y="22574"/>
                </a:lnTo>
                <a:lnTo>
                  <a:pt x="292687" y="35075"/>
                </a:lnTo>
                <a:lnTo>
                  <a:pt x="293497" y="48386"/>
                </a:lnTo>
                <a:lnTo>
                  <a:pt x="289329" y="77751"/>
                </a:lnTo>
                <a:lnTo>
                  <a:pt x="276828" y="102044"/>
                </a:lnTo>
                <a:lnTo>
                  <a:pt x="255992" y="121288"/>
                </a:lnTo>
                <a:lnTo>
                  <a:pt x="226822" y="135508"/>
                </a:lnTo>
                <a:lnTo>
                  <a:pt x="261159" y="149078"/>
                </a:lnTo>
                <a:lnTo>
                  <a:pt x="285686" y="169005"/>
                </a:lnTo>
                <a:lnTo>
                  <a:pt x="300402" y="195266"/>
                </a:lnTo>
                <a:lnTo>
                  <a:pt x="305308" y="227837"/>
                </a:lnTo>
                <a:lnTo>
                  <a:pt x="302787" y="252392"/>
                </a:lnTo>
                <a:lnTo>
                  <a:pt x="282698" y="294596"/>
                </a:lnTo>
                <a:lnTo>
                  <a:pt x="243250" y="326721"/>
                </a:lnTo>
                <a:lnTo>
                  <a:pt x="187969" y="343243"/>
                </a:lnTo>
                <a:lnTo>
                  <a:pt x="154686" y="345312"/>
                </a:lnTo>
                <a:lnTo>
                  <a:pt x="122632" y="343191"/>
                </a:lnTo>
                <a:lnTo>
                  <a:pt x="69050" y="326185"/>
                </a:lnTo>
                <a:lnTo>
                  <a:pt x="29735" y="293278"/>
                </a:lnTo>
                <a:lnTo>
                  <a:pt x="5974" y="251090"/>
                </a:lnTo>
                <a:lnTo>
                  <a:pt x="0" y="226948"/>
                </a:lnTo>
                <a:lnTo>
                  <a:pt x="82804" y="215010"/>
                </a:lnTo>
                <a:lnTo>
                  <a:pt x="90523" y="239033"/>
                </a:lnTo>
                <a:lnTo>
                  <a:pt x="102838" y="256984"/>
                </a:lnTo>
                <a:lnTo>
                  <a:pt x="119772" y="268839"/>
                </a:lnTo>
                <a:lnTo>
                  <a:pt x="141351" y="274573"/>
                </a:lnTo>
              </a:path>
            </a:pathLst>
          </a:custGeom>
          <a:ln w="9524">
            <a:solidFill>
              <a:srgbClr val="3FA26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2800433" y="5926212"/>
            <a:ext cx="201295" cy="330200"/>
          </a:xfrm>
          <a:custGeom>
            <a:rect l="l" t="t" r="r" b="b"/>
            <a:pathLst>
              <a:path w="201294" h="330200">
                <a:moveTo>
                  <a:pt x="144525" y="0"/>
                </a:moveTo>
                <a:lnTo>
                  <a:pt x="143001" y="0"/>
                </a:lnTo>
                <a:lnTo>
                  <a:pt x="116002" y="1835"/>
                </a:lnTo>
                <a:lnTo>
                  <a:pt x="68671" y="16555"/>
                </a:lnTo>
                <a:lnTo>
                  <a:pt x="31003" y="45204"/>
                </a:lnTo>
                <a:lnTo>
                  <a:pt x="6810" y="82542"/>
                </a:lnTo>
                <a:lnTo>
                  <a:pt x="0" y="104139"/>
                </a:lnTo>
                <a:lnTo>
                  <a:pt x="80771" y="116966"/>
                </a:lnTo>
                <a:lnTo>
                  <a:pt x="89078" y="95130"/>
                </a:lnTo>
                <a:lnTo>
                  <a:pt x="101790" y="79533"/>
                </a:lnTo>
                <a:lnTo>
                  <a:pt x="118883" y="70175"/>
                </a:lnTo>
                <a:lnTo>
                  <a:pt x="140334" y="67055"/>
                </a:lnTo>
                <a:lnTo>
                  <a:pt x="152102" y="67958"/>
                </a:lnTo>
                <a:lnTo>
                  <a:pt x="185090" y="88888"/>
                </a:lnTo>
                <a:lnTo>
                  <a:pt x="192912" y="114426"/>
                </a:lnTo>
                <a:lnTo>
                  <a:pt x="192127" y="122519"/>
                </a:lnTo>
                <a:lnTo>
                  <a:pt x="162147" y="156384"/>
                </a:lnTo>
                <a:lnTo>
                  <a:pt x="132714" y="160019"/>
                </a:lnTo>
                <a:lnTo>
                  <a:pt x="91566" y="160019"/>
                </a:lnTo>
                <a:lnTo>
                  <a:pt x="91566" y="228472"/>
                </a:lnTo>
                <a:lnTo>
                  <a:pt x="127253" y="228472"/>
                </a:lnTo>
                <a:lnTo>
                  <a:pt x="147042" y="229256"/>
                </a:lnTo>
                <a:lnTo>
                  <a:pt x="185546" y="240918"/>
                </a:lnTo>
                <a:lnTo>
                  <a:pt x="200913" y="278764"/>
                </a:lnTo>
                <a:lnTo>
                  <a:pt x="199866" y="290149"/>
                </a:lnTo>
                <a:lnTo>
                  <a:pt x="178044" y="321494"/>
                </a:lnTo>
                <a:lnTo>
                  <a:pt x="163865" y="327970"/>
                </a:lnTo>
                <a:lnTo>
                  <a:pt x="155816" y="329907"/>
                </a:lnTo>
              </a:path>
            </a:pathLst>
          </a:custGeom>
          <a:ln w="9525">
            <a:solidFill>
              <a:srgbClr val="3FA26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 txBox="1"/>
          <p:nvPr/>
        </p:nvSpPr>
        <p:spPr>
          <a:xfrm>
            <a:off x="9947895" y="3244738"/>
            <a:ext cx="15557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60">
                <a:solidFill>
                  <a:srgbClr val="323031"/>
                </a:solidFill>
                <a:latin typeface="宋体"/>
                <a:cs typeface="宋体"/>
              </a:rPr>
              <a:t>13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9947895" y="3774061"/>
            <a:ext cx="1701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14">
                <a:solidFill>
                  <a:srgbClr val="323031"/>
                </a:solidFill>
                <a:latin typeface="宋体"/>
                <a:cs typeface="宋体"/>
              </a:rPr>
              <a:t>20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9950523" y="4303384"/>
            <a:ext cx="1701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14">
                <a:solidFill>
                  <a:srgbClr val="323031"/>
                </a:solidFill>
                <a:latin typeface="宋体"/>
                <a:cs typeface="宋体"/>
              </a:rPr>
              <a:t>26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9948695" y="4832708"/>
            <a:ext cx="1701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14">
                <a:solidFill>
                  <a:srgbClr val="323031"/>
                </a:solidFill>
                <a:latin typeface="宋体"/>
                <a:cs typeface="宋体"/>
              </a:rPr>
              <a:t>33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9949608" y="5362031"/>
            <a:ext cx="17145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20">
                <a:solidFill>
                  <a:srgbClr val="323031"/>
                </a:solidFill>
                <a:latin typeface="宋体"/>
                <a:cs typeface="宋体"/>
              </a:rPr>
              <a:t>39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9947780" y="6629503"/>
            <a:ext cx="17208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20">
                <a:solidFill>
                  <a:srgbClr val="323031"/>
                </a:solidFill>
                <a:latin typeface="宋体"/>
                <a:cs typeface="宋体"/>
              </a:rPr>
              <a:t>46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2448624" y="1258703"/>
            <a:ext cx="7698740" cy="0"/>
          </a:xfrm>
          <a:custGeom>
            <a:rect l="l" t="t" r="r" b="b"/>
            <a:pathLst>
              <a:path w="7698740">
                <a:moveTo>
                  <a:pt x="7698346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B8BAB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2435927" y="3064824"/>
            <a:ext cx="7711440" cy="0"/>
          </a:xfrm>
          <a:custGeom>
            <a:rect l="l" t="t" r="r" b="b"/>
            <a:pathLst>
              <a:path w="7711440">
                <a:moveTo>
                  <a:pt x="0" y="0"/>
                </a:moveTo>
                <a:lnTo>
                  <a:pt x="7711046" y="0"/>
                </a:lnTo>
              </a:path>
            </a:pathLst>
          </a:custGeom>
          <a:ln w="6350">
            <a:solidFill>
              <a:srgbClr val="B8BAB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2435927" y="6447497"/>
            <a:ext cx="7711440" cy="0"/>
          </a:xfrm>
          <a:custGeom>
            <a:rect l="l" t="t" r="r" b="b"/>
            <a:pathLst>
              <a:path w="7711440">
                <a:moveTo>
                  <a:pt x="0" y="0"/>
                </a:moveTo>
                <a:lnTo>
                  <a:pt x="7711046" y="0"/>
                </a:lnTo>
              </a:path>
            </a:pathLst>
          </a:custGeom>
          <a:ln w="6350">
            <a:solidFill>
              <a:srgbClr val="B8BAB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 txBox="1"/>
          <p:nvPr/>
        </p:nvSpPr>
        <p:spPr>
          <a:xfrm>
            <a:off x="6895845" y="1802843"/>
            <a:ext cx="32238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37820"/>
                <a:tab pos="3064510"/>
              </a:tabLst>
            </a:pPr>
            <a:r>
              <a:rPr sz="1350" spc="-30" baseline="3086">
                <a:solidFill>
                  <a:srgbClr val="323031"/>
                </a:solidFill>
                <a:latin typeface="宋体"/>
                <a:cs typeface="宋体"/>
              </a:rPr>
              <a:t>1.2	洞察家居潜力赛道，为商家提供平台类目发展趋势	</a:t>
            </a:r>
            <a:r>
              <a:rPr sz="900" spc="120">
                <a:solidFill>
                  <a:srgbClr val="323031"/>
                </a:solidFill>
                <a:latin typeface="宋体"/>
                <a:cs typeface="宋体"/>
              </a:rPr>
              <a:t>05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9947884" y="1501073"/>
            <a:ext cx="1568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65">
                <a:solidFill>
                  <a:srgbClr val="323031"/>
                </a:solidFill>
                <a:latin typeface="宋体"/>
                <a:cs typeface="宋体"/>
              </a:rPr>
              <a:t>01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6895845" y="1497073"/>
            <a:ext cx="19513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37820"/>
              </a:tabLst>
            </a:pPr>
            <a:r>
              <a:rPr sz="900" spc="-55">
                <a:solidFill>
                  <a:srgbClr val="323031"/>
                </a:solidFill>
                <a:latin typeface="宋体"/>
                <a:cs typeface="宋体"/>
              </a:rPr>
              <a:t>1.1	拥抱线上，多场景结合擘画趋势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6895845" y="3183082"/>
            <a:ext cx="1485265" cy="412750"/>
          </a:xfrm>
          <a:prstGeom prst="rect">
            <a:avLst/>
          </a:prstGeom>
        </p:spPr>
        <p:txBody>
          <a:bodyPr vert="horz" wrap="square" lIns="0" tIns="800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30"/>
              </a:spcBef>
              <a:tabLst>
                <a:tab pos="337820"/>
              </a:tabLst>
            </a:pPr>
            <a:r>
              <a:rPr sz="900" spc="-20">
                <a:solidFill>
                  <a:srgbClr val="323031"/>
                </a:solidFill>
                <a:latin typeface="宋体"/>
                <a:cs typeface="宋体"/>
              </a:rPr>
              <a:t>2.1	</a:t>
            </a:r>
            <a:r>
              <a:rPr sz="1350" baseline="3086">
                <a:solidFill>
                  <a:srgbClr val="323031"/>
                </a:solidFill>
                <a:latin typeface="宋体"/>
                <a:cs typeface="宋体"/>
              </a:rPr>
              <a:t>趋势一</a:t>
            </a:r>
            <a:r>
              <a:rPr sz="1350" spc="37" baseline="3086">
                <a:solidFill>
                  <a:srgbClr val="323031"/>
                </a:solidFill>
                <a:latin typeface="宋体"/>
                <a:cs typeface="宋体"/>
              </a:rPr>
              <a:t> </a:t>
            </a:r>
            <a:r>
              <a:rPr sz="1350" baseline="3086">
                <a:solidFill>
                  <a:srgbClr val="323031"/>
                </a:solidFill>
                <a:latin typeface="宋体"/>
                <a:cs typeface="宋体"/>
              </a:rPr>
              <a:t>智能生活</a:t>
            </a:r>
            <a:endParaRPr sz="1350" baseline="3086">
              <a:latin typeface="宋体"/>
              <a:cs typeface="宋体"/>
            </a:endParaRPr>
          </a:p>
          <a:p>
            <a:pPr marL="337820">
              <a:lnSpc>
                <a:spcPct val="100000"/>
              </a:lnSpc>
              <a:spcBef>
                <a:spcPts val="475"/>
              </a:spcBef>
            </a:pPr>
            <a:r>
              <a:rPr sz="800" spc="10">
                <a:solidFill>
                  <a:srgbClr val="6D6E71"/>
                </a:solidFill>
                <a:latin typeface="宋体"/>
                <a:cs typeface="宋体"/>
              </a:rPr>
              <a:t>从单品智能，到全屋智能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6895845" y="3778387"/>
            <a:ext cx="2044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5">
                <a:solidFill>
                  <a:srgbClr val="323031"/>
                </a:solidFill>
                <a:latin typeface="宋体"/>
                <a:cs typeface="宋体"/>
              </a:rPr>
              <a:t>2.2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6895845" y="4243879"/>
            <a:ext cx="2078355" cy="402590"/>
          </a:xfrm>
          <a:prstGeom prst="rect">
            <a:avLst/>
          </a:prstGeom>
        </p:spPr>
        <p:txBody>
          <a:bodyPr vert="horz" wrap="square" lIns="0" tIns="749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90"/>
              </a:spcBef>
              <a:tabLst>
                <a:tab pos="337820"/>
              </a:tabLst>
            </a:pPr>
            <a:r>
              <a:rPr sz="900" spc="20">
                <a:solidFill>
                  <a:srgbClr val="323031"/>
                </a:solidFill>
                <a:latin typeface="宋体"/>
                <a:cs typeface="宋体"/>
              </a:rPr>
              <a:t>2.3	</a:t>
            </a:r>
            <a:r>
              <a:rPr sz="900">
                <a:solidFill>
                  <a:srgbClr val="323031"/>
                </a:solidFill>
                <a:latin typeface="宋体"/>
                <a:cs typeface="宋体"/>
              </a:rPr>
              <a:t>趋势三</a:t>
            </a:r>
            <a:r>
              <a:rPr sz="900" spc="35">
                <a:solidFill>
                  <a:srgbClr val="323031"/>
                </a:solidFill>
                <a:latin typeface="宋体"/>
                <a:cs typeface="宋体"/>
              </a:rPr>
              <a:t> </a:t>
            </a:r>
            <a:r>
              <a:rPr sz="900">
                <a:solidFill>
                  <a:srgbClr val="323031"/>
                </a:solidFill>
                <a:latin typeface="宋体"/>
                <a:cs typeface="宋体"/>
              </a:rPr>
              <a:t>个性偏好</a:t>
            </a:r>
            <a:endParaRPr sz="900">
              <a:latin typeface="宋体"/>
              <a:cs typeface="宋体"/>
            </a:endParaRPr>
          </a:p>
          <a:p>
            <a:pPr marL="337820">
              <a:lnSpc>
                <a:spcPct val="100000"/>
              </a:lnSpc>
              <a:spcBef>
                <a:spcPts val="434"/>
              </a:spcBef>
            </a:pPr>
            <a:r>
              <a:rPr sz="800">
                <a:solidFill>
                  <a:srgbClr val="6D6E71"/>
                </a:solidFill>
                <a:latin typeface="宋体"/>
                <a:cs typeface="宋体"/>
              </a:rPr>
              <a:t>是审美演进，也是去风格化的自我表达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6895845" y="4774271"/>
            <a:ext cx="1976755" cy="397510"/>
          </a:xfrm>
          <a:prstGeom prst="rect">
            <a:avLst/>
          </a:prstGeom>
        </p:spPr>
        <p:txBody>
          <a:bodyPr vert="horz" wrap="square" lIns="0" tIns="717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65"/>
              </a:spcBef>
              <a:tabLst>
                <a:tab pos="337820"/>
              </a:tabLst>
            </a:pPr>
            <a:r>
              <a:rPr sz="900" spc="20">
                <a:solidFill>
                  <a:srgbClr val="323031"/>
                </a:solidFill>
                <a:latin typeface="宋体"/>
                <a:cs typeface="宋体"/>
              </a:rPr>
              <a:t>2.4	</a:t>
            </a:r>
            <a:r>
              <a:rPr sz="900">
                <a:solidFill>
                  <a:srgbClr val="323031"/>
                </a:solidFill>
                <a:latin typeface="宋体"/>
                <a:cs typeface="宋体"/>
              </a:rPr>
              <a:t>趋势四</a:t>
            </a:r>
            <a:r>
              <a:rPr sz="900" spc="35">
                <a:solidFill>
                  <a:srgbClr val="323031"/>
                </a:solidFill>
                <a:latin typeface="宋体"/>
                <a:cs typeface="宋体"/>
              </a:rPr>
              <a:t> </a:t>
            </a:r>
            <a:r>
              <a:rPr sz="900">
                <a:solidFill>
                  <a:srgbClr val="323031"/>
                </a:solidFill>
                <a:latin typeface="宋体"/>
                <a:cs typeface="宋体"/>
              </a:rPr>
              <a:t>创新需求</a:t>
            </a:r>
            <a:endParaRPr sz="900">
              <a:latin typeface="宋体"/>
              <a:cs typeface="宋体"/>
            </a:endParaRPr>
          </a:p>
          <a:p>
            <a:pPr marL="337820">
              <a:lnSpc>
                <a:spcPct val="100000"/>
              </a:lnSpc>
              <a:spcBef>
                <a:spcPts val="420"/>
              </a:spcBef>
            </a:pPr>
            <a:r>
              <a:rPr sz="800">
                <a:solidFill>
                  <a:srgbClr val="6D6E71"/>
                </a:solidFill>
                <a:latin typeface="宋体"/>
                <a:cs typeface="宋体"/>
              </a:rPr>
              <a:t>创新需求的萌发，是对家的重新定义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6895845" y="5305171"/>
            <a:ext cx="2484755" cy="391795"/>
          </a:xfrm>
          <a:prstGeom prst="rect">
            <a:avLst/>
          </a:prstGeom>
        </p:spPr>
        <p:txBody>
          <a:bodyPr vert="horz" wrap="square" lIns="0" tIns="692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45"/>
              </a:spcBef>
              <a:tabLst>
                <a:tab pos="337820"/>
              </a:tabLst>
            </a:pPr>
            <a:r>
              <a:rPr sz="900" spc="20">
                <a:solidFill>
                  <a:srgbClr val="323031"/>
                </a:solidFill>
                <a:latin typeface="宋体"/>
                <a:cs typeface="宋体"/>
              </a:rPr>
              <a:t>2.5	</a:t>
            </a:r>
            <a:r>
              <a:rPr sz="900">
                <a:solidFill>
                  <a:srgbClr val="323031"/>
                </a:solidFill>
                <a:latin typeface="宋体"/>
                <a:cs typeface="宋体"/>
              </a:rPr>
              <a:t>趋势五</a:t>
            </a:r>
            <a:r>
              <a:rPr sz="900" spc="40">
                <a:solidFill>
                  <a:srgbClr val="323031"/>
                </a:solidFill>
                <a:latin typeface="宋体"/>
                <a:cs typeface="宋体"/>
              </a:rPr>
              <a:t> </a:t>
            </a:r>
            <a:r>
              <a:rPr sz="900">
                <a:solidFill>
                  <a:srgbClr val="323031"/>
                </a:solidFill>
                <a:latin typeface="宋体"/>
                <a:cs typeface="宋体"/>
              </a:rPr>
              <a:t>情绪价值</a:t>
            </a:r>
            <a:endParaRPr sz="900">
              <a:latin typeface="宋体"/>
              <a:cs typeface="宋体"/>
            </a:endParaRPr>
          </a:p>
          <a:p>
            <a:pPr marL="337820">
              <a:lnSpc>
                <a:spcPct val="100000"/>
              </a:lnSpc>
              <a:spcBef>
                <a:spcPts val="395"/>
              </a:spcBef>
            </a:pPr>
            <a:r>
              <a:rPr sz="800">
                <a:solidFill>
                  <a:srgbClr val="6D6E71"/>
                </a:solidFill>
                <a:latin typeface="宋体"/>
                <a:cs typeface="宋体"/>
              </a:rPr>
              <a:t>高层次需求崛起，推动使用价值到情绪价值演进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2484316" y="747228"/>
            <a:ext cx="304165" cy="401955"/>
          </a:xfrm>
          <a:custGeom>
            <a:rect l="l" t="t" r="r" b="b"/>
            <a:pathLst>
              <a:path w="304164" h="401955">
                <a:moveTo>
                  <a:pt x="151752" y="0"/>
                </a:moveTo>
                <a:lnTo>
                  <a:pt x="86431" y="14514"/>
                </a:lnTo>
                <a:lnTo>
                  <a:pt x="38798" y="58051"/>
                </a:lnTo>
                <a:lnTo>
                  <a:pt x="9698" y="122843"/>
                </a:lnTo>
                <a:lnTo>
                  <a:pt x="2424" y="160289"/>
                </a:lnTo>
                <a:lnTo>
                  <a:pt x="0" y="201104"/>
                </a:lnTo>
                <a:lnTo>
                  <a:pt x="2488" y="242592"/>
                </a:lnTo>
                <a:lnTo>
                  <a:pt x="9950" y="280338"/>
                </a:lnTo>
                <a:lnTo>
                  <a:pt x="39789" y="344589"/>
                </a:lnTo>
                <a:lnTo>
                  <a:pt x="87536" y="387165"/>
                </a:lnTo>
                <a:lnTo>
                  <a:pt x="151180" y="401358"/>
                </a:lnTo>
                <a:lnTo>
                  <a:pt x="185972" y="397746"/>
                </a:lnTo>
                <a:lnTo>
                  <a:pt x="216469" y="386911"/>
                </a:lnTo>
                <a:lnTo>
                  <a:pt x="242669" y="368857"/>
                </a:lnTo>
                <a:lnTo>
                  <a:pt x="264566" y="343585"/>
                </a:lnTo>
                <a:lnTo>
                  <a:pt x="270112" y="333756"/>
                </a:lnTo>
                <a:lnTo>
                  <a:pt x="152044" y="333756"/>
                </a:lnTo>
                <a:lnTo>
                  <a:pt x="137730" y="331918"/>
                </a:lnTo>
                <a:lnTo>
                  <a:pt x="107975" y="304368"/>
                </a:lnTo>
                <a:lnTo>
                  <a:pt x="98020" y="263507"/>
                </a:lnTo>
                <a:lnTo>
                  <a:pt x="94703" y="199682"/>
                </a:lnTo>
                <a:lnTo>
                  <a:pt x="95497" y="165123"/>
                </a:lnTo>
                <a:lnTo>
                  <a:pt x="101845" y="112849"/>
                </a:lnTo>
                <a:lnTo>
                  <a:pt x="124977" y="72778"/>
                </a:lnTo>
                <a:lnTo>
                  <a:pt x="152323" y="65328"/>
                </a:lnTo>
                <a:lnTo>
                  <a:pt x="268807" y="65328"/>
                </a:lnTo>
                <a:lnTo>
                  <a:pt x="264718" y="58051"/>
                </a:lnTo>
                <a:lnTo>
                  <a:pt x="242892" y="32655"/>
                </a:lnTo>
                <a:lnTo>
                  <a:pt x="216789" y="14514"/>
                </a:lnTo>
                <a:lnTo>
                  <a:pt x="186409" y="3628"/>
                </a:lnTo>
                <a:lnTo>
                  <a:pt x="151752" y="0"/>
                </a:lnTo>
                <a:close/>
              </a:path>
              <a:path w="304164" h="401955">
                <a:moveTo>
                  <a:pt x="268807" y="65328"/>
                </a:moveTo>
                <a:lnTo>
                  <a:pt x="152323" y="65328"/>
                </a:lnTo>
                <a:lnTo>
                  <a:pt x="166637" y="67147"/>
                </a:lnTo>
                <a:lnTo>
                  <a:pt x="178776" y="72604"/>
                </a:lnTo>
                <a:lnTo>
                  <a:pt x="202405" y="112145"/>
                </a:lnTo>
                <a:lnTo>
                  <a:pt x="209107" y="166631"/>
                </a:lnTo>
                <a:lnTo>
                  <a:pt x="209943" y="203390"/>
                </a:lnTo>
                <a:lnTo>
                  <a:pt x="209088" y="237011"/>
                </a:lnTo>
                <a:lnTo>
                  <a:pt x="202244" y="287784"/>
                </a:lnTo>
                <a:lnTo>
                  <a:pt x="178354" y="326553"/>
                </a:lnTo>
                <a:lnTo>
                  <a:pt x="152044" y="333756"/>
                </a:lnTo>
                <a:lnTo>
                  <a:pt x="270112" y="333756"/>
                </a:lnTo>
                <a:lnTo>
                  <a:pt x="294198" y="278799"/>
                </a:lnTo>
                <a:lnTo>
                  <a:pt x="301606" y="241140"/>
                </a:lnTo>
                <a:lnTo>
                  <a:pt x="304008" y="201104"/>
                </a:lnTo>
                <a:lnTo>
                  <a:pt x="304058" y="199682"/>
                </a:lnTo>
                <a:lnTo>
                  <a:pt x="301616" y="159651"/>
                </a:lnTo>
                <a:lnTo>
                  <a:pt x="294236" y="122559"/>
                </a:lnTo>
                <a:lnTo>
                  <a:pt x="281937" y="88694"/>
                </a:lnTo>
                <a:lnTo>
                  <a:pt x="268807" y="65328"/>
                </a:lnTo>
                <a:close/>
              </a:path>
            </a:pathLst>
          </a:custGeom>
          <a:solidFill>
            <a:srgbClr val="F1C23A">
              <a:alpha val="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2825474" y="747229"/>
            <a:ext cx="315595" cy="395605"/>
          </a:xfrm>
          <a:custGeom>
            <a:rect l="l" t="t" r="r" b="b"/>
            <a:pathLst>
              <a:path w="315594" h="395605">
                <a:moveTo>
                  <a:pt x="315493" y="324053"/>
                </a:moveTo>
                <a:lnTo>
                  <a:pt x="0" y="324053"/>
                </a:lnTo>
                <a:lnTo>
                  <a:pt x="0" y="395363"/>
                </a:lnTo>
                <a:lnTo>
                  <a:pt x="315493" y="395363"/>
                </a:lnTo>
                <a:lnTo>
                  <a:pt x="315493" y="324053"/>
                </a:lnTo>
                <a:close/>
              </a:path>
              <a:path w="315594" h="395605">
                <a:moveTo>
                  <a:pt x="207670" y="101269"/>
                </a:moveTo>
                <a:lnTo>
                  <a:pt x="118097" y="101269"/>
                </a:lnTo>
                <a:lnTo>
                  <a:pt x="118097" y="324053"/>
                </a:lnTo>
                <a:lnTo>
                  <a:pt x="207670" y="324053"/>
                </a:lnTo>
                <a:lnTo>
                  <a:pt x="207670" y="101269"/>
                </a:lnTo>
                <a:close/>
              </a:path>
              <a:path w="315594" h="395605">
                <a:moveTo>
                  <a:pt x="207670" y="0"/>
                </a:moveTo>
                <a:lnTo>
                  <a:pt x="141490" y="0"/>
                </a:lnTo>
                <a:lnTo>
                  <a:pt x="121702" y="23572"/>
                </a:lnTo>
                <a:lnTo>
                  <a:pt x="93141" y="44645"/>
                </a:lnTo>
                <a:lnTo>
                  <a:pt x="55808" y="63220"/>
                </a:lnTo>
                <a:lnTo>
                  <a:pt x="9702" y="79298"/>
                </a:lnTo>
                <a:lnTo>
                  <a:pt x="9702" y="159461"/>
                </a:lnTo>
                <a:lnTo>
                  <a:pt x="31023" y="149831"/>
                </a:lnTo>
                <a:lnTo>
                  <a:pt x="56199" y="136923"/>
                </a:lnTo>
                <a:lnTo>
                  <a:pt x="85224" y="120736"/>
                </a:lnTo>
                <a:lnTo>
                  <a:pt x="118097" y="101269"/>
                </a:lnTo>
                <a:lnTo>
                  <a:pt x="207670" y="101269"/>
                </a:lnTo>
                <a:lnTo>
                  <a:pt x="207670" y="0"/>
                </a:lnTo>
                <a:close/>
              </a:path>
            </a:pathLst>
          </a:custGeom>
          <a:solidFill>
            <a:srgbClr val="F1C23A">
              <a:alpha val="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731093" y="1921573"/>
            <a:ext cx="957257" cy="1192339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1011684" y="2071391"/>
            <a:ext cx="431800" cy="919480"/>
          </a:xfrm>
          <a:prstGeom prst="rect">
            <a:avLst/>
          </a:prstGeom>
        </p:spPr>
        <p:txBody>
          <a:bodyPr vert="eaVert" wrap="square" lIns="0" tIns="0" rIns="0" bIns="0" rtlCol="0">
            <a:spAutoFit/>
          </a:bodyPr>
          <a:lstStyle/>
          <a:p>
            <a:pPr marL="12700">
              <a:lnSpc>
                <a:spcPct val="60000"/>
              </a:lnSpc>
            </a:pPr>
            <a:r>
              <a:rPr sz="3200" spc="640">
                <a:solidFill>
                  <a:srgbClr val="FFFFFF"/>
                </a:solidFill>
                <a:latin typeface="宋体"/>
                <a:cs typeface="宋体"/>
              </a:rPr>
              <a:t>目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录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1495485" y="1921568"/>
            <a:ext cx="147955" cy="920115"/>
          </a:xfrm>
          <a:custGeom>
            <a:rect l="l" t="t" r="r" b="b"/>
            <a:pathLst>
              <a:path w="147955" h="920114">
                <a:moveTo>
                  <a:pt x="147523" y="919899"/>
                </a:moveTo>
                <a:lnTo>
                  <a:pt x="0" y="0"/>
                </a:lnTo>
              </a:path>
            </a:pathLst>
          </a:custGeom>
          <a:ln w="12699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742618" y="1921570"/>
            <a:ext cx="218440" cy="1143635"/>
          </a:xfrm>
          <a:custGeom>
            <a:rect l="l" t="t" r="r" b="b"/>
            <a:pathLst>
              <a:path w="218440" h="1143635">
                <a:moveTo>
                  <a:pt x="0" y="1143253"/>
                </a:moveTo>
                <a:lnTo>
                  <a:pt x="218351" y="0"/>
                </a:lnTo>
              </a:path>
            </a:pathLst>
          </a:custGeom>
          <a:ln w="12699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607401" y="729363"/>
            <a:ext cx="620395" cy="902335"/>
          </a:xfrm>
          <a:custGeom>
            <a:rect l="l" t="t" r="r" b="b"/>
            <a:pathLst>
              <a:path w="620394" h="902335">
                <a:moveTo>
                  <a:pt x="0" y="901763"/>
                </a:moveTo>
                <a:lnTo>
                  <a:pt x="0" y="310134"/>
                </a:lnTo>
                <a:lnTo>
                  <a:pt x="3361" y="264295"/>
                </a:lnTo>
                <a:lnTo>
                  <a:pt x="13127" y="220548"/>
                </a:lnTo>
                <a:lnTo>
                  <a:pt x="28818" y="179371"/>
                </a:lnTo>
                <a:lnTo>
                  <a:pt x="49954" y="141244"/>
                </a:lnTo>
                <a:lnTo>
                  <a:pt x="76056" y="106646"/>
                </a:lnTo>
                <a:lnTo>
                  <a:pt x="106646" y="76056"/>
                </a:lnTo>
                <a:lnTo>
                  <a:pt x="141244" y="49954"/>
                </a:lnTo>
                <a:lnTo>
                  <a:pt x="179371" y="28818"/>
                </a:lnTo>
                <a:lnTo>
                  <a:pt x="220548" y="13127"/>
                </a:lnTo>
                <a:lnTo>
                  <a:pt x="264295" y="3361"/>
                </a:lnTo>
                <a:lnTo>
                  <a:pt x="310134" y="0"/>
                </a:lnTo>
                <a:lnTo>
                  <a:pt x="360411" y="4054"/>
                </a:lnTo>
                <a:lnTo>
                  <a:pt x="408104" y="15796"/>
                </a:lnTo>
                <a:lnTo>
                  <a:pt x="452579" y="34591"/>
                </a:lnTo>
                <a:lnTo>
                  <a:pt x="493200" y="59805"/>
                </a:lnTo>
                <a:lnTo>
                  <a:pt x="529336" y="90805"/>
                </a:lnTo>
                <a:lnTo>
                  <a:pt x="560335" y="126941"/>
                </a:lnTo>
                <a:lnTo>
                  <a:pt x="585549" y="167569"/>
                </a:lnTo>
                <a:lnTo>
                  <a:pt x="604344" y="212063"/>
                </a:lnTo>
                <a:lnTo>
                  <a:pt x="616086" y="259794"/>
                </a:lnTo>
                <a:lnTo>
                  <a:pt x="620141" y="310134"/>
                </a:lnTo>
                <a:lnTo>
                  <a:pt x="620141" y="656399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 flipH="1">
            <a:off x="607401" y="1698218"/>
            <a:ext cx="0" cy="4876800"/>
          </a:xfrm>
          <a:custGeom>
            <a:rect l="l" t="t" r="r" b="b"/>
            <a:pathLst>
              <a:path h="4876800">
                <a:moveTo>
                  <a:pt x="0" y="4876431"/>
                </a:moveTo>
                <a:lnTo>
                  <a:pt x="0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959698" y="1385760"/>
            <a:ext cx="535940" cy="535940"/>
          </a:xfrm>
          <a:custGeom>
            <a:rect l="l" t="t" r="r" b="b"/>
            <a:pathLst>
              <a:path w="535940" h="535939">
                <a:moveTo>
                  <a:pt x="472059" y="152400"/>
                </a:moveTo>
                <a:lnTo>
                  <a:pt x="446087" y="96313"/>
                </a:lnTo>
                <a:lnTo>
                  <a:pt x="406019" y="50800"/>
                </a:lnTo>
                <a:lnTo>
                  <a:pt x="342503" y="13446"/>
                </a:lnTo>
                <a:lnTo>
                  <a:pt x="267843" y="0"/>
                </a:lnTo>
                <a:lnTo>
                  <a:pt x="217127" y="6094"/>
                </a:lnTo>
                <a:lnTo>
                  <a:pt x="170561" y="23480"/>
                </a:lnTo>
                <a:lnTo>
                  <a:pt x="129730" y="50815"/>
                </a:lnTo>
                <a:lnTo>
                  <a:pt x="96223" y="86755"/>
                </a:lnTo>
                <a:lnTo>
                  <a:pt x="71628" y="129954"/>
                </a:lnTo>
                <a:lnTo>
                  <a:pt x="57531" y="179070"/>
                </a:lnTo>
                <a:lnTo>
                  <a:pt x="0" y="535813"/>
                </a:lnTo>
                <a:lnTo>
                  <a:pt x="535813" y="535813"/>
                </a:lnTo>
                <a:lnTo>
                  <a:pt x="482092" y="203326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1039201" y="1482097"/>
            <a:ext cx="95250" cy="345440"/>
          </a:xfrm>
          <a:custGeom>
            <a:rect l="l" t="t" r="r" b="b"/>
            <a:pathLst>
              <a:path w="95250" h="345439">
                <a:moveTo>
                  <a:pt x="94716" y="0"/>
                </a:moveTo>
                <a:lnTo>
                  <a:pt x="75318" y="18796"/>
                </a:lnTo>
                <a:lnTo>
                  <a:pt x="59501" y="40884"/>
                </a:lnTo>
                <a:lnTo>
                  <a:pt x="47791" y="65815"/>
                </a:lnTo>
                <a:lnTo>
                  <a:pt x="40716" y="93141"/>
                </a:lnTo>
                <a:lnTo>
                  <a:pt x="0" y="345401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1156154" y="1448576"/>
            <a:ext cx="73025" cy="19050"/>
          </a:xfrm>
          <a:custGeom>
            <a:rect l="l" t="t" r="r" b="b"/>
            <a:pathLst>
              <a:path w="73025" h="19050">
                <a:moveTo>
                  <a:pt x="72516" y="0"/>
                </a:moveTo>
                <a:lnTo>
                  <a:pt x="53204" y="1233"/>
                </a:lnTo>
                <a:lnTo>
                  <a:pt x="34567" y="4838"/>
                </a:lnTo>
                <a:lnTo>
                  <a:pt x="16776" y="10672"/>
                </a:lnTo>
                <a:lnTo>
                  <a:pt x="0" y="18592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0" y="6443791"/>
            <a:ext cx="1995170" cy="0"/>
          </a:xfrm>
          <a:custGeom>
            <a:rect l="l" t="t" r="r" b="b"/>
            <a:pathLst>
              <a:path w="1995170">
                <a:moveTo>
                  <a:pt x="0" y="0"/>
                </a:moveTo>
                <a:lnTo>
                  <a:pt x="1995034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0" y="6574650"/>
            <a:ext cx="1995170" cy="0"/>
          </a:xfrm>
          <a:custGeom>
            <a:rect l="l" t="t" r="r" b="b"/>
            <a:pathLst>
              <a:path w="1995170">
                <a:moveTo>
                  <a:pt x="0" y="0"/>
                </a:moveTo>
                <a:lnTo>
                  <a:pt x="1995034" y="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0" y="6705508"/>
            <a:ext cx="1995170" cy="0"/>
          </a:xfrm>
          <a:custGeom>
            <a:rect l="l" t="t" r="r" b="b"/>
            <a:pathLst>
              <a:path w="1995170">
                <a:moveTo>
                  <a:pt x="0" y="0"/>
                </a:moveTo>
                <a:lnTo>
                  <a:pt x="1995034" y="0"/>
                </a:lnTo>
              </a:path>
            </a:pathLst>
          </a:custGeom>
          <a:ln w="4444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12"/>
            <a:ext cx="5400040" cy="7560309"/>
          </a:xfrm>
          <a:custGeom>
            <a:rect l="l" t="t" r="r" b="b"/>
            <a:pathLst>
              <a:path w="5400040" h="7560309">
                <a:moveTo>
                  <a:pt x="0" y="7559992"/>
                </a:moveTo>
                <a:lnTo>
                  <a:pt x="5400001" y="7559992"/>
                </a:lnTo>
                <a:lnTo>
                  <a:pt x="5400001" y="0"/>
                </a:lnTo>
                <a:lnTo>
                  <a:pt x="0" y="0"/>
                </a:lnTo>
                <a:lnTo>
                  <a:pt x="0" y="7559992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534480" y="837755"/>
            <a:ext cx="2850743" cy="2197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0" y="2517736"/>
            <a:ext cx="5400001" cy="504226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911458" y="463503"/>
            <a:ext cx="487680" cy="394970"/>
          </a:xfrm>
          <a:custGeom>
            <a:rect l="l" t="t" r="r" b="b"/>
            <a:pathLst>
              <a:path w="487679" h="394969">
                <a:moveTo>
                  <a:pt x="377024" y="0"/>
                </a:moveTo>
                <a:lnTo>
                  <a:pt x="0" y="156260"/>
                </a:lnTo>
                <a:lnTo>
                  <a:pt x="0" y="394436"/>
                </a:lnTo>
                <a:lnTo>
                  <a:pt x="487108" y="394436"/>
                </a:lnTo>
                <a:lnTo>
                  <a:pt x="487108" y="77622"/>
                </a:lnTo>
                <a:lnTo>
                  <a:pt x="377024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911457" y="427205"/>
            <a:ext cx="487680" cy="156845"/>
          </a:xfrm>
          <a:custGeom>
            <a:rect l="l" t="t" r="r" b="b"/>
            <a:pathLst>
              <a:path w="487679" h="156845">
                <a:moveTo>
                  <a:pt x="0" y="156260"/>
                </a:moveTo>
                <a:lnTo>
                  <a:pt x="377024" y="0"/>
                </a:lnTo>
                <a:lnTo>
                  <a:pt x="487108" y="77622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6534063" y="609093"/>
            <a:ext cx="28702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solidFill>
                  <a:srgbClr val="FE9D1A"/>
                </a:solidFill>
                <a:latin typeface="宋体"/>
                <a:cs typeface="宋体"/>
              </a:rPr>
              <a:t>拥抱线上，多场景结合擘画趋势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943438" y="514437"/>
            <a:ext cx="406400" cy="42290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b="1" spc="-265">
                <a:solidFill>
                  <a:srgbClr val="FFFFFF"/>
                </a:solidFill>
                <a:latin typeface="Arial"/>
                <a:cs typeface="Arial"/>
              </a:rPr>
              <a:t>1.1</a:t>
            </a:r>
            <a:endParaRPr sz="26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7342682" y="1985658"/>
            <a:ext cx="1887969" cy="17995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7391772" y="1994013"/>
            <a:ext cx="17399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FE9D1A"/>
                </a:solidFill>
                <a:latin typeface="宋体"/>
                <a:cs typeface="宋体"/>
              </a:rPr>
              <a:t>用户获取家居相关资讯的渠道分布</a:t>
            </a:r>
            <a:endParaRPr sz="900">
              <a:latin typeface="宋体"/>
              <a:cs typeface="宋体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7097092" y="2013083"/>
            <a:ext cx="171810" cy="158169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7342685" y="2075633"/>
            <a:ext cx="1888489" cy="90170"/>
          </a:xfrm>
          <a:custGeom>
            <a:rect l="l" t="t" r="r" b="b"/>
            <a:pathLst>
              <a:path w="1888489" h="90169">
                <a:moveTo>
                  <a:pt x="0" y="89941"/>
                </a:moveTo>
                <a:lnTo>
                  <a:pt x="1798040" y="89941"/>
                </a:lnTo>
                <a:lnTo>
                  <a:pt x="1833046" y="82872"/>
                </a:lnTo>
                <a:lnTo>
                  <a:pt x="1861631" y="63596"/>
                </a:lnTo>
                <a:lnTo>
                  <a:pt x="1880902" y="35007"/>
                </a:lnTo>
                <a:lnTo>
                  <a:pt x="1887969" y="0"/>
                </a:lnTo>
              </a:path>
            </a:pathLst>
          </a:custGeom>
          <a:ln w="12700">
            <a:solidFill>
              <a:srgbClr val="FE9D1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5909133" y="1034888"/>
            <a:ext cx="4469765" cy="596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03200" algn="just">
              <a:lnSpc>
                <a:spcPct val="156200"/>
              </a:lnSpc>
              <a:spcBef>
                <a:spcPts val="100"/>
              </a:spcBef>
            </a:pP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尽管整体家居行业宏观环境充满不确定性，但从线上平台的数据表现来看，用户对家居行业的 浏览热情和消费潜力依旧存在，繁荣的线上生态也在酝酿着新一轮的消费浪潮，尤其是抖音等短视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频平台也逐渐成为提振家居行业的重要营销利器。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460870" y="3564017"/>
            <a:ext cx="2921635" cy="1549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03200" algn="just">
              <a:lnSpc>
                <a:spcPct val="156200"/>
              </a:lnSpc>
              <a:spcBef>
                <a:spcPts val="100"/>
              </a:spcBef>
            </a:pP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家居内容作为抖音重要的垂类之一，吸引了越来越多创作者 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的入驻，随着创作者创作热情和创作动力的激发，越来越多优质 的家居短视频内容被产出。抖音平台已经形成了覆盖多行业、多 领域的泛家居内容生态，从短视频到直播，多元丰富的内容场景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获得了大批抖音用户的兴趣和关注。</a:t>
            </a:r>
            <a:endParaRPr sz="800">
              <a:latin typeface="宋体"/>
              <a:cs typeface="宋体"/>
            </a:endParaRPr>
          </a:p>
          <a:p>
            <a:pPr marL="12700" marR="5080" indent="203200" algn="just">
              <a:lnSpc>
                <a:spcPct val="156300"/>
              </a:lnSpc>
            </a:pPr>
            <a:r>
              <a:rPr sz="800" spc="95">
                <a:solidFill>
                  <a:srgbClr val="323031"/>
                </a:solidFill>
                <a:latin typeface="宋体"/>
                <a:cs typeface="宋体"/>
              </a:rPr>
              <a:t>2023</a:t>
            </a:r>
            <a:r>
              <a:rPr sz="800" spc="30">
                <a:solidFill>
                  <a:srgbClr val="323031"/>
                </a:solidFill>
                <a:latin typeface="宋体"/>
                <a:cs typeface="宋体"/>
              </a:rPr>
              <a:t>年抖音家居仍然是稳定增长的一年</a:t>
            </a:r>
            <a:r>
              <a:rPr sz="800" spc="20">
                <a:solidFill>
                  <a:srgbClr val="323031"/>
                </a:solidFill>
                <a:latin typeface="宋体"/>
                <a:cs typeface="宋体"/>
              </a:rPr>
              <a:t>，1-11</a:t>
            </a:r>
            <a:r>
              <a:rPr sz="800" spc="30">
                <a:solidFill>
                  <a:srgbClr val="323031"/>
                </a:solidFill>
                <a:latin typeface="宋体"/>
                <a:cs typeface="宋体"/>
              </a:rPr>
              <a:t>月家居相关 </a:t>
            </a:r>
            <a:r>
              <a:rPr sz="800" spc="35">
                <a:solidFill>
                  <a:srgbClr val="323031"/>
                </a:solidFill>
                <a:latin typeface="宋体"/>
                <a:cs typeface="宋体"/>
              </a:rPr>
              <a:t>视频投稿量累计超过</a:t>
            </a:r>
            <a:r>
              <a:rPr sz="800" spc="25">
                <a:solidFill>
                  <a:srgbClr val="323031"/>
                </a:solidFill>
                <a:latin typeface="宋体"/>
                <a:cs typeface="宋体"/>
              </a:rPr>
              <a:t>4.5</a:t>
            </a:r>
            <a:r>
              <a:rPr sz="800" spc="35">
                <a:solidFill>
                  <a:srgbClr val="323031"/>
                </a:solidFill>
                <a:latin typeface="宋体"/>
                <a:cs typeface="宋体"/>
              </a:rPr>
              <a:t>亿篇，获得超</a:t>
            </a:r>
            <a:r>
              <a:rPr sz="800" spc="25">
                <a:solidFill>
                  <a:srgbClr val="323031"/>
                </a:solidFill>
                <a:latin typeface="宋体"/>
                <a:cs typeface="宋体"/>
              </a:rPr>
              <a:t>7866</a:t>
            </a:r>
            <a:r>
              <a:rPr sz="800" spc="35">
                <a:solidFill>
                  <a:srgbClr val="323031"/>
                </a:solidFill>
                <a:latin typeface="宋体"/>
                <a:cs typeface="宋体"/>
              </a:rPr>
              <a:t>亿次播放和超过</a:t>
            </a:r>
            <a:r>
              <a:rPr sz="800" spc="25">
                <a:solidFill>
                  <a:srgbClr val="323031"/>
                </a:solidFill>
                <a:latin typeface="宋体"/>
                <a:cs typeface="宋体"/>
              </a:rPr>
              <a:t>115 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亿互动。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887391" y="5492994"/>
            <a:ext cx="2277745" cy="406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03200">
              <a:lnSpc>
                <a:spcPct val="1563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基于短视频内容的信息多元性和互动性，用户 </a:t>
            </a:r>
            <a:r>
              <a:rPr sz="800" spc="35">
                <a:solidFill>
                  <a:srgbClr val="323031"/>
                </a:solidFill>
                <a:latin typeface="宋体"/>
                <a:cs typeface="宋体"/>
              </a:rPr>
              <a:t>获取通过抖</a:t>
            </a:r>
            <a:r>
              <a:rPr sz="800" spc="45">
                <a:solidFill>
                  <a:srgbClr val="323031"/>
                </a:solidFill>
                <a:latin typeface="宋体"/>
                <a:cs typeface="宋体"/>
              </a:rPr>
              <a:t>音学习知识的新能力，这种新的能力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887391" y="5873995"/>
            <a:ext cx="2276475" cy="78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6300"/>
              </a:lnSpc>
              <a:spcBef>
                <a:spcPts val="100"/>
              </a:spcBef>
            </a:pPr>
            <a:r>
              <a:rPr sz="800" spc="40">
                <a:solidFill>
                  <a:srgbClr val="323031"/>
                </a:solidFill>
                <a:latin typeface="宋体"/>
                <a:cs typeface="宋体"/>
              </a:rPr>
              <a:t>正在逐渐改变消费者传统的消费行为模式，并使 得他们在整个的消费决策过程中表现的更为主动 和理性，短视频对用户的实际购买行为逐渐产生 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重要的影响。根据巨量算数</a:t>
            </a: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2023</a:t>
            </a:r>
            <a:r>
              <a:rPr sz="800" spc="30">
                <a:solidFill>
                  <a:srgbClr val="323031"/>
                </a:solidFill>
                <a:latin typeface="宋体"/>
                <a:cs typeface="宋体"/>
              </a:rPr>
              <a:t>家居行业用户调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725420" y="3309288"/>
            <a:ext cx="165100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20">
                <a:solidFill>
                  <a:srgbClr val="808285"/>
                </a:solidFill>
                <a:latin typeface="宋体"/>
                <a:cs typeface="宋体"/>
              </a:rPr>
              <a:t>数据来源</a:t>
            </a:r>
            <a:r>
              <a:rPr sz="500" spc="10">
                <a:solidFill>
                  <a:srgbClr val="808285"/>
                </a:solidFill>
                <a:latin typeface="宋体"/>
                <a:cs typeface="宋体"/>
              </a:rPr>
              <a:t>：2023</a:t>
            </a:r>
            <a:r>
              <a:rPr sz="500" spc="20">
                <a:solidFill>
                  <a:srgbClr val="808285"/>
                </a:solidFill>
                <a:latin typeface="宋体"/>
                <a:cs typeface="宋体"/>
              </a:rPr>
              <a:t>家居行业用户调研，巨量算数</a:t>
            </a:r>
            <a:r>
              <a:rPr sz="500" spc="10">
                <a:solidFill>
                  <a:srgbClr val="808285"/>
                </a:solidFill>
                <a:latin typeface="宋体"/>
                <a:cs typeface="宋体"/>
              </a:rPr>
              <a:t>，N=1,788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887429" y="6642857"/>
            <a:ext cx="4472305" cy="406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6200"/>
              </a:lnSpc>
              <a:spcBef>
                <a:spcPts val="100"/>
              </a:spcBef>
            </a:pP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研数据，超过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56%</a:t>
            </a: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的用户认为“线上浏览内容会影响我的购买决策”，用户浏览短视频的目的发生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明显变化，由最初的娱乐性，到信息获取，最终渗透到最终的购买决策。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5899574" y="2826050"/>
            <a:ext cx="4464050" cy="0"/>
          </a:xfrm>
          <a:custGeom>
            <a:rect l="l" t="t" r="r" b="b"/>
            <a:pathLst>
              <a:path w="4464050">
                <a:moveTo>
                  <a:pt x="0" y="0"/>
                </a:moveTo>
                <a:lnTo>
                  <a:pt x="4463999" y="0"/>
                </a:lnTo>
              </a:path>
            </a:pathLst>
          </a:custGeom>
          <a:ln w="9525">
            <a:solidFill>
              <a:srgbClr val="FE9D1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6009297" y="2078596"/>
            <a:ext cx="133629" cy="742594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6409931" y="2321687"/>
            <a:ext cx="133642" cy="499503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6810578" y="2480005"/>
            <a:ext cx="133629" cy="341185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7211212" y="2600744"/>
            <a:ext cx="133642" cy="220446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7611846" y="2636456"/>
            <a:ext cx="133629" cy="184734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8012480" y="2657233"/>
            <a:ext cx="133629" cy="163956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8413115" y="2673959"/>
            <a:ext cx="133642" cy="147231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8813748" y="2687548"/>
            <a:ext cx="133642" cy="133642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9214396" y="2697607"/>
            <a:ext cx="133629" cy="123583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9615030" y="2705277"/>
            <a:ext cx="133642" cy="115912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0015677" y="2729255"/>
            <a:ext cx="133629" cy="91935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 txBox="1"/>
          <p:nvPr/>
        </p:nvSpPr>
        <p:spPr>
          <a:xfrm rot="20460000">
            <a:off x="5936940" y="2896648"/>
            <a:ext cx="222090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>
                <a:solidFill>
                  <a:srgbClr val="414042"/>
                </a:solidFill>
                <a:latin typeface="宋体"/>
                <a:cs typeface="宋体"/>
              </a:rPr>
              <a:t>短视频</a:t>
            </a:r>
            <a:endParaRPr sz="550">
              <a:latin typeface="宋体"/>
              <a:cs typeface="宋体"/>
            </a:endParaRPr>
          </a:p>
        </p:txBody>
      </p:sp>
      <p:sp>
        <p:nvSpPr>
          <p:cNvPr id="32" name="object 32"/>
          <p:cNvSpPr txBox="1"/>
          <p:nvPr/>
        </p:nvSpPr>
        <p:spPr>
          <a:xfrm rot="20460000">
            <a:off x="5862855" y="2975677"/>
            <a:ext cx="426133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>
                <a:solidFill>
                  <a:srgbClr val="414042"/>
                </a:solidFill>
                <a:latin typeface="宋体"/>
                <a:cs typeface="宋体"/>
              </a:rPr>
              <a:t>（例如抖音）</a:t>
            </a:r>
            <a:endParaRPr sz="550">
              <a:latin typeface="宋体"/>
              <a:cs typeface="宋体"/>
            </a:endParaRPr>
          </a:p>
        </p:txBody>
      </p:sp>
      <p:sp>
        <p:nvSpPr>
          <p:cNvPr id="33" name="object 33"/>
          <p:cNvSpPr txBox="1"/>
          <p:nvPr/>
        </p:nvSpPr>
        <p:spPr>
          <a:xfrm rot="20460000">
            <a:off x="6239138" y="2936986"/>
            <a:ext cx="377361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 spc="-20">
                <a:solidFill>
                  <a:srgbClr val="414042"/>
                </a:solidFill>
                <a:latin typeface="宋体"/>
                <a:cs typeface="宋体"/>
              </a:rPr>
              <a:t>品牌专卖店/</a:t>
            </a:r>
            <a:endParaRPr sz="550">
              <a:latin typeface="宋体"/>
              <a:cs typeface="宋体"/>
            </a:endParaRPr>
          </a:p>
        </p:txBody>
      </p:sp>
      <p:sp>
        <p:nvSpPr>
          <p:cNvPr id="34" name="object 34"/>
          <p:cNvSpPr txBox="1"/>
          <p:nvPr/>
        </p:nvSpPr>
        <p:spPr>
          <a:xfrm rot="20460000">
            <a:off x="6311175" y="3016026"/>
            <a:ext cx="289231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>
                <a:solidFill>
                  <a:srgbClr val="414042"/>
                </a:solidFill>
                <a:latin typeface="宋体"/>
                <a:cs typeface="宋体"/>
              </a:rPr>
              <a:t>家居卖场</a:t>
            </a:r>
            <a:endParaRPr sz="550">
              <a:latin typeface="宋体"/>
              <a:cs typeface="宋体"/>
            </a:endParaRPr>
          </a:p>
        </p:txBody>
      </p:sp>
      <p:sp>
        <p:nvSpPr>
          <p:cNvPr id="35" name="object 35"/>
          <p:cNvSpPr txBox="1"/>
          <p:nvPr/>
        </p:nvSpPr>
        <p:spPr>
          <a:xfrm rot="20460000">
            <a:off x="6680664" y="2953436"/>
            <a:ext cx="289231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>
                <a:solidFill>
                  <a:srgbClr val="414042"/>
                </a:solidFill>
                <a:latin typeface="宋体"/>
                <a:cs typeface="宋体"/>
              </a:rPr>
              <a:t>熟人推荐</a:t>
            </a:r>
            <a:endParaRPr sz="55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 rot="20460000">
            <a:off x="7029269" y="2936975"/>
            <a:ext cx="289231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>
                <a:solidFill>
                  <a:srgbClr val="414042"/>
                </a:solidFill>
                <a:latin typeface="宋体"/>
                <a:cs typeface="宋体"/>
              </a:rPr>
              <a:t>社交媒体</a:t>
            </a:r>
            <a:endParaRPr sz="550">
              <a:latin typeface="宋体"/>
              <a:cs typeface="宋体"/>
            </a:endParaRPr>
          </a:p>
        </p:txBody>
      </p:sp>
      <p:sp>
        <p:nvSpPr>
          <p:cNvPr id="37" name="object 37"/>
          <p:cNvSpPr txBox="1"/>
          <p:nvPr/>
        </p:nvSpPr>
        <p:spPr>
          <a:xfrm rot="20460000">
            <a:off x="6884930" y="3016004"/>
            <a:ext cx="633149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>
                <a:solidFill>
                  <a:srgbClr val="414042"/>
                </a:solidFill>
                <a:latin typeface="宋体"/>
                <a:cs typeface="宋体"/>
              </a:rPr>
              <a:t>（例如微信朋友圈）</a:t>
            </a:r>
            <a:endParaRPr sz="550">
              <a:latin typeface="宋体"/>
              <a:cs typeface="宋体"/>
            </a:endParaRPr>
          </a:p>
        </p:txBody>
      </p:sp>
      <p:sp>
        <p:nvSpPr>
          <p:cNvPr id="38" name="object 38"/>
          <p:cNvSpPr txBox="1"/>
          <p:nvPr/>
        </p:nvSpPr>
        <p:spPr>
          <a:xfrm rot="20460000">
            <a:off x="7605590" y="2936976"/>
            <a:ext cx="157326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>
                <a:solidFill>
                  <a:srgbClr val="414042"/>
                </a:solidFill>
                <a:latin typeface="宋体"/>
                <a:cs typeface="宋体"/>
              </a:rPr>
              <a:t>其他</a:t>
            </a:r>
            <a:endParaRPr sz="550">
              <a:latin typeface="宋体"/>
              <a:cs typeface="宋体"/>
            </a:endParaRPr>
          </a:p>
        </p:txBody>
      </p:sp>
      <p:sp>
        <p:nvSpPr>
          <p:cNvPr id="39" name="object 39"/>
          <p:cNvSpPr txBox="1"/>
          <p:nvPr/>
        </p:nvSpPr>
        <p:spPr>
          <a:xfrm rot="20460000">
            <a:off x="7723306" y="2936988"/>
            <a:ext cx="426133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>
                <a:solidFill>
                  <a:srgbClr val="414042"/>
                </a:solidFill>
                <a:latin typeface="宋体"/>
                <a:cs typeface="宋体"/>
              </a:rPr>
              <a:t>信息资讯平台</a:t>
            </a:r>
            <a:endParaRPr sz="550">
              <a:latin typeface="宋体"/>
              <a:cs typeface="宋体"/>
            </a:endParaRPr>
          </a:p>
        </p:txBody>
      </p:sp>
      <p:sp>
        <p:nvSpPr>
          <p:cNvPr id="40" name="object 40"/>
          <p:cNvSpPr txBox="1"/>
          <p:nvPr/>
        </p:nvSpPr>
        <p:spPr>
          <a:xfrm rot="20460000">
            <a:off x="7600035" y="3016025"/>
            <a:ext cx="727894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 spc="-10">
                <a:solidFill>
                  <a:srgbClr val="414042"/>
                </a:solidFill>
                <a:latin typeface="宋体"/>
                <a:cs typeface="宋体"/>
              </a:rPr>
              <a:t>（例如今日头条、微博)</a:t>
            </a:r>
            <a:endParaRPr sz="550">
              <a:latin typeface="宋体"/>
              <a:cs typeface="宋体"/>
            </a:endParaRPr>
          </a:p>
        </p:txBody>
      </p:sp>
      <p:sp>
        <p:nvSpPr>
          <p:cNvPr id="41" name="object 41"/>
          <p:cNvSpPr txBox="1"/>
          <p:nvPr/>
        </p:nvSpPr>
        <p:spPr>
          <a:xfrm rot="20460000">
            <a:off x="8262016" y="2953463"/>
            <a:ext cx="289231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>
                <a:solidFill>
                  <a:srgbClr val="414042"/>
                </a:solidFill>
                <a:latin typeface="宋体"/>
                <a:cs typeface="宋体"/>
              </a:rPr>
              <a:t>搜索引擎</a:t>
            </a:r>
            <a:endParaRPr sz="550">
              <a:latin typeface="宋体"/>
              <a:cs typeface="宋体"/>
            </a:endParaRPr>
          </a:p>
        </p:txBody>
      </p:sp>
      <p:sp>
        <p:nvSpPr>
          <p:cNvPr id="42" name="object 42"/>
          <p:cNvSpPr txBox="1"/>
          <p:nvPr/>
        </p:nvSpPr>
        <p:spPr>
          <a:xfrm rot="20460000">
            <a:off x="8221500" y="3032492"/>
            <a:ext cx="426133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>
                <a:solidFill>
                  <a:srgbClr val="414042"/>
                </a:solidFill>
                <a:latin typeface="宋体"/>
                <a:cs typeface="宋体"/>
              </a:rPr>
              <a:t>（例如百度）</a:t>
            </a:r>
            <a:endParaRPr sz="550">
              <a:latin typeface="宋体"/>
              <a:cs typeface="宋体"/>
            </a:endParaRPr>
          </a:p>
        </p:txBody>
      </p:sp>
      <p:sp>
        <p:nvSpPr>
          <p:cNvPr id="43" name="object 43"/>
          <p:cNvSpPr txBox="1"/>
          <p:nvPr/>
        </p:nvSpPr>
        <p:spPr>
          <a:xfrm rot="20460000">
            <a:off x="8681973" y="2918375"/>
            <a:ext cx="289231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>
                <a:solidFill>
                  <a:srgbClr val="414042"/>
                </a:solidFill>
                <a:latin typeface="宋体"/>
                <a:cs typeface="宋体"/>
              </a:rPr>
              <a:t>品牌官网</a:t>
            </a:r>
            <a:endParaRPr sz="550">
              <a:latin typeface="宋体"/>
              <a:cs typeface="宋体"/>
            </a:endParaRPr>
          </a:p>
        </p:txBody>
      </p:sp>
      <p:sp>
        <p:nvSpPr>
          <p:cNvPr id="44" name="object 44"/>
          <p:cNvSpPr txBox="1"/>
          <p:nvPr/>
        </p:nvSpPr>
        <p:spPr>
          <a:xfrm rot="20460000">
            <a:off x="8775857" y="2997404"/>
            <a:ext cx="157326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>
                <a:solidFill>
                  <a:srgbClr val="414042"/>
                </a:solidFill>
                <a:latin typeface="宋体"/>
                <a:cs typeface="宋体"/>
              </a:rPr>
              <a:t>论坛</a:t>
            </a:r>
            <a:endParaRPr sz="550">
              <a:latin typeface="宋体"/>
              <a:cs typeface="宋体"/>
            </a:endParaRPr>
          </a:p>
        </p:txBody>
      </p:sp>
      <p:sp>
        <p:nvSpPr>
          <p:cNvPr id="45" name="object 45"/>
          <p:cNvSpPr txBox="1"/>
          <p:nvPr/>
        </p:nvSpPr>
        <p:spPr>
          <a:xfrm rot="20460000">
            <a:off x="9064823" y="2908256"/>
            <a:ext cx="289231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>
                <a:solidFill>
                  <a:srgbClr val="414042"/>
                </a:solidFill>
                <a:latin typeface="宋体"/>
                <a:cs typeface="宋体"/>
              </a:rPr>
              <a:t>家居垂类</a:t>
            </a:r>
            <a:endParaRPr sz="550">
              <a:latin typeface="宋体"/>
              <a:cs typeface="宋体"/>
            </a:endParaRPr>
          </a:p>
        </p:txBody>
      </p:sp>
      <p:sp>
        <p:nvSpPr>
          <p:cNvPr id="46" name="object 46"/>
          <p:cNvSpPr txBox="1"/>
          <p:nvPr/>
        </p:nvSpPr>
        <p:spPr>
          <a:xfrm rot="20460000">
            <a:off x="9092757" y="2987285"/>
            <a:ext cx="289231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>
                <a:solidFill>
                  <a:srgbClr val="414042"/>
                </a:solidFill>
                <a:latin typeface="宋体"/>
                <a:cs typeface="宋体"/>
              </a:rPr>
              <a:t>资讯平台</a:t>
            </a:r>
            <a:endParaRPr sz="550">
              <a:latin typeface="宋体"/>
              <a:cs typeface="宋体"/>
            </a:endParaRPr>
          </a:p>
        </p:txBody>
      </p:sp>
      <p:sp>
        <p:nvSpPr>
          <p:cNvPr id="47" name="object 47"/>
          <p:cNvSpPr txBox="1"/>
          <p:nvPr/>
        </p:nvSpPr>
        <p:spPr>
          <a:xfrm rot="20460000">
            <a:off x="9017720" y="3066313"/>
            <a:ext cx="494542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>
                <a:solidFill>
                  <a:srgbClr val="414042"/>
                </a:solidFill>
                <a:latin typeface="宋体"/>
                <a:cs typeface="宋体"/>
              </a:rPr>
              <a:t>（例如住小帮）</a:t>
            </a:r>
            <a:endParaRPr sz="550">
              <a:latin typeface="宋体"/>
              <a:cs typeface="宋体"/>
            </a:endParaRPr>
          </a:p>
        </p:txBody>
      </p:sp>
      <p:sp>
        <p:nvSpPr>
          <p:cNvPr id="48" name="object 48"/>
          <p:cNvSpPr txBox="1"/>
          <p:nvPr/>
        </p:nvSpPr>
        <p:spPr>
          <a:xfrm rot="20460000">
            <a:off x="9549866" y="2908257"/>
            <a:ext cx="222090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>
                <a:solidFill>
                  <a:srgbClr val="414042"/>
                </a:solidFill>
                <a:latin typeface="宋体"/>
                <a:cs typeface="宋体"/>
              </a:rPr>
              <a:t>展览会</a:t>
            </a:r>
            <a:endParaRPr sz="550">
              <a:latin typeface="宋体"/>
              <a:cs typeface="宋体"/>
            </a:endParaRPr>
          </a:p>
        </p:txBody>
      </p:sp>
      <p:sp>
        <p:nvSpPr>
          <p:cNvPr id="49" name="object 49"/>
          <p:cNvSpPr txBox="1"/>
          <p:nvPr/>
        </p:nvSpPr>
        <p:spPr>
          <a:xfrm rot="20460000">
            <a:off x="9988640" y="2896609"/>
            <a:ext cx="175765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 spc="-40">
                <a:solidFill>
                  <a:srgbClr val="414042"/>
                </a:solidFill>
                <a:latin typeface="宋体"/>
                <a:cs typeface="宋体"/>
              </a:rPr>
              <a:t>电视/</a:t>
            </a:r>
            <a:endParaRPr sz="550">
              <a:latin typeface="宋体"/>
              <a:cs typeface="宋体"/>
            </a:endParaRPr>
          </a:p>
        </p:txBody>
      </p:sp>
      <p:sp>
        <p:nvSpPr>
          <p:cNvPr id="50" name="object 50"/>
          <p:cNvSpPr txBox="1"/>
          <p:nvPr/>
        </p:nvSpPr>
        <p:spPr>
          <a:xfrm rot="20460000">
            <a:off x="9959882" y="2975649"/>
            <a:ext cx="289231" cy="69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550"/>
              </a:lnSpc>
            </a:pPr>
            <a:r>
              <a:rPr sz="550">
                <a:solidFill>
                  <a:srgbClr val="414042"/>
                </a:solidFill>
                <a:latin typeface="宋体"/>
                <a:cs typeface="宋体"/>
              </a:rPr>
              <a:t>电梯广告</a:t>
            </a:r>
            <a:endParaRPr sz="550">
              <a:latin typeface="宋体"/>
              <a:cs typeface="宋体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8987322" y="5927668"/>
            <a:ext cx="403860" cy="559435"/>
          </a:xfrm>
          <a:custGeom>
            <a:rect l="l" t="t" r="r" b="b"/>
            <a:pathLst>
              <a:path w="403859" h="559435">
                <a:moveTo>
                  <a:pt x="283895" y="0"/>
                </a:moveTo>
                <a:lnTo>
                  <a:pt x="279704" y="0"/>
                </a:lnTo>
                <a:lnTo>
                  <a:pt x="234336" y="3660"/>
                </a:lnTo>
                <a:lnTo>
                  <a:pt x="191298" y="14258"/>
                </a:lnTo>
                <a:lnTo>
                  <a:pt x="151167" y="31218"/>
                </a:lnTo>
                <a:lnTo>
                  <a:pt x="114517" y="53964"/>
                </a:lnTo>
                <a:lnTo>
                  <a:pt x="81926" y="81919"/>
                </a:lnTo>
                <a:lnTo>
                  <a:pt x="53968" y="114509"/>
                </a:lnTo>
                <a:lnTo>
                  <a:pt x="31221" y="151157"/>
                </a:lnTo>
                <a:lnTo>
                  <a:pt x="14260" y="191287"/>
                </a:lnTo>
                <a:lnTo>
                  <a:pt x="3661" y="234324"/>
                </a:lnTo>
                <a:lnTo>
                  <a:pt x="0" y="279692"/>
                </a:lnTo>
                <a:lnTo>
                  <a:pt x="3661" y="325063"/>
                </a:lnTo>
                <a:lnTo>
                  <a:pt x="14260" y="368102"/>
                </a:lnTo>
                <a:lnTo>
                  <a:pt x="31221" y="408235"/>
                </a:lnTo>
                <a:lnTo>
                  <a:pt x="53968" y="444884"/>
                </a:lnTo>
                <a:lnTo>
                  <a:pt x="81926" y="477475"/>
                </a:lnTo>
                <a:lnTo>
                  <a:pt x="114517" y="505431"/>
                </a:lnTo>
                <a:lnTo>
                  <a:pt x="151167" y="528177"/>
                </a:lnTo>
                <a:lnTo>
                  <a:pt x="191298" y="545137"/>
                </a:lnTo>
                <a:lnTo>
                  <a:pt x="234336" y="555736"/>
                </a:lnTo>
                <a:lnTo>
                  <a:pt x="279704" y="559396"/>
                </a:lnTo>
                <a:lnTo>
                  <a:pt x="312591" y="557482"/>
                </a:lnTo>
                <a:lnTo>
                  <a:pt x="344355" y="551884"/>
                </a:lnTo>
                <a:lnTo>
                  <a:pt x="374779" y="542819"/>
                </a:lnTo>
                <a:lnTo>
                  <a:pt x="403644" y="530504"/>
                </a:lnTo>
                <a:lnTo>
                  <a:pt x="292963" y="279692"/>
                </a:lnTo>
                <a:lnTo>
                  <a:pt x="292227" y="266"/>
                </a:lnTo>
                <a:lnTo>
                  <a:pt x="288074" y="88"/>
                </a:lnTo>
                <a:lnTo>
                  <a:pt x="283895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9301262" y="5927934"/>
            <a:ext cx="267335" cy="530860"/>
          </a:xfrm>
          <a:custGeom>
            <a:rect l="l" t="t" r="r" b="b"/>
            <a:pathLst>
              <a:path w="267334" h="530860">
                <a:moveTo>
                  <a:pt x="0" y="0"/>
                </a:moveTo>
                <a:lnTo>
                  <a:pt x="0" y="279425"/>
                </a:lnTo>
                <a:lnTo>
                  <a:pt x="111417" y="530237"/>
                </a:lnTo>
                <a:lnTo>
                  <a:pt x="155004" y="503429"/>
                </a:lnTo>
                <a:lnTo>
                  <a:pt x="192821" y="469341"/>
                </a:lnTo>
                <a:lnTo>
                  <a:pt x="223907" y="428934"/>
                </a:lnTo>
                <a:lnTo>
                  <a:pt x="247301" y="383171"/>
                </a:lnTo>
                <a:lnTo>
                  <a:pt x="262042" y="333014"/>
                </a:lnTo>
                <a:lnTo>
                  <a:pt x="267169" y="279425"/>
                </a:lnTo>
                <a:lnTo>
                  <a:pt x="262902" y="230478"/>
                </a:lnTo>
                <a:lnTo>
                  <a:pt x="250583" y="184310"/>
                </a:lnTo>
                <a:lnTo>
                  <a:pt x="230940" y="141647"/>
                </a:lnTo>
                <a:lnTo>
                  <a:pt x="204701" y="103216"/>
                </a:lnTo>
                <a:lnTo>
                  <a:pt x="172591" y="69745"/>
                </a:lnTo>
                <a:lnTo>
                  <a:pt x="135340" y="41960"/>
                </a:lnTo>
                <a:lnTo>
                  <a:pt x="93672" y="20590"/>
                </a:lnTo>
                <a:lnTo>
                  <a:pt x="48317" y="6360"/>
                </a:lnTo>
                <a:lnTo>
                  <a:pt x="0" y="0"/>
                </a:lnTo>
                <a:close/>
              </a:path>
            </a:pathLst>
          </a:custGeom>
          <a:solidFill>
            <a:srgbClr val="FECC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 txBox="1"/>
          <p:nvPr/>
        </p:nvSpPr>
        <p:spPr>
          <a:xfrm>
            <a:off x="8614878" y="6196276"/>
            <a:ext cx="26733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spc="105">
                <a:solidFill>
                  <a:srgbClr val="323031"/>
                </a:solidFill>
                <a:latin typeface="宋体"/>
                <a:cs typeface="宋体"/>
              </a:rPr>
              <a:t>56.7%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8614878" y="5997027"/>
            <a:ext cx="156210" cy="1822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000" spc="25">
                <a:solidFill>
                  <a:srgbClr val="323031"/>
                </a:solidFill>
                <a:latin typeface="宋体"/>
                <a:cs typeface="宋体"/>
              </a:rPr>
              <a:t>会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9688581" y="5997027"/>
            <a:ext cx="287020" cy="1822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000" spc="25">
                <a:solidFill>
                  <a:srgbClr val="323031"/>
                </a:solidFill>
                <a:latin typeface="宋体"/>
                <a:cs typeface="宋体"/>
              </a:rPr>
              <a:t>不会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9719122" y="6196276"/>
            <a:ext cx="26733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spc="105">
                <a:solidFill>
                  <a:srgbClr val="323031"/>
                </a:solidFill>
                <a:latin typeface="宋体"/>
                <a:cs typeface="宋体"/>
              </a:rPr>
              <a:t>43.3%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57" name="object 57"/>
          <p:cNvSpPr/>
          <p:nvPr/>
        </p:nvSpPr>
        <p:spPr>
          <a:xfrm>
            <a:off x="8627581" y="6197716"/>
            <a:ext cx="466725" cy="0"/>
          </a:xfrm>
          <a:custGeom>
            <a:rect l="l" t="t" r="r" b="b"/>
            <a:pathLst>
              <a:path w="466725">
                <a:moveTo>
                  <a:pt x="466178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32303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9081222" y="6185780"/>
            <a:ext cx="24130" cy="24130"/>
          </a:xfrm>
          <a:custGeom>
            <a:rect l="l" t="t" r="r" b="b"/>
            <a:pathLst>
              <a:path w="24129" h="24129">
                <a:moveTo>
                  <a:pt x="18529" y="0"/>
                </a:moveTo>
                <a:lnTo>
                  <a:pt x="5346" y="0"/>
                </a:lnTo>
                <a:lnTo>
                  <a:pt x="0" y="5346"/>
                </a:lnTo>
                <a:lnTo>
                  <a:pt x="0" y="18529"/>
                </a:lnTo>
                <a:lnTo>
                  <a:pt x="5346" y="23876"/>
                </a:lnTo>
                <a:lnTo>
                  <a:pt x="18529" y="23876"/>
                </a:lnTo>
                <a:lnTo>
                  <a:pt x="23876" y="18529"/>
                </a:lnTo>
                <a:lnTo>
                  <a:pt x="23876" y="5346"/>
                </a:lnTo>
                <a:lnTo>
                  <a:pt x="18529" y="0"/>
                </a:lnTo>
                <a:close/>
              </a:path>
            </a:pathLst>
          </a:custGeom>
          <a:solidFill>
            <a:srgbClr val="323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9477717" y="6193056"/>
            <a:ext cx="497840" cy="0"/>
          </a:xfrm>
          <a:custGeom>
            <a:rect l="l" t="t" r="r" b="b"/>
            <a:pathLst>
              <a:path w="497840">
                <a:moveTo>
                  <a:pt x="0" y="0"/>
                </a:moveTo>
                <a:lnTo>
                  <a:pt x="497535" y="0"/>
                </a:lnTo>
              </a:path>
            </a:pathLst>
          </a:custGeom>
          <a:ln w="6350">
            <a:solidFill>
              <a:srgbClr val="32303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9466375" y="6181116"/>
            <a:ext cx="24130" cy="24130"/>
          </a:xfrm>
          <a:custGeom>
            <a:rect l="l" t="t" r="r" b="b"/>
            <a:pathLst>
              <a:path w="24129" h="24129">
                <a:moveTo>
                  <a:pt x="18529" y="0"/>
                </a:moveTo>
                <a:lnTo>
                  <a:pt x="5346" y="0"/>
                </a:lnTo>
                <a:lnTo>
                  <a:pt x="0" y="5346"/>
                </a:lnTo>
                <a:lnTo>
                  <a:pt x="0" y="18529"/>
                </a:lnTo>
                <a:lnTo>
                  <a:pt x="5346" y="23875"/>
                </a:lnTo>
                <a:lnTo>
                  <a:pt x="18529" y="23875"/>
                </a:lnTo>
                <a:lnTo>
                  <a:pt x="23876" y="18529"/>
                </a:lnTo>
                <a:lnTo>
                  <a:pt x="23876" y="5346"/>
                </a:lnTo>
                <a:lnTo>
                  <a:pt x="18529" y="0"/>
                </a:lnTo>
                <a:close/>
              </a:path>
            </a:pathLst>
          </a:custGeom>
          <a:solidFill>
            <a:srgbClr val="323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9123561" y="6045767"/>
            <a:ext cx="323215" cy="323215"/>
          </a:xfrm>
          <a:custGeom>
            <a:rect l="l" t="t" r="r" b="b"/>
            <a:pathLst>
              <a:path w="323215" h="323214">
                <a:moveTo>
                  <a:pt x="161594" y="0"/>
                </a:moveTo>
                <a:lnTo>
                  <a:pt x="118637" y="5772"/>
                </a:lnTo>
                <a:lnTo>
                  <a:pt x="80036" y="22063"/>
                </a:lnTo>
                <a:lnTo>
                  <a:pt x="47331" y="47331"/>
                </a:lnTo>
                <a:lnTo>
                  <a:pt x="22063" y="80036"/>
                </a:lnTo>
                <a:lnTo>
                  <a:pt x="5772" y="118637"/>
                </a:lnTo>
                <a:lnTo>
                  <a:pt x="0" y="161594"/>
                </a:lnTo>
                <a:lnTo>
                  <a:pt x="5772" y="204551"/>
                </a:lnTo>
                <a:lnTo>
                  <a:pt x="22063" y="243153"/>
                </a:lnTo>
                <a:lnTo>
                  <a:pt x="47331" y="275858"/>
                </a:lnTo>
                <a:lnTo>
                  <a:pt x="80036" y="301126"/>
                </a:lnTo>
                <a:lnTo>
                  <a:pt x="118637" y="317417"/>
                </a:lnTo>
                <a:lnTo>
                  <a:pt x="161594" y="323189"/>
                </a:lnTo>
                <a:lnTo>
                  <a:pt x="204551" y="317417"/>
                </a:lnTo>
                <a:lnTo>
                  <a:pt x="243153" y="301126"/>
                </a:lnTo>
                <a:lnTo>
                  <a:pt x="275858" y="275858"/>
                </a:lnTo>
                <a:lnTo>
                  <a:pt x="301126" y="243153"/>
                </a:lnTo>
                <a:lnTo>
                  <a:pt x="317417" y="204551"/>
                </a:lnTo>
                <a:lnTo>
                  <a:pt x="323189" y="161594"/>
                </a:lnTo>
                <a:lnTo>
                  <a:pt x="317417" y="118637"/>
                </a:lnTo>
                <a:lnTo>
                  <a:pt x="301126" y="80036"/>
                </a:lnTo>
                <a:lnTo>
                  <a:pt x="275858" y="47331"/>
                </a:lnTo>
                <a:lnTo>
                  <a:pt x="243153" y="22063"/>
                </a:lnTo>
                <a:lnTo>
                  <a:pt x="204551" y="5772"/>
                </a:lnTo>
                <a:lnTo>
                  <a:pt x="16159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9153470" y="6075113"/>
            <a:ext cx="253110" cy="253111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5871178" y="3525710"/>
            <a:ext cx="204939" cy="204939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5871178" y="4048728"/>
            <a:ext cx="204939" cy="204939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5871178" y="4571746"/>
            <a:ext cx="204939" cy="204939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5914421" y="3546529"/>
            <a:ext cx="364490" cy="364490"/>
          </a:xfrm>
          <a:custGeom>
            <a:rect l="l" t="t" r="r" b="b"/>
            <a:pathLst>
              <a:path w="364489" h="364489">
                <a:moveTo>
                  <a:pt x="181952" y="0"/>
                </a:moveTo>
                <a:lnTo>
                  <a:pt x="123196" y="1966"/>
                </a:lnTo>
                <a:lnTo>
                  <a:pt x="78272" y="9028"/>
                </a:lnTo>
                <a:lnTo>
                  <a:pt x="22936" y="45432"/>
                </a:lnTo>
                <a:lnTo>
                  <a:pt x="1966" y="123184"/>
                </a:lnTo>
                <a:lnTo>
                  <a:pt x="0" y="181940"/>
                </a:lnTo>
                <a:lnTo>
                  <a:pt x="1966" y="240696"/>
                </a:lnTo>
                <a:lnTo>
                  <a:pt x="9029" y="285618"/>
                </a:lnTo>
                <a:lnTo>
                  <a:pt x="45435" y="340949"/>
                </a:lnTo>
                <a:lnTo>
                  <a:pt x="123196" y="361915"/>
                </a:lnTo>
                <a:lnTo>
                  <a:pt x="181952" y="363880"/>
                </a:lnTo>
                <a:lnTo>
                  <a:pt x="240705" y="361915"/>
                </a:lnTo>
                <a:lnTo>
                  <a:pt x="285625" y="354853"/>
                </a:lnTo>
                <a:lnTo>
                  <a:pt x="285782" y="354787"/>
                </a:lnTo>
                <a:lnTo>
                  <a:pt x="181952" y="354787"/>
                </a:lnTo>
                <a:lnTo>
                  <a:pt x="126135" y="352919"/>
                </a:lnTo>
                <a:lnTo>
                  <a:pt x="83460" y="346210"/>
                </a:lnTo>
                <a:lnTo>
                  <a:pt x="30893" y="311627"/>
                </a:lnTo>
                <a:lnTo>
                  <a:pt x="10973" y="237757"/>
                </a:lnTo>
                <a:lnTo>
                  <a:pt x="9105" y="181940"/>
                </a:lnTo>
                <a:lnTo>
                  <a:pt x="10973" y="126123"/>
                </a:lnTo>
                <a:lnTo>
                  <a:pt x="17682" y="83447"/>
                </a:lnTo>
                <a:lnTo>
                  <a:pt x="52266" y="30880"/>
                </a:lnTo>
                <a:lnTo>
                  <a:pt x="126135" y="10960"/>
                </a:lnTo>
                <a:lnTo>
                  <a:pt x="181952" y="9093"/>
                </a:lnTo>
                <a:lnTo>
                  <a:pt x="285788" y="9093"/>
                </a:lnTo>
                <a:lnTo>
                  <a:pt x="285630" y="9026"/>
                </a:lnTo>
                <a:lnTo>
                  <a:pt x="240709" y="1965"/>
                </a:lnTo>
                <a:lnTo>
                  <a:pt x="181952" y="0"/>
                </a:lnTo>
                <a:close/>
              </a:path>
              <a:path w="364489" h="364489">
                <a:moveTo>
                  <a:pt x="285788" y="9093"/>
                </a:moveTo>
                <a:lnTo>
                  <a:pt x="181952" y="9093"/>
                </a:lnTo>
                <a:lnTo>
                  <a:pt x="237770" y="10960"/>
                </a:lnTo>
                <a:lnTo>
                  <a:pt x="280445" y="17669"/>
                </a:lnTo>
                <a:lnTo>
                  <a:pt x="333012" y="52253"/>
                </a:lnTo>
                <a:lnTo>
                  <a:pt x="352932" y="126123"/>
                </a:lnTo>
                <a:lnTo>
                  <a:pt x="354799" y="181940"/>
                </a:lnTo>
                <a:lnTo>
                  <a:pt x="352932" y="237757"/>
                </a:lnTo>
                <a:lnTo>
                  <a:pt x="346223" y="280432"/>
                </a:lnTo>
                <a:lnTo>
                  <a:pt x="311639" y="332999"/>
                </a:lnTo>
                <a:lnTo>
                  <a:pt x="237770" y="352919"/>
                </a:lnTo>
                <a:lnTo>
                  <a:pt x="181952" y="354787"/>
                </a:lnTo>
                <a:lnTo>
                  <a:pt x="285782" y="354787"/>
                </a:lnTo>
                <a:lnTo>
                  <a:pt x="340957" y="318453"/>
                </a:lnTo>
                <a:lnTo>
                  <a:pt x="361927" y="240696"/>
                </a:lnTo>
                <a:lnTo>
                  <a:pt x="363893" y="181940"/>
                </a:lnTo>
                <a:lnTo>
                  <a:pt x="361927" y="123184"/>
                </a:lnTo>
                <a:lnTo>
                  <a:pt x="354866" y="78262"/>
                </a:lnTo>
                <a:lnTo>
                  <a:pt x="340961" y="45427"/>
                </a:lnTo>
                <a:lnTo>
                  <a:pt x="318465" y="22931"/>
                </a:lnTo>
                <a:lnTo>
                  <a:pt x="285788" y="9093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5982352" y="3626933"/>
            <a:ext cx="237642" cy="205854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6018907" y="4151099"/>
            <a:ext cx="181610" cy="207962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5914421" y="4072337"/>
            <a:ext cx="364490" cy="364490"/>
          </a:xfrm>
          <a:custGeom>
            <a:rect l="l" t="t" r="r" b="b"/>
            <a:pathLst>
              <a:path w="364489" h="364489">
                <a:moveTo>
                  <a:pt x="181952" y="0"/>
                </a:moveTo>
                <a:lnTo>
                  <a:pt x="123196" y="1966"/>
                </a:lnTo>
                <a:lnTo>
                  <a:pt x="78272" y="9028"/>
                </a:lnTo>
                <a:lnTo>
                  <a:pt x="22936" y="45432"/>
                </a:lnTo>
                <a:lnTo>
                  <a:pt x="1966" y="123184"/>
                </a:lnTo>
                <a:lnTo>
                  <a:pt x="0" y="181940"/>
                </a:lnTo>
                <a:lnTo>
                  <a:pt x="1966" y="240696"/>
                </a:lnTo>
                <a:lnTo>
                  <a:pt x="9029" y="285618"/>
                </a:lnTo>
                <a:lnTo>
                  <a:pt x="45435" y="340949"/>
                </a:lnTo>
                <a:lnTo>
                  <a:pt x="123196" y="361915"/>
                </a:lnTo>
                <a:lnTo>
                  <a:pt x="181952" y="363880"/>
                </a:lnTo>
                <a:lnTo>
                  <a:pt x="240705" y="361915"/>
                </a:lnTo>
                <a:lnTo>
                  <a:pt x="285625" y="354853"/>
                </a:lnTo>
                <a:lnTo>
                  <a:pt x="285782" y="354787"/>
                </a:lnTo>
                <a:lnTo>
                  <a:pt x="181952" y="354787"/>
                </a:lnTo>
                <a:lnTo>
                  <a:pt x="126135" y="352919"/>
                </a:lnTo>
                <a:lnTo>
                  <a:pt x="83460" y="346210"/>
                </a:lnTo>
                <a:lnTo>
                  <a:pt x="30893" y="311627"/>
                </a:lnTo>
                <a:lnTo>
                  <a:pt x="10973" y="237757"/>
                </a:lnTo>
                <a:lnTo>
                  <a:pt x="9105" y="181940"/>
                </a:lnTo>
                <a:lnTo>
                  <a:pt x="10973" y="126123"/>
                </a:lnTo>
                <a:lnTo>
                  <a:pt x="17682" y="83447"/>
                </a:lnTo>
                <a:lnTo>
                  <a:pt x="52266" y="30880"/>
                </a:lnTo>
                <a:lnTo>
                  <a:pt x="126135" y="10960"/>
                </a:lnTo>
                <a:lnTo>
                  <a:pt x="181952" y="9093"/>
                </a:lnTo>
                <a:lnTo>
                  <a:pt x="285788" y="9093"/>
                </a:lnTo>
                <a:lnTo>
                  <a:pt x="285630" y="9026"/>
                </a:lnTo>
                <a:lnTo>
                  <a:pt x="240709" y="1965"/>
                </a:lnTo>
                <a:lnTo>
                  <a:pt x="181952" y="0"/>
                </a:lnTo>
                <a:close/>
              </a:path>
              <a:path w="364489" h="364489">
                <a:moveTo>
                  <a:pt x="285788" y="9093"/>
                </a:moveTo>
                <a:lnTo>
                  <a:pt x="181952" y="9093"/>
                </a:lnTo>
                <a:lnTo>
                  <a:pt x="237770" y="10960"/>
                </a:lnTo>
                <a:lnTo>
                  <a:pt x="280445" y="17669"/>
                </a:lnTo>
                <a:lnTo>
                  <a:pt x="333012" y="52253"/>
                </a:lnTo>
                <a:lnTo>
                  <a:pt x="352932" y="126123"/>
                </a:lnTo>
                <a:lnTo>
                  <a:pt x="354799" y="181940"/>
                </a:lnTo>
                <a:lnTo>
                  <a:pt x="352932" y="237757"/>
                </a:lnTo>
                <a:lnTo>
                  <a:pt x="346223" y="280432"/>
                </a:lnTo>
                <a:lnTo>
                  <a:pt x="311639" y="332999"/>
                </a:lnTo>
                <a:lnTo>
                  <a:pt x="237770" y="352919"/>
                </a:lnTo>
                <a:lnTo>
                  <a:pt x="181952" y="354787"/>
                </a:lnTo>
                <a:lnTo>
                  <a:pt x="285782" y="354787"/>
                </a:lnTo>
                <a:lnTo>
                  <a:pt x="340957" y="318453"/>
                </a:lnTo>
                <a:lnTo>
                  <a:pt x="361927" y="240696"/>
                </a:lnTo>
                <a:lnTo>
                  <a:pt x="363893" y="181940"/>
                </a:lnTo>
                <a:lnTo>
                  <a:pt x="361927" y="123184"/>
                </a:lnTo>
                <a:lnTo>
                  <a:pt x="354866" y="78262"/>
                </a:lnTo>
                <a:lnTo>
                  <a:pt x="340961" y="45427"/>
                </a:lnTo>
                <a:lnTo>
                  <a:pt x="318465" y="22931"/>
                </a:lnTo>
                <a:lnTo>
                  <a:pt x="285788" y="9093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5970925" y="4676086"/>
            <a:ext cx="244044" cy="206100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5914421" y="4596748"/>
            <a:ext cx="364490" cy="364490"/>
          </a:xfrm>
          <a:custGeom>
            <a:rect l="l" t="t" r="r" b="b"/>
            <a:pathLst>
              <a:path w="364489" h="364489">
                <a:moveTo>
                  <a:pt x="181952" y="0"/>
                </a:moveTo>
                <a:lnTo>
                  <a:pt x="123196" y="1966"/>
                </a:lnTo>
                <a:lnTo>
                  <a:pt x="78272" y="9028"/>
                </a:lnTo>
                <a:lnTo>
                  <a:pt x="22936" y="45432"/>
                </a:lnTo>
                <a:lnTo>
                  <a:pt x="1966" y="123184"/>
                </a:lnTo>
                <a:lnTo>
                  <a:pt x="0" y="181940"/>
                </a:lnTo>
                <a:lnTo>
                  <a:pt x="1966" y="240696"/>
                </a:lnTo>
                <a:lnTo>
                  <a:pt x="9029" y="285618"/>
                </a:lnTo>
                <a:lnTo>
                  <a:pt x="45435" y="340949"/>
                </a:lnTo>
                <a:lnTo>
                  <a:pt x="123196" y="361915"/>
                </a:lnTo>
                <a:lnTo>
                  <a:pt x="181952" y="363880"/>
                </a:lnTo>
                <a:lnTo>
                  <a:pt x="240705" y="361915"/>
                </a:lnTo>
                <a:lnTo>
                  <a:pt x="285625" y="354853"/>
                </a:lnTo>
                <a:lnTo>
                  <a:pt x="285782" y="354787"/>
                </a:lnTo>
                <a:lnTo>
                  <a:pt x="181952" y="354787"/>
                </a:lnTo>
                <a:lnTo>
                  <a:pt x="126135" y="352919"/>
                </a:lnTo>
                <a:lnTo>
                  <a:pt x="83460" y="346210"/>
                </a:lnTo>
                <a:lnTo>
                  <a:pt x="30893" y="311627"/>
                </a:lnTo>
                <a:lnTo>
                  <a:pt x="10973" y="237757"/>
                </a:lnTo>
                <a:lnTo>
                  <a:pt x="9105" y="181940"/>
                </a:lnTo>
                <a:lnTo>
                  <a:pt x="10973" y="126123"/>
                </a:lnTo>
                <a:lnTo>
                  <a:pt x="17682" y="83447"/>
                </a:lnTo>
                <a:lnTo>
                  <a:pt x="52266" y="30880"/>
                </a:lnTo>
                <a:lnTo>
                  <a:pt x="126135" y="10960"/>
                </a:lnTo>
                <a:lnTo>
                  <a:pt x="181952" y="9093"/>
                </a:lnTo>
                <a:lnTo>
                  <a:pt x="285788" y="9093"/>
                </a:lnTo>
                <a:lnTo>
                  <a:pt x="285630" y="9026"/>
                </a:lnTo>
                <a:lnTo>
                  <a:pt x="240709" y="1965"/>
                </a:lnTo>
                <a:lnTo>
                  <a:pt x="181952" y="0"/>
                </a:lnTo>
                <a:close/>
              </a:path>
              <a:path w="364489" h="364489">
                <a:moveTo>
                  <a:pt x="285788" y="9093"/>
                </a:moveTo>
                <a:lnTo>
                  <a:pt x="181952" y="9093"/>
                </a:lnTo>
                <a:lnTo>
                  <a:pt x="237770" y="10960"/>
                </a:lnTo>
                <a:lnTo>
                  <a:pt x="280445" y="17669"/>
                </a:lnTo>
                <a:lnTo>
                  <a:pt x="333012" y="52253"/>
                </a:lnTo>
                <a:lnTo>
                  <a:pt x="352932" y="126123"/>
                </a:lnTo>
                <a:lnTo>
                  <a:pt x="354799" y="181940"/>
                </a:lnTo>
                <a:lnTo>
                  <a:pt x="352932" y="237757"/>
                </a:lnTo>
                <a:lnTo>
                  <a:pt x="346223" y="280432"/>
                </a:lnTo>
                <a:lnTo>
                  <a:pt x="311639" y="332999"/>
                </a:lnTo>
                <a:lnTo>
                  <a:pt x="237770" y="352919"/>
                </a:lnTo>
                <a:lnTo>
                  <a:pt x="181952" y="354787"/>
                </a:lnTo>
                <a:lnTo>
                  <a:pt x="285782" y="354787"/>
                </a:lnTo>
                <a:lnTo>
                  <a:pt x="340957" y="318453"/>
                </a:lnTo>
                <a:lnTo>
                  <a:pt x="361927" y="240696"/>
                </a:lnTo>
                <a:lnTo>
                  <a:pt x="363893" y="181940"/>
                </a:lnTo>
                <a:lnTo>
                  <a:pt x="361927" y="123184"/>
                </a:lnTo>
                <a:lnTo>
                  <a:pt x="354866" y="78262"/>
                </a:lnTo>
                <a:lnTo>
                  <a:pt x="340961" y="45427"/>
                </a:lnTo>
                <a:lnTo>
                  <a:pt x="318465" y="22931"/>
                </a:lnTo>
                <a:lnTo>
                  <a:pt x="285788" y="9093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 txBox="1"/>
          <p:nvPr/>
        </p:nvSpPr>
        <p:spPr>
          <a:xfrm>
            <a:off x="5848498" y="3523894"/>
            <a:ext cx="1353185" cy="161163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503555">
              <a:lnSpc>
                <a:spcPct val="100000"/>
              </a:lnSpc>
              <a:spcBef>
                <a:spcPts val="215"/>
              </a:spcBef>
            </a:pPr>
            <a:r>
              <a:rPr sz="850">
                <a:solidFill>
                  <a:srgbClr val="323031"/>
                </a:solidFill>
                <a:latin typeface="宋体"/>
                <a:cs typeface="宋体"/>
              </a:rPr>
              <a:t>投稿量</a:t>
            </a:r>
            <a:endParaRPr sz="850">
              <a:latin typeface="宋体"/>
              <a:cs typeface="宋体"/>
            </a:endParaRPr>
          </a:p>
          <a:p>
            <a:pPr marL="490855">
              <a:lnSpc>
                <a:spcPct val="100000"/>
              </a:lnSpc>
              <a:spcBef>
                <a:spcPts val="165"/>
              </a:spcBef>
            </a:pPr>
            <a:r>
              <a:rPr sz="1450" spc="65">
                <a:solidFill>
                  <a:srgbClr val="FE9D1A"/>
                </a:solidFill>
                <a:latin typeface="宋体"/>
                <a:cs typeface="宋体"/>
              </a:rPr>
              <a:t>4.5</a:t>
            </a:r>
            <a:r>
              <a:rPr sz="1000" spc="-10">
                <a:solidFill>
                  <a:srgbClr val="FE9D1A"/>
                </a:solidFill>
                <a:latin typeface="宋体"/>
                <a:cs typeface="宋体"/>
              </a:rPr>
              <a:t>亿篇</a:t>
            </a:r>
            <a:r>
              <a:rPr sz="1000" spc="-240">
                <a:solidFill>
                  <a:srgbClr val="FE9D1A"/>
                </a:solidFill>
                <a:latin typeface="宋体"/>
                <a:cs typeface="宋体"/>
              </a:rPr>
              <a:t> </a:t>
            </a:r>
            <a:r>
              <a:rPr sz="1000" spc="160">
                <a:solidFill>
                  <a:srgbClr val="FE9D1A"/>
                </a:solidFill>
                <a:latin typeface="宋体"/>
                <a:cs typeface="宋体"/>
              </a:rPr>
              <a:t>+</a:t>
            </a:r>
            <a:endParaRPr sz="1000">
              <a:latin typeface="宋体"/>
              <a:cs typeface="宋体"/>
            </a:endParaRPr>
          </a:p>
          <a:p>
            <a:pPr marL="503555">
              <a:lnSpc>
                <a:spcPct val="100000"/>
              </a:lnSpc>
              <a:spcBef>
                <a:spcPts val="1195"/>
              </a:spcBef>
            </a:pPr>
            <a:r>
              <a:rPr sz="850">
                <a:solidFill>
                  <a:srgbClr val="323031"/>
                </a:solidFill>
                <a:latin typeface="宋体"/>
                <a:cs typeface="宋体"/>
              </a:rPr>
              <a:t>播放量</a:t>
            </a:r>
            <a:endParaRPr sz="850">
              <a:latin typeface="宋体"/>
              <a:cs typeface="宋体"/>
            </a:endParaRPr>
          </a:p>
          <a:p>
            <a:pPr marL="490855">
              <a:lnSpc>
                <a:spcPct val="100000"/>
              </a:lnSpc>
              <a:spcBef>
                <a:spcPts val="165"/>
              </a:spcBef>
            </a:pPr>
            <a:r>
              <a:rPr sz="1450" spc="210">
                <a:solidFill>
                  <a:srgbClr val="FE9D1A"/>
                </a:solidFill>
                <a:latin typeface="宋体"/>
                <a:cs typeface="宋体"/>
              </a:rPr>
              <a:t>7886</a:t>
            </a:r>
            <a:r>
              <a:rPr sz="1000" spc="-10">
                <a:solidFill>
                  <a:srgbClr val="FE9D1A"/>
                </a:solidFill>
                <a:latin typeface="宋体"/>
                <a:cs typeface="宋体"/>
              </a:rPr>
              <a:t>亿次</a:t>
            </a:r>
            <a:r>
              <a:rPr sz="1000" spc="-285">
                <a:solidFill>
                  <a:srgbClr val="FE9D1A"/>
                </a:solidFill>
                <a:latin typeface="宋体"/>
                <a:cs typeface="宋体"/>
              </a:rPr>
              <a:t> </a:t>
            </a:r>
            <a:r>
              <a:rPr sz="1000" spc="160">
                <a:solidFill>
                  <a:srgbClr val="FE9D1A"/>
                </a:solidFill>
                <a:latin typeface="宋体"/>
                <a:cs typeface="宋体"/>
              </a:rPr>
              <a:t>+</a:t>
            </a:r>
            <a:endParaRPr sz="1000">
              <a:latin typeface="宋体"/>
              <a:cs typeface="宋体"/>
            </a:endParaRPr>
          </a:p>
          <a:p>
            <a:pPr marL="503555">
              <a:lnSpc>
                <a:spcPct val="100000"/>
              </a:lnSpc>
              <a:spcBef>
                <a:spcPts val="1200"/>
              </a:spcBef>
            </a:pPr>
            <a:r>
              <a:rPr sz="850">
                <a:solidFill>
                  <a:srgbClr val="323031"/>
                </a:solidFill>
                <a:latin typeface="宋体"/>
                <a:cs typeface="宋体"/>
              </a:rPr>
              <a:t>互动次数</a:t>
            </a:r>
            <a:endParaRPr sz="850">
              <a:latin typeface="宋体"/>
              <a:cs typeface="宋体"/>
            </a:endParaRPr>
          </a:p>
          <a:p>
            <a:pPr marL="490855">
              <a:lnSpc>
                <a:spcPct val="100000"/>
              </a:lnSpc>
              <a:spcBef>
                <a:spcPts val="170"/>
              </a:spcBef>
            </a:pPr>
            <a:r>
              <a:rPr sz="1450" spc="160">
                <a:solidFill>
                  <a:srgbClr val="FE9D1A"/>
                </a:solidFill>
                <a:latin typeface="宋体"/>
                <a:cs typeface="宋体"/>
              </a:rPr>
              <a:t>115</a:t>
            </a:r>
            <a:r>
              <a:rPr sz="1000" spc="-10">
                <a:solidFill>
                  <a:srgbClr val="FE9D1A"/>
                </a:solidFill>
                <a:latin typeface="宋体"/>
                <a:cs typeface="宋体"/>
              </a:rPr>
              <a:t>亿次</a:t>
            </a:r>
            <a:r>
              <a:rPr sz="1000" spc="-245">
                <a:solidFill>
                  <a:srgbClr val="FE9D1A"/>
                </a:solidFill>
                <a:latin typeface="宋体"/>
                <a:cs typeface="宋体"/>
              </a:rPr>
              <a:t> </a:t>
            </a:r>
            <a:r>
              <a:rPr sz="1000" spc="160">
                <a:solidFill>
                  <a:srgbClr val="FE9D1A"/>
                </a:solidFill>
                <a:latin typeface="宋体"/>
                <a:cs typeface="宋体"/>
              </a:rPr>
              <a:t>+</a:t>
            </a:r>
            <a:endParaRPr sz="1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500" spc="25">
                <a:solidFill>
                  <a:srgbClr val="808285"/>
                </a:solidFill>
                <a:latin typeface="宋体"/>
                <a:cs typeface="宋体"/>
              </a:rPr>
              <a:t>数据来源：巨量算数</a:t>
            </a:r>
            <a:r>
              <a:rPr sz="500" spc="15">
                <a:solidFill>
                  <a:srgbClr val="808285"/>
                </a:solidFill>
                <a:latin typeface="宋体"/>
                <a:cs typeface="宋体"/>
              </a:rPr>
              <a:t>，2023</a:t>
            </a:r>
            <a:r>
              <a:rPr sz="500" spc="25">
                <a:solidFill>
                  <a:srgbClr val="808285"/>
                </a:solidFill>
                <a:latin typeface="宋体"/>
                <a:cs typeface="宋体"/>
              </a:rPr>
              <a:t>年</a:t>
            </a:r>
            <a:r>
              <a:rPr sz="500" spc="10">
                <a:solidFill>
                  <a:srgbClr val="808285"/>
                </a:solidFill>
                <a:latin typeface="宋体"/>
                <a:cs typeface="宋体"/>
              </a:rPr>
              <a:t>1-11</a:t>
            </a:r>
            <a:r>
              <a:rPr sz="500" spc="25">
                <a:solidFill>
                  <a:srgbClr val="808285"/>
                </a:solidFill>
                <a:latin typeface="宋体"/>
                <a:cs typeface="宋体"/>
              </a:rPr>
              <a:t>月</a:t>
            </a:r>
            <a:endParaRPr sz="500">
              <a:latin typeface="宋体"/>
              <a:cs typeface="宋体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8489844" y="6516245"/>
            <a:ext cx="162433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-25">
                <a:solidFill>
                  <a:srgbClr val="808285"/>
                </a:solidFill>
                <a:latin typeface="宋体"/>
                <a:cs typeface="宋体"/>
              </a:rPr>
              <a:t>数据来源</a:t>
            </a:r>
            <a:r>
              <a:rPr sz="500" spc="-15">
                <a:solidFill>
                  <a:srgbClr val="808285"/>
                </a:solidFill>
                <a:latin typeface="宋体"/>
                <a:cs typeface="宋体"/>
              </a:rPr>
              <a:t>:</a:t>
            </a:r>
            <a:r>
              <a:rPr sz="500" spc="-135">
                <a:solidFill>
                  <a:srgbClr val="808285"/>
                </a:solidFill>
                <a:latin typeface="宋体"/>
                <a:cs typeface="宋体"/>
              </a:rPr>
              <a:t> </a:t>
            </a:r>
            <a:r>
              <a:rPr sz="500" spc="10">
                <a:solidFill>
                  <a:srgbClr val="808285"/>
                </a:solidFill>
                <a:latin typeface="宋体"/>
                <a:cs typeface="宋体"/>
              </a:rPr>
              <a:t>2023</a:t>
            </a:r>
            <a:r>
              <a:rPr sz="500" spc="25">
                <a:solidFill>
                  <a:srgbClr val="808285"/>
                </a:solidFill>
                <a:latin typeface="宋体"/>
                <a:cs typeface="宋体"/>
              </a:rPr>
              <a:t>家居行业用户调研，巨量算数</a:t>
            </a:r>
            <a:r>
              <a:rPr sz="500" spc="15">
                <a:solidFill>
                  <a:srgbClr val="808285"/>
                </a:solidFill>
                <a:latin typeface="宋体"/>
                <a:cs typeface="宋体"/>
              </a:rPr>
              <a:t>，N=1,788</a:t>
            </a:r>
            <a:endParaRPr sz="500">
              <a:latin typeface="宋体"/>
              <a:cs typeface="宋体"/>
            </a:endParaRPr>
          </a:p>
        </p:txBody>
      </p:sp>
      <p:sp>
        <p:nvSpPr>
          <p:cNvPr id="74" name="object 74"/>
          <p:cNvSpPr/>
          <p:nvPr/>
        </p:nvSpPr>
        <p:spPr>
          <a:xfrm>
            <a:off x="9284789" y="748304"/>
            <a:ext cx="200863" cy="200863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8320099" y="5572531"/>
            <a:ext cx="1962632" cy="167805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 txBox="1"/>
          <p:nvPr/>
        </p:nvSpPr>
        <p:spPr>
          <a:xfrm>
            <a:off x="8374032" y="5576225"/>
            <a:ext cx="18542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FE9D1A"/>
                </a:solidFill>
                <a:latin typeface="宋体"/>
                <a:cs typeface="宋体"/>
              </a:rPr>
              <a:t>线上浏览内容影响用户购买决策占比</a:t>
            </a:r>
            <a:endParaRPr sz="900">
              <a:latin typeface="宋体"/>
              <a:cs typeface="宋体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0" y="1679952"/>
            <a:ext cx="3623945" cy="847725"/>
          </a:xfrm>
          <a:prstGeom prst="rect">
            <a:avLst/>
          </a:prstGeom>
          <a:solidFill>
            <a:srgbClr val="FE9D1A"/>
          </a:solidFill>
        </p:spPr>
        <p:txBody>
          <a:bodyPr vert="horz" wrap="square" lIns="0" tIns="165735" rIns="0" bIns="0" rtlCol="0">
            <a:spAutoFit/>
          </a:bodyPr>
          <a:lstStyle/>
          <a:p>
            <a:pPr marL="431800">
              <a:lnSpc>
                <a:spcPct val="100000"/>
              </a:lnSpc>
              <a:spcBef>
                <a:spcPts val="1305"/>
              </a:spcBef>
            </a:pPr>
            <a:r>
              <a:rPr sz="1500">
                <a:solidFill>
                  <a:srgbClr val="FFFFFF"/>
                </a:solidFill>
                <a:latin typeface="宋体"/>
                <a:cs typeface="宋体"/>
              </a:rPr>
              <a:t>抖音</a:t>
            </a:r>
            <a:endParaRPr sz="1500">
              <a:latin typeface="宋体"/>
              <a:cs typeface="宋体"/>
            </a:endParaRPr>
          </a:p>
          <a:p>
            <a:pPr marL="431800">
              <a:lnSpc>
                <a:spcPct val="100000"/>
              </a:lnSpc>
              <a:spcBef>
                <a:spcPts val="600"/>
              </a:spcBef>
            </a:pPr>
            <a:r>
              <a:rPr sz="1500">
                <a:solidFill>
                  <a:srgbClr val="FFFFFF"/>
                </a:solidFill>
                <a:latin typeface="宋体"/>
                <a:cs typeface="宋体"/>
              </a:rPr>
              <a:t>为家居行业的探索提供确定性</a:t>
            </a:r>
            <a:endParaRPr sz="1500">
              <a:latin typeface="宋体"/>
              <a:cs typeface="宋体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426727" y="2767968"/>
            <a:ext cx="2806700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9400" lvl="1" indent="-267335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280035"/>
              </a:tabLst>
            </a:pP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拥抱线上，多场景结合擘画趋势</a:t>
            </a:r>
            <a:endParaRPr sz="900">
              <a:latin typeface="宋体"/>
              <a:cs typeface="宋体"/>
            </a:endParaRPr>
          </a:p>
          <a:p>
            <a:pPr lvl="1">
              <a:lnSpc>
                <a:spcPct val="100000"/>
              </a:lnSpc>
              <a:buClr>
                <a:srgbClr val="FFFFFF"/>
              </a:buClr>
              <a:buFont typeface="Arial"/>
              <a:buAutoNum type="arabicPeriod"/>
            </a:pPr>
            <a:endParaRPr sz="750">
              <a:latin typeface="宋体"/>
              <a:cs typeface="宋体"/>
            </a:endParaRPr>
          </a:p>
          <a:p>
            <a:pPr marL="278765" lvl="1" indent="-266700">
              <a:lnSpc>
                <a:spcPct val="100000"/>
              </a:lnSpc>
              <a:buAutoNum type="arabicPeriod"/>
              <a:tabLst>
                <a:tab pos="279400"/>
              </a:tabLst>
            </a:pP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洞察家居潜力赛道，为商家提供平台类目发展趋势</a:t>
            </a:r>
            <a:endParaRPr sz="900">
              <a:latin typeface="宋体"/>
              <a:cs typeface="宋体"/>
            </a:endParaRPr>
          </a:p>
        </p:txBody>
      </p:sp>
      <p:sp>
        <p:nvSpPr>
          <p:cNvPr id="79" name="object 79"/>
          <p:cNvSpPr/>
          <p:nvPr/>
        </p:nvSpPr>
        <p:spPr>
          <a:xfrm>
            <a:off x="438195" y="1049418"/>
            <a:ext cx="736600" cy="428625"/>
          </a:xfrm>
          <a:custGeom>
            <a:rect l="l" t="t" r="r" b="b"/>
            <a:pathLst>
              <a:path w="736600" h="428625">
                <a:moveTo>
                  <a:pt x="0" y="0"/>
                </a:moveTo>
                <a:lnTo>
                  <a:pt x="6321" y="55190"/>
                </a:lnTo>
                <a:lnTo>
                  <a:pt x="16479" y="107486"/>
                </a:lnTo>
                <a:lnTo>
                  <a:pt x="30481" y="156879"/>
                </a:lnTo>
                <a:lnTo>
                  <a:pt x="48337" y="203362"/>
                </a:lnTo>
                <a:lnTo>
                  <a:pt x="70054" y="246927"/>
                </a:lnTo>
                <a:lnTo>
                  <a:pt x="95643" y="287566"/>
                </a:lnTo>
                <a:lnTo>
                  <a:pt x="125426" y="324880"/>
                </a:lnTo>
                <a:lnTo>
                  <a:pt x="158411" y="356452"/>
                </a:lnTo>
                <a:lnTo>
                  <a:pt x="194605" y="382284"/>
                </a:lnTo>
                <a:lnTo>
                  <a:pt x="234013" y="402375"/>
                </a:lnTo>
                <a:lnTo>
                  <a:pt x="276641" y="416725"/>
                </a:lnTo>
                <a:lnTo>
                  <a:pt x="322493" y="425335"/>
                </a:lnTo>
                <a:lnTo>
                  <a:pt x="371576" y="428205"/>
                </a:lnTo>
                <a:lnTo>
                  <a:pt x="422142" y="425278"/>
                </a:lnTo>
                <a:lnTo>
                  <a:pt x="469214" y="416500"/>
                </a:lnTo>
                <a:lnTo>
                  <a:pt x="512802" y="401877"/>
                </a:lnTo>
                <a:lnTo>
                  <a:pt x="552918" y="381415"/>
                </a:lnTo>
                <a:lnTo>
                  <a:pt x="589572" y="355119"/>
                </a:lnTo>
                <a:lnTo>
                  <a:pt x="622775" y="322996"/>
                </a:lnTo>
                <a:lnTo>
                  <a:pt x="652538" y="285051"/>
                </a:lnTo>
                <a:lnTo>
                  <a:pt x="680435" y="238986"/>
                </a:lnTo>
                <a:lnTo>
                  <a:pt x="703699" y="189526"/>
                </a:lnTo>
                <a:lnTo>
                  <a:pt x="722302" y="136702"/>
                </a:lnTo>
                <a:lnTo>
                  <a:pt x="736219" y="80543"/>
                </a:lnTo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483496" y="483087"/>
            <a:ext cx="705485" cy="561975"/>
          </a:xfrm>
          <a:custGeom>
            <a:rect l="l" t="t" r="r" b="b"/>
            <a:pathLst>
              <a:path w="705485" h="561975">
                <a:moveTo>
                  <a:pt x="0" y="233768"/>
                </a:moveTo>
                <a:lnTo>
                  <a:pt x="21794" y="187245"/>
                </a:lnTo>
                <a:lnTo>
                  <a:pt x="47828" y="143789"/>
                </a:lnTo>
                <a:lnTo>
                  <a:pt x="77109" y="105709"/>
                </a:lnTo>
                <a:lnTo>
                  <a:pt x="109940" y="73456"/>
                </a:lnTo>
                <a:lnTo>
                  <a:pt x="146326" y="47042"/>
                </a:lnTo>
                <a:lnTo>
                  <a:pt x="186272" y="26478"/>
                </a:lnTo>
                <a:lnTo>
                  <a:pt x="229785" y="11775"/>
                </a:lnTo>
                <a:lnTo>
                  <a:pt x="276870" y="2945"/>
                </a:lnTo>
                <a:lnTo>
                  <a:pt x="327533" y="0"/>
                </a:lnTo>
                <a:lnTo>
                  <a:pt x="377962" y="2945"/>
                </a:lnTo>
                <a:lnTo>
                  <a:pt x="424898" y="11775"/>
                </a:lnTo>
                <a:lnTo>
                  <a:pt x="468350" y="26478"/>
                </a:lnTo>
                <a:lnTo>
                  <a:pt x="508330" y="47042"/>
                </a:lnTo>
                <a:lnTo>
                  <a:pt x="544848" y="73456"/>
                </a:lnTo>
                <a:lnTo>
                  <a:pt x="577915" y="105709"/>
                </a:lnTo>
                <a:lnTo>
                  <a:pt x="607542" y="143789"/>
                </a:lnTo>
                <a:lnTo>
                  <a:pt x="633451" y="186224"/>
                </a:lnTo>
                <a:lnTo>
                  <a:pt x="655359" y="231274"/>
                </a:lnTo>
                <a:lnTo>
                  <a:pt x="673272" y="278933"/>
                </a:lnTo>
                <a:lnTo>
                  <a:pt x="687195" y="329195"/>
                </a:lnTo>
                <a:lnTo>
                  <a:pt x="697134" y="382054"/>
                </a:lnTo>
                <a:lnTo>
                  <a:pt x="703093" y="437505"/>
                </a:lnTo>
                <a:lnTo>
                  <a:pt x="705078" y="495541"/>
                </a:lnTo>
                <a:lnTo>
                  <a:pt x="704907" y="512414"/>
                </a:lnTo>
                <a:lnTo>
                  <a:pt x="704411" y="529050"/>
                </a:lnTo>
                <a:lnTo>
                  <a:pt x="703621" y="545447"/>
                </a:lnTo>
                <a:lnTo>
                  <a:pt x="702564" y="561606"/>
                </a:lnTo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435363" y="789221"/>
            <a:ext cx="24130" cy="211454"/>
          </a:xfrm>
          <a:custGeom>
            <a:rect l="l" t="t" r="r" b="b"/>
            <a:pathLst>
              <a:path w="24129" h="211453">
                <a:moveTo>
                  <a:pt x="317" y="211429"/>
                </a:moveTo>
                <a:lnTo>
                  <a:pt x="0" y="205143"/>
                </a:lnTo>
                <a:lnTo>
                  <a:pt x="0" y="198843"/>
                </a:lnTo>
                <a:lnTo>
                  <a:pt x="0" y="192239"/>
                </a:lnTo>
                <a:lnTo>
                  <a:pt x="1474" y="141097"/>
                </a:lnTo>
                <a:lnTo>
                  <a:pt x="5897" y="91990"/>
                </a:lnTo>
                <a:lnTo>
                  <a:pt x="13271" y="44948"/>
                </a:lnTo>
                <a:lnTo>
                  <a:pt x="23596" y="0"/>
                </a:lnTo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669843" y="645050"/>
            <a:ext cx="285750" cy="665480"/>
          </a:xfrm>
          <a:custGeom>
            <a:rect l="l" t="t" r="r" b="b"/>
            <a:pathLst>
              <a:path w="285750" h="665480">
                <a:moveTo>
                  <a:pt x="142747" y="0"/>
                </a:moveTo>
                <a:lnTo>
                  <a:pt x="75003" y="18465"/>
                </a:lnTo>
                <a:lnTo>
                  <a:pt x="31470" y="73850"/>
                </a:lnTo>
                <a:lnTo>
                  <a:pt x="11323" y="150742"/>
                </a:lnTo>
                <a:lnTo>
                  <a:pt x="5031" y="202543"/>
                </a:lnTo>
                <a:lnTo>
                  <a:pt x="1257" y="263247"/>
                </a:lnTo>
                <a:lnTo>
                  <a:pt x="0" y="332854"/>
                </a:lnTo>
                <a:lnTo>
                  <a:pt x="1313" y="402927"/>
                </a:lnTo>
                <a:lnTo>
                  <a:pt x="5257" y="463900"/>
                </a:lnTo>
                <a:lnTo>
                  <a:pt x="11831" y="515771"/>
                </a:lnTo>
                <a:lnTo>
                  <a:pt x="21038" y="558539"/>
                </a:lnTo>
                <a:lnTo>
                  <a:pt x="52007" y="624045"/>
                </a:lnTo>
                <a:lnTo>
                  <a:pt x="106598" y="660436"/>
                </a:lnTo>
                <a:lnTo>
                  <a:pt x="142049" y="664984"/>
                </a:lnTo>
                <a:lnTo>
                  <a:pt x="177254" y="660526"/>
                </a:lnTo>
                <a:lnTo>
                  <a:pt x="232019" y="624843"/>
                </a:lnTo>
                <a:lnTo>
                  <a:pt x="263794" y="560710"/>
                </a:lnTo>
                <a:lnTo>
                  <a:pt x="273288" y="519101"/>
                </a:lnTo>
                <a:lnTo>
                  <a:pt x="280070" y="468785"/>
                </a:lnTo>
                <a:lnTo>
                  <a:pt x="284139" y="409762"/>
                </a:lnTo>
                <a:lnTo>
                  <a:pt x="285495" y="342036"/>
                </a:lnTo>
                <a:lnTo>
                  <a:pt x="284169" y="267924"/>
                </a:lnTo>
                <a:lnTo>
                  <a:pt x="280188" y="203872"/>
                </a:lnTo>
                <a:lnTo>
                  <a:pt x="273549" y="149880"/>
                </a:lnTo>
                <a:lnTo>
                  <a:pt x="264249" y="105951"/>
                </a:lnTo>
                <a:lnTo>
                  <a:pt x="232982" y="40547"/>
                </a:lnTo>
                <a:lnTo>
                  <a:pt x="178217" y="4505"/>
                </a:lnTo>
                <a:lnTo>
                  <a:pt x="142747" y="0"/>
                </a:lnTo>
                <a:close/>
              </a:path>
            </a:pathLst>
          </a:custGeom>
          <a:ln w="12699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1280448" y="483090"/>
            <a:ext cx="781685" cy="979805"/>
          </a:xfrm>
          <a:custGeom>
            <a:rect l="l" t="t" r="r" b="b"/>
            <a:pathLst>
              <a:path w="781685" h="979805">
                <a:moveTo>
                  <a:pt x="514413" y="698157"/>
                </a:moveTo>
                <a:lnTo>
                  <a:pt x="514413" y="802932"/>
                </a:lnTo>
                <a:lnTo>
                  <a:pt x="781532" y="802932"/>
                </a:lnTo>
                <a:lnTo>
                  <a:pt x="781532" y="979741"/>
                </a:lnTo>
                <a:lnTo>
                  <a:pt x="0" y="979741"/>
                </a:lnTo>
                <a:lnTo>
                  <a:pt x="0" y="802932"/>
                </a:lnTo>
                <a:lnTo>
                  <a:pt x="292607" y="802932"/>
                </a:lnTo>
                <a:lnTo>
                  <a:pt x="292607" y="251078"/>
                </a:lnTo>
                <a:lnTo>
                  <a:pt x="237174" y="284060"/>
                </a:lnTo>
                <a:lnTo>
                  <a:pt x="186026" y="313467"/>
                </a:lnTo>
                <a:lnTo>
                  <a:pt x="139144" y="339290"/>
                </a:lnTo>
                <a:lnTo>
                  <a:pt x="96510" y="361521"/>
                </a:lnTo>
                <a:lnTo>
                  <a:pt x="58106" y="380151"/>
                </a:lnTo>
                <a:lnTo>
                  <a:pt x="23914" y="395173"/>
                </a:lnTo>
                <a:lnTo>
                  <a:pt x="23914" y="196646"/>
                </a:lnTo>
                <a:lnTo>
                  <a:pt x="83732" y="177472"/>
                </a:lnTo>
                <a:lnTo>
                  <a:pt x="138123" y="156760"/>
                </a:lnTo>
                <a:lnTo>
                  <a:pt x="187087" y="134508"/>
                </a:lnTo>
                <a:lnTo>
                  <a:pt x="230624" y="110710"/>
                </a:lnTo>
                <a:lnTo>
                  <a:pt x="268733" y="85364"/>
                </a:lnTo>
                <a:lnTo>
                  <a:pt x="301414" y="58467"/>
                </a:lnTo>
                <a:lnTo>
                  <a:pt x="328668" y="30013"/>
                </a:lnTo>
                <a:lnTo>
                  <a:pt x="350494" y="0"/>
                </a:lnTo>
                <a:lnTo>
                  <a:pt x="514413" y="0"/>
                </a:lnTo>
                <a:lnTo>
                  <a:pt x="514413" y="324700"/>
                </a:lnTo>
              </a:path>
            </a:pathLst>
          </a:custGeom>
          <a:ln w="12699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 flipH="1">
            <a:off x="1794861" y="873234"/>
            <a:ext cx="0" cy="240665"/>
          </a:xfrm>
          <a:custGeom>
            <a:rect l="l" t="t" r="r" b="b"/>
            <a:pathLst>
              <a:path h="240665">
                <a:moveTo>
                  <a:pt x="0" y="240372"/>
                </a:moveTo>
                <a:lnTo>
                  <a:pt x="0" y="0"/>
                </a:lnTo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0" y="1676779"/>
            <a:ext cx="5400040" cy="0"/>
          </a:xfrm>
          <a:custGeom>
            <a:rect l="l" t="t" r="r" b="b"/>
            <a:pathLst>
              <a:path w="5400040">
                <a:moveTo>
                  <a:pt x="0" y="0"/>
                </a:moveTo>
                <a:lnTo>
                  <a:pt x="5400001" y="0"/>
                </a:lnTo>
              </a:path>
            </a:pathLst>
          </a:custGeom>
          <a:ln w="6346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0" y="2530806"/>
            <a:ext cx="5400040" cy="0"/>
          </a:xfrm>
          <a:custGeom>
            <a:rect l="l" t="t" r="r" b="b"/>
            <a:pathLst>
              <a:path w="5400040">
                <a:moveTo>
                  <a:pt x="0" y="0"/>
                </a:moveTo>
                <a:lnTo>
                  <a:pt x="5400001" y="0"/>
                </a:lnTo>
              </a:path>
            </a:pathLst>
          </a:custGeom>
          <a:ln w="6347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 txBox="1"/>
          <p:nvPr/>
        </p:nvSpPr>
        <p:spPr>
          <a:xfrm>
            <a:off x="3629748" y="12"/>
            <a:ext cx="1770380" cy="1673860"/>
          </a:xfrm>
          <a:prstGeom prst="rect">
            <a:avLst/>
          </a:prstGeom>
          <a:solidFill>
            <a:srgbClr val="FE9D1A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800">
              <a:latin typeface="Times New Roman"/>
              <a:cs typeface="Times New Roman"/>
            </a:endParaRPr>
          </a:p>
          <a:p>
            <a:pPr marL="624205" marR="493395" indent="288290">
              <a:lnSpc>
                <a:spcPct val="170900"/>
              </a:lnSpc>
            </a:pPr>
            <a:r>
              <a:rPr sz="700">
                <a:solidFill>
                  <a:srgbClr val="FFFFFF"/>
                </a:solidFill>
                <a:latin typeface="宋体"/>
                <a:cs typeface="宋体"/>
              </a:rPr>
              <a:t>第一篇章  </a:t>
            </a:r>
            <a:r>
              <a:rPr sz="700" spc="175">
                <a:solidFill>
                  <a:srgbClr val="FFFFFF"/>
                </a:solidFill>
                <a:latin typeface="宋体"/>
                <a:cs typeface="宋体"/>
              </a:rPr>
              <a:t>PAGE</a:t>
            </a:r>
            <a:r>
              <a:rPr sz="70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700" spc="70">
                <a:solidFill>
                  <a:srgbClr val="FFFFFF"/>
                </a:solidFill>
                <a:latin typeface="宋体"/>
                <a:cs typeface="宋体"/>
              </a:rPr>
              <a:t>02</a:t>
            </a:r>
            <a:r>
              <a:rPr sz="700" spc="-17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700" spc="80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700" spc="-17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700" spc="70">
                <a:solidFill>
                  <a:srgbClr val="FFFFFF"/>
                </a:solidFill>
                <a:latin typeface="宋体"/>
                <a:cs typeface="宋体"/>
              </a:rPr>
              <a:t>04</a:t>
            </a:r>
            <a:endParaRPr sz="700">
              <a:latin typeface="宋体"/>
              <a:cs typeface="宋体"/>
            </a:endParaRPr>
          </a:p>
        </p:txBody>
      </p:sp>
      <p:sp>
        <p:nvSpPr>
          <p:cNvPr id="88" name="object 88"/>
          <p:cNvSpPr/>
          <p:nvPr/>
        </p:nvSpPr>
        <p:spPr>
          <a:xfrm flipH="1">
            <a:off x="3626577" y="0"/>
            <a:ext cx="0" cy="3742054"/>
          </a:xfrm>
          <a:custGeom>
            <a:rect l="l" t="t" r="r" b="b"/>
            <a:pathLst>
              <a:path h="3742054">
                <a:moveTo>
                  <a:pt x="0" y="0"/>
                </a:moveTo>
                <a:lnTo>
                  <a:pt x="0" y="3741947"/>
                </a:lnTo>
              </a:path>
            </a:pathLst>
          </a:custGeom>
          <a:ln w="6343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152019" y="5234851"/>
            <a:ext cx="493395" cy="625475"/>
          </a:xfrm>
          <a:custGeom>
            <a:rect l="l" t="t" r="r" b="b"/>
            <a:pathLst>
              <a:path w="493395" h="625475">
                <a:moveTo>
                  <a:pt x="491083" y="0"/>
                </a:moveTo>
                <a:lnTo>
                  <a:pt x="1904" y="0"/>
                </a:lnTo>
                <a:lnTo>
                  <a:pt x="0" y="1930"/>
                </a:lnTo>
                <a:lnTo>
                  <a:pt x="0" y="623379"/>
                </a:lnTo>
                <a:lnTo>
                  <a:pt x="1904" y="625309"/>
                </a:lnTo>
                <a:lnTo>
                  <a:pt x="491083" y="625309"/>
                </a:lnTo>
                <a:lnTo>
                  <a:pt x="493001" y="623379"/>
                </a:lnTo>
                <a:lnTo>
                  <a:pt x="493001" y="616673"/>
                </a:lnTo>
                <a:lnTo>
                  <a:pt x="8521" y="616673"/>
                </a:lnTo>
                <a:lnTo>
                  <a:pt x="8521" y="8635"/>
                </a:lnTo>
                <a:lnTo>
                  <a:pt x="493001" y="8635"/>
                </a:lnTo>
                <a:lnTo>
                  <a:pt x="493001" y="1930"/>
                </a:lnTo>
                <a:lnTo>
                  <a:pt x="491083" y="0"/>
                </a:lnTo>
                <a:close/>
              </a:path>
              <a:path w="493395" h="625475">
                <a:moveTo>
                  <a:pt x="493001" y="8635"/>
                </a:moveTo>
                <a:lnTo>
                  <a:pt x="484479" y="8635"/>
                </a:lnTo>
                <a:lnTo>
                  <a:pt x="484479" y="616673"/>
                </a:lnTo>
                <a:lnTo>
                  <a:pt x="493001" y="616673"/>
                </a:lnTo>
                <a:lnTo>
                  <a:pt x="493001" y="8635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/>
          <p:nvPr/>
        </p:nvSpPr>
        <p:spPr>
          <a:xfrm>
            <a:off x="271646" y="5382289"/>
            <a:ext cx="188633" cy="164020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>
            <a:off x="245287" y="5382275"/>
            <a:ext cx="303530" cy="263525"/>
          </a:xfrm>
          <a:custGeom>
            <a:rect l="l" t="t" r="r" b="b"/>
            <a:pathLst>
              <a:path w="303530" h="263525">
                <a:moveTo>
                  <a:pt x="299821" y="0"/>
                </a:moveTo>
                <a:lnTo>
                  <a:pt x="297878" y="0"/>
                </a:lnTo>
                <a:lnTo>
                  <a:pt x="296811" y="177"/>
                </a:lnTo>
                <a:lnTo>
                  <a:pt x="295808" y="1066"/>
                </a:lnTo>
                <a:lnTo>
                  <a:pt x="203" y="257352"/>
                </a:lnTo>
                <a:lnTo>
                  <a:pt x="0" y="260083"/>
                </a:lnTo>
                <a:lnTo>
                  <a:pt x="2374" y="262864"/>
                </a:lnTo>
                <a:lnTo>
                  <a:pt x="3517" y="263398"/>
                </a:lnTo>
                <a:lnTo>
                  <a:pt x="5803" y="263398"/>
                </a:lnTo>
                <a:lnTo>
                  <a:pt x="6781" y="263029"/>
                </a:lnTo>
                <a:lnTo>
                  <a:pt x="303161" y="6070"/>
                </a:lnTo>
                <a:lnTo>
                  <a:pt x="303352" y="3340"/>
                </a:lnTo>
                <a:lnTo>
                  <a:pt x="300964" y="533"/>
                </a:lnTo>
                <a:lnTo>
                  <a:pt x="299821" y="0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0" y="5173345"/>
            <a:ext cx="828040" cy="795020"/>
          </a:xfrm>
          <a:custGeom>
            <a:rect l="l" t="t" r="r" b="b"/>
            <a:pathLst>
              <a:path w="828040" h="795020">
                <a:moveTo>
                  <a:pt x="826046" y="733399"/>
                </a:moveTo>
                <a:lnTo>
                  <a:pt x="0" y="733399"/>
                </a:lnTo>
                <a:lnTo>
                  <a:pt x="0" y="742035"/>
                </a:lnTo>
                <a:lnTo>
                  <a:pt x="819454" y="742035"/>
                </a:lnTo>
                <a:lnTo>
                  <a:pt x="819454" y="786231"/>
                </a:lnTo>
                <a:lnTo>
                  <a:pt x="0" y="786231"/>
                </a:lnTo>
                <a:lnTo>
                  <a:pt x="0" y="794867"/>
                </a:lnTo>
                <a:lnTo>
                  <a:pt x="826046" y="794867"/>
                </a:lnTo>
                <a:lnTo>
                  <a:pt x="827963" y="792924"/>
                </a:lnTo>
                <a:lnTo>
                  <a:pt x="827963" y="735342"/>
                </a:lnTo>
                <a:lnTo>
                  <a:pt x="826046" y="733399"/>
                </a:lnTo>
                <a:close/>
              </a:path>
              <a:path w="828040" h="795020">
                <a:moveTo>
                  <a:pt x="731481" y="0"/>
                </a:moveTo>
                <a:lnTo>
                  <a:pt x="62458" y="0"/>
                </a:lnTo>
                <a:lnTo>
                  <a:pt x="60540" y="1930"/>
                </a:lnTo>
                <a:lnTo>
                  <a:pt x="60540" y="733399"/>
                </a:lnTo>
                <a:lnTo>
                  <a:pt x="69075" y="733399"/>
                </a:lnTo>
                <a:lnTo>
                  <a:pt x="69075" y="8635"/>
                </a:lnTo>
                <a:lnTo>
                  <a:pt x="733386" y="8635"/>
                </a:lnTo>
                <a:lnTo>
                  <a:pt x="733386" y="1930"/>
                </a:lnTo>
                <a:lnTo>
                  <a:pt x="731481" y="0"/>
                </a:lnTo>
                <a:close/>
              </a:path>
              <a:path w="828040" h="795020">
                <a:moveTo>
                  <a:pt x="733386" y="8635"/>
                </a:moveTo>
                <a:lnTo>
                  <a:pt x="724852" y="8635"/>
                </a:lnTo>
                <a:lnTo>
                  <a:pt x="724852" y="733399"/>
                </a:lnTo>
                <a:lnTo>
                  <a:pt x="733386" y="733399"/>
                </a:lnTo>
                <a:lnTo>
                  <a:pt x="733386" y="8635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>
            <a:off x="3339563" y="6813621"/>
            <a:ext cx="50800" cy="50800"/>
          </a:xfrm>
          <a:custGeom>
            <a:rect l="l" t="t" r="r" b="b"/>
            <a:pathLst>
              <a:path w="50800" h="50800">
                <a:moveTo>
                  <a:pt x="25171" y="0"/>
                </a:moveTo>
                <a:lnTo>
                  <a:pt x="15382" y="2014"/>
                </a:lnTo>
                <a:lnTo>
                  <a:pt x="7380" y="7505"/>
                </a:lnTo>
                <a:lnTo>
                  <a:pt x="1981" y="15644"/>
                </a:lnTo>
                <a:lnTo>
                  <a:pt x="0" y="25603"/>
                </a:lnTo>
                <a:lnTo>
                  <a:pt x="1981" y="35251"/>
                </a:lnTo>
                <a:lnTo>
                  <a:pt x="7380" y="43140"/>
                </a:lnTo>
                <a:lnTo>
                  <a:pt x="15382" y="48464"/>
                </a:lnTo>
                <a:lnTo>
                  <a:pt x="25171" y="50418"/>
                </a:lnTo>
                <a:lnTo>
                  <a:pt x="34969" y="48464"/>
                </a:lnTo>
                <a:lnTo>
                  <a:pt x="42979" y="43140"/>
                </a:lnTo>
                <a:lnTo>
                  <a:pt x="43909" y="41782"/>
                </a:lnTo>
                <a:lnTo>
                  <a:pt x="16141" y="41782"/>
                </a:lnTo>
                <a:lnTo>
                  <a:pt x="8521" y="34366"/>
                </a:lnTo>
                <a:lnTo>
                  <a:pt x="8521" y="16090"/>
                </a:lnTo>
                <a:lnTo>
                  <a:pt x="15836" y="8648"/>
                </a:lnTo>
                <a:lnTo>
                  <a:pt x="43739" y="8648"/>
                </a:lnTo>
                <a:lnTo>
                  <a:pt x="42979" y="7505"/>
                </a:lnTo>
                <a:lnTo>
                  <a:pt x="34969" y="2014"/>
                </a:lnTo>
                <a:lnTo>
                  <a:pt x="25171" y="0"/>
                </a:lnTo>
                <a:close/>
              </a:path>
              <a:path w="50800" h="50800">
                <a:moveTo>
                  <a:pt x="43739" y="8648"/>
                </a:moveTo>
                <a:lnTo>
                  <a:pt x="34531" y="8648"/>
                </a:lnTo>
                <a:lnTo>
                  <a:pt x="41833" y="16090"/>
                </a:lnTo>
                <a:lnTo>
                  <a:pt x="41833" y="34366"/>
                </a:lnTo>
                <a:lnTo>
                  <a:pt x="34201" y="41782"/>
                </a:lnTo>
                <a:lnTo>
                  <a:pt x="43909" y="41782"/>
                </a:lnTo>
                <a:lnTo>
                  <a:pt x="48385" y="35251"/>
                </a:lnTo>
                <a:lnTo>
                  <a:pt x="50368" y="25603"/>
                </a:lnTo>
                <a:lnTo>
                  <a:pt x="48385" y="15644"/>
                </a:lnTo>
                <a:lnTo>
                  <a:pt x="43739" y="8648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>
            <a:off x="3339563" y="6603850"/>
            <a:ext cx="50800" cy="50800"/>
          </a:xfrm>
          <a:custGeom>
            <a:rect l="l" t="t" r="r" b="b"/>
            <a:pathLst>
              <a:path w="50800" h="50800">
                <a:moveTo>
                  <a:pt x="25171" y="0"/>
                </a:moveTo>
                <a:lnTo>
                  <a:pt x="15382" y="2016"/>
                </a:lnTo>
                <a:lnTo>
                  <a:pt x="7380" y="7512"/>
                </a:lnTo>
                <a:lnTo>
                  <a:pt x="1981" y="15655"/>
                </a:lnTo>
                <a:lnTo>
                  <a:pt x="0" y="25615"/>
                </a:lnTo>
                <a:lnTo>
                  <a:pt x="1981" y="35263"/>
                </a:lnTo>
                <a:lnTo>
                  <a:pt x="7380" y="43153"/>
                </a:lnTo>
                <a:lnTo>
                  <a:pt x="15382" y="48477"/>
                </a:lnTo>
                <a:lnTo>
                  <a:pt x="25171" y="50431"/>
                </a:lnTo>
                <a:lnTo>
                  <a:pt x="34969" y="48477"/>
                </a:lnTo>
                <a:lnTo>
                  <a:pt x="42979" y="43153"/>
                </a:lnTo>
                <a:lnTo>
                  <a:pt x="43909" y="41795"/>
                </a:lnTo>
                <a:lnTo>
                  <a:pt x="16141" y="41795"/>
                </a:lnTo>
                <a:lnTo>
                  <a:pt x="8521" y="34391"/>
                </a:lnTo>
                <a:lnTo>
                  <a:pt x="8521" y="16090"/>
                </a:lnTo>
                <a:lnTo>
                  <a:pt x="15836" y="8636"/>
                </a:lnTo>
                <a:lnTo>
                  <a:pt x="43725" y="8636"/>
                </a:lnTo>
                <a:lnTo>
                  <a:pt x="42979" y="7512"/>
                </a:lnTo>
                <a:lnTo>
                  <a:pt x="34969" y="2016"/>
                </a:lnTo>
                <a:lnTo>
                  <a:pt x="25171" y="0"/>
                </a:lnTo>
                <a:close/>
              </a:path>
              <a:path w="50800" h="50800">
                <a:moveTo>
                  <a:pt x="43725" y="8636"/>
                </a:moveTo>
                <a:lnTo>
                  <a:pt x="34531" y="8636"/>
                </a:lnTo>
                <a:lnTo>
                  <a:pt x="41833" y="16090"/>
                </a:lnTo>
                <a:lnTo>
                  <a:pt x="41833" y="34391"/>
                </a:lnTo>
                <a:lnTo>
                  <a:pt x="34201" y="41795"/>
                </a:lnTo>
                <a:lnTo>
                  <a:pt x="43909" y="41795"/>
                </a:lnTo>
                <a:lnTo>
                  <a:pt x="48385" y="35263"/>
                </a:lnTo>
                <a:lnTo>
                  <a:pt x="50368" y="25615"/>
                </a:lnTo>
                <a:lnTo>
                  <a:pt x="48385" y="15655"/>
                </a:lnTo>
                <a:lnTo>
                  <a:pt x="43725" y="8636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/>
          <p:nvPr/>
        </p:nvSpPr>
        <p:spPr>
          <a:xfrm>
            <a:off x="3339563" y="6394094"/>
            <a:ext cx="50800" cy="50800"/>
          </a:xfrm>
          <a:custGeom>
            <a:rect l="l" t="t" r="r" b="b"/>
            <a:pathLst>
              <a:path w="50800" h="50800">
                <a:moveTo>
                  <a:pt x="25171" y="0"/>
                </a:moveTo>
                <a:lnTo>
                  <a:pt x="15382" y="2014"/>
                </a:lnTo>
                <a:lnTo>
                  <a:pt x="7380" y="7504"/>
                </a:lnTo>
                <a:lnTo>
                  <a:pt x="1981" y="15639"/>
                </a:lnTo>
                <a:lnTo>
                  <a:pt x="0" y="25590"/>
                </a:lnTo>
                <a:lnTo>
                  <a:pt x="1981" y="35255"/>
                </a:lnTo>
                <a:lnTo>
                  <a:pt x="7380" y="43156"/>
                </a:lnTo>
                <a:lnTo>
                  <a:pt x="15382" y="48488"/>
                </a:lnTo>
                <a:lnTo>
                  <a:pt x="25171" y="50444"/>
                </a:lnTo>
                <a:lnTo>
                  <a:pt x="34969" y="48488"/>
                </a:lnTo>
                <a:lnTo>
                  <a:pt x="42979" y="43156"/>
                </a:lnTo>
                <a:lnTo>
                  <a:pt x="43910" y="41795"/>
                </a:lnTo>
                <a:lnTo>
                  <a:pt x="16141" y="41795"/>
                </a:lnTo>
                <a:lnTo>
                  <a:pt x="8521" y="34378"/>
                </a:lnTo>
                <a:lnTo>
                  <a:pt x="8521" y="16090"/>
                </a:lnTo>
                <a:lnTo>
                  <a:pt x="15836" y="8635"/>
                </a:lnTo>
                <a:lnTo>
                  <a:pt x="43731" y="8635"/>
                </a:lnTo>
                <a:lnTo>
                  <a:pt x="42979" y="7504"/>
                </a:lnTo>
                <a:lnTo>
                  <a:pt x="34969" y="2014"/>
                </a:lnTo>
                <a:lnTo>
                  <a:pt x="25171" y="0"/>
                </a:lnTo>
                <a:close/>
              </a:path>
              <a:path w="50800" h="50800">
                <a:moveTo>
                  <a:pt x="43731" y="8635"/>
                </a:moveTo>
                <a:lnTo>
                  <a:pt x="34531" y="8635"/>
                </a:lnTo>
                <a:lnTo>
                  <a:pt x="41833" y="16090"/>
                </a:lnTo>
                <a:lnTo>
                  <a:pt x="41833" y="34378"/>
                </a:lnTo>
                <a:lnTo>
                  <a:pt x="34201" y="41795"/>
                </a:lnTo>
                <a:lnTo>
                  <a:pt x="43910" y="41795"/>
                </a:lnTo>
                <a:lnTo>
                  <a:pt x="48385" y="35255"/>
                </a:lnTo>
                <a:lnTo>
                  <a:pt x="50368" y="25590"/>
                </a:lnTo>
                <a:lnTo>
                  <a:pt x="48385" y="15639"/>
                </a:lnTo>
                <a:lnTo>
                  <a:pt x="43731" y="8635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/>
          <p:nvPr/>
        </p:nvSpPr>
        <p:spPr>
          <a:xfrm>
            <a:off x="1156639" y="5499011"/>
            <a:ext cx="196215" cy="389255"/>
          </a:xfrm>
          <a:custGeom>
            <a:rect l="l" t="t" r="r" b="b"/>
            <a:pathLst>
              <a:path w="196215" h="389254">
                <a:moveTo>
                  <a:pt x="72085" y="309905"/>
                </a:moveTo>
                <a:lnTo>
                  <a:pt x="63563" y="309905"/>
                </a:lnTo>
                <a:lnTo>
                  <a:pt x="63563" y="386803"/>
                </a:lnTo>
                <a:lnTo>
                  <a:pt x="65468" y="388747"/>
                </a:lnTo>
                <a:lnTo>
                  <a:pt x="129857" y="388747"/>
                </a:lnTo>
                <a:lnTo>
                  <a:pt x="131775" y="386803"/>
                </a:lnTo>
                <a:lnTo>
                  <a:pt x="131775" y="380111"/>
                </a:lnTo>
                <a:lnTo>
                  <a:pt x="72085" y="380111"/>
                </a:lnTo>
                <a:lnTo>
                  <a:pt x="72085" y="309905"/>
                </a:lnTo>
                <a:close/>
              </a:path>
              <a:path w="196215" h="389254">
                <a:moveTo>
                  <a:pt x="131775" y="309905"/>
                </a:moveTo>
                <a:lnTo>
                  <a:pt x="123253" y="309905"/>
                </a:lnTo>
                <a:lnTo>
                  <a:pt x="123253" y="380111"/>
                </a:lnTo>
                <a:lnTo>
                  <a:pt x="131775" y="380111"/>
                </a:lnTo>
                <a:lnTo>
                  <a:pt x="131775" y="309905"/>
                </a:lnTo>
                <a:close/>
              </a:path>
              <a:path w="196215" h="389254">
                <a:moveTo>
                  <a:pt x="194221" y="0"/>
                </a:moveTo>
                <a:lnTo>
                  <a:pt x="1905" y="0"/>
                </a:lnTo>
                <a:lnTo>
                  <a:pt x="0" y="1943"/>
                </a:lnTo>
                <a:lnTo>
                  <a:pt x="0" y="307962"/>
                </a:lnTo>
                <a:lnTo>
                  <a:pt x="1905" y="309905"/>
                </a:lnTo>
                <a:lnTo>
                  <a:pt x="194221" y="309905"/>
                </a:lnTo>
                <a:lnTo>
                  <a:pt x="196138" y="307962"/>
                </a:lnTo>
                <a:lnTo>
                  <a:pt x="196138" y="301256"/>
                </a:lnTo>
                <a:lnTo>
                  <a:pt x="8521" y="301256"/>
                </a:lnTo>
                <a:lnTo>
                  <a:pt x="8521" y="219202"/>
                </a:lnTo>
                <a:lnTo>
                  <a:pt x="196138" y="219202"/>
                </a:lnTo>
                <a:lnTo>
                  <a:pt x="196138" y="210566"/>
                </a:lnTo>
                <a:lnTo>
                  <a:pt x="8521" y="210566"/>
                </a:lnTo>
                <a:lnTo>
                  <a:pt x="8521" y="126936"/>
                </a:lnTo>
                <a:lnTo>
                  <a:pt x="196138" y="126936"/>
                </a:lnTo>
                <a:lnTo>
                  <a:pt x="196138" y="118313"/>
                </a:lnTo>
                <a:lnTo>
                  <a:pt x="8521" y="118313"/>
                </a:lnTo>
                <a:lnTo>
                  <a:pt x="8521" y="8648"/>
                </a:lnTo>
                <a:lnTo>
                  <a:pt x="196138" y="8648"/>
                </a:lnTo>
                <a:lnTo>
                  <a:pt x="196138" y="1943"/>
                </a:lnTo>
                <a:lnTo>
                  <a:pt x="194221" y="0"/>
                </a:lnTo>
                <a:close/>
              </a:path>
              <a:path w="196215" h="389254">
                <a:moveTo>
                  <a:pt x="196138" y="219202"/>
                </a:moveTo>
                <a:lnTo>
                  <a:pt x="187604" y="219202"/>
                </a:lnTo>
                <a:lnTo>
                  <a:pt x="187604" y="301256"/>
                </a:lnTo>
                <a:lnTo>
                  <a:pt x="196138" y="301256"/>
                </a:lnTo>
                <a:lnTo>
                  <a:pt x="196138" y="219202"/>
                </a:lnTo>
                <a:close/>
              </a:path>
              <a:path w="196215" h="389254">
                <a:moveTo>
                  <a:pt x="196138" y="126936"/>
                </a:moveTo>
                <a:lnTo>
                  <a:pt x="187604" y="126936"/>
                </a:lnTo>
                <a:lnTo>
                  <a:pt x="187604" y="210566"/>
                </a:lnTo>
                <a:lnTo>
                  <a:pt x="196138" y="210566"/>
                </a:lnTo>
                <a:lnTo>
                  <a:pt x="196138" y="126936"/>
                </a:lnTo>
                <a:close/>
              </a:path>
              <a:path w="196215" h="389254">
                <a:moveTo>
                  <a:pt x="196138" y="8648"/>
                </a:moveTo>
                <a:lnTo>
                  <a:pt x="187604" y="8648"/>
                </a:lnTo>
                <a:lnTo>
                  <a:pt x="187604" y="118313"/>
                </a:lnTo>
                <a:lnTo>
                  <a:pt x="196138" y="118313"/>
                </a:lnTo>
                <a:lnTo>
                  <a:pt x="196138" y="8648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/>
          <p:nvPr/>
        </p:nvSpPr>
        <p:spPr>
          <a:xfrm>
            <a:off x="1586864" y="5226189"/>
            <a:ext cx="836930" cy="622300"/>
          </a:xfrm>
          <a:custGeom>
            <a:rect l="l" t="t" r="r" b="b"/>
            <a:pathLst>
              <a:path w="836930" h="622300">
                <a:moveTo>
                  <a:pt x="834516" y="0"/>
                </a:moveTo>
                <a:lnTo>
                  <a:pt x="1917" y="0"/>
                </a:lnTo>
                <a:lnTo>
                  <a:pt x="0" y="1943"/>
                </a:lnTo>
                <a:lnTo>
                  <a:pt x="0" y="620229"/>
                </a:lnTo>
                <a:lnTo>
                  <a:pt x="1917" y="622160"/>
                </a:lnTo>
                <a:lnTo>
                  <a:pt x="834516" y="622160"/>
                </a:lnTo>
                <a:lnTo>
                  <a:pt x="836422" y="620229"/>
                </a:lnTo>
                <a:lnTo>
                  <a:pt x="836422" y="613524"/>
                </a:lnTo>
                <a:lnTo>
                  <a:pt x="8521" y="613524"/>
                </a:lnTo>
                <a:lnTo>
                  <a:pt x="8521" y="8635"/>
                </a:lnTo>
                <a:lnTo>
                  <a:pt x="836422" y="8635"/>
                </a:lnTo>
                <a:lnTo>
                  <a:pt x="836422" y="1943"/>
                </a:lnTo>
                <a:lnTo>
                  <a:pt x="834516" y="0"/>
                </a:lnTo>
                <a:close/>
              </a:path>
              <a:path w="836930" h="622300">
                <a:moveTo>
                  <a:pt x="836422" y="8635"/>
                </a:moveTo>
                <a:lnTo>
                  <a:pt x="827900" y="8635"/>
                </a:lnTo>
                <a:lnTo>
                  <a:pt x="827900" y="613524"/>
                </a:lnTo>
                <a:lnTo>
                  <a:pt x="836422" y="613524"/>
                </a:lnTo>
                <a:lnTo>
                  <a:pt x="836422" y="8635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/>
          <p:nvPr/>
        </p:nvSpPr>
        <p:spPr>
          <a:xfrm>
            <a:off x="2658160" y="5499011"/>
            <a:ext cx="195580" cy="389255"/>
          </a:xfrm>
          <a:custGeom>
            <a:rect l="l" t="t" r="r" b="b"/>
            <a:pathLst>
              <a:path w="195580" h="389254">
                <a:moveTo>
                  <a:pt x="72085" y="309905"/>
                </a:moveTo>
                <a:lnTo>
                  <a:pt x="63563" y="309905"/>
                </a:lnTo>
                <a:lnTo>
                  <a:pt x="63563" y="386803"/>
                </a:lnTo>
                <a:lnTo>
                  <a:pt x="65481" y="388747"/>
                </a:lnTo>
                <a:lnTo>
                  <a:pt x="129870" y="388747"/>
                </a:lnTo>
                <a:lnTo>
                  <a:pt x="131775" y="386803"/>
                </a:lnTo>
                <a:lnTo>
                  <a:pt x="131775" y="380111"/>
                </a:lnTo>
                <a:lnTo>
                  <a:pt x="72085" y="380111"/>
                </a:lnTo>
                <a:lnTo>
                  <a:pt x="72085" y="309905"/>
                </a:lnTo>
                <a:close/>
              </a:path>
              <a:path w="195580" h="389254">
                <a:moveTo>
                  <a:pt x="131775" y="309905"/>
                </a:moveTo>
                <a:lnTo>
                  <a:pt x="123253" y="309905"/>
                </a:lnTo>
                <a:lnTo>
                  <a:pt x="123253" y="380111"/>
                </a:lnTo>
                <a:lnTo>
                  <a:pt x="131775" y="380111"/>
                </a:lnTo>
                <a:lnTo>
                  <a:pt x="131775" y="309905"/>
                </a:lnTo>
                <a:close/>
              </a:path>
              <a:path w="195580" h="389254">
                <a:moveTo>
                  <a:pt x="193433" y="0"/>
                </a:moveTo>
                <a:lnTo>
                  <a:pt x="1917" y="0"/>
                </a:lnTo>
                <a:lnTo>
                  <a:pt x="0" y="1943"/>
                </a:lnTo>
                <a:lnTo>
                  <a:pt x="0" y="307962"/>
                </a:lnTo>
                <a:lnTo>
                  <a:pt x="1917" y="309905"/>
                </a:lnTo>
                <a:lnTo>
                  <a:pt x="193433" y="309905"/>
                </a:lnTo>
                <a:lnTo>
                  <a:pt x="195325" y="307962"/>
                </a:lnTo>
                <a:lnTo>
                  <a:pt x="195325" y="301256"/>
                </a:lnTo>
                <a:lnTo>
                  <a:pt x="8521" y="301256"/>
                </a:lnTo>
                <a:lnTo>
                  <a:pt x="8521" y="219202"/>
                </a:lnTo>
                <a:lnTo>
                  <a:pt x="195325" y="219202"/>
                </a:lnTo>
                <a:lnTo>
                  <a:pt x="195325" y="210566"/>
                </a:lnTo>
                <a:lnTo>
                  <a:pt x="8521" y="210566"/>
                </a:lnTo>
                <a:lnTo>
                  <a:pt x="8521" y="126936"/>
                </a:lnTo>
                <a:lnTo>
                  <a:pt x="195325" y="126936"/>
                </a:lnTo>
                <a:lnTo>
                  <a:pt x="195325" y="118313"/>
                </a:lnTo>
                <a:lnTo>
                  <a:pt x="8521" y="118313"/>
                </a:lnTo>
                <a:lnTo>
                  <a:pt x="8521" y="8648"/>
                </a:lnTo>
                <a:lnTo>
                  <a:pt x="195325" y="8648"/>
                </a:lnTo>
                <a:lnTo>
                  <a:pt x="195325" y="1943"/>
                </a:lnTo>
                <a:lnTo>
                  <a:pt x="193433" y="0"/>
                </a:lnTo>
                <a:close/>
              </a:path>
              <a:path w="195580" h="389254">
                <a:moveTo>
                  <a:pt x="195325" y="219202"/>
                </a:moveTo>
                <a:lnTo>
                  <a:pt x="186804" y="219202"/>
                </a:lnTo>
                <a:lnTo>
                  <a:pt x="186804" y="301256"/>
                </a:lnTo>
                <a:lnTo>
                  <a:pt x="195325" y="301256"/>
                </a:lnTo>
                <a:lnTo>
                  <a:pt x="195325" y="219202"/>
                </a:lnTo>
                <a:close/>
              </a:path>
              <a:path w="195580" h="389254">
                <a:moveTo>
                  <a:pt x="195325" y="126936"/>
                </a:moveTo>
                <a:lnTo>
                  <a:pt x="186804" y="126936"/>
                </a:lnTo>
                <a:lnTo>
                  <a:pt x="186804" y="210566"/>
                </a:lnTo>
                <a:lnTo>
                  <a:pt x="195325" y="210566"/>
                </a:lnTo>
                <a:lnTo>
                  <a:pt x="195325" y="126936"/>
                </a:lnTo>
                <a:close/>
              </a:path>
              <a:path w="195580" h="389254">
                <a:moveTo>
                  <a:pt x="195325" y="8648"/>
                </a:moveTo>
                <a:lnTo>
                  <a:pt x="186804" y="8648"/>
                </a:lnTo>
                <a:lnTo>
                  <a:pt x="186804" y="118313"/>
                </a:lnTo>
                <a:lnTo>
                  <a:pt x="195325" y="118313"/>
                </a:lnTo>
                <a:lnTo>
                  <a:pt x="195325" y="8648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/>
          <p:nvPr/>
        </p:nvSpPr>
        <p:spPr>
          <a:xfrm>
            <a:off x="1671370" y="5311343"/>
            <a:ext cx="668020" cy="452120"/>
          </a:xfrm>
          <a:custGeom>
            <a:rect l="l" t="t" r="r" b="b"/>
            <a:pathLst>
              <a:path w="668019" h="452120">
                <a:moveTo>
                  <a:pt x="665505" y="0"/>
                </a:moveTo>
                <a:lnTo>
                  <a:pt x="1904" y="0"/>
                </a:lnTo>
                <a:lnTo>
                  <a:pt x="0" y="1943"/>
                </a:lnTo>
                <a:lnTo>
                  <a:pt x="0" y="449884"/>
                </a:lnTo>
                <a:lnTo>
                  <a:pt x="1904" y="451815"/>
                </a:lnTo>
                <a:lnTo>
                  <a:pt x="665505" y="451815"/>
                </a:lnTo>
                <a:lnTo>
                  <a:pt x="667423" y="449884"/>
                </a:lnTo>
                <a:lnTo>
                  <a:pt x="667423" y="443191"/>
                </a:lnTo>
                <a:lnTo>
                  <a:pt x="8508" y="443191"/>
                </a:lnTo>
                <a:lnTo>
                  <a:pt x="8508" y="8636"/>
                </a:lnTo>
                <a:lnTo>
                  <a:pt x="667423" y="8636"/>
                </a:lnTo>
                <a:lnTo>
                  <a:pt x="667423" y="1943"/>
                </a:lnTo>
                <a:lnTo>
                  <a:pt x="665505" y="0"/>
                </a:lnTo>
                <a:close/>
              </a:path>
              <a:path w="668019" h="452120">
                <a:moveTo>
                  <a:pt x="667423" y="8636"/>
                </a:moveTo>
                <a:lnTo>
                  <a:pt x="658901" y="8636"/>
                </a:lnTo>
                <a:lnTo>
                  <a:pt x="658901" y="443191"/>
                </a:lnTo>
                <a:lnTo>
                  <a:pt x="667423" y="443191"/>
                </a:lnTo>
                <a:lnTo>
                  <a:pt x="667423" y="8636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/>
          <p:nvPr/>
        </p:nvSpPr>
        <p:spPr>
          <a:xfrm>
            <a:off x="1879362" y="5405183"/>
            <a:ext cx="189369" cy="164795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/>
          <p:nvPr/>
        </p:nvSpPr>
        <p:spPr>
          <a:xfrm>
            <a:off x="1853786" y="5405196"/>
            <a:ext cx="302895" cy="264160"/>
          </a:xfrm>
          <a:custGeom>
            <a:rect l="l" t="t" r="r" b="b"/>
            <a:pathLst>
              <a:path w="302894" h="264160">
                <a:moveTo>
                  <a:pt x="299034" y="0"/>
                </a:moveTo>
                <a:lnTo>
                  <a:pt x="297065" y="0"/>
                </a:lnTo>
                <a:lnTo>
                  <a:pt x="295986" y="177"/>
                </a:lnTo>
                <a:lnTo>
                  <a:pt x="203" y="258114"/>
                </a:lnTo>
                <a:lnTo>
                  <a:pt x="0" y="260858"/>
                </a:lnTo>
                <a:lnTo>
                  <a:pt x="2362" y="263601"/>
                </a:lnTo>
                <a:lnTo>
                  <a:pt x="3530" y="264147"/>
                </a:lnTo>
                <a:lnTo>
                  <a:pt x="5803" y="264147"/>
                </a:lnTo>
                <a:lnTo>
                  <a:pt x="6769" y="263791"/>
                </a:lnTo>
                <a:lnTo>
                  <a:pt x="302361" y="6032"/>
                </a:lnTo>
                <a:lnTo>
                  <a:pt x="302564" y="3289"/>
                </a:lnTo>
                <a:lnTo>
                  <a:pt x="300202" y="533"/>
                </a:lnTo>
                <a:lnTo>
                  <a:pt x="299034" y="0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/>
          <p:nvPr/>
        </p:nvSpPr>
        <p:spPr>
          <a:xfrm>
            <a:off x="0" y="3946051"/>
            <a:ext cx="4987925" cy="3187700"/>
          </a:xfrm>
          <a:custGeom>
            <a:rect l="l" t="t" r="r" b="b"/>
            <a:pathLst>
              <a:path w="4987925" h="3187700">
                <a:moveTo>
                  <a:pt x="798759" y="3098800"/>
                </a:moveTo>
                <a:lnTo>
                  <a:pt x="790046" y="3098800"/>
                </a:lnTo>
                <a:lnTo>
                  <a:pt x="805540" y="3162300"/>
                </a:lnTo>
                <a:lnTo>
                  <a:pt x="806836" y="3175000"/>
                </a:lnTo>
                <a:lnTo>
                  <a:pt x="809922" y="3187700"/>
                </a:lnTo>
                <a:lnTo>
                  <a:pt x="825147" y="3187700"/>
                </a:lnTo>
                <a:lnTo>
                  <a:pt x="820479" y="3175000"/>
                </a:lnTo>
                <a:lnTo>
                  <a:pt x="816520" y="3175000"/>
                </a:lnTo>
                <a:lnTo>
                  <a:pt x="813910" y="3162300"/>
                </a:lnTo>
                <a:lnTo>
                  <a:pt x="798759" y="3098800"/>
                </a:lnTo>
                <a:close/>
              </a:path>
              <a:path w="4987925" h="3187700">
                <a:moveTo>
                  <a:pt x="855883" y="3098800"/>
                </a:moveTo>
                <a:lnTo>
                  <a:pt x="847349" y="3098800"/>
                </a:lnTo>
                <a:lnTo>
                  <a:pt x="847349" y="3149600"/>
                </a:lnTo>
                <a:lnTo>
                  <a:pt x="845929" y="3162300"/>
                </a:lnTo>
                <a:lnTo>
                  <a:pt x="842108" y="3175000"/>
                </a:lnTo>
                <a:lnTo>
                  <a:pt x="836542" y="3187700"/>
                </a:lnTo>
                <a:lnTo>
                  <a:pt x="845368" y="3187700"/>
                </a:lnTo>
                <a:lnTo>
                  <a:pt x="849684" y="3175000"/>
                </a:lnTo>
                <a:lnTo>
                  <a:pt x="853002" y="3175000"/>
                </a:lnTo>
                <a:lnTo>
                  <a:pt x="855131" y="3162300"/>
                </a:lnTo>
                <a:lnTo>
                  <a:pt x="855883" y="3149600"/>
                </a:lnTo>
                <a:lnTo>
                  <a:pt x="855883" y="3098800"/>
                </a:lnTo>
                <a:close/>
              </a:path>
              <a:path w="4987925" h="3187700">
                <a:moveTo>
                  <a:pt x="1214785" y="3060700"/>
                </a:moveTo>
                <a:lnTo>
                  <a:pt x="1206149" y="3060700"/>
                </a:lnTo>
                <a:lnTo>
                  <a:pt x="1227333" y="3187700"/>
                </a:lnTo>
                <a:lnTo>
                  <a:pt x="1235842" y="3187700"/>
                </a:lnTo>
                <a:lnTo>
                  <a:pt x="1214785" y="3060700"/>
                </a:lnTo>
                <a:close/>
              </a:path>
              <a:path w="4987925" h="3187700">
                <a:moveTo>
                  <a:pt x="1302314" y="3060700"/>
                </a:moveTo>
                <a:lnTo>
                  <a:pt x="1293589" y="3060700"/>
                </a:lnTo>
                <a:lnTo>
                  <a:pt x="1266004" y="3187700"/>
                </a:lnTo>
                <a:lnTo>
                  <a:pt x="1274564" y="3187700"/>
                </a:lnTo>
                <a:lnTo>
                  <a:pt x="1302314" y="3060700"/>
                </a:lnTo>
                <a:close/>
              </a:path>
              <a:path w="4987925" h="3187700">
                <a:moveTo>
                  <a:pt x="2739052" y="3060700"/>
                </a:moveTo>
                <a:lnTo>
                  <a:pt x="2730327" y="3060700"/>
                </a:lnTo>
                <a:lnTo>
                  <a:pt x="2758813" y="3187700"/>
                </a:lnTo>
                <a:lnTo>
                  <a:pt x="2767373" y="3187700"/>
                </a:lnTo>
                <a:lnTo>
                  <a:pt x="2739052" y="3060700"/>
                </a:lnTo>
                <a:close/>
              </a:path>
              <a:path w="4987925" h="3187700">
                <a:moveTo>
                  <a:pt x="2826529" y="3060700"/>
                </a:moveTo>
                <a:lnTo>
                  <a:pt x="2817893" y="3060700"/>
                </a:lnTo>
                <a:lnTo>
                  <a:pt x="2797548" y="3187700"/>
                </a:lnTo>
                <a:lnTo>
                  <a:pt x="2806070" y="3187700"/>
                </a:lnTo>
                <a:lnTo>
                  <a:pt x="2826529" y="3060700"/>
                </a:lnTo>
                <a:close/>
              </a:path>
              <a:path w="4987925" h="3187700">
                <a:moveTo>
                  <a:pt x="3165708" y="3073400"/>
                </a:moveTo>
                <a:lnTo>
                  <a:pt x="3156869" y="3073400"/>
                </a:lnTo>
                <a:lnTo>
                  <a:pt x="3126376" y="3187700"/>
                </a:lnTo>
                <a:lnTo>
                  <a:pt x="3135406" y="3187700"/>
                </a:lnTo>
                <a:lnTo>
                  <a:pt x="3165708" y="3073400"/>
                </a:lnTo>
                <a:close/>
              </a:path>
              <a:path w="4987925" h="3187700">
                <a:moveTo>
                  <a:pt x="3200138" y="3073400"/>
                </a:moveTo>
                <a:lnTo>
                  <a:pt x="3190867" y="3073400"/>
                </a:lnTo>
                <a:lnTo>
                  <a:pt x="3144207" y="3187700"/>
                </a:lnTo>
                <a:lnTo>
                  <a:pt x="3152246" y="3187700"/>
                </a:lnTo>
                <a:lnTo>
                  <a:pt x="3200138" y="3073400"/>
                </a:lnTo>
                <a:close/>
              </a:path>
              <a:path w="4987925" h="3187700">
                <a:moveTo>
                  <a:pt x="3538593" y="3073400"/>
                </a:moveTo>
                <a:lnTo>
                  <a:pt x="3529322" y="3073400"/>
                </a:lnTo>
                <a:lnTo>
                  <a:pt x="3577239" y="3187700"/>
                </a:lnTo>
                <a:lnTo>
                  <a:pt x="3586193" y="3187700"/>
                </a:lnTo>
                <a:lnTo>
                  <a:pt x="3538593" y="3073400"/>
                </a:lnTo>
                <a:close/>
              </a:path>
              <a:path w="4987925" h="3187700">
                <a:moveTo>
                  <a:pt x="3572591" y="3073400"/>
                </a:moveTo>
                <a:lnTo>
                  <a:pt x="3563777" y="3073400"/>
                </a:lnTo>
                <a:lnTo>
                  <a:pt x="3592898" y="3175000"/>
                </a:lnTo>
                <a:lnTo>
                  <a:pt x="3593203" y="3187700"/>
                </a:lnTo>
                <a:lnTo>
                  <a:pt x="3603071" y="3187700"/>
                </a:lnTo>
                <a:lnTo>
                  <a:pt x="3572591" y="3073400"/>
                </a:lnTo>
                <a:close/>
              </a:path>
              <a:path w="4987925" h="3187700">
                <a:moveTo>
                  <a:pt x="4027899" y="3111500"/>
                </a:moveTo>
                <a:lnTo>
                  <a:pt x="3762786" y="3111500"/>
                </a:lnTo>
                <a:lnTo>
                  <a:pt x="3762786" y="3187700"/>
                </a:lnTo>
                <a:lnTo>
                  <a:pt x="3771308" y="3187700"/>
                </a:lnTo>
                <a:lnTo>
                  <a:pt x="3771308" y="3124200"/>
                </a:lnTo>
                <a:lnTo>
                  <a:pt x="4027899" y="3124200"/>
                </a:lnTo>
                <a:lnTo>
                  <a:pt x="4027899" y="3111500"/>
                </a:lnTo>
                <a:close/>
              </a:path>
              <a:path w="4987925" h="3187700">
                <a:moveTo>
                  <a:pt x="4027899" y="3124200"/>
                </a:moveTo>
                <a:lnTo>
                  <a:pt x="4019377" y="3124200"/>
                </a:lnTo>
                <a:lnTo>
                  <a:pt x="4019377" y="3187700"/>
                </a:lnTo>
                <a:lnTo>
                  <a:pt x="4027899" y="3187700"/>
                </a:lnTo>
                <a:lnTo>
                  <a:pt x="4027899" y="3124200"/>
                </a:lnTo>
                <a:close/>
              </a:path>
              <a:path w="4987925" h="3187700">
                <a:moveTo>
                  <a:pt x="4241894" y="2882900"/>
                </a:moveTo>
                <a:lnTo>
                  <a:pt x="4233296" y="2882900"/>
                </a:lnTo>
                <a:lnTo>
                  <a:pt x="4170761" y="3187700"/>
                </a:lnTo>
                <a:lnTo>
                  <a:pt x="4179651" y="3187700"/>
                </a:lnTo>
                <a:lnTo>
                  <a:pt x="4241894" y="2882900"/>
                </a:lnTo>
                <a:close/>
              </a:path>
              <a:path w="4987925" h="3187700">
                <a:moveTo>
                  <a:pt x="4310207" y="2882900"/>
                </a:moveTo>
                <a:lnTo>
                  <a:pt x="4301368" y="2882900"/>
                </a:lnTo>
                <a:lnTo>
                  <a:pt x="4203819" y="3187700"/>
                </a:lnTo>
                <a:lnTo>
                  <a:pt x="4212214" y="3187700"/>
                </a:lnTo>
                <a:lnTo>
                  <a:pt x="4310207" y="2882900"/>
                </a:lnTo>
                <a:close/>
              </a:path>
              <a:path w="4987925" h="3187700">
                <a:moveTo>
                  <a:pt x="4856256" y="2882900"/>
                </a:moveTo>
                <a:lnTo>
                  <a:pt x="4847430" y="2882900"/>
                </a:lnTo>
                <a:lnTo>
                  <a:pt x="4945372" y="3187700"/>
                </a:lnTo>
                <a:lnTo>
                  <a:pt x="4953779" y="3187700"/>
                </a:lnTo>
                <a:lnTo>
                  <a:pt x="4856256" y="2882900"/>
                </a:lnTo>
                <a:close/>
              </a:path>
              <a:path w="4987925" h="3187700">
                <a:moveTo>
                  <a:pt x="4923541" y="2882900"/>
                </a:moveTo>
                <a:lnTo>
                  <a:pt x="4914956" y="2882900"/>
                </a:lnTo>
                <a:lnTo>
                  <a:pt x="4977973" y="3187700"/>
                </a:lnTo>
                <a:lnTo>
                  <a:pt x="4986825" y="3187700"/>
                </a:lnTo>
                <a:lnTo>
                  <a:pt x="4923541" y="2882900"/>
                </a:lnTo>
                <a:close/>
              </a:path>
              <a:path w="4987925" h="3187700">
                <a:moveTo>
                  <a:pt x="855883" y="2425700"/>
                </a:moveTo>
                <a:lnTo>
                  <a:pt x="847349" y="2425700"/>
                </a:lnTo>
                <a:lnTo>
                  <a:pt x="847349" y="2565400"/>
                </a:lnTo>
                <a:lnTo>
                  <a:pt x="0" y="2565400"/>
                </a:lnTo>
                <a:lnTo>
                  <a:pt x="0" y="2578100"/>
                </a:lnTo>
                <a:lnTo>
                  <a:pt x="847349" y="2578100"/>
                </a:lnTo>
                <a:lnTo>
                  <a:pt x="847349" y="3086100"/>
                </a:lnTo>
                <a:lnTo>
                  <a:pt x="0" y="3086100"/>
                </a:lnTo>
                <a:lnTo>
                  <a:pt x="0" y="3124200"/>
                </a:lnTo>
                <a:lnTo>
                  <a:pt x="6228" y="3098800"/>
                </a:lnTo>
                <a:lnTo>
                  <a:pt x="855883" y="3098800"/>
                </a:lnTo>
                <a:lnTo>
                  <a:pt x="855883" y="2425700"/>
                </a:lnTo>
                <a:close/>
              </a:path>
              <a:path w="4987925" h="3187700">
                <a:moveTo>
                  <a:pt x="3765707" y="12700"/>
                </a:moveTo>
                <a:lnTo>
                  <a:pt x="3763444" y="12700"/>
                </a:lnTo>
                <a:lnTo>
                  <a:pt x="3804822" y="38100"/>
                </a:lnTo>
                <a:lnTo>
                  <a:pt x="3839902" y="63500"/>
                </a:lnTo>
                <a:lnTo>
                  <a:pt x="3867021" y="101600"/>
                </a:lnTo>
                <a:lnTo>
                  <a:pt x="3884513" y="139700"/>
                </a:lnTo>
                <a:lnTo>
                  <a:pt x="3890713" y="190500"/>
                </a:lnTo>
                <a:lnTo>
                  <a:pt x="3890713" y="3111500"/>
                </a:lnTo>
                <a:lnTo>
                  <a:pt x="3899235" y="3111500"/>
                </a:lnTo>
                <a:lnTo>
                  <a:pt x="3899235" y="190500"/>
                </a:lnTo>
                <a:lnTo>
                  <a:pt x="3892729" y="139700"/>
                </a:lnTo>
                <a:lnTo>
                  <a:pt x="3874377" y="101600"/>
                </a:lnTo>
                <a:lnTo>
                  <a:pt x="3845925" y="63500"/>
                </a:lnTo>
                <a:lnTo>
                  <a:pt x="3809120" y="25400"/>
                </a:lnTo>
                <a:lnTo>
                  <a:pt x="3765707" y="12700"/>
                </a:lnTo>
                <a:close/>
              </a:path>
              <a:path w="4987925" h="3187700">
                <a:moveTo>
                  <a:pt x="403179" y="2794000"/>
                </a:moveTo>
                <a:lnTo>
                  <a:pt x="393883" y="2794000"/>
                </a:lnTo>
                <a:lnTo>
                  <a:pt x="393883" y="3086100"/>
                </a:lnTo>
                <a:lnTo>
                  <a:pt x="403179" y="3086100"/>
                </a:lnTo>
                <a:lnTo>
                  <a:pt x="403179" y="2794000"/>
                </a:lnTo>
                <a:close/>
              </a:path>
              <a:path w="4987925" h="3187700">
                <a:moveTo>
                  <a:pt x="3148081" y="2438400"/>
                </a:moveTo>
                <a:lnTo>
                  <a:pt x="3139559" y="2438400"/>
                </a:lnTo>
                <a:lnTo>
                  <a:pt x="3139559" y="3073400"/>
                </a:lnTo>
                <a:lnTo>
                  <a:pt x="3589926" y="3073400"/>
                </a:lnTo>
                <a:lnTo>
                  <a:pt x="3589926" y="3060700"/>
                </a:lnTo>
                <a:lnTo>
                  <a:pt x="3148081" y="3060700"/>
                </a:lnTo>
                <a:lnTo>
                  <a:pt x="3148081" y="2857500"/>
                </a:lnTo>
                <a:lnTo>
                  <a:pt x="3589926" y="2857500"/>
                </a:lnTo>
                <a:lnTo>
                  <a:pt x="3589926" y="2844800"/>
                </a:lnTo>
                <a:lnTo>
                  <a:pt x="3148081" y="2844800"/>
                </a:lnTo>
                <a:lnTo>
                  <a:pt x="3148081" y="2654300"/>
                </a:lnTo>
                <a:lnTo>
                  <a:pt x="3589926" y="2654300"/>
                </a:lnTo>
                <a:lnTo>
                  <a:pt x="3589926" y="2641600"/>
                </a:lnTo>
                <a:lnTo>
                  <a:pt x="3148081" y="2641600"/>
                </a:lnTo>
                <a:lnTo>
                  <a:pt x="3148081" y="2438400"/>
                </a:lnTo>
                <a:close/>
              </a:path>
              <a:path w="4987925" h="3187700">
                <a:moveTo>
                  <a:pt x="2982193" y="2794000"/>
                </a:moveTo>
                <a:lnTo>
                  <a:pt x="1050447" y="2794000"/>
                </a:lnTo>
                <a:lnTo>
                  <a:pt x="1050447" y="3060700"/>
                </a:lnTo>
                <a:lnTo>
                  <a:pt x="2982193" y="3060700"/>
                </a:lnTo>
                <a:lnTo>
                  <a:pt x="2982193" y="3048000"/>
                </a:lnTo>
                <a:lnTo>
                  <a:pt x="1058969" y="3048000"/>
                </a:lnTo>
                <a:lnTo>
                  <a:pt x="1058969" y="2806700"/>
                </a:lnTo>
                <a:lnTo>
                  <a:pt x="2982193" y="2806700"/>
                </a:lnTo>
                <a:lnTo>
                  <a:pt x="2982193" y="2794000"/>
                </a:lnTo>
                <a:close/>
              </a:path>
              <a:path w="4987925" h="3187700">
                <a:moveTo>
                  <a:pt x="3589926" y="2857500"/>
                </a:moveTo>
                <a:lnTo>
                  <a:pt x="3581405" y="2857500"/>
                </a:lnTo>
                <a:lnTo>
                  <a:pt x="3581405" y="3060700"/>
                </a:lnTo>
                <a:lnTo>
                  <a:pt x="3589926" y="3060700"/>
                </a:lnTo>
                <a:lnTo>
                  <a:pt x="3589926" y="2857500"/>
                </a:lnTo>
                <a:close/>
              </a:path>
              <a:path w="4987925" h="3187700">
                <a:moveTo>
                  <a:pt x="2982193" y="2806700"/>
                </a:moveTo>
                <a:lnTo>
                  <a:pt x="2973672" y="2806700"/>
                </a:lnTo>
                <a:lnTo>
                  <a:pt x="2973672" y="3048000"/>
                </a:lnTo>
                <a:lnTo>
                  <a:pt x="2982193" y="3048000"/>
                </a:lnTo>
                <a:lnTo>
                  <a:pt x="2982193" y="2806700"/>
                </a:lnTo>
                <a:close/>
              </a:path>
              <a:path w="4987925" h="3187700">
                <a:moveTo>
                  <a:pt x="4201800" y="2844800"/>
                </a:moveTo>
                <a:lnTo>
                  <a:pt x="4193418" y="2844800"/>
                </a:lnTo>
                <a:lnTo>
                  <a:pt x="4193418" y="2882900"/>
                </a:lnTo>
                <a:lnTo>
                  <a:pt x="4201800" y="2882900"/>
                </a:lnTo>
                <a:lnTo>
                  <a:pt x="4201800" y="2844800"/>
                </a:lnTo>
                <a:close/>
              </a:path>
              <a:path w="4987925" h="3187700">
                <a:moveTo>
                  <a:pt x="4948001" y="2844800"/>
                </a:moveTo>
                <a:lnTo>
                  <a:pt x="4939619" y="2844800"/>
                </a:lnTo>
                <a:lnTo>
                  <a:pt x="4939619" y="2882900"/>
                </a:lnTo>
                <a:lnTo>
                  <a:pt x="4948001" y="2882900"/>
                </a:lnTo>
                <a:lnTo>
                  <a:pt x="4948001" y="2844800"/>
                </a:lnTo>
                <a:close/>
              </a:path>
              <a:path w="4987925" h="3187700">
                <a:moveTo>
                  <a:pt x="3589926" y="2654300"/>
                </a:moveTo>
                <a:lnTo>
                  <a:pt x="3581405" y="2654300"/>
                </a:lnTo>
                <a:lnTo>
                  <a:pt x="3581405" y="2844800"/>
                </a:lnTo>
                <a:lnTo>
                  <a:pt x="3589926" y="2844800"/>
                </a:lnTo>
                <a:lnTo>
                  <a:pt x="3589926" y="2654300"/>
                </a:lnTo>
                <a:close/>
              </a:path>
              <a:path w="4987925" h="3187700">
                <a:moveTo>
                  <a:pt x="4191932" y="2743200"/>
                </a:moveTo>
                <a:lnTo>
                  <a:pt x="4170572" y="2743200"/>
                </a:lnTo>
                <a:lnTo>
                  <a:pt x="4158493" y="2768600"/>
                </a:lnTo>
                <a:lnTo>
                  <a:pt x="4154060" y="2794000"/>
                </a:lnTo>
                <a:lnTo>
                  <a:pt x="4156732" y="2806700"/>
                </a:lnTo>
                <a:lnTo>
                  <a:pt x="4164270" y="2819400"/>
                </a:lnTo>
                <a:lnTo>
                  <a:pt x="4175958" y="2832100"/>
                </a:lnTo>
                <a:lnTo>
                  <a:pt x="4191081" y="2844800"/>
                </a:lnTo>
                <a:lnTo>
                  <a:pt x="4950350" y="2844800"/>
                </a:lnTo>
                <a:lnTo>
                  <a:pt x="4965464" y="2832100"/>
                </a:lnTo>
                <a:lnTo>
                  <a:pt x="4191932" y="2832100"/>
                </a:lnTo>
                <a:lnTo>
                  <a:pt x="4176590" y="2819400"/>
                </a:lnTo>
                <a:lnTo>
                  <a:pt x="4166240" y="2806700"/>
                </a:lnTo>
                <a:lnTo>
                  <a:pt x="4162442" y="2794000"/>
                </a:lnTo>
                <a:lnTo>
                  <a:pt x="4166240" y="2768600"/>
                </a:lnTo>
                <a:lnTo>
                  <a:pt x="4176590" y="2755900"/>
                </a:lnTo>
                <a:lnTo>
                  <a:pt x="4191932" y="2743200"/>
                </a:lnTo>
                <a:close/>
              </a:path>
              <a:path w="4987925" h="3187700">
                <a:moveTo>
                  <a:pt x="4970948" y="2743200"/>
                </a:moveTo>
                <a:lnTo>
                  <a:pt x="4949919" y="2743200"/>
                </a:lnTo>
                <a:lnTo>
                  <a:pt x="4965027" y="2755900"/>
                </a:lnTo>
                <a:lnTo>
                  <a:pt x="4975222" y="2768600"/>
                </a:lnTo>
                <a:lnTo>
                  <a:pt x="4978964" y="2794000"/>
                </a:lnTo>
                <a:lnTo>
                  <a:pt x="4975222" y="2806700"/>
                </a:lnTo>
                <a:lnTo>
                  <a:pt x="4965027" y="2819400"/>
                </a:lnTo>
                <a:lnTo>
                  <a:pt x="4949919" y="2832100"/>
                </a:lnTo>
                <a:lnTo>
                  <a:pt x="4965464" y="2832100"/>
                </a:lnTo>
                <a:lnTo>
                  <a:pt x="4977144" y="2819400"/>
                </a:lnTo>
                <a:lnTo>
                  <a:pt x="4984676" y="2806700"/>
                </a:lnTo>
                <a:lnTo>
                  <a:pt x="4987346" y="2794000"/>
                </a:lnTo>
                <a:lnTo>
                  <a:pt x="4982946" y="2768600"/>
                </a:lnTo>
                <a:lnTo>
                  <a:pt x="4970948" y="2743200"/>
                </a:lnTo>
                <a:close/>
              </a:path>
              <a:path w="4987925" h="3187700">
                <a:moveTo>
                  <a:pt x="366730" y="2679700"/>
                </a:moveTo>
                <a:lnTo>
                  <a:pt x="358221" y="2679700"/>
                </a:lnTo>
                <a:lnTo>
                  <a:pt x="358221" y="2794000"/>
                </a:lnTo>
                <a:lnTo>
                  <a:pt x="438828" y="2794000"/>
                </a:lnTo>
                <a:lnTo>
                  <a:pt x="438828" y="2781300"/>
                </a:lnTo>
                <a:lnTo>
                  <a:pt x="366730" y="2781300"/>
                </a:lnTo>
                <a:lnTo>
                  <a:pt x="366730" y="2679700"/>
                </a:lnTo>
                <a:close/>
              </a:path>
              <a:path w="4987925" h="3187700">
                <a:moveTo>
                  <a:pt x="1131841" y="2628900"/>
                </a:moveTo>
                <a:lnTo>
                  <a:pt x="1123307" y="2628900"/>
                </a:lnTo>
                <a:lnTo>
                  <a:pt x="1123307" y="2794000"/>
                </a:lnTo>
                <a:lnTo>
                  <a:pt x="1131841" y="2794000"/>
                </a:lnTo>
                <a:lnTo>
                  <a:pt x="1131841" y="2628900"/>
                </a:lnTo>
                <a:close/>
              </a:path>
              <a:path w="4987925" h="3187700">
                <a:moveTo>
                  <a:pt x="2875196" y="2628900"/>
                </a:moveTo>
                <a:lnTo>
                  <a:pt x="2866700" y="2628900"/>
                </a:lnTo>
                <a:lnTo>
                  <a:pt x="2866700" y="2794000"/>
                </a:lnTo>
                <a:lnTo>
                  <a:pt x="2875196" y="2794000"/>
                </a:lnTo>
                <a:lnTo>
                  <a:pt x="2875196" y="2628900"/>
                </a:lnTo>
                <a:close/>
              </a:path>
              <a:path w="4987925" h="3187700">
                <a:moveTo>
                  <a:pt x="403179" y="2578100"/>
                </a:moveTo>
                <a:lnTo>
                  <a:pt x="393883" y="2578100"/>
                </a:lnTo>
                <a:lnTo>
                  <a:pt x="393883" y="2781300"/>
                </a:lnTo>
                <a:lnTo>
                  <a:pt x="403179" y="2781300"/>
                </a:lnTo>
                <a:lnTo>
                  <a:pt x="403179" y="2578100"/>
                </a:lnTo>
                <a:close/>
              </a:path>
              <a:path w="4987925" h="3187700">
                <a:moveTo>
                  <a:pt x="438828" y="2679700"/>
                </a:moveTo>
                <a:lnTo>
                  <a:pt x="430306" y="2679700"/>
                </a:lnTo>
                <a:lnTo>
                  <a:pt x="430306" y="2781300"/>
                </a:lnTo>
                <a:lnTo>
                  <a:pt x="438828" y="2781300"/>
                </a:lnTo>
                <a:lnTo>
                  <a:pt x="438828" y="2679700"/>
                </a:lnTo>
                <a:close/>
              </a:path>
              <a:path w="4987925" h="3187700">
                <a:moveTo>
                  <a:pt x="4931377" y="2730500"/>
                </a:moveTo>
                <a:lnTo>
                  <a:pt x="4210372" y="2730500"/>
                </a:lnTo>
                <a:lnTo>
                  <a:pt x="4188474" y="2743200"/>
                </a:lnTo>
                <a:lnTo>
                  <a:pt x="4953157" y="2743200"/>
                </a:lnTo>
                <a:lnTo>
                  <a:pt x="4931377" y="2730500"/>
                </a:lnTo>
                <a:close/>
              </a:path>
              <a:path w="4987925" h="3187700">
                <a:moveTo>
                  <a:pt x="4874341" y="2374900"/>
                </a:moveTo>
                <a:lnTo>
                  <a:pt x="4267814" y="2374900"/>
                </a:lnTo>
                <a:lnTo>
                  <a:pt x="4246087" y="2387600"/>
                </a:lnTo>
                <a:lnTo>
                  <a:pt x="4228327" y="2400300"/>
                </a:lnTo>
                <a:lnTo>
                  <a:pt x="4216344" y="2413000"/>
                </a:lnTo>
                <a:lnTo>
                  <a:pt x="4211947" y="2438400"/>
                </a:lnTo>
                <a:lnTo>
                  <a:pt x="4211947" y="2717800"/>
                </a:lnTo>
                <a:lnTo>
                  <a:pt x="4212582" y="2717800"/>
                </a:lnTo>
                <a:lnTo>
                  <a:pt x="4214944" y="2730500"/>
                </a:lnTo>
                <a:lnTo>
                  <a:pt x="4221269" y="2730500"/>
                </a:lnTo>
                <a:lnTo>
                  <a:pt x="4220329" y="2717800"/>
                </a:lnTo>
                <a:lnTo>
                  <a:pt x="4220329" y="2438400"/>
                </a:lnTo>
                <a:lnTo>
                  <a:pt x="4224068" y="2413000"/>
                </a:lnTo>
                <a:lnTo>
                  <a:pt x="4234256" y="2400300"/>
                </a:lnTo>
                <a:lnTo>
                  <a:pt x="4249352" y="2387600"/>
                </a:lnTo>
                <a:lnTo>
                  <a:pt x="4896078" y="2387600"/>
                </a:lnTo>
                <a:lnTo>
                  <a:pt x="4874341" y="2374900"/>
                </a:lnTo>
                <a:close/>
              </a:path>
              <a:path w="4987925" h="3187700">
                <a:moveTo>
                  <a:pt x="4250822" y="2451100"/>
                </a:moveTo>
                <a:lnTo>
                  <a:pt x="4241081" y="2451100"/>
                </a:lnTo>
                <a:lnTo>
                  <a:pt x="4243164" y="2463800"/>
                </a:lnTo>
                <a:lnTo>
                  <a:pt x="4253260" y="2501900"/>
                </a:lnTo>
                <a:lnTo>
                  <a:pt x="4258311" y="2552700"/>
                </a:lnTo>
                <a:lnTo>
                  <a:pt x="4258314" y="2616200"/>
                </a:lnTo>
                <a:lnTo>
                  <a:pt x="4253270" y="2679700"/>
                </a:lnTo>
                <a:lnTo>
                  <a:pt x="4243176" y="2717800"/>
                </a:lnTo>
                <a:lnTo>
                  <a:pt x="4242046" y="2717800"/>
                </a:lnTo>
                <a:lnTo>
                  <a:pt x="4241678" y="2730500"/>
                </a:lnTo>
                <a:lnTo>
                  <a:pt x="4249907" y="2730500"/>
                </a:lnTo>
                <a:lnTo>
                  <a:pt x="4250834" y="2717800"/>
                </a:lnTo>
                <a:lnTo>
                  <a:pt x="4261452" y="2679700"/>
                </a:lnTo>
                <a:lnTo>
                  <a:pt x="4266759" y="2616200"/>
                </a:lnTo>
                <a:lnTo>
                  <a:pt x="4266755" y="2552700"/>
                </a:lnTo>
                <a:lnTo>
                  <a:pt x="4261442" y="2501900"/>
                </a:lnTo>
                <a:lnTo>
                  <a:pt x="4250822" y="2451100"/>
                </a:lnTo>
                <a:close/>
              </a:path>
              <a:path w="4987925" h="3187700">
                <a:moveTo>
                  <a:pt x="4575485" y="2451100"/>
                </a:moveTo>
                <a:lnTo>
                  <a:pt x="4565706" y="2451100"/>
                </a:lnTo>
                <a:lnTo>
                  <a:pt x="4555076" y="2501900"/>
                </a:lnTo>
                <a:lnTo>
                  <a:pt x="4549764" y="2552700"/>
                </a:lnTo>
                <a:lnTo>
                  <a:pt x="4549769" y="2616200"/>
                </a:lnTo>
                <a:lnTo>
                  <a:pt x="4555092" y="2679700"/>
                </a:lnTo>
                <a:lnTo>
                  <a:pt x="4565731" y="2717800"/>
                </a:lnTo>
                <a:lnTo>
                  <a:pt x="4566696" y="2730500"/>
                </a:lnTo>
                <a:lnTo>
                  <a:pt x="4574888" y="2730500"/>
                </a:lnTo>
                <a:lnTo>
                  <a:pt x="4574507" y="2717800"/>
                </a:lnTo>
                <a:lnTo>
                  <a:pt x="4573389" y="2717800"/>
                </a:lnTo>
                <a:lnTo>
                  <a:pt x="4563276" y="2679700"/>
                </a:lnTo>
                <a:lnTo>
                  <a:pt x="4558220" y="2616200"/>
                </a:lnTo>
                <a:lnTo>
                  <a:pt x="4558222" y="2552700"/>
                </a:lnTo>
                <a:lnTo>
                  <a:pt x="4563282" y="2501900"/>
                </a:lnTo>
                <a:lnTo>
                  <a:pt x="4573402" y="2463800"/>
                </a:lnTo>
                <a:lnTo>
                  <a:pt x="4575485" y="2451100"/>
                </a:lnTo>
                <a:close/>
              </a:path>
              <a:path w="4987925" h="3187700">
                <a:moveTo>
                  <a:pt x="4628723" y="2514600"/>
                </a:moveTo>
                <a:lnTo>
                  <a:pt x="4619515" y="2514600"/>
                </a:lnTo>
                <a:lnTo>
                  <a:pt x="4621230" y="2527300"/>
                </a:lnTo>
                <a:lnTo>
                  <a:pt x="4629998" y="2565400"/>
                </a:lnTo>
                <a:lnTo>
                  <a:pt x="4632925" y="2628900"/>
                </a:lnTo>
                <a:lnTo>
                  <a:pt x="4630011" y="2679700"/>
                </a:lnTo>
                <a:lnTo>
                  <a:pt x="4621255" y="2717800"/>
                </a:lnTo>
                <a:lnTo>
                  <a:pt x="4620557" y="2730500"/>
                </a:lnTo>
                <a:lnTo>
                  <a:pt x="4628964" y="2730500"/>
                </a:lnTo>
                <a:lnTo>
                  <a:pt x="4638485" y="2679700"/>
                </a:lnTo>
                <a:lnTo>
                  <a:pt x="4641607" y="2628900"/>
                </a:lnTo>
                <a:lnTo>
                  <a:pt x="4638348" y="2565400"/>
                </a:lnTo>
                <a:lnTo>
                  <a:pt x="4628723" y="2514600"/>
                </a:lnTo>
                <a:close/>
              </a:path>
              <a:path w="4987925" h="3187700">
                <a:moveTo>
                  <a:pt x="4877237" y="2514600"/>
                </a:moveTo>
                <a:lnTo>
                  <a:pt x="4867966" y="2514600"/>
                </a:lnTo>
                <a:lnTo>
                  <a:pt x="4858306" y="2565400"/>
                </a:lnTo>
                <a:lnTo>
                  <a:pt x="4855019" y="2628900"/>
                </a:lnTo>
                <a:lnTo>
                  <a:pt x="4858127" y="2679700"/>
                </a:lnTo>
                <a:lnTo>
                  <a:pt x="4867648" y="2730500"/>
                </a:lnTo>
                <a:lnTo>
                  <a:pt x="4876246" y="2730500"/>
                </a:lnTo>
                <a:lnTo>
                  <a:pt x="4875852" y="2717800"/>
                </a:lnTo>
                <a:lnTo>
                  <a:pt x="4866684" y="2679700"/>
                </a:lnTo>
                <a:lnTo>
                  <a:pt x="4863646" y="2628900"/>
                </a:lnTo>
                <a:lnTo>
                  <a:pt x="4866749" y="2565400"/>
                </a:lnTo>
                <a:lnTo>
                  <a:pt x="4876005" y="2527300"/>
                </a:lnTo>
                <a:lnTo>
                  <a:pt x="4877237" y="2514600"/>
                </a:lnTo>
                <a:close/>
              </a:path>
              <a:path w="4987925" h="3187700">
                <a:moveTo>
                  <a:pt x="4896078" y="2387600"/>
                </a:moveTo>
                <a:lnTo>
                  <a:pt x="4892818" y="2387600"/>
                </a:lnTo>
                <a:lnTo>
                  <a:pt x="4907921" y="2400300"/>
                </a:lnTo>
                <a:lnTo>
                  <a:pt x="4918112" y="2413000"/>
                </a:lnTo>
                <a:lnTo>
                  <a:pt x="4921852" y="2438400"/>
                </a:lnTo>
                <a:lnTo>
                  <a:pt x="4921852" y="2717800"/>
                </a:lnTo>
                <a:lnTo>
                  <a:pt x="4920632" y="2730500"/>
                </a:lnTo>
                <a:lnTo>
                  <a:pt x="4926589" y="2730500"/>
                </a:lnTo>
                <a:lnTo>
                  <a:pt x="4929459" y="2717800"/>
                </a:lnTo>
                <a:lnTo>
                  <a:pt x="4930234" y="2717800"/>
                </a:lnTo>
                <a:lnTo>
                  <a:pt x="4930234" y="2438400"/>
                </a:lnTo>
                <a:lnTo>
                  <a:pt x="4925835" y="2413000"/>
                </a:lnTo>
                <a:lnTo>
                  <a:pt x="4913846" y="2400300"/>
                </a:lnTo>
                <a:lnTo>
                  <a:pt x="4896078" y="2387600"/>
                </a:lnTo>
                <a:close/>
              </a:path>
              <a:path w="4987925" h="3187700">
                <a:moveTo>
                  <a:pt x="3589926" y="2438400"/>
                </a:moveTo>
                <a:lnTo>
                  <a:pt x="3581405" y="2438400"/>
                </a:lnTo>
                <a:lnTo>
                  <a:pt x="3581405" y="2641600"/>
                </a:lnTo>
                <a:lnTo>
                  <a:pt x="3589926" y="2641600"/>
                </a:lnTo>
                <a:lnTo>
                  <a:pt x="3589926" y="2438400"/>
                </a:lnTo>
                <a:close/>
              </a:path>
              <a:path w="4987925" h="3187700">
                <a:moveTo>
                  <a:pt x="1339194" y="2260600"/>
                </a:moveTo>
                <a:lnTo>
                  <a:pt x="1295045" y="2260600"/>
                </a:lnTo>
                <a:lnTo>
                  <a:pt x="1258951" y="2286000"/>
                </a:lnTo>
                <a:lnTo>
                  <a:pt x="1234594" y="2324100"/>
                </a:lnTo>
                <a:lnTo>
                  <a:pt x="1225656" y="2374900"/>
                </a:lnTo>
                <a:lnTo>
                  <a:pt x="1225656" y="2628900"/>
                </a:lnTo>
                <a:lnTo>
                  <a:pt x="1234165" y="2628900"/>
                </a:lnTo>
                <a:lnTo>
                  <a:pt x="1234165" y="2374900"/>
                </a:lnTo>
                <a:lnTo>
                  <a:pt x="1242430" y="2336800"/>
                </a:lnTo>
                <a:lnTo>
                  <a:pt x="1264958" y="2298700"/>
                </a:lnTo>
                <a:lnTo>
                  <a:pt x="1298347" y="2273300"/>
                </a:lnTo>
                <a:lnTo>
                  <a:pt x="1339194" y="2260600"/>
                </a:lnTo>
                <a:close/>
              </a:path>
              <a:path w="4987925" h="3187700">
                <a:moveTo>
                  <a:pt x="1326139" y="2349500"/>
                </a:moveTo>
                <a:lnTo>
                  <a:pt x="1319408" y="2349500"/>
                </a:lnTo>
                <a:lnTo>
                  <a:pt x="1333367" y="2387600"/>
                </a:lnTo>
                <a:lnTo>
                  <a:pt x="1342466" y="2425700"/>
                </a:lnTo>
                <a:lnTo>
                  <a:pt x="1346552" y="2476500"/>
                </a:lnTo>
                <a:lnTo>
                  <a:pt x="1345473" y="2540000"/>
                </a:lnTo>
                <a:lnTo>
                  <a:pt x="1339075" y="2578100"/>
                </a:lnTo>
                <a:lnTo>
                  <a:pt x="1327206" y="2628900"/>
                </a:lnTo>
                <a:lnTo>
                  <a:pt x="1335829" y="2628900"/>
                </a:lnTo>
                <a:lnTo>
                  <a:pt x="1337645" y="2616200"/>
                </a:lnTo>
                <a:lnTo>
                  <a:pt x="1348655" y="2578100"/>
                </a:lnTo>
                <a:lnTo>
                  <a:pt x="1354214" y="2527300"/>
                </a:lnTo>
                <a:lnTo>
                  <a:pt x="1354533" y="2476500"/>
                </a:lnTo>
                <a:lnTo>
                  <a:pt x="1349820" y="2425700"/>
                </a:lnTo>
                <a:lnTo>
                  <a:pt x="1340285" y="2374900"/>
                </a:lnTo>
                <a:lnTo>
                  <a:pt x="1326139" y="2349500"/>
                </a:lnTo>
                <a:close/>
              </a:path>
              <a:path w="4987925" h="3187700">
                <a:moveTo>
                  <a:pt x="1883161" y="2349500"/>
                </a:moveTo>
                <a:lnTo>
                  <a:pt x="1876011" y="2349500"/>
                </a:lnTo>
                <a:lnTo>
                  <a:pt x="1861790" y="2374900"/>
                </a:lnTo>
                <a:lnTo>
                  <a:pt x="1852234" y="2425700"/>
                </a:lnTo>
                <a:lnTo>
                  <a:pt x="1847548" y="2476500"/>
                </a:lnTo>
                <a:lnTo>
                  <a:pt x="1847937" y="2527300"/>
                </a:lnTo>
                <a:lnTo>
                  <a:pt x="1853605" y="2578100"/>
                </a:lnTo>
                <a:lnTo>
                  <a:pt x="1864758" y="2616200"/>
                </a:lnTo>
                <a:lnTo>
                  <a:pt x="1866587" y="2628900"/>
                </a:lnTo>
                <a:lnTo>
                  <a:pt x="1875211" y="2628900"/>
                </a:lnTo>
                <a:lnTo>
                  <a:pt x="1863232" y="2578100"/>
                </a:lnTo>
                <a:lnTo>
                  <a:pt x="1856791" y="2540000"/>
                </a:lnTo>
                <a:lnTo>
                  <a:pt x="1855726" y="2476500"/>
                </a:lnTo>
                <a:lnTo>
                  <a:pt x="1859874" y="2425700"/>
                </a:lnTo>
                <a:lnTo>
                  <a:pt x="1869073" y="2387600"/>
                </a:lnTo>
                <a:lnTo>
                  <a:pt x="1883161" y="2349500"/>
                </a:lnTo>
                <a:close/>
              </a:path>
              <a:path w="4987925" h="3187700">
                <a:moveTo>
                  <a:pt x="2121908" y="2349500"/>
                </a:moveTo>
                <a:lnTo>
                  <a:pt x="2114771" y="2349500"/>
                </a:lnTo>
                <a:lnTo>
                  <a:pt x="2128844" y="2387600"/>
                </a:lnTo>
                <a:lnTo>
                  <a:pt x="2138007" y="2425700"/>
                </a:lnTo>
                <a:lnTo>
                  <a:pt x="2142107" y="2476500"/>
                </a:lnTo>
                <a:lnTo>
                  <a:pt x="2140992" y="2540000"/>
                </a:lnTo>
                <a:lnTo>
                  <a:pt x="2134509" y="2578100"/>
                </a:lnTo>
                <a:lnTo>
                  <a:pt x="2122505" y="2628900"/>
                </a:lnTo>
                <a:lnTo>
                  <a:pt x="2131154" y="2628900"/>
                </a:lnTo>
                <a:lnTo>
                  <a:pt x="2132982" y="2616200"/>
                </a:lnTo>
                <a:lnTo>
                  <a:pt x="2144102" y="2578100"/>
                </a:lnTo>
                <a:lnTo>
                  <a:pt x="2149768" y="2527300"/>
                </a:lnTo>
                <a:lnTo>
                  <a:pt x="2150181" y="2476500"/>
                </a:lnTo>
                <a:lnTo>
                  <a:pt x="2145542" y="2425700"/>
                </a:lnTo>
                <a:lnTo>
                  <a:pt x="2136051" y="2374900"/>
                </a:lnTo>
                <a:lnTo>
                  <a:pt x="2121908" y="2349500"/>
                </a:lnTo>
                <a:close/>
              </a:path>
              <a:path w="4987925" h="3187700">
                <a:moveTo>
                  <a:pt x="2678333" y="2349500"/>
                </a:moveTo>
                <a:lnTo>
                  <a:pt x="2671310" y="2349500"/>
                </a:lnTo>
                <a:lnTo>
                  <a:pt x="2657224" y="2387600"/>
                </a:lnTo>
                <a:lnTo>
                  <a:pt x="2647752" y="2425700"/>
                </a:lnTo>
                <a:lnTo>
                  <a:pt x="2643100" y="2476500"/>
                </a:lnTo>
                <a:lnTo>
                  <a:pt x="2643471" y="2527300"/>
                </a:lnTo>
                <a:lnTo>
                  <a:pt x="2649068" y="2578100"/>
                </a:lnTo>
                <a:lnTo>
                  <a:pt x="2660096" y="2616200"/>
                </a:lnTo>
                <a:lnTo>
                  <a:pt x="2661912" y="2628900"/>
                </a:lnTo>
                <a:lnTo>
                  <a:pt x="2670561" y="2628900"/>
                </a:lnTo>
                <a:lnTo>
                  <a:pt x="2658680" y="2578100"/>
                </a:lnTo>
                <a:lnTo>
                  <a:pt x="2652273" y="2540000"/>
                </a:lnTo>
                <a:lnTo>
                  <a:pt x="2651187" y="2476500"/>
                </a:lnTo>
                <a:lnTo>
                  <a:pt x="2655270" y="2425700"/>
                </a:lnTo>
                <a:lnTo>
                  <a:pt x="2664370" y="2387600"/>
                </a:lnTo>
                <a:lnTo>
                  <a:pt x="2678333" y="2349500"/>
                </a:lnTo>
                <a:close/>
              </a:path>
              <a:path w="4987925" h="3187700">
                <a:moveTo>
                  <a:pt x="2715105" y="2260600"/>
                </a:moveTo>
                <a:lnTo>
                  <a:pt x="2670942" y="2260600"/>
                </a:lnTo>
                <a:lnTo>
                  <a:pt x="2711792" y="2273300"/>
                </a:lnTo>
                <a:lnTo>
                  <a:pt x="2745184" y="2298700"/>
                </a:lnTo>
                <a:lnTo>
                  <a:pt x="2767716" y="2336800"/>
                </a:lnTo>
                <a:lnTo>
                  <a:pt x="2775983" y="2374900"/>
                </a:lnTo>
                <a:lnTo>
                  <a:pt x="2775983" y="2628900"/>
                </a:lnTo>
                <a:lnTo>
                  <a:pt x="2784505" y="2628900"/>
                </a:lnTo>
                <a:lnTo>
                  <a:pt x="2784505" y="2374900"/>
                </a:lnTo>
                <a:lnTo>
                  <a:pt x="2775567" y="2324100"/>
                </a:lnTo>
                <a:lnTo>
                  <a:pt x="2751207" y="2286000"/>
                </a:lnTo>
                <a:lnTo>
                  <a:pt x="2715105" y="2260600"/>
                </a:lnTo>
                <a:close/>
              </a:path>
              <a:path w="4987925" h="3187700">
                <a:moveTo>
                  <a:pt x="229532" y="2540000"/>
                </a:moveTo>
                <a:lnTo>
                  <a:pt x="95420" y="2540000"/>
                </a:lnTo>
                <a:lnTo>
                  <a:pt x="95420" y="2565400"/>
                </a:lnTo>
                <a:lnTo>
                  <a:pt x="103942" y="2565400"/>
                </a:lnTo>
                <a:lnTo>
                  <a:pt x="103942" y="2552700"/>
                </a:lnTo>
                <a:lnTo>
                  <a:pt x="229532" y="2552700"/>
                </a:lnTo>
                <a:lnTo>
                  <a:pt x="229532" y="2540000"/>
                </a:lnTo>
                <a:close/>
              </a:path>
              <a:path w="4987925" h="3187700">
                <a:moveTo>
                  <a:pt x="229532" y="2552700"/>
                </a:moveTo>
                <a:lnTo>
                  <a:pt x="221010" y="2552700"/>
                </a:lnTo>
                <a:lnTo>
                  <a:pt x="221010" y="2565400"/>
                </a:lnTo>
                <a:lnTo>
                  <a:pt x="229532" y="2565400"/>
                </a:lnTo>
                <a:lnTo>
                  <a:pt x="229532" y="2552700"/>
                </a:lnTo>
                <a:close/>
              </a:path>
              <a:path w="4987925" h="3187700">
                <a:moveTo>
                  <a:pt x="403179" y="2425700"/>
                </a:moveTo>
                <a:lnTo>
                  <a:pt x="394645" y="2425700"/>
                </a:lnTo>
                <a:lnTo>
                  <a:pt x="394645" y="2565400"/>
                </a:lnTo>
                <a:lnTo>
                  <a:pt x="403179" y="2565400"/>
                </a:lnTo>
                <a:lnTo>
                  <a:pt x="403179" y="2425700"/>
                </a:lnTo>
                <a:close/>
              </a:path>
              <a:path w="4987925" h="3187700">
                <a:moveTo>
                  <a:pt x="692307" y="2540000"/>
                </a:moveTo>
                <a:lnTo>
                  <a:pt x="557433" y="2540000"/>
                </a:lnTo>
                <a:lnTo>
                  <a:pt x="557433" y="2565400"/>
                </a:lnTo>
                <a:lnTo>
                  <a:pt x="565955" y="2565400"/>
                </a:lnTo>
                <a:lnTo>
                  <a:pt x="565955" y="2552700"/>
                </a:lnTo>
                <a:lnTo>
                  <a:pt x="692307" y="2552700"/>
                </a:lnTo>
                <a:lnTo>
                  <a:pt x="692307" y="2540000"/>
                </a:lnTo>
                <a:close/>
              </a:path>
              <a:path w="4987925" h="3187700">
                <a:moveTo>
                  <a:pt x="692307" y="2552700"/>
                </a:moveTo>
                <a:lnTo>
                  <a:pt x="683785" y="2552700"/>
                </a:lnTo>
                <a:lnTo>
                  <a:pt x="683785" y="2565400"/>
                </a:lnTo>
                <a:lnTo>
                  <a:pt x="692307" y="2565400"/>
                </a:lnTo>
                <a:lnTo>
                  <a:pt x="692307" y="2552700"/>
                </a:lnTo>
                <a:close/>
              </a:path>
              <a:path w="4987925" h="3187700">
                <a:moveTo>
                  <a:pt x="4635136" y="2501900"/>
                </a:moveTo>
                <a:lnTo>
                  <a:pt x="4627859" y="2501900"/>
                </a:lnTo>
                <a:lnTo>
                  <a:pt x="4624087" y="2514600"/>
                </a:lnTo>
                <a:lnTo>
                  <a:pt x="4663262" y="2514600"/>
                </a:lnTo>
                <a:lnTo>
                  <a:pt x="4635136" y="2501900"/>
                </a:lnTo>
                <a:close/>
              </a:path>
              <a:path w="4987925" h="3187700">
                <a:moveTo>
                  <a:pt x="4868270" y="2501900"/>
                </a:moveTo>
                <a:lnTo>
                  <a:pt x="4861717" y="2501900"/>
                </a:lnTo>
                <a:lnTo>
                  <a:pt x="4833530" y="2514600"/>
                </a:lnTo>
                <a:lnTo>
                  <a:pt x="4871864" y="2514600"/>
                </a:lnTo>
                <a:lnTo>
                  <a:pt x="4868270" y="2501900"/>
                </a:lnTo>
                <a:close/>
              </a:path>
              <a:path w="4987925" h="3187700">
                <a:moveTo>
                  <a:pt x="4569744" y="2438400"/>
                </a:moveTo>
                <a:lnTo>
                  <a:pt x="4246847" y="2438400"/>
                </a:lnTo>
                <a:lnTo>
                  <a:pt x="4241487" y="2451100"/>
                </a:lnTo>
                <a:lnTo>
                  <a:pt x="4575065" y="2451100"/>
                </a:lnTo>
                <a:lnTo>
                  <a:pt x="4569744" y="2438400"/>
                </a:lnTo>
                <a:close/>
              </a:path>
              <a:path w="4987925" h="3187700">
                <a:moveTo>
                  <a:pt x="3126364" y="2374900"/>
                </a:moveTo>
                <a:lnTo>
                  <a:pt x="3117855" y="2374900"/>
                </a:lnTo>
                <a:lnTo>
                  <a:pt x="3117855" y="2438400"/>
                </a:lnTo>
                <a:lnTo>
                  <a:pt x="3611643" y="2438400"/>
                </a:lnTo>
                <a:lnTo>
                  <a:pt x="3611643" y="2425700"/>
                </a:lnTo>
                <a:lnTo>
                  <a:pt x="3126364" y="2425700"/>
                </a:lnTo>
                <a:lnTo>
                  <a:pt x="3126364" y="2374900"/>
                </a:lnTo>
                <a:close/>
              </a:path>
              <a:path w="4987925" h="3187700">
                <a:moveTo>
                  <a:pt x="890745" y="2273300"/>
                </a:moveTo>
                <a:lnTo>
                  <a:pt x="0" y="2273300"/>
                </a:lnTo>
                <a:lnTo>
                  <a:pt x="0" y="2286000"/>
                </a:lnTo>
                <a:lnTo>
                  <a:pt x="882236" y="2286000"/>
                </a:lnTo>
                <a:lnTo>
                  <a:pt x="882236" y="2425700"/>
                </a:lnTo>
                <a:lnTo>
                  <a:pt x="890745" y="2425700"/>
                </a:lnTo>
                <a:lnTo>
                  <a:pt x="890745" y="2273300"/>
                </a:lnTo>
                <a:close/>
              </a:path>
              <a:path w="4987925" h="3187700">
                <a:moveTo>
                  <a:pt x="3611643" y="2374900"/>
                </a:moveTo>
                <a:lnTo>
                  <a:pt x="3603109" y="2374900"/>
                </a:lnTo>
                <a:lnTo>
                  <a:pt x="3603109" y="2425700"/>
                </a:lnTo>
                <a:lnTo>
                  <a:pt x="3611643" y="2425700"/>
                </a:lnTo>
                <a:lnTo>
                  <a:pt x="3611643" y="2374900"/>
                </a:lnTo>
                <a:close/>
              </a:path>
              <a:path w="4987925" h="3187700">
                <a:moveTo>
                  <a:pt x="1331231" y="2336800"/>
                </a:moveTo>
                <a:lnTo>
                  <a:pt x="1318455" y="2336800"/>
                </a:lnTo>
                <a:lnTo>
                  <a:pt x="1316220" y="2349500"/>
                </a:lnTo>
                <a:lnTo>
                  <a:pt x="1326177" y="2349500"/>
                </a:lnTo>
                <a:lnTo>
                  <a:pt x="1331231" y="2336800"/>
                </a:lnTo>
                <a:close/>
              </a:path>
              <a:path w="4987925" h="3187700">
                <a:moveTo>
                  <a:pt x="1806373" y="2336800"/>
                </a:moveTo>
                <a:lnTo>
                  <a:pt x="1395869" y="2336800"/>
                </a:lnTo>
                <a:lnTo>
                  <a:pt x="1446824" y="2349500"/>
                </a:lnTo>
                <a:lnTo>
                  <a:pt x="1754949" y="2349500"/>
                </a:lnTo>
                <a:lnTo>
                  <a:pt x="1806373" y="2336800"/>
                </a:lnTo>
                <a:close/>
              </a:path>
              <a:path w="4987925" h="3187700">
                <a:moveTo>
                  <a:pt x="1880087" y="2336800"/>
                </a:moveTo>
                <a:lnTo>
                  <a:pt x="1874372" y="2336800"/>
                </a:lnTo>
                <a:lnTo>
                  <a:pt x="1877217" y="2349500"/>
                </a:lnTo>
                <a:lnTo>
                  <a:pt x="1885802" y="2349500"/>
                </a:lnTo>
                <a:lnTo>
                  <a:pt x="1880087" y="2336800"/>
                </a:lnTo>
                <a:close/>
              </a:path>
              <a:path w="4987925" h="3187700">
                <a:moveTo>
                  <a:pt x="2123203" y="2336800"/>
                </a:moveTo>
                <a:lnTo>
                  <a:pt x="2114390" y="2336800"/>
                </a:lnTo>
                <a:lnTo>
                  <a:pt x="2111900" y="2349500"/>
                </a:lnTo>
                <a:lnTo>
                  <a:pt x="2120651" y="2349500"/>
                </a:lnTo>
                <a:lnTo>
                  <a:pt x="2123203" y="2336800"/>
                </a:lnTo>
                <a:close/>
              </a:path>
              <a:path w="4987925" h="3187700">
                <a:moveTo>
                  <a:pt x="2601814" y="2336800"/>
                </a:moveTo>
                <a:lnTo>
                  <a:pt x="2191972" y="2336800"/>
                </a:lnTo>
                <a:lnTo>
                  <a:pt x="2242890" y="2349500"/>
                </a:lnTo>
                <a:lnTo>
                  <a:pt x="2550528" y="2349500"/>
                </a:lnTo>
                <a:lnTo>
                  <a:pt x="2601814" y="2336800"/>
                </a:lnTo>
                <a:close/>
              </a:path>
              <a:path w="4987925" h="3187700">
                <a:moveTo>
                  <a:pt x="2676098" y="2336800"/>
                </a:moveTo>
                <a:lnTo>
                  <a:pt x="2668059" y="2336800"/>
                </a:lnTo>
                <a:lnTo>
                  <a:pt x="2671805" y="2349500"/>
                </a:lnTo>
                <a:lnTo>
                  <a:pt x="2681584" y="2349500"/>
                </a:lnTo>
                <a:lnTo>
                  <a:pt x="2676098" y="2336800"/>
                </a:lnTo>
                <a:close/>
              </a:path>
              <a:path w="4987925" h="3187700">
                <a:moveTo>
                  <a:pt x="113251" y="2146300"/>
                </a:moveTo>
                <a:lnTo>
                  <a:pt x="17124" y="2146300"/>
                </a:lnTo>
                <a:lnTo>
                  <a:pt x="17124" y="2273300"/>
                </a:lnTo>
                <a:lnTo>
                  <a:pt x="25671" y="2273300"/>
                </a:lnTo>
                <a:lnTo>
                  <a:pt x="25671" y="2159000"/>
                </a:lnTo>
                <a:lnTo>
                  <a:pt x="113251" y="2159000"/>
                </a:lnTo>
                <a:lnTo>
                  <a:pt x="113251" y="2146300"/>
                </a:lnTo>
                <a:close/>
              </a:path>
              <a:path w="4987925" h="3187700">
                <a:moveTo>
                  <a:pt x="113251" y="2159000"/>
                </a:moveTo>
                <a:lnTo>
                  <a:pt x="104729" y="2159000"/>
                </a:lnTo>
                <a:lnTo>
                  <a:pt x="104729" y="2273300"/>
                </a:lnTo>
                <a:lnTo>
                  <a:pt x="113251" y="2273300"/>
                </a:lnTo>
                <a:lnTo>
                  <a:pt x="113251" y="2159000"/>
                </a:lnTo>
                <a:close/>
              </a:path>
              <a:path w="4987925" h="3187700">
                <a:moveTo>
                  <a:pt x="376039" y="2146300"/>
                </a:moveTo>
                <a:lnTo>
                  <a:pt x="367517" y="2146300"/>
                </a:lnTo>
                <a:lnTo>
                  <a:pt x="367517" y="2273300"/>
                </a:lnTo>
                <a:lnTo>
                  <a:pt x="376039" y="2273300"/>
                </a:lnTo>
                <a:lnTo>
                  <a:pt x="376039" y="2146300"/>
                </a:lnTo>
                <a:close/>
              </a:path>
              <a:path w="4987925" h="3187700">
                <a:moveTo>
                  <a:pt x="427195" y="2146300"/>
                </a:moveTo>
                <a:lnTo>
                  <a:pt x="418673" y="2146300"/>
                </a:lnTo>
                <a:lnTo>
                  <a:pt x="418673" y="2273300"/>
                </a:lnTo>
                <a:lnTo>
                  <a:pt x="427195" y="2273300"/>
                </a:lnTo>
                <a:lnTo>
                  <a:pt x="427195" y="2146300"/>
                </a:lnTo>
                <a:close/>
              </a:path>
              <a:path w="4987925" h="3187700">
                <a:moveTo>
                  <a:pt x="777346" y="2159000"/>
                </a:moveTo>
                <a:lnTo>
                  <a:pt x="671606" y="2159000"/>
                </a:lnTo>
                <a:lnTo>
                  <a:pt x="671251" y="2171700"/>
                </a:lnTo>
                <a:lnTo>
                  <a:pt x="688484" y="2273300"/>
                </a:lnTo>
                <a:lnTo>
                  <a:pt x="697120" y="2273300"/>
                </a:lnTo>
                <a:lnTo>
                  <a:pt x="680649" y="2171700"/>
                </a:lnTo>
                <a:lnTo>
                  <a:pt x="777715" y="2171700"/>
                </a:lnTo>
                <a:lnTo>
                  <a:pt x="777346" y="2159000"/>
                </a:lnTo>
                <a:close/>
              </a:path>
              <a:path w="4987925" h="3187700">
                <a:moveTo>
                  <a:pt x="777511" y="2171700"/>
                </a:moveTo>
                <a:lnTo>
                  <a:pt x="768063" y="2171700"/>
                </a:lnTo>
                <a:lnTo>
                  <a:pt x="752594" y="2273300"/>
                </a:lnTo>
                <a:lnTo>
                  <a:pt x="761230" y="2273300"/>
                </a:lnTo>
                <a:lnTo>
                  <a:pt x="777511" y="2171700"/>
                </a:lnTo>
                <a:close/>
              </a:path>
              <a:path w="4987925" h="3187700">
                <a:moveTo>
                  <a:pt x="697489" y="2082800"/>
                </a:moveTo>
                <a:lnTo>
                  <a:pt x="666323" y="2082800"/>
                </a:lnTo>
                <a:lnTo>
                  <a:pt x="684217" y="2159000"/>
                </a:lnTo>
                <a:lnTo>
                  <a:pt x="692968" y="2159000"/>
                </a:lnTo>
                <a:lnTo>
                  <a:pt x="687037" y="2133600"/>
                </a:lnTo>
                <a:lnTo>
                  <a:pt x="685081" y="2133600"/>
                </a:lnTo>
                <a:lnTo>
                  <a:pt x="676038" y="2095500"/>
                </a:lnTo>
                <a:lnTo>
                  <a:pt x="697489" y="2082800"/>
                </a:lnTo>
                <a:close/>
              </a:path>
              <a:path w="4987925" h="3187700">
                <a:moveTo>
                  <a:pt x="771441" y="2095500"/>
                </a:moveTo>
                <a:lnTo>
                  <a:pt x="740085" y="2095500"/>
                </a:lnTo>
                <a:lnTo>
                  <a:pt x="762716" y="2108200"/>
                </a:lnTo>
                <a:lnTo>
                  <a:pt x="761370" y="2146300"/>
                </a:lnTo>
                <a:lnTo>
                  <a:pt x="730204" y="2146300"/>
                </a:lnTo>
                <a:lnTo>
                  <a:pt x="761065" y="2159000"/>
                </a:lnTo>
                <a:lnTo>
                  <a:pt x="769269" y="2159000"/>
                </a:lnTo>
                <a:lnTo>
                  <a:pt x="771441" y="2095500"/>
                </a:lnTo>
                <a:close/>
              </a:path>
              <a:path w="4987925" h="3187700">
                <a:moveTo>
                  <a:pt x="45039" y="2108200"/>
                </a:moveTo>
                <a:lnTo>
                  <a:pt x="36517" y="2108200"/>
                </a:lnTo>
                <a:lnTo>
                  <a:pt x="36517" y="2146300"/>
                </a:lnTo>
                <a:lnTo>
                  <a:pt x="45039" y="2146300"/>
                </a:lnTo>
                <a:lnTo>
                  <a:pt x="45039" y="2108200"/>
                </a:lnTo>
                <a:close/>
              </a:path>
              <a:path w="4987925" h="3187700">
                <a:moveTo>
                  <a:pt x="93870" y="2108200"/>
                </a:moveTo>
                <a:lnTo>
                  <a:pt x="85349" y="2108200"/>
                </a:lnTo>
                <a:lnTo>
                  <a:pt x="85349" y="2146300"/>
                </a:lnTo>
                <a:lnTo>
                  <a:pt x="93870" y="2146300"/>
                </a:lnTo>
                <a:lnTo>
                  <a:pt x="93870" y="2108200"/>
                </a:lnTo>
                <a:close/>
              </a:path>
              <a:path w="4987925" h="3187700">
                <a:moveTo>
                  <a:pt x="354322" y="2120900"/>
                </a:moveTo>
                <a:lnTo>
                  <a:pt x="345800" y="2120900"/>
                </a:lnTo>
                <a:lnTo>
                  <a:pt x="345800" y="2146300"/>
                </a:lnTo>
                <a:lnTo>
                  <a:pt x="354322" y="2146300"/>
                </a:lnTo>
                <a:lnTo>
                  <a:pt x="354322" y="2120900"/>
                </a:lnTo>
                <a:close/>
              </a:path>
              <a:path w="4987925" h="3187700">
                <a:moveTo>
                  <a:pt x="451236" y="2120900"/>
                </a:moveTo>
                <a:lnTo>
                  <a:pt x="442701" y="2120900"/>
                </a:lnTo>
                <a:lnTo>
                  <a:pt x="442701" y="2146300"/>
                </a:lnTo>
                <a:lnTo>
                  <a:pt x="451236" y="2146300"/>
                </a:lnTo>
                <a:lnTo>
                  <a:pt x="451236" y="2120900"/>
                </a:lnTo>
                <a:close/>
              </a:path>
              <a:path w="4987925" h="3187700">
                <a:moveTo>
                  <a:pt x="740085" y="2095500"/>
                </a:moveTo>
                <a:lnTo>
                  <a:pt x="731944" y="2095500"/>
                </a:lnTo>
                <a:lnTo>
                  <a:pt x="728616" y="2146300"/>
                </a:lnTo>
                <a:lnTo>
                  <a:pt x="737532" y="2146300"/>
                </a:lnTo>
                <a:lnTo>
                  <a:pt x="740085" y="2095500"/>
                </a:lnTo>
                <a:close/>
              </a:path>
              <a:path w="4987925" h="3187700">
                <a:moveTo>
                  <a:pt x="704271" y="2070100"/>
                </a:moveTo>
                <a:lnTo>
                  <a:pt x="699165" y="2070100"/>
                </a:lnTo>
                <a:lnTo>
                  <a:pt x="669688" y="2082800"/>
                </a:lnTo>
                <a:lnTo>
                  <a:pt x="697489" y="2082800"/>
                </a:lnTo>
                <a:lnTo>
                  <a:pt x="707649" y="2120900"/>
                </a:lnTo>
                <a:lnTo>
                  <a:pt x="685081" y="2133600"/>
                </a:lnTo>
                <a:lnTo>
                  <a:pt x="716297" y="2133600"/>
                </a:lnTo>
                <a:lnTo>
                  <a:pt x="717580" y="2120900"/>
                </a:lnTo>
                <a:lnTo>
                  <a:pt x="716958" y="2120900"/>
                </a:lnTo>
                <a:lnTo>
                  <a:pt x="704271" y="2070100"/>
                </a:lnTo>
                <a:close/>
              </a:path>
              <a:path w="4987925" h="3187700">
                <a:moveTo>
                  <a:pt x="69842" y="2082800"/>
                </a:moveTo>
                <a:lnTo>
                  <a:pt x="61320" y="2082800"/>
                </a:lnTo>
                <a:lnTo>
                  <a:pt x="61320" y="2108200"/>
                </a:lnTo>
                <a:lnTo>
                  <a:pt x="69842" y="2108200"/>
                </a:lnTo>
                <a:lnTo>
                  <a:pt x="69842" y="2082800"/>
                </a:lnTo>
                <a:close/>
              </a:path>
              <a:path w="4987925" h="3187700">
                <a:moveTo>
                  <a:pt x="3430630" y="292100"/>
                </a:moveTo>
                <a:lnTo>
                  <a:pt x="3426909" y="292100"/>
                </a:lnTo>
                <a:lnTo>
                  <a:pt x="3397900" y="304800"/>
                </a:lnTo>
                <a:lnTo>
                  <a:pt x="3375735" y="330200"/>
                </a:lnTo>
                <a:lnTo>
                  <a:pt x="3361580" y="355600"/>
                </a:lnTo>
                <a:lnTo>
                  <a:pt x="3356602" y="393700"/>
                </a:lnTo>
                <a:lnTo>
                  <a:pt x="3356602" y="584200"/>
                </a:lnTo>
                <a:lnTo>
                  <a:pt x="3724026" y="584200"/>
                </a:lnTo>
                <a:lnTo>
                  <a:pt x="3724026" y="571500"/>
                </a:lnTo>
                <a:lnTo>
                  <a:pt x="3365124" y="571500"/>
                </a:lnTo>
                <a:lnTo>
                  <a:pt x="3365124" y="393700"/>
                </a:lnTo>
                <a:lnTo>
                  <a:pt x="3369760" y="368300"/>
                </a:lnTo>
                <a:lnTo>
                  <a:pt x="3382947" y="330200"/>
                </a:lnTo>
                <a:lnTo>
                  <a:pt x="3403598" y="317500"/>
                </a:lnTo>
                <a:lnTo>
                  <a:pt x="3430630" y="292100"/>
                </a:lnTo>
                <a:close/>
              </a:path>
              <a:path w="4987925" h="3187700">
                <a:moveTo>
                  <a:pt x="3652779" y="292100"/>
                </a:moveTo>
                <a:lnTo>
                  <a:pt x="3649972" y="292100"/>
                </a:lnTo>
                <a:lnTo>
                  <a:pt x="3677008" y="317500"/>
                </a:lnTo>
                <a:lnTo>
                  <a:pt x="3697668" y="330200"/>
                </a:lnTo>
                <a:lnTo>
                  <a:pt x="3710864" y="368300"/>
                </a:lnTo>
                <a:lnTo>
                  <a:pt x="3715504" y="393700"/>
                </a:lnTo>
                <a:lnTo>
                  <a:pt x="3715504" y="571500"/>
                </a:lnTo>
                <a:lnTo>
                  <a:pt x="3724026" y="571500"/>
                </a:lnTo>
                <a:lnTo>
                  <a:pt x="3724026" y="393700"/>
                </a:lnTo>
                <a:lnTo>
                  <a:pt x="3718983" y="355600"/>
                </a:lnTo>
                <a:lnTo>
                  <a:pt x="3704642" y="330200"/>
                </a:lnTo>
                <a:lnTo>
                  <a:pt x="3682181" y="304800"/>
                </a:lnTo>
                <a:lnTo>
                  <a:pt x="3652779" y="292100"/>
                </a:lnTo>
                <a:close/>
              </a:path>
              <a:path w="4987925" h="3187700">
                <a:moveTo>
                  <a:pt x="3616037" y="203200"/>
                </a:moveTo>
                <a:lnTo>
                  <a:pt x="3464588" y="203200"/>
                </a:lnTo>
                <a:lnTo>
                  <a:pt x="3446726" y="215900"/>
                </a:lnTo>
                <a:lnTo>
                  <a:pt x="3434672" y="241300"/>
                </a:lnTo>
                <a:lnTo>
                  <a:pt x="3430249" y="266700"/>
                </a:lnTo>
                <a:lnTo>
                  <a:pt x="3430249" y="292100"/>
                </a:lnTo>
                <a:lnTo>
                  <a:pt x="3650391" y="292100"/>
                </a:lnTo>
                <a:lnTo>
                  <a:pt x="3650391" y="279400"/>
                </a:lnTo>
                <a:lnTo>
                  <a:pt x="3438771" y="279400"/>
                </a:lnTo>
                <a:lnTo>
                  <a:pt x="3438771" y="266700"/>
                </a:lnTo>
                <a:lnTo>
                  <a:pt x="3442459" y="241300"/>
                </a:lnTo>
                <a:lnTo>
                  <a:pt x="3452578" y="228600"/>
                </a:lnTo>
                <a:lnTo>
                  <a:pt x="3467709" y="215900"/>
                </a:lnTo>
                <a:lnTo>
                  <a:pt x="3633907" y="215900"/>
                </a:lnTo>
                <a:lnTo>
                  <a:pt x="3616037" y="203200"/>
                </a:lnTo>
                <a:close/>
              </a:path>
              <a:path w="4987925" h="3187700">
                <a:moveTo>
                  <a:pt x="3633907" y="215900"/>
                </a:moveTo>
                <a:lnTo>
                  <a:pt x="3612916" y="215900"/>
                </a:lnTo>
                <a:lnTo>
                  <a:pt x="3628055" y="228600"/>
                </a:lnTo>
                <a:lnTo>
                  <a:pt x="3638179" y="241300"/>
                </a:lnTo>
                <a:lnTo>
                  <a:pt x="3641869" y="266700"/>
                </a:lnTo>
                <a:lnTo>
                  <a:pt x="3641869" y="279400"/>
                </a:lnTo>
                <a:lnTo>
                  <a:pt x="3650391" y="279400"/>
                </a:lnTo>
                <a:lnTo>
                  <a:pt x="3650391" y="266700"/>
                </a:lnTo>
                <a:lnTo>
                  <a:pt x="3645966" y="241300"/>
                </a:lnTo>
                <a:lnTo>
                  <a:pt x="3633907" y="215900"/>
                </a:lnTo>
                <a:close/>
              </a:path>
              <a:path w="4987925" h="3187700">
                <a:moveTo>
                  <a:pt x="3717434" y="0"/>
                </a:moveTo>
                <a:lnTo>
                  <a:pt x="3669168" y="12700"/>
                </a:lnTo>
                <a:lnTo>
                  <a:pt x="3625762" y="25400"/>
                </a:lnTo>
                <a:lnTo>
                  <a:pt x="3588961" y="63500"/>
                </a:lnTo>
                <a:lnTo>
                  <a:pt x="3560513" y="101600"/>
                </a:lnTo>
                <a:lnTo>
                  <a:pt x="3542164" y="139700"/>
                </a:lnTo>
                <a:lnTo>
                  <a:pt x="3535659" y="190500"/>
                </a:lnTo>
                <a:lnTo>
                  <a:pt x="3535659" y="203200"/>
                </a:lnTo>
                <a:lnTo>
                  <a:pt x="3544194" y="203200"/>
                </a:lnTo>
                <a:lnTo>
                  <a:pt x="3544194" y="190500"/>
                </a:lnTo>
                <a:lnTo>
                  <a:pt x="3550392" y="139700"/>
                </a:lnTo>
                <a:lnTo>
                  <a:pt x="3567879" y="101600"/>
                </a:lnTo>
                <a:lnTo>
                  <a:pt x="3594991" y="63500"/>
                </a:lnTo>
                <a:lnTo>
                  <a:pt x="3630063" y="38100"/>
                </a:lnTo>
                <a:lnTo>
                  <a:pt x="3671432" y="12700"/>
                </a:lnTo>
                <a:lnTo>
                  <a:pt x="3765707" y="12700"/>
                </a:lnTo>
                <a:lnTo>
                  <a:pt x="3717434" y="0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3" name="object 103"/>
          <p:cNvSpPr/>
          <p:nvPr/>
        </p:nvSpPr>
        <p:spPr>
          <a:xfrm>
            <a:off x="4497252" y="6418820"/>
            <a:ext cx="20320" cy="193040"/>
          </a:xfrm>
          <a:custGeom>
            <a:rect l="l" t="t" r="r" b="b"/>
            <a:pathLst>
              <a:path w="20320" h="193040">
                <a:moveTo>
                  <a:pt x="15769" y="0"/>
                </a:moveTo>
                <a:lnTo>
                  <a:pt x="13522" y="0"/>
                </a:lnTo>
                <a:lnTo>
                  <a:pt x="11998" y="1015"/>
                </a:lnTo>
                <a:lnTo>
                  <a:pt x="11324" y="2590"/>
                </a:lnTo>
                <a:lnTo>
                  <a:pt x="2826" y="41831"/>
                </a:lnTo>
                <a:lnTo>
                  <a:pt x="0" y="96231"/>
                </a:lnTo>
                <a:lnTo>
                  <a:pt x="2839" y="150707"/>
                </a:lnTo>
                <a:lnTo>
                  <a:pt x="11350" y="190398"/>
                </a:lnTo>
                <a:lnTo>
                  <a:pt x="11985" y="191960"/>
                </a:lnTo>
                <a:lnTo>
                  <a:pt x="13496" y="192976"/>
                </a:lnTo>
                <a:lnTo>
                  <a:pt x="15757" y="192976"/>
                </a:lnTo>
                <a:lnTo>
                  <a:pt x="16265" y="192874"/>
                </a:lnTo>
                <a:lnTo>
                  <a:pt x="17840" y="192201"/>
                </a:lnTo>
                <a:lnTo>
                  <a:pt x="18640" y="191401"/>
                </a:lnTo>
                <a:lnTo>
                  <a:pt x="19491" y="189318"/>
                </a:lnTo>
                <a:lnTo>
                  <a:pt x="19491" y="188163"/>
                </a:lnTo>
                <a:lnTo>
                  <a:pt x="19046" y="187096"/>
                </a:lnTo>
                <a:lnTo>
                  <a:pt x="11047" y="149049"/>
                </a:lnTo>
                <a:lnTo>
                  <a:pt x="8385" y="96194"/>
                </a:lnTo>
                <a:lnTo>
                  <a:pt x="11050" y="43560"/>
                </a:lnTo>
                <a:lnTo>
                  <a:pt x="19046" y="5956"/>
                </a:lnTo>
                <a:lnTo>
                  <a:pt x="19960" y="3784"/>
                </a:lnTo>
                <a:lnTo>
                  <a:pt x="18957" y="1269"/>
                </a:lnTo>
                <a:lnTo>
                  <a:pt x="16303" y="114"/>
                </a:lnTo>
                <a:lnTo>
                  <a:pt x="15769" y="0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4" name="object 104"/>
          <p:cNvSpPr/>
          <p:nvPr/>
        </p:nvSpPr>
        <p:spPr>
          <a:xfrm>
            <a:off x="4815240" y="6478511"/>
            <a:ext cx="17780" cy="149225"/>
          </a:xfrm>
          <a:custGeom>
            <a:rect l="l" t="t" r="r" b="b"/>
            <a:pathLst>
              <a:path w="17779" h="149225">
                <a:moveTo>
                  <a:pt x="13407" y="0"/>
                </a:moveTo>
                <a:lnTo>
                  <a:pt x="11134" y="0"/>
                </a:lnTo>
                <a:lnTo>
                  <a:pt x="9648" y="965"/>
                </a:lnTo>
                <a:lnTo>
                  <a:pt x="8962" y="2527"/>
                </a:lnTo>
                <a:lnTo>
                  <a:pt x="2240" y="32770"/>
                </a:lnTo>
                <a:lnTo>
                  <a:pt x="0" y="74493"/>
                </a:lnTo>
                <a:lnTo>
                  <a:pt x="2240" y="116207"/>
                </a:lnTo>
                <a:lnTo>
                  <a:pt x="8962" y="146443"/>
                </a:lnTo>
                <a:lnTo>
                  <a:pt x="9648" y="148018"/>
                </a:lnTo>
                <a:lnTo>
                  <a:pt x="11121" y="148996"/>
                </a:lnTo>
                <a:lnTo>
                  <a:pt x="13382" y="148996"/>
                </a:lnTo>
                <a:lnTo>
                  <a:pt x="13979" y="148882"/>
                </a:lnTo>
                <a:lnTo>
                  <a:pt x="16608" y="147726"/>
                </a:lnTo>
                <a:lnTo>
                  <a:pt x="17586" y="145211"/>
                </a:lnTo>
                <a:lnTo>
                  <a:pt x="16671" y="143052"/>
                </a:lnTo>
                <a:lnTo>
                  <a:pt x="10406" y="114419"/>
                </a:lnTo>
                <a:lnTo>
                  <a:pt x="8316" y="74490"/>
                </a:lnTo>
                <a:lnTo>
                  <a:pt x="10401" y="34569"/>
                </a:lnTo>
                <a:lnTo>
                  <a:pt x="16659" y="5943"/>
                </a:lnTo>
                <a:lnTo>
                  <a:pt x="17586" y="3784"/>
                </a:lnTo>
                <a:lnTo>
                  <a:pt x="16608" y="1257"/>
                </a:lnTo>
                <a:lnTo>
                  <a:pt x="13966" y="114"/>
                </a:lnTo>
                <a:lnTo>
                  <a:pt x="13407" y="0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5" name="object 105"/>
          <p:cNvSpPr txBox="1"/>
          <p:nvPr/>
        </p:nvSpPr>
        <p:spPr>
          <a:xfrm>
            <a:off x="9847826" y="7245990"/>
            <a:ext cx="528320" cy="113664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 spc="150">
                <a:solidFill>
                  <a:srgbClr val="4C4D4F"/>
                </a:solidFill>
                <a:latin typeface="宋体"/>
                <a:cs typeface="宋体"/>
              </a:rPr>
              <a:t>PAGE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60">
                <a:solidFill>
                  <a:srgbClr val="4C4D4F"/>
                </a:solidFill>
                <a:latin typeface="宋体"/>
                <a:cs typeface="宋体"/>
              </a:rPr>
              <a:t>01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-125">
                <a:solidFill>
                  <a:srgbClr val="4C4D4F"/>
                </a:solidFill>
                <a:latin typeface="宋体"/>
                <a:cs typeface="宋体"/>
              </a:rPr>
              <a:t>/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55">
                <a:solidFill>
                  <a:srgbClr val="4C4D4F"/>
                </a:solidFill>
                <a:latin typeface="宋体"/>
                <a:cs typeface="宋体"/>
              </a:rPr>
              <a:t>02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36968" y="1666976"/>
            <a:ext cx="4460240" cy="185420"/>
          </a:xfrm>
          <a:custGeom>
            <a:rect l="l" t="t" r="r" b="b"/>
            <a:pathLst>
              <a:path w="4460240" h="185419">
                <a:moveTo>
                  <a:pt x="4460176" y="185115"/>
                </a:moveTo>
                <a:lnTo>
                  <a:pt x="0" y="185115"/>
                </a:lnTo>
                <a:lnTo>
                  <a:pt x="0" y="0"/>
                </a:lnTo>
                <a:lnTo>
                  <a:pt x="4460176" y="0"/>
                </a:lnTo>
                <a:lnTo>
                  <a:pt x="4460176" y="185115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36968" y="1666963"/>
            <a:ext cx="4460240" cy="494665"/>
          </a:xfrm>
          <a:custGeom>
            <a:rect l="l" t="t" r="r" b="b"/>
            <a:pathLst>
              <a:path w="4460240" h="494664">
                <a:moveTo>
                  <a:pt x="4460176" y="494474"/>
                </a:moveTo>
                <a:lnTo>
                  <a:pt x="0" y="494474"/>
                </a:lnTo>
                <a:lnTo>
                  <a:pt x="0" y="0"/>
                </a:lnTo>
                <a:lnTo>
                  <a:pt x="4460176" y="0"/>
                </a:lnTo>
                <a:lnTo>
                  <a:pt x="4460176" y="494474"/>
                </a:lnTo>
                <a:close/>
              </a:path>
            </a:pathLst>
          </a:custGeom>
          <a:ln w="6350">
            <a:solidFill>
              <a:srgbClr val="FE9D1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422275" y="328662"/>
            <a:ext cx="446849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03200" algn="just">
              <a:lnSpc>
                <a:spcPct val="156200"/>
              </a:lnSpc>
              <a:spcBef>
                <a:spcPts val="100"/>
              </a:spcBef>
            </a:pP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除短视频以外，兼具实时性、互动性和真实性的直播逐渐兴起，为家居商家和用户的沟通交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互 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和内容呈现带来新的延展空间</a:t>
            </a:r>
            <a:r>
              <a:rPr sz="800" spc="5">
                <a:solidFill>
                  <a:srgbClr val="323031"/>
                </a:solidFill>
                <a:latin typeface="宋体"/>
                <a:cs typeface="宋体"/>
              </a:rPr>
              <a:t>，1-11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月家居相关直播场次同比增加</a:t>
            </a:r>
            <a:r>
              <a:rPr sz="800" spc="80">
                <a:solidFill>
                  <a:srgbClr val="323031"/>
                </a:solidFill>
                <a:latin typeface="宋体"/>
                <a:cs typeface="宋体"/>
              </a:rPr>
              <a:t>61.2%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。随着家居开播场次的增 </a:t>
            </a:r>
            <a:r>
              <a:rPr sz="800" spc="30">
                <a:solidFill>
                  <a:srgbClr val="323031"/>
                </a:solidFill>
                <a:latin typeface="宋体"/>
                <a:cs typeface="宋体"/>
              </a:rPr>
              <a:t>长和主播经验的不断累积，直播跨越了“仅靠数量吸睛”的初级阶段，朝着“数量多”、“质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量 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高”、“内容好”的方向锐意进取，不断吸引越来越多用户的关注，用户热情被点燃，看播兴趣愈 </a:t>
            </a:r>
            <a:r>
              <a:rPr sz="800" spc="5">
                <a:solidFill>
                  <a:srgbClr val="323031"/>
                </a:solidFill>
                <a:latin typeface="宋体"/>
                <a:cs typeface="宋体"/>
              </a:rPr>
              <a:t>发浓厚，通过持续的互动行为表达对直播内容的关注及偏好，1-11月平均评论量和转发量同比分别 </a:t>
            </a:r>
            <a:r>
              <a:rPr sz="800" spc="75">
                <a:solidFill>
                  <a:srgbClr val="323031"/>
                </a:solidFill>
                <a:latin typeface="宋体"/>
                <a:cs typeface="宋体"/>
              </a:rPr>
              <a:t>也有</a:t>
            </a:r>
            <a:r>
              <a:rPr sz="800" spc="35">
                <a:solidFill>
                  <a:srgbClr val="323031"/>
                </a:solidFill>
                <a:latin typeface="宋体"/>
                <a:cs typeface="宋体"/>
              </a:rPr>
              <a:t>29.5%</a:t>
            </a:r>
            <a:r>
              <a:rPr sz="800" spc="75">
                <a:solidFill>
                  <a:srgbClr val="323031"/>
                </a:solidFill>
                <a:latin typeface="宋体"/>
                <a:cs typeface="宋体"/>
              </a:rPr>
              <a:t>、</a:t>
            </a:r>
            <a:r>
              <a:rPr sz="800" spc="35">
                <a:solidFill>
                  <a:srgbClr val="323031"/>
                </a:solidFill>
                <a:latin typeface="宋体"/>
                <a:cs typeface="宋体"/>
              </a:rPr>
              <a:t>46.6%</a:t>
            </a:r>
            <a:r>
              <a:rPr sz="800" spc="75">
                <a:solidFill>
                  <a:srgbClr val="323031"/>
                </a:solidFill>
                <a:latin typeface="宋体"/>
                <a:cs typeface="宋体"/>
              </a:rPr>
              <a:t>的增长。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28879" y="2416034"/>
            <a:ext cx="2132330" cy="1549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03200" algn="just">
              <a:lnSpc>
                <a:spcPct val="156200"/>
              </a:lnSpc>
              <a:spcBef>
                <a:spcPts val="100"/>
              </a:spcBef>
            </a:pPr>
            <a:r>
              <a:rPr sz="800" spc="25">
                <a:solidFill>
                  <a:srgbClr val="323031"/>
                </a:solidFill>
                <a:latin typeface="宋体"/>
                <a:cs typeface="宋体"/>
              </a:rPr>
              <a:t>并且，用户观看家居直播目的也随行为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变 </a:t>
            </a:r>
            <a:r>
              <a:rPr sz="800" spc="20">
                <a:solidFill>
                  <a:srgbClr val="323031"/>
                </a:solidFill>
                <a:latin typeface="宋体"/>
                <a:cs typeface="宋体"/>
              </a:rPr>
              <a:t>迁，由一开始仅仅抱着“放松解压”、“打发 时间”等心态，逐渐转变为通过直播获取更多 </a:t>
            </a:r>
            <a:r>
              <a:rPr sz="800" spc="70">
                <a:solidFill>
                  <a:srgbClr val="323031"/>
                </a:solidFill>
                <a:latin typeface="宋体"/>
                <a:cs typeface="宋体"/>
              </a:rPr>
              <a:t>品牌和产品价格等信息，并付诸实际购买行 </a:t>
            </a:r>
            <a:r>
              <a:rPr sz="800" spc="25">
                <a:solidFill>
                  <a:srgbClr val="323031"/>
                </a:solidFill>
                <a:latin typeface="宋体"/>
                <a:cs typeface="宋体"/>
              </a:rPr>
              <a:t>为。巨量算数调研问卷显示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，85.1%</a:t>
            </a:r>
            <a:r>
              <a:rPr sz="800" spc="95">
                <a:solidFill>
                  <a:srgbClr val="323031"/>
                </a:solidFill>
                <a:latin typeface="宋体"/>
                <a:cs typeface="宋体"/>
              </a:rPr>
              <a:t>的用户关 </a:t>
            </a:r>
            <a:r>
              <a:rPr sz="800" spc="120">
                <a:solidFill>
                  <a:srgbClr val="323031"/>
                </a:solidFill>
                <a:latin typeface="宋体"/>
                <a:cs typeface="宋体"/>
              </a:rPr>
              <a:t>注家居直播。其中，“获取产品资讯和价 </a:t>
            </a:r>
            <a:r>
              <a:rPr sz="800" spc="20">
                <a:solidFill>
                  <a:srgbClr val="323031"/>
                </a:solidFill>
                <a:latin typeface="宋体"/>
                <a:cs typeface="宋体"/>
              </a:rPr>
              <a:t>格”、“购买主播推荐的产品”是他们关注直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播的主要目的。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22275" y="6136626"/>
            <a:ext cx="4509135" cy="977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03200" algn="just">
              <a:lnSpc>
                <a:spcPct val="1563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综上所述，无论是短视频还是直播，线上内容已成为家居品牌和用户进行更直接、更高频接触的 方式。因此，家居品牌借力抖音平台，通过企业号进行长期、稳定的内容输出实现阵地经营，形成完 整的内容经营矩阵，助力品牌沉淀私域流量，深度营销并挖掘用户价值，撬动自然流量的曝光。尤其 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进入</a:t>
            </a:r>
            <a:r>
              <a:rPr sz="800" spc="70">
                <a:solidFill>
                  <a:srgbClr val="323031"/>
                </a:solidFill>
                <a:latin typeface="宋体"/>
                <a:cs typeface="宋体"/>
              </a:rPr>
              <a:t>2023</a:t>
            </a:r>
            <a:r>
              <a:rPr sz="800" spc="25">
                <a:solidFill>
                  <a:srgbClr val="323031"/>
                </a:solidFill>
                <a:latin typeface="宋体"/>
                <a:cs typeface="宋体"/>
              </a:rPr>
              <a:t>年，随着特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殊事件的结束，更多家居企业加入线上阵地实现私域运营，企业号数量不断增 </a:t>
            </a:r>
            <a:r>
              <a:rPr sz="800" spc="25">
                <a:solidFill>
                  <a:srgbClr val="323031"/>
                </a:solidFill>
                <a:latin typeface="宋体"/>
                <a:cs typeface="宋体"/>
              </a:rPr>
              <a:t>加，截止到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11</a:t>
            </a:r>
            <a:r>
              <a:rPr sz="800" spc="25">
                <a:solidFill>
                  <a:srgbClr val="323031"/>
                </a:solidFill>
                <a:latin typeface="宋体"/>
                <a:cs typeface="宋体"/>
              </a:rPr>
              <a:t>月末，企业号数量对比去年底增长</a:t>
            </a: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19.5%，</a:t>
            </a:r>
            <a:r>
              <a:rPr sz="800" spc="25">
                <a:solidFill>
                  <a:srgbClr val="323031"/>
                </a:solidFill>
                <a:latin typeface="宋体"/>
                <a:cs typeface="宋体"/>
              </a:rPr>
              <a:t>覆盖粉丝数量也增加了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4.4%</a:t>
            </a:r>
            <a:r>
              <a:rPr sz="800" spc="25">
                <a:solidFill>
                  <a:srgbClr val="323031"/>
                </a:solidFill>
                <a:latin typeface="宋体"/>
                <a:cs typeface="宋体"/>
              </a:rPr>
              <a:t>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926860" y="1663788"/>
            <a:ext cx="1480820" cy="188595"/>
          </a:xfrm>
          <a:prstGeom prst="rect">
            <a:avLst/>
          </a:prstGeom>
          <a:solidFill>
            <a:srgbClr val="FE9D1A"/>
          </a:solidFill>
        </p:spPr>
        <p:txBody>
          <a:bodyPr vert="horz" wrap="square" lIns="0" tIns="12065" rIns="0" bIns="0" rtlCol="0">
            <a:spAutoFit/>
          </a:bodyPr>
          <a:lstStyle/>
          <a:p>
            <a:pPr marL="375285">
              <a:lnSpc>
                <a:spcPct val="100000"/>
              </a:lnSpc>
              <a:spcBef>
                <a:spcPts val="95"/>
              </a:spcBef>
            </a:pPr>
            <a:r>
              <a:rPr sz="950">
                <a:solidFill>
                  <a:srgbClr val="FFFFFF"/>
                </a:solidFill>
                <a:latin typeface="宋体"/>
                <a:cs typeface="宋体"/>
              </a:rPr>
              <a:t>看播评论量</a:t>
            </a:r>
            <a:endParaRPr sz="95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36968" y="1876362"/>
            <a:ext cx="297053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60020">
              <a:lnSpc>
                <a:spcPct val="100000"/>
              </a:lnSpc>
              <a:spcBef>
                <a:spcPts val="105"/>
              </a:spcBef>
              <a:tabLst>
                <a:tab pos="1620520"/>
              </a:tabLst>
            </a:pPr>
            <a:r>
              <a:rPr sz="700" spc="-20">
                <a:solidFill>
                  <a:srgbClr val="303132"/>
                </a:solidFill>
                <a:latin typeface="宋体"/>
                <a:cs typeface="宋体"/>
              </a:rPr>
              <a:t>同比增速</a:t>
            </a:r>
            <a:r>
              <a:rPr sz="700" spc="135">
                <a:solidFill>
                  <a:srgbClr val="303132"/>
                </a:solidFill>
                <a:latin typeface="宋体"/>
                <a:cs typeface="宋体"/>
              </a:rPr>
              <a:t> </a:t>
            </a:r>
            <a:r>
              <a:rPr sz="1400" spc="185">
                <a:solidFill>
                  <a:srgbClr val="FE9D1A"/>
                </a:solidFill>
                <a:latin typeface="宋体"/>
                <a:cs typeface="宋体"/>
              </a:rPr>
              <a:t>61.2%	</a:t>
            </a:r>
            <a:r>
              <a:rPr sz="700" spc="-20">
                <a:solidFill>
                  <a:srgbClr val="303132"/>
                </a:solidFill>
                <a:latin typeface="宋体"/>
                <a:cs typeface="宋体"/>
              </a:rPr>
              <a:t>同比增速</a:t>
            </a:r>
            <a:r>
              <a:rPr sz="700" spc="125">
                <a:solidFill>
                  <a:srgbClr val="303132"/>
                </a:solidFill>
                <a:latin typeface="宋体"/>
                <a:cs typeface="宋体"/>
              </a:rPr>
              <a:t> </a:t>
            </a:r>
            <a:r>
              <a:rPr sz="1400" spc="200">
                <a:solidFill>
                  <a:srgbClr val="FE9D1A"/>
                </a:solidFill>
                <a:latin typeface="宋体"/>
                <a:cs typeface="宋体"/>
              </a:rPr>
              <a:t>29.5%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413587" y="1663788"/>
            <a:ext cx="1483995" cy="188595"/>
          </a:xfrm>
          <a:prstGeom prst="rect">
            <a:avLst/>
          </a:prstGeom>
          <a:solidFill>
            <a:srgbClr val="FE9D1A"/>
          </a:solidFill>
        </p:spPr>
        <p:txBody>
          <a:bodyPr vert="horz" wrap="square" lIns="0" tIns="12065" rIns="0" bIns="0" rtlCol="0">
            <a:spAutoFit/>
          </a:bodyPr>
          <a:lstStyle/>
          <a:p>
            <a:pPr marL="459105">
              <a:lnSpc>
                <a:spcPct val="100000"/>
              </a:lnSpc>
              <a:spcBef>
                <a:spcPts val="95"/>
              </a:spcBef>
            </a:pPr>
            <a:r>
              <a:rPr sz="950">
                <a:solidFill>
                  <a:srgbClr val="FFFFFF"/>
                </a:solidFill>
                <a:latin typeface="宋体"/>
                <a:cs typeface="宋体"/>
              </a:rPr>
              <a:t>直播转发量</a:t>
            </a:r>
            <a:endParaRPr sz="95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413587" y="1876362"/>
            <a:ext cx="148399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1295">
              <a:lnSpc>
                <a:spcPct val="100000"/>
              </a:lnSpc>
              <a:spcBef>
                <a:spcPts val="105"/>
              </a:spcBef>
            </a:pPr>
            <a:r>
              <a:rPr sz="700" spc="-20">
                <a:solidFill>
                  <a:srgbClr val="303132"/>
                </a:solidFill>
                <a:latin typeface="宋体"/>
                <a:cs typeface="宋体"/>
              </a:rPr>
              <a:t>同比增速</a:t>
            </a:r>
            <a:r>
              <a:rPr sz="700" spc="120">
                <a:solidFill>
                  <a:srgbClr val="303132"/>
                </a:solidFill>
                <a:latin typeface="宋体"/>
                <a:cs typeface="宋体"/>
              </a:rPr>
              <a:t> </a:t>
            </a:r>
            <a:r>
              <a:rPr sz="1400" spc="200">
                <a:solidFill>
                  <a:srgbClr val="FE9D1A"/>
                </a:solidFill>
                <a:latin typeface="宋体"/>
                <a:cs typeface="宋体"/>
              </a:rPr>
              <a:t>46.6%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632630" y="1906790"/>
            <a:ext cx="163677" cy="19789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3098139" y="1906790"/>
            <a:ext cx="163677" cy="19789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613890" y="1906790"/>
            <a:ext cx="163677" cy="19789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3428326" y="3003773"/>
            <a:ext cx="727710" cy="727710"/>
          </a:xfrm>
          <a:custGeom>
            <a:rect l="l" t="t" r="r" b="b"/>
            <a:pathLst>
              <a:path w="727710" h="727710">
                <a:moveTo>
                  <a:pt x="73113" y="144881"/>
                </a:moveTo>
                <a:lnTo>
                  <a:pt x="47885" y="183122"/>
                </a:lnTo>
                <a:lnTo>
                  <a:pt x="27549" y="224525"/>
                </a:lnTo>
                <a:lnTo>
                  <a:pt x="12517" y="268681"/>
                </a:lnTo>
                <a:lnTo>
                  <a:pt x="3197" y="315180"/>
                </a:lnTo>
                <a:lnTo>
                  <a:pt x="0" y="363613"/>
                </a:lnTo>
                <a:lnTo>
                  <a:pt x="3319" y="412952"/>
                </a:lnTo>
                <a:lnTo>
                  <a:pt x="12988" y="460273"/>
                </a:lnTo>
                <a:lnTo>
                  <a:pt x="28573" y="505144"/>
                </a:lnTo>
                <a:lnTo>
                  <a:pt x="49641" y="547130"/>
                </a:lnTo>
                <a:lnTo>
                  <a:pt x="75760" y="585799"/>
                </a:lnTo>
                <a:lnTo>
                  <a:pt x="106495" y="620718"/>
                </a:lnTo>
                <a:lnTo>
                  <a:pt x="141414" y="651454"/>
                </a:lnTo>
                <a:lnTo>
                  <a:pt x="180084" y="677572"/>
                </a:lnTo>
                <a:lnTo>
                  <a:pt x="222070" y="698641"/>
                </a:lnTo>
                <a:lnTo>
                  <a:pt x="266941" y="714226"/>
                </a:lnTo>
                <a:lnTo>
                  <a:pt x="314262" y="723895"/>
                </a:lnTo>
                <a:lnTo>
                  <a:pt x="363601" y="727214"/>
                </a:lnTo>
                <a:lnTo>
                  <a:pt x="412939" y="723895"/>
                </a:lnTo>
                <a:lnTo>
                  <a:pt x="460261" y="714226"/>
                </a:lnTo>
                <a:lnTo>
                  <a:pt x="505133" y="698641"/>
                </a:lnTo>
                <a:lnTo>
                  <a:pt x="547121" y="677572"/>
                </a:lnTo>
                <a:lnTo>
                  <a:pt x="585791" y="651454"/>
                </a:lnTo>
                <a:lnTo>
                  <a:pt x="620712" y="620718"/>
                </a:lnTo>
                <a:lnTo>
                  <a:pt x="651449" y="585799"/>
                </a:lnTo>
                <a:lnTo>
                  <a:pt x="677569" y="547130"/>
                </a:lnTo>
                <a:lnTo>
                  <a:pt x="698639" y="505144"/>
                </a:lnTo>
                <a:lnTo>
                  <a:pt x="714225" y="460273"/>
                </a:lnTo>
                <a:lnTo>
                  <a:pt x="723895" y="412952"/>
                </a:lnTo>
                <a:lnTo>
                  <a:pt x="727214" y="363613"/>
                </a:lnTo>
                <a:lnTo>
                  <a:pt x="363601" y="363613"/>
                </a:lnTo>
                <a:lnTo>
                  <a:pt x="73113" y="144881"/>
                </a:lnTo>
                <a:close/>
              </a:path>
              <a:path w="727710" h="727710">
                <a:moveTo>
                  <a:pt x="363601" y="0"/>
                </a:moveTo>
                <a:lnTo>
                  <a:pt x="363601" y="363613"/>
                </a:lnTo>
                <a:lnTo>
                  <a:pt x="727214" y="363613"/>
                </a:lnTo>
                <a:lnTo>
                  <a:pt x="723895" y="314274"/>
                </a:lnTo>
                <a:lnTo>
                  <a:pt x="714225" y="266952"/>
                </a:lnTo>
                <a:lnTo>
                  <a:pt x="698639" y="222081"/>
                </a:lnTo>
                <a:lnTo>
                  <a:pt x="677569" y="180093"/>
                </a:lnTo>
                <a:lnTo>
                  <a:pt x="651449" y="141422"/>
                </a:lnTo>
                <a:lnTo>
                  <a:pt x="620712" y="106502"/>
                </a:lnTo>
                <a:lnTo>
                  <a:pt x="585791" y="75765"/>
                </a:lnTo>
                <a:lnTo>
                  <a:pt x="547121" y="49645"/>
                </a:lnTo>
                <a:lnTo>
                  <a:pt x="505133" y="28575"/>
                </a:lnTo>
                <a:lnTo>
                  <a:pt x="460261" y="12989"/>
                </a:lnTo>
                <a:lnTo>
                  <a:pt x="412939" y="3319"/>
                </a:lnTo>
                <a:lnTo>
                  <a:pt x="363601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469349" y="2931664"/>
            <a:ext cx="290830" cy="357505"/>
          </a:xfrm>
          <a:custGeom>
            <a:rect l="l" t="t" r="r" b="b"/>
            <a:pathLst>
              <a:path w="290829" h="357504">
                <a:moveTo>
                  <a:pt x="290487" y="0"/>
                </a:moveTo>
                <a:lnTo>
                  <a:pt x="240501" y="3407"/>
                </a:lnTo>
                <a:lnTo>
                  <a:pt x="192592" y="13329"/>
                </a:lnTo>
                <a:lnTo>
                  <a:pt x="147213" y="29315"/>
                </a:lnTo>
                <a:lnTo>
                  <a:pt x="104813" y="50914"/>
                </a:lnTo>
                <a:lnTo>
                  <a:pt x="65843" y="77675"/>
                </a:lnTo>
                <a:lnTo>
                  <a:pt x="30755" y="109148"/>
                </a:lnTo>
                <a:lnTo>
                  <a:pt x="0" y="144881"/>
                </a:lnTo>
                <a:lnTo>
                  <a:pt x="289864" y="357492"/>
                </a:lnTo>
                <a:lnTo>
                  <a:pt x="290487" y="0"/>
                </a:lnTo>
                <a:close/>
              </a:path>
            </a:pathLst>
          </a:custGeom>
          <a:solidFill>
            <a:srgbClr val="FECC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3630333" y="3205791"/>
            <a:ext cx="323215" cy="323215"/>
          </a:xfrm>
          <a:custGeom>
            <a:rect l="l" t="t" r="r" b="b"/>
            <a:pathLst>
              <a:path w="323214" h="323214">
                <a:moveTo>
                  <a:pt x="161594" y="0"/>
                </a:moveTo>
                <a:lnTo>
                  <a:pt x="118637" y="5772"/>
                </a:lnTo>
                <a:lnTo>
                  <a:pt x="80036" y="22063"/>
                </a:lnTo>
                <a:lnTo>
                  <a:pt x="47331" y="47331"/>
                </a:lnTo>
                <a:lnTo>
                  <a:pt x="22063" y="80036"/>
                </a:lnTo>
                <a:lnTo>
                  <a:pt x="5772" y="118637"/>
                </a:lnTo>
                <a:lnTo>
                  <a:pt x="0" y="161594"/>
                </a:lnTo>
                <a:lnTo>
                  <a:pt x="5772" y="204551"/>
                </a:lnTo>
                <a:lnTo>
                  <a:pt x="22063" y="243153"/>
                </a:lnTo>
                <a:lnTo>
                  <a:pt x="47331" y="275858"/>
                </a:lnTo>
                <a:lnTo>
                  <a:pt x="80036" y="301126"/>
                </a:lnTo>
                <a:lnTo>
                  <a:pt x="118637" y="317417"/>
                </a:lnTo>
                <a:lnTo>
                  <a:pt x="161594" y="323189"/>
                </a:lnTo>
                <a:lnTo>
                  <a:pt x="204551" y="317417"/>
                </a:lnTo>
                <a:lnTo>
                  <a:pt x="243153" y="301126"/>
                </a:lnTo>
                <a:lnTo>
                  <a:pt x="275858" y="275858"/>
                </a:lnTo>
                <a:lnTo>
                  <a:pt x="301126" y="243153"/>
                </a:lnTo>
                <a:lnTo>
                  <a:pt x="317417" y="204551"/>
                </a:lnTo>
                <a:lnTo>
                  <a:pt x="323189" y="161594"/>
                </a:lnTo>
                <a:lnTo>
                  <a:pt x="317417" y="118637"/>
                </a:lnTo>
                <a:lnTo>
                  <a:pt x="301126" y="80036"/>
                </a:lnTo>
                <a:lnTo>
                  <a:pt x="275858" y="47331"/>
                </a:lnTo>
                <a:lnTo>
                  <a:pt x="243153" y="22063"/>
                </a:lnTo>
                <a:lnTo>
                  <a:pt x="204551" y="5772"/>
                </a:lnTo>
                <a:lnTo>
                  <a:pt x="16159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4420307" y="3407042"/>
            <a:ext cx="2286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关注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389512" y="3581273"/>
            <a:ext cx="25844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spc="30">
                <a:solidFill>
                  <a:srgbClr val="323031"/>
                </a:solidFill>
                <a:latin typeface="宋体"/>
                <a:cs typeface="宋体"/>
              </a:rPr>
              <a:t>85.</a:t>
            </a:r>
            <a:r>
              <a:rPr sz="550" spc="20">
                <a:solidFill>
                  <a:srgbClr val="323031"/>
                </a:solidFill>
                <a:latin typeface="宋体"/>
                <a:cs typeface="宋体"/>
              </a:rPr>
              <a:t>1</a:t>
            </a:r>
            <a:r>
              <a:rPr sz="550" spc="320">
                <a:solidFill>
                  <a:srgbClr val="323031"/>
                </a:solidFill>
                <a:latin typeface="宋体"/>
                <a:cs typeface="宋体"/>
              </a:rPr>
              <a:t>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3964863" y="3565337"/>
            <a:ext cx="664210" cy="0"/>
          </a:xfrm>
          <a:custGeom>
            <a:rect l="l" t="t" r="r" b="b"/>
            <a:pathLst>
              <a:path w="664210">
                <a:moveTo>
                  <a:pt x="0" y="0"/>
                </a:moveTo>
                <a:lnTo>
                  <a:pt x="664210" y="0"/>
                </a:lnTo>
              </a:path>
            </a:pathLst>
          </a:custGeom>
          <a:ln w="6350">
            <a:solidFill>
              <a:srgbClr val="32303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3953521" y="3553397"/>
            <a:ext cx="24130" cy="24130"/>
          </a:xfrm>
          <a:custGeom>
            <a:rect l="l" t="t" r="r" b="b"/>
            <a:pathLst>
              <a:path w="24129" h="24129">
                <a:moveTo>
                  <a:pt x="18529" y="0"/>
                </a:moveTo>
                <a:lnTo>
                  <a:pt x="5346" y="0"/>
                </a:lnTo>
                <a:lnTo>
                  <a:pt x="0" y="5346"/>
                </a:lnTo>
                <a:lnTo>
                  <a:pt x="0" y="18529"/>
                </a:lnTo>
                <a:lnTo>
                  <a:pt x="5346" y="23875"/>
                </a:lnTo>
                <a:lnTo>
                  <a:pt x="18529" y="23875"/>
                </a:lnTo>
                <a:lnTo>
                  <a:pt x="23875" y="18529"/>
                </a:lnTo>
                <a:lnTo>
                  <a:pt x="23875" y="5346"/>
                </a:lnTo>
                <a:lnTo>
                  <a:pt x="18529" y="0"/>
                </a:lnTo>
                <a:close/>
              </a:path>
            </a:pathLst>
          </a:custGeom>
          <a:solidFill>
            <a:srgbClr val="323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3099556" y="3054644"/>
            <a:ext cx="25844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spc="10">
                <a:solidFill>
                  <a:srgbClr val="323031"/>
                </a:solidFill>
                <a:latin typeface="宋体"/>
                <a:cs typeface="宋体"/>
              </a:rPr>
              <a:t>14</a:t>
            </a:r>
            <a:r>
              <a:rPr sz="550" spc="5">
                <a:solidFill>
                  <a:srgbClr val="323031"/>
                </a:solidFill>
                <a:latin typeface="宋体"/>
                <a:cs typeface="宋体"/>
              </a:rPr>
              <a:t>.</a:t>
            </a:r>
            <a:r>
              <a:rPr sz="550" spc="100">
                <a:solidFill>
                  <a:srgbClr val="323031"/>
                </a:solidFill>
                <a:latin typeface="宋体"/>
                <a:cs typeface="宋体"/>
              </a:rPr>
              <a:t>9</a:t>
            </a:r>
            <a:r>
              <a:rPr sz="550" spc="320">
                <a:solidFill>
                  <a:srgbClr val="323031"/>
                </a:solidFill>
                <a:latin typeface="宋体"/>
                <a:cs typeface="宋体"/>
              </a:rPr>
              <a:t>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097027" y="2880427"/>
            <a:ext cx="3302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不关注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3112242" y="3043378"/>
            <a:ext cx="525145" cy="0"/>
          </a:xfrm>
          <a:custGeom>
            <a:rect l="l" t="t" r="r" b="b"/>
            <a:pathLst>
              <a:path w="525145">
                <a:moveTo>
                  <a:pt x="524814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32303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3624521" y="3031441"/>
            <a:ext cx="24130" cy="24130"/>
          </a:xfrm>
          <a:custGeom>
            <a:rect l="l" t="t" r="r" b="b"/>
            <a:pathLst>
              <a:path w="24129" h="24130">
                <a:moveTo>
                  <a:pt x="18529" y="0"/>
                </a:moveTo>
                <a:lnTo>
                  <a:pt x="5346" y="0"/>
                </a:lnTo>
                <a:lnTo>
                  <a:pt x="0" y="5346"/>
                </a:lnTo>
                <a:lnTo>
                  <a:pt x="0" y="18529"/>
                </a:lnTo>
                <a:lnTo>
                  <a:pt x="5346" y="23876"/>
                </a:lnTo>
                <a:lnTo>
                  <a:pt x="18529" y="23876"/>
                </a:lnTo>
                <a:lnTo>
                  <a:pt x="23875" y="18529"/>
                </a:lnTo>
                <a:lnTo>
                  <a:pt x="23875" y="5346"/>
                </a:lnTo>
                <a:lnTo>
                  <a:pt x="18529" y="0"/>
                </a:lnTo>
                <a:close/>
              </a:path>
            </a:pathLst>
          </a:custGeom>
          <a:solidFill>
            <a:srgbClr val="323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621055" y="4810942"/>
            <a:ext cx="281305" cy="522605"/>
          </a:xfrm>
          <a:custGeom>
            <a:rect l="l" t="t" r="r" b="b"/>
            <a:pathLst>
              <a:path w="281305" h="522604">
                <a:moveTo>
                  <a:pt x="264121" y="0"/>
                </a:moveTo>
                <a:lnTo>
                  <a:pt x="215797" y="2449"/>
                </a:lnTo>
                <a:lnTo>
                  <a:pt x="168877" y="9637"/>
                </a:lnTo>
                <a:lnTo>
                  <a:pt x="123597" y="21324"/>
                </a:lnTo>
                <a:lnTo>
                  <a:pt x="80199" y="37272"/>
                </a:lnTo>
                <a:lnTo>
                  <a:pt x="38920" y="57239"/>
                </a:lnTo>
                <a:lnTo>
                  <a:pt x="0" y="80987"/>
                </a:lnTo>
                <a:lnTo>
                  <a:pt x="281000" y="522262"/>
                </a:lnTo>
                <a:lnTo>
                  <a:pt x="264121" y="0"/>
                </a:lnTo>
                <a:close/>
              </a:path>
            </a:pathLst>
          </a:custGeom>
          <a:solidFill>
            <a:srgbClr val="F8E2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407619" y="4914859"/>
            <a:ext cx="487045" cy="424180"/>
          </a:xfrm>
          <a:custGeom>
            <a:rect l="l" t="t" r="r" b="b"/>
            <a:pathLst>
              <a:path w="487044" h="424179">
                <a:moveTo>
                  <a:pt x="187655" y="0"/>
                </a:moveTo>
                <a:lnTo>
                  <a:pt x="150820" y="27711"/>
                </a:lnTo>
                <a:lnTo>
                  <a:pt x="116912" y="58819"/>
                </a:lnTo>
                <a:lnTo>
                  <a:pt x="86179" y="93073"/>
                </a:lnTo>
                <a:lnTo>
                  <a:pt x="58872" y="130224"/>
                </a:lnTo>
                <a:lnTo>
                  <a:pt x="35240" y="170021"/>
                </a:lnTo>
                <a:lnTo>
                  <a:pt x="15532" y="212214"/>
                </a:lnTo>
                <a:lnTo>
                  <a:pt x="0" y="256552"/>
                </a:lnTo>
                <a:lnTo>
                  <a:pt x="486498" y="423583"/>
                </a:lnTo>
                <a:lnTo>
                  <a:pt x="187655" y="0"/>
                </a:lnTo>
                <a:close/>
              </a:path>
            </a:pathLst>
          </a:custGeom>
          <a:solidFill>
            <a:srgbClr val="F3CAA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377048" y="5207063"/>
            <a:ext cx="517525" cy="415925"/>
          </a:xfrm>
          <a:custGeom>
            <a:rect l="l" t="t" r="r" b="b"/>
            <a:pathLst>
              <a:path w="517525" h="415925">
                <a:moveTo>
                  <a:pt x="19164" y="0"/>
                </a:moveTo>
                <a:lnTo>
                  <a:pt x="10908" y="32168"/>
                </a:lnTo>
                <a:lnTo>
                  <a:pt x="4905" y="65181"/>
                </a:lnTo>
                <a:lnTo>
                  <a:pt x="1240" y="98953"/>
                </a:lnTo>
                <a:lnTo>
                  <a:pt x="0" y="133400"/>
                </a:lnTo>
                <a:lnTo>
                  <a:pt x="2867" y="185665"/>
                </a:lnTo>
                <a:lnTo>
                  <a:pt x="11266" y="236263"/>
                </a:lnTo>
                <a:lnTo>
                  <a:pt x="24895" y="284891"/>
                </a:lnTo>
                <a:lnTo>
                  <a:pt x="43449" y="331244"/>
                </a:lnTo>
                <a:lnTo>
                  <a:pt x="66625" y="375019"/>
                </a:lnTo>
                <a:lnTo>
                  <a:pt x="94119" y="415912"/>
                </a:lnTo>
                <a:lnTo>
                  <a:pt x="517067" y="131381"/>
                </a:lnTo>
                <a:lnTo>
                  <a:pt x="19164" y="0"/>
                </a:lnTo>
                <a:close/>
              </a:path>
            </a:pathLst>
          </a:custGeom>
          <a:solidFill>
            <a:srgbClr val="EFB5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485361" y="5338440"/>
            <a:ext cx="438784" cy="506095"/>
          </a:xfrm>
          <a:custGeom>
            <a:rect l="l" t="t" r="r" b="b"/>
            <a:pathLst>
              <a:path w="438784" h="506095">
                <a:moveTo>
                  <a:pt x="408749" y="0"/>
                </a:moveTo>
                <a:lnTo>
                  <a:pt x="0" y="317398"/>
                </a:lnTo>
                <a:lnTo>
                  <a:pt x="30477" y="353993"/>
                </a:lnTo>
                <a:lnTo>
                  <a:pt x="64447" y="387319"/>
                </a:lnTo>
                <a:lnTo>
                  <a:pt x="101633" y="417098"/>
                </a:lnTo>
                <a:lnTo>
                  <a:pt x="141760" y="443054"/>
                </a:lnTo>
                <a:lnTo>
                  <a:pt x="184549" y="464911"/>
                </a:lnTo>
                <a:lnTo>
                  <a:pt x="229726" y="482392"/>
                </a:lnTo>
                <a:lnTo>
                  <a:pt x="277012" y="495220"/>
                </a:lnTo>
                <a:lnTo>
                  <a:pt x="326132" y="503120"/>
                </a:lnTo>
                <a:lnTo>
                  <a:pt x="376809" y="505815"/>
                </a:lnTo>
                <a:lnTo>
                  <a:pt x="392483" y="505559"/>
                </a:lnTo>
                <a:lnTo>
                  <a:pt x="408030" y="504798"/>
                </a:lnTo>
                <a:lnTo>
                  <a:pt x="423441" y="503538"/>
                </a:lnTo>
                <a:lnTo>
                  <a:pt x="438708" y="501789"/>
                </a:lnTo>
                <a:lnTo>
                  <a:pt x="408749" y="0"/>
                </a:lnTo>
                <a:close/>
              </a:path>
            </a:pathLst>
          </a:custGeom>
          <a:solidFill>
            <a:srgbClr val="ECA26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1911012" y="4785078"/>
            <a:ext cx="548640" cy="1093470"/>
          </a:xfrm>
          <a:custGeom>
            <a:rect l="l" t="t" r="r" b="b"/>
            <a:pathLst>
              <a:path w="548639" h="1093470">
                <a:moveTo>
                  <a:pt x="10515" y="0"/>
                </a:moveTo>
                <a:lnTo>
                  <a:pt x="0" y="548132"/>
                </a:lnTo>
                <a:lnTo>
                  <a:pt x="61620" y="1092949"/>
                </a:lnTo>
                <a:lnTo>
                  <a:pt x="108525" y="1085630"/>
                </a:lnTo>
                <a:lnTo>
                  <a:pt x="154055" y="1074422"/>
                </a:lnTo>
                <a:lnTo>
                  <a:pt x="198026" y="1059500"/>
                </a:lnTo>
                <a:lnTo>
                  <a:pt x="240257" y="1041038"/>
                </a:lnTo>
                <a:lnTo>
                  <a:pt x="280565" y="1019213"/>
                </a:lnTo>
                <a:lnTo>
                  <a:pt x="318770" y="994199"/>
                </a:lnTo>
                <a:lnTo>
                  <a:pt x="354689" y="966172"/>
                </a:lnTo>
                <a:lnTo>
                  <a:pt x="388140" y="935305"/>
                </a:lnTo>
                <a:lnTo>
                  <a:pt x="418941" y="901775"/>
                </a:lnTo>
                <a:lnTo>
                  <a:pt x="446911" y="865756"/>
                </a:lnTo>
                <a:lnTo>
                  <a:pt x="471867" y="827424"/>
                </a:lnTo>
                <a:lnTo>
                  <a:pt x="493628" y="786953"/>
                </a:lnTo>
                <a:lnTo>
                  <a:pt x="512011" y="744518"/>
                </a:lnTo>
                <a:lnTo>
                  <a:pt x="526835" y="700295"/>
                </a:lnTo>
                <a:lnTo>
                  <a:pt x="537918" y="654459"/>
                </a:lnTo>
                <a:lnTo>
                  <a:pt x="545077" y="607185"/>
                </a:lnTo>
                <a:lnTo>
                  <a:pt x="548132" y="558647"/>
                </a:lnTo>
                <a:lnTo>
                  <a:pt x="547026" y="511313"/>
                </a:lnTo>
                <a:lnTo>
                  <a:pt x="541985" y="465021"/>
                </a:lnTo>
                <a:lnTo>
                  <a:pt x="533170" y="419939"/>
                </a:lnTo>
                <a:lnTo>
                  <a:pt x="520742" y="376234"/>
                </a:lnTo>
                <a:lnTo>
                  <a:pt x="504862" y="334075"/>
                </a:lnTo>
                <a:lnTo>
                  <a:pt x="485693" y="293628"/>
                </a:lnTo>
                <a:lnTo>
                  <a:pt x="463394" y="255062"/>
                </a:lnTo>
                <a:lnTo>
                  <a:pt x="438128" y="218545"/>
                </a:lnTo>
                <a:lnTo>
                  <a:pt x="410056" y="184243"/>
                </a:lnTo>
                <a:lnTo>
                  <a:pt x="379340" y="152326"/>
                </a:lnTo>
                <a:lnTo>
                  <a:pt x="346140" y="122959"/>
                </a:lnTo>
                <a:lnTo>
                  <a:pt x="310619" y="96312"/>
                </a:lnTo>
                <a:lnTo>
                  <a:pt x="272937" y="72551"/>
                </a:lnTo>
                <a:lnTo>
                  <a:pt x="233256" y="51845"/>
                </a:lnTo>
                <a:lnTo>
                  <a:pt x="191738" y="34361"/>
                </a:lnTo>
                <a:lnTo>
                  <a:pt x="148543" y="20267"/>
                </a:lnTo>
                <a:lnTo>
                  <a:pt x="103833" y="9730"/>
                </a:lnTo>
                <a:lnTo>
                  <a:pt x="57770" y="2918"/>
                </a:lnTo>
                <a:lnTo>
                  <a:pt x="10515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911012" y="4785078"/>
            <a:ext cx="548640" cy="1093470"/>
          </a:xfrm>
          <a:custGeom>
            <a:rect l="l" t="t" r="r" b="b"/>
            <a:pathLst>
              <a:path w="548639" h="1093470">
                <a:moveTo>
                  <a:pt x="61620" y="1092949"/>
                </a:moveTo>
                <a:lnTo>
                  <a:pt x="108525" y="1085630"/>
                </a:lnTo>
                <a:lnTo>
                  <a:pt x="154055" y="1074422"/>
                </a:lnTo>
                <a:lnTo>
                  <a:pt x="198026" y="1059500"/>
                </a:lnTo>
                <a:lnTo>
                  <a:pt x="240257" y="1041038"/>
                </a:lnTo>
                <a:lnTo>
                  <a:pt x="280565" y="1019213"/>
                </a:lnTo>
                <a:lnTo>
                  <a:pt x="318770" y="994199"/>
                </a:lnTo>
                <a:lnTo>
                  <a:pt x="354689" y="966172"/>
                </a:lnTo>
                <a:lnTo>
                  <a:pt x="388140" y="935305"/>
                </a:lnTo>
                <a:lnTo>
                  <a:pt x="418941" y="901775"/>
                </a:lnTo>
                <a:lnTo>
                  <a:pt x="446911" y="865756"/>
                </a:lnTo>
                <a:lnTo>
                  <a:pt x="471867" y="827424"/>
                </a:lnTo>
                <a:lnTo>
                  <a:pt x="493628" y="786953"/>
                </a:lnTo>
                <a:lnTo>
                  <a:pt x="512011" y="744518"/>
                </a:lnTo>
                <a:lnTo>
                  <a:pt x="526835" y="700295"/>
                </a:lnTo>
                <a:lnTo>
                  <a:pt x="537918" y="654459"/>
                </a:lnTo>
                <a:lnTo>
                  <a:pt x="545077" y="607185"/>
                </a:lnTo>
                <a:lnTo>
                  <a:pt x="548132" y="558647"/>
                </a:lnTo>
                <a:lnTo>
                  <a:pt x="547026" y="511313"/>
                </a:lnTo>
                <a:lnTo>
                  <a:pt x="541985" y="465021"/>
                </a:lnTo>
                <a:lnTo>
                  <a:pt x="533170" y="419939"/>
                </a:lnTo>
                <a:lnTo>
                  <a:pt x="520742" y="376234"/>
                </a:lnTo>
                <a:lnTo>
                  <a:pt x="504862" y="334075"/>
                </a:lnTo>
                <a:lnTo>
                  <a:pt x="485693" y="293628"/>
                </a:lnTo>
                <a:lnTo>
                  <a:pt x="463394" y="255062"/>
                </a:lnTo>
                <a:lnTo>
                  <a:pt x="438128" y="218545"/>
                </a:lnTo>
                <a:lnTo>
                  <a:pt x="410056" y="184243"/>
                </a:lnTo>
                <a:lnTo>
                  <a:pt x="379340" y="152326"/>
                </a:lnTo>
                <a:lnTo>
                  <a:pt x="346140" y="122959"/>
                </a:lnTo>
                <a:lnTo>
                  <a:pt x="310619" y="96312"/>
                </a:lnTo>
                <a:lnTo>
                  <a:pt x="272937" y="72551"/>
                </a:lnTo>
                <a:lnTo>
                  <a:pt x="233256" y="51845"/>
                </a:lnTo>
                <a:lnTo>
                  <a:pt x="191738" y="34361"/>
                </a:lnTo>
                <a:lnTo>
                  <a:pt x="148543" y="20267"/>
                </a:lnTo>
                <a:lnTo>
                  <a:pt x="103833" y="9730"/>
                </a:lnTo>
                <a:lnTo>
                  <a:pt x="57770" y="2918"/>
                </a:lnTo>
                <a:lnTo>
                  <a:pt x="10515" y="0"/>
                </a:lnTo>
                <a:lnTo>
                  <a:pt x="0" y="548132"/>
                </a:lnTo>
                <a:lnTo>
                  <a:pt x="61620" y="1092949"/>
                </a:lnTo>
                <a:close/>
              </a:path>
            </a:pathLst>
          </a:custGeom>
          <a:ln w="12699">
            <a:solidFill>
              <a:srgbClr val="FE9D1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1557599" y="4987104"/>
            <a:ext cx="688975" cy="688975"/>
          </a:xfrm>
          <a:custGeom>
            <a:rect l="l" t="t" r="r" b="b"/>
            <a:pathLst>
              <a:path w="688975" h="688975">
                <a:moveTo>
                  <a:pt x="344462" y="0"/>
                </a:moveTo>
                <a:lnTo>
                  <a:pt x="297719" y="3144"/>
                </a:lnTo>
                <a:lnTo>
                  <a:pt x="252888" y="12304"/>
                </a:lnTo>
                <a:lnTo>
                  <a:pt x="210379" y="27068"/>
                </a:lnTo>
                <a:lnTo>
                  <a:pt x="170603" y="47027"/>
                </a:lnTo>
                <a:lnTo>
                  <a:pt x="133969" y="71770"/>
                </a:lnTo>
                <a:lnTo>
                  <a:pt x="100888" y="100887"/>
                </a:lnTo>
                <a:lnTo>
                  <a:pt x="71771" y="133967"/>
                </a:lnTo>
                <a:lnTo>
                  <a:pt x="47028" y="170599"/>
                </a:lnTo>
                <a:lnTo>
                  <a:pt x="27068" y="210374"/>
                </a:lnTo>
                <a:lnTo>
                  <a:pt x="12304" y="252881"/>
                </a:lnTo>
                <a:lnTo>
                  <a:pt x="3144" y="297709"/>
                </a:lnTo>
                <a:lnTo>
                  <a:pt x="0" y="344449"/>
                </a:lnTo>
                <a:lnTo>
                  <a:pt x="3144" y="391188"/>
                </a:lnTo>
                <a:lnTo>
                  <a:pt x="12304" y="436017"/>
                </a:lnTo>
                <a:lnTo>
                  <a:pt x="27068" y="478524"/>
                </a:lnTo>
                <a:lnTo>
                  <a:pt x="47028" y="518299"/>
                </a:lnTo>
                <a:lnTo>
                  <a:pt x="71771" y="554931"/>
                </a:lnTo>
                <a:lnTo>
                  <a:pt x="100888" y="588011"/>
                </a:lnTo>
                <a:lnTo>
                  <a:pt x="133969" y="617128"/>
                </a:lnTo>
                <a:lnTo>
                  <a:pt x="170603" y="641871"/>
                </a:lnTo>
                <a:lnTo>
                  <a:pt x="210379" y="661830"/>
                </a:lnTo>
                <a:lnTo>
                  <a:pt x="252888" y="676594"/>
                </a:lnTo>
                <a:lnTo>
                  <a:pt x="297719" y="685754"/>
                </a:lnTo>
                <a:lnTo>
                  <a:pt x="344462" y="688898"/>
                </a:lnTo>
                <a:lnTo>
                  <a:pt x="391201" y="685754"/>
                </a:lnTo>
                <a:lnTo>
                  <a:pt x="436030" y="676594"/>
                </a:lnTo>
                <a:lnTo>
                  <a:pt x="478536" y="661830"/>
                </a:lnTo>
                <a:lnTo>
                  <a:pt x="518311" y="641871"/>
                </a:lnTo>
                <a:lnTo>
                  <a:pt x="554944" y="617128"/>
                </a:lnTo>
                <a:lnTo>
                  <a:pt x="588024" y="588011"/>
                </a:lnTo>
                <a:lnTo>
                  <a:pt x="617140" y="554931"/>
                </a:lnTo>
                <a:lnTo>
                  <a:pt x="641883" y="518299"/>
                </a:lnTo>
                <a:lnTo>
                  <a:pt x="661842" y="478524"/>
                </a:lnTo>
                <a:lnTo>
                  <a:pt x="676607" y="436017"/>
                </a:lnTo>
                <a:lnTo>
                  <a:pt x="685767" y="391188"/>
                </a:lnTo>
                <a:lnTo>
                  <a:pt x="688911" y="344449"/>
                </a:lnTo>
                <a:lnTo>
                  <a:pt x="685767" y="297709"/>
                </a:lnTo>
                <a:lnTo>
                  <a:pt x="676607" y="252881"/>
                </a:lnTo>
                <a:lnTo>
                  <a:pt x="661842" y="210374"/>
                </a:lnTo>
                <a:lnTo>
                  <a:pt x="641883" y="170599"/>
                </a:lnTo>
                <a:lnTo>
                  <a:pt x="617140" y="133967"/>
                </a:lnTo>
                <a:lnTo>
                  <a:pt x="588024" y="100887"/>
                </a:lnTo>
                <a:lnTo>
                  <a:pt x="554944" y="71770"/>
                </a:lnTo>
                <a:lnTo>
                  <a:pt x="518311" y="47027"/>
                </a:lnTo>
                <a:lnTo>
                  <a:pt x="478536" y="27068"/>
                </a:lnTo>
                <a:lnTo>
                  <a:pt x="436030" y="12304"/>
                </a:lnTo>
                <a:lnTo>
                  <a:pt x="391201" y="3144"/>
                </a:lnTo>
                <a:lnTo>
                  <a:pt x="34446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3299029" y="4870944"/>
            <a:ext cx="84975" cy="8498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3299029" y="5080825"/>
            <a:ext cx="84975" cy="84988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3299029" y="5290708"/>
            <a:ext cx="84975" cy="8498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3299029" y="5500589"/>
            <a:ext cx="84975" cy="84988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3299029" y="5710472"/>
            <a:ext cx="84975" cy="8498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 txBox="1"/>
          <p:nvPr/>
        </p:nvSpPr>
        <p:spPr>
          <a:xfrm>
            <a:off x="3263353" y="4755738"/>
            <a:ext cx="1651000" cy="1243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26060" marR="409575" algn="just">
              <a:lnSpc>
                <a:spcPct val="162000"/>
              </a:lnSpc>
              <a:spcBef>
                <a:spcPts val="95"/>
              </a:spcBef>
            </a:pPr>
            <a:r>
              <a:rPr sz="850" spc="25">
                <a:solidFill>
                  <a:srgbClr val="323031"/>
                </a:solidFill>
                <a:latin typeface="宋体"/>
                <a:cs typeface="宋体"/>
              </a:rPr>
              <a:t>获取产品资讯和价格 购买主播推荐的产品 </a:t>
            </a:r>
            <a:r>
              <a:rPr sz="850" spc="30">
                <a:solidFill>
                  <a:srgbClr val="323031"/>
                </a:solidFill>
                <a:latin typeface="宋体"/>
                <a:cs typeface="宋体"/>
              </a:rPr>
              <a:t>其他</a:t>
            </a:r>
            <a:endParaRPr sz="850">
              <a:latin typeface="宋体"/>
              <a:cs typeface="宋体"/>
            </a:endParaRPr>
          </a:p>
          <a:p>
            <a:pPr marL="226060" marR="73660">
              <a:lnSpc>
                <a:spcPct val="162000"/>
              </a:lnSpc>
            </a:pPr>
            <a:r>
              <a:rPr sz="850" spc="25">
                <a:solidFill>
                  <a:srgbClr val="323031"/>
                </a:solidFill>
                <a:latin typeface="宋体"/>
                <a:cs typeface="宋体"/>
              </a:rPr>
              <a:t>喜欢主播的主持风格和氛围 </a:t>
            </a:r>
            <a:r>
              <a:rPr sz="850" spc="30">
                <a:solidFill>
                  <a:srgbClr val="323031"/>
                </a:solidFill>
                <a:latin typeface="宋体"/>
                <a:cs typeface="宋体"/>
              </a:rPr>
              <a:t>放松解压</a:t>
            </a:r>
            <a:endParaRPr sz="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25"/>
              </a:spcBef>
            </a:pPr>
            <a:r>
              <a:rPr sz="500" spc="20">
                <a:solidFill>
                  <a:srgbClr val="939598"/>
                </a:solidFill>
                <a:latin typeface="宋体"/>
                <a:cs typeface="宋体"/>
              </a:rPr>
              <a:t>数据来源</a:t>
            </a:r>
            <a:r>
              <a:rPr sz="500" spc="10">
                <a:solidFill>
                  <a:srgbClr val="939598"/>
                </a:solidFill>
                <a:latin typeface="宋体"/>
                <a:cs typeface="宋体"/>
              </a:rPr>
              <a:t>：2023</a:t>
            </a:r>
            <a:r>
              <a:rPr sz="500" spc="20">
                <a:solidFill>
                  <a:srgbClr val="939598"/>
                </a:solidFill>
                <a:latin typeface="宋体"/>
                <a:cs typeface="宋体"/>
              </a:rPr>
              <a:t>家居行业用户调研，巨量算数</a:t>
            </a:r>
            <a:r>
              <a:rPr sz="500" spc="10">
                <a:solidFill>
                  <a:srgbClr val="939598"/>
                </a:solidFill>
                <a:latin typeface="宋体"/>
                <a:cs typeface="宋体"/>
              </a:rPr>
              <a:t>，N=1,788</a:t>
            </a:r>
            <a:endParaRPr sz="500">
              <a:latin typeface="宋体"/>
              <a:cs typeface="宋体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2337976" y="5208625"/>
            <a:ext cx="690245" cy="1600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  <a:tabLst>
                <a:tab pos="327660"/>
              </a:tabLst>
            </a:pPr>
            <a:r>
              <a:rPr sz="850" u="sng" spc="5">
                <a:solidFill>
                  <a:srgbClr val="323031"/>
                </a:solidFill>
                <a:uFill>
                  <a:solidFill>
                    <a:srgbClr val="414042"/>
                  </a:solidFill>
                </a:uFill>
                <a:latin typeface="Times New Roman"/>
                <a:cs typeface="Times New Roman"/>
              </a:rPr>
              <a:t> 	</a:t>
            </a:r>
            <a:r>
              <a:rPr sz="850" u="sng" spc="45">
                <a:solidFill>
                  <a:srgbClr val="323031"/>
                </a:solidFill>
                <a:uFill>
                  <a:solidFill>
                    <a:srgbClr val="414042"/>
                  </a:solidFill>
                </a:uFill>
                <a:latin typeface="宋体"/>
                <a:cs typeface="宋体"/>
              </a:rPr>
              <a:t>48</a:t>
            </a:r>
            <a:r>
              <a:rPr sz="850" u="sng" spc="40">
                <a:solidFill>
                  <a:srgbClr val="323031"/>
                </a:solidFill>
                <a:uFill>
                  <a:solidFill>
                    <a:srgbClr val="414042"/>
                  </a:solidFill>
                </a:uFill>
                <a:latin typeface="宋体"/>
                <a:cs typeface="宋体"/>
              </a:rPr>
              <a:t>.</a:t>
            </a:r>
            <a:r>
              <a:rPr sz="850" u="sng" spc="245">
                <a:solidFill>
                  <a:srgbClr val="323031"/>
                </a:solidFill>
                <a:uFill>
                  <a:solidFill>
                    <a:srgbClr val="414042"/>
                  </a:solidFill>
                </a:uFill>
                <a:latin typeface="宋体"/>
                <a:cs typeface="宋体"/>
              </a:rPr>
              <a:t>1%</a:t>
            </a:r>
            <a:endParaRPr sz="850">
              <a:latin typeface="宋体"/>
              <a:cs typeface="宋体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866216" y="5729647"/>
            <a:ext cx="374650" cy="1600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850">
                <a:solidFill>
                  <a:srgbClr val="323031"/>
                </a:solidFill>
                <a:latin typeface="宋体"/>
                <a:cs typeface="宋体"/>
              </a:rPr>
              <a:t>16</a:t>
            </a:r>
            <a:r>
              <a:rPr sz="850" spc="-5">
                <a:solidFill>
                  <a:srgbClr val="323031"/>
                </a:solidFill>
                <a:latin typeface="宋体"/>
                <a:cs typeface="宋体"/>
              </a:rPr>
              <a:t>.</a:t>
            </a:r>
            <a:r>
              <a:rPr sz="850" spc="140">
                <a:solidFill>
                  <a:srgbClr val="323031"/>
                </a:solidFill>
                <a:latin typeface="宋体"/>
                <a:cs typeface="宋体"/>
              </a:rPr>
              <a:t>8</a:t>
            </a:r>
            <a:r>
              <a:rPr sz="850" spc="465">
                <a:solidFill>
                  <a:srgbClr val="323031"/>
                </a:solidFill>
                <a:latin typeface="宋体"/>
                <a:cs typeface="宋体"/>
              </a:rPr>
              <a:t>%</a:t>
            </a:r>
            <a:endParaRPr sz="850">
              <a:latin typeface="宋体"/>
              <a:cs typeface="宋体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78798" y="5341985"/>
            <a:ext cx="373380" cy="1600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850">
                <a:solidFill>
                  <a:srgbClr val="323031"/>
                </a:solidFill>
                <a:latin typeface="宋体"/>
                <a:cs typeface="宋体"/>
              </a:rPr>
              <a:t>14</a:t>
            </a:r>
            <a:r>
              <a:rPr sz="850" spc="-5">
                <a:solidFill>
                  <a:srgbClr val="323031"/>
                </a:solidFill>
                <a:latin typeface="宋体"/>
                <a:cs typeface="宋体"/>
              </a:rPr>
              <a:t>.</a:t>
            </a:r>
            <a:r>
              <a:rPr sz="850" spc="130">
                <a:solidFill>
                  <a:srgbClr val="323031"/>
                </a:solidFill>
                <a:latin typeface="宋体"/>
                <a:cs typeface="宋体"/>
              </a:rPr>
              <a:t>7</a:t>
            </a:r>
            <a:r>
              <a:rPr sz="850" spc="470">
                <a:solidFill>
                  <a:srgbClr val="323031"/>
                </a:solidFill>
                <a:latin typeface="宋体"/>
                <a:cs typeface="宋体"/>
              </a:rPr>
              <a:t>%</a:t>
            </a:r>
            <a:endParaRPr sz="850">
              <a:latin typeface="宋体"/>
              <a:cs typeface="宋体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667406" y="4914718"/>
            <a:ext cx="358140" cy="1600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850" spc="-40">
                <a:solidFill>
                  <a:srgbClr val="323031"/>
                </a:solidFill>
                <a:latin typeface="宋体"/>
                <a:cs typeface="宋体"/>
              </a:rPr>
              <a:t>11</a:t>
            </a:r>
            <a:r>
              <a:rPr sz="850" spc="-45">
                <a:solidFill>
                  <a:srgbClr val="323031"/>
                </a:solidFill>
                <a:latin typeface="宋体"/>
                <a:cs typeface="宋体"/>
              </a:rPr>
              <a:t>.</a:t>
            </a:r>
            <a:r>
              <a:rPr sz="850" spc="130">
                <a:solidFill>
                  <a:srgbClr val="323031"/>
                </a:solidFill>
                <a:latin typeface="宋体"/>
                <a:cs typeface="宋体"/>
              </a:rPr>
              <a:t>3</a:t>
            </a:r>
            <a:r>
              <a:rPr sz="850" spc="470">
                <a:solidFill>
                  <a:srgbClr val="323031"/>
                </a:solidFill>
                <a:latin typeface="宋体"/>
                <a:cs typeface="宋体"/>
              </a:rPr>
              <a:t>%</a:t>
            </a:r>
            <a:endParaRPr sz="850">
              <a:latin typeface="宋体"/>
              <a:cs typeface="宋体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1040524" y="4633229"/>
            <a:ext cx="316230" cy="1600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850" spc="-10">
                <a:solidFill>
                  <a:srgbClr val="323031"/>
                </a:solidFill>
                <a:latin typeface="宋体"/>
                <a:cs typeface="宋体"/>
              </a:rPr>
              <a:t>9</a:t>
            </a:r>
            <a:r>
              <a:rPr sz="850" spc="-15">
                <a:solidFill>
                  <a:srgbClr val="323031"/>
                </a:solidFill>
                <a:latin typeface="宋体"/>
                <a:cs typeface="宋体"/>
              </a:rPr>
              <a:t>.</a:t>
            </a:r>
            <a:r>
              <a:rPr sz="850" spc="125">
                <a:solidFill>
                  <a:srgbClr val="323031"/>
                </a:solidFill>
                <a:latin typeface="宋体"/>
                <a:cs typeface="宋体"/>
              </a:rPr>
              <a:t>2</a:t>
            </a:r>
            <a:r>
              <a:rPr sz="850" spc="470">
                <a:solidFill>
                  <a:srgbClr val="323031"/>
                </a:solidFill>
                <a:latin typeface="宋体"/>
                <a:cs typeface="宋体"/>
              </a:rPr>
              <a:t>%</a:t>
            </a:r>
            <a:endParaRPr sz="850">
              <a:latin typeface="宋体"/>
              <a:cs typeface="宋体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966162" y="4785074"/>
            <a:ext cx="800735" cy="120014"/>
          </a:xfrm>
          <a:custGeom>
            <a:rect l="l" t="t" r="r" b="b"/>
            <a:pathLst>
              <a:path w="800735" h="120013">
                <a:moveTo>
                  <a:pt x="800125" y="119405"/>
                </a:moveTo>
                <a:lnTo>
                  <a:pt x="702056" y="0"/>
                </a:lnTo>
                <a:lnTo>
                  <a:pt x="0" y="0"/>
                </a:lnTo>
              </a:path>
            </a:pathLst>
          </a:custGeom>
          <a:ln w="6350">
            <a:solidFill>
              <a:srgbClr val="41404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1752502" y="4890612"/>
            <a:ext cx="27305" cy="27305"/>
          </a:xfrm>
          <a:custGeom>
            <a:rect l="l" t="t" r="r" b="b"/>
            <a:pathLst>
              <a:path w="27305" h="27303">
                <a:moveTo>
                  <a:pt x="10922" y="0"/>
                </a:moveTo>
                <a:lnTo>
                  <a:pt x="736" y="8369"/>
                </a:lnTo>
                <a:lnTo>
                  <a:pt x="0" y="15887"/>
                </a:lnTo>
                <a:lnTo>
                  <a:pt x="8369" y="26073"/>
                </a:lnTo>
                <a:lnTo>
                  <a:pt x="15887" y="26809"/>
                </a:lnTo>
                <a:lnTo>
                  <a:pt x="26073" y="18440"/>
                </a:lnTo>
                <a:lnTo>
                  <a:pt x="26822" y="10922"/>
                </a:lnTo>
                <a:lnTo>
                  <a:pt x="18453" y="736"/>
                </a:lnTo>
                <a:lnTo>
                  <a:pt x="10922" y="0"/>
                </a:lnTo>
                <a:close/>
              </a:path>
            </a:pathLst>
          </a:custGeom>
          <a:solidFill>
            <a:srgbClr val="41404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576140" y="5080831"/>
            <a:ext cx="948055" cy="27305"/>
          </a:xfrm>
          <a:custGeom>
            <a:rect l="l" t="t" r="r" b="b"/>
            <a:pathLst>
              <a:path w="948055" h="27303">
                <a:moveTo>
                  <a:pt x="947712" y="26885"/>
                </a:moveTo>
                <a:lnTo>
                  <a:pt x="800912" y="0"/>
                </a:lnTo>
                <a:lnTo>
                  <a:pt x="0" y="0"/>
                </a:lnTo>
              </a:path>
            </a:pathLst>
          </a:custGeom>
          <a:ln w="6350">
            <a:solidFill>
              <a:srgbClr val="41404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1510341" y="5094673"/>
            <a:ext cx="26034" cy="26034"/>
          </a:xfrm>
          <a:custGeom>
            <a:rect l="l" t="t" r="r" b="b"/>
            <a:pathLst>
              <a:path w="26034" h="26034">
                <a:moveTo>
                  <a:pt x="8597" y="0"/>
                </a:moveTo>
                <a:lnTo>
                  <a:pt x="2374" y="4305"/>
                </a:lnTo>
                <a:lnTo>
                  <a:pt x="0" y="17271"/>
                </a:lnTo>
                <a:lnTo>
                  <a:pt x="4292" y="23494"/>
                </a:lnTo>
                <a:lnTo>
                  <a:pt x="17259" y="25869"/>
                </a:lnTo>
                <a:lnTo>
                  <a:pt x="23482" y="21564"/>
                </a:lnTo>
                <a:lnTo>
                  <a:pt x="25857" y="8597"/>
                </a:lnTo>
                <a:lnTo>
                  <a:pt x="21551" y="2387"/>
                </a:lnTo>
                <a:lnTo>
                  <a:pt x="8597" y="0"/>
                </a:lnTo>
                <a:close/>
              </a:path>
            </a:pathLst>
          </a:custGeom>
          <a:solidFill>
            <a:srgbClr val="41404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513988" y="5382882"/>
            <a:ext cx="948690" cy="118110"/>
          </a:xfrm>
          <a:custGeom>
            <a:rect l="l" t="t" r="r" b="b"/>
            <a:pathLst>
              <a:path w="948690" h="118110">
                <a:moveTo>
                  <a:pt x="948423" y="0"/>
                </a:moveTo>
                <a:lnTo>
                  <a:pt x="804913" y="117716"/>
                </a:lnTo>
                <a:lnTo>
                  <a:pt x="0" y="117716"/>
                </a:lnTo>
              </a:path>
            </a:pathLst>
          </a:custGeom>
          <a:ln w="6350">
            <a:solidFill>
              <a:srgbClr val="41404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1448536" y="5369853"/>
            <a:ext cx="27305" cy="27305"/>
          </a:xfrm>
          <a:custGeom>
            <a:rect l="l" t="t" r="r" b="b"/>
            <a:pathLst>
              <a:path w="27305" h="27303">
                <a:moveTo>
                  <a:pt x="10934" y="0"/>
                </a:moveTo>
                <a:lnTo>
                  <a:pt x="749" y="8356"/>
                </a:lnTo>
                <a:lnTo>
                  <a:pt x="0" y="15887"/>
                </a:lnTo>
                <a:lnTo>
                  <a:pt x="8369" y="26073"/>
                </a:lnTo>
                <a:lnTo>
                  <a:pt x="15887" y="26822"/>
                </a:lnTo>
                <a:lnTo>
                  <a:pt x="26085" y="18453"/>
                </a:lnTo>
                <a:lnTo>
                  <a:pt x="26822" y="10934"/>
                </a:lnTo>
                <a:lnTo>
                  <a:pt x="18465" y="736"/>
                </a:lnTo>
                <a:lnTo>
                  <a:pt x="10934" y="0"/>
                </a:lnTo>
                <a:close/>
              </a:path>
            </a:pathLst>
          </a:custGeom>
          <a:solidFill>
            <a:srgbClr val="41404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770381" y="5718542"/>
            <a:ext cx="916305" cy="177165"/>
          </a:xfrm>
          <a:custGeom>
            <a:rect l="l" t="t" r="r" b="b"/>
            <a:pathLst>
              <a:path w="916305" h="177164">
                <a:moveTo>
                  <a:pt x="916305" y="0"/>
                </a:moveTo>
                <a:lnTo>
                  <a:pt x="741197" y="177101"/>
                </a:lnTo>
                <a:lnTo>
                  <a:pt x="0" y="177101"/>
                </a:lnTo>
              </a:path>
            </a:pathLst>
          </a:custGeom>
          <a:ln w="6350">
            <a:solidFill>
              <a:srgbClr val="41404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1673181" y="5705849"/>
            <a:ext cx="26670" cy="26670"/>
          </a:xfrm>
          <a:custGeom>
            <a:rect l="l" t="t" r="r" b="b"/>
            <a:pathLst>
              <a:path w="26669" h="26670">
                <a:moveTo>
                  <a:pt x="16789" y="0"/>
                </a:moveTo>
                <a:lnTo>
                  <a:pt x="9232" y="38"/>
                </a:lnTo>
                <a:lnTo>
                  <a:pt x="112" y="9258"/>
                </a:lnTo>
                <a:lnTo>
                  <a:pt x="0" y="16967"/>
                </a:lnTo>
                <a:lnTo>
                  <a:pt x="9372" y="26238"/>
                </a:lnTo>
                <a:lnTo>
                  <a:pt x="16941" y="26200"/>
                </a:lnTo>
                <a:lnTo>
                  <a:pt x="26212" y="16827"/>
                </a:lnTo>
                <a:lnTo>
                  <a:pt x="26161" y="9258"/>
                </a:lnTo>
                <a:lnTo>
                  <a:pt x="16789" y="0"/>
                </a:lnTo>
                <a:close/>
              </a:path>
            </a:pathLst>
          </a:custGeom>
          <a:solidFill>
            <a:srgbClr val="41404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1620126" y="5051275"/>
            <a:ext cx="563880" cy="563880"/>
          </a:xfrm>
          <a:custGeom>
            <a:rect l="l" t="t" r="r" b="b"/>
            <a:pathLst>
              <a:path w="563880" h="563879">
                <a:moveTo>
                  <a:pt x="281927" y="0"/>
                </a:moveTo>
                <a:lnTo>
                  <a:pt x="236197" y="3690"/>
                </a:lnTo>
                <a:lnTo>
                  <a:pt x="192817" y="14373"/>
                </a:lnTo>
                <a:lnTo>
                  <a:pt x="152366" y="31468"/>
                </a:lnTo>
                <a:lnTo>
                  <a:pt x="115425" y="54396"/>
                </a:lnTo>
                <a:lnTo>
                  <a:pt x="82575" y="82575"/>
                </a:lnTo>
                <a:lnTo>
                  <a:pt x="54396" y="115425"/>
                </a:lnTo>
                <a:lnTo>
                  <a:pt x="31468" y="152366"/>
                </a:lnTo>
                <a:lnTo>
                  <a:pt x="14373" y="192817"/>
                </a:lnTo>
                <a:lnTo>
                  <a:pt x="3690" y="236197"/>
                </a:lnTo>
                <a:lnTo>
                  <a:pt x="0" y="281927"/>
                </a:lnTo>
                <a:lnTo>
                  <a:pt x="3690" y="327656"/>
                </a:lnTo>
                <a:lnTo>
                  <a:pt x="14373" y="371037"/>
                </a:lnTo>
                <a:lnTo>
                  <a:pt x="31468" y="411488"/>
                </a:lnTo>
                <a:lnTo>
                  <a:pt x="54396" y="448428"/>
                </a:lnTo>
                <a:lnTo>
                  <a:pt x="82575" y="481279"/>
                </a:lnTo>
                <a:lnTo>
                  <a:pt x="115425" y="509458"/>
                </a:lnTo>
                <a:lnTo>
                  <a:pt x="152366" y="532385"/>
                </a:lnTo>
                <a:lnTo>
                  <a:pt x="192817" y="549481"/>
                </a:lnTo>
                <a:lnTo>
                  <a:pt x="236197" y="560164"/>
                </a:lnTo>
                <a:lnTo>
                  <a:pt x="281927" y="563854"/>
                </a:lnTo>
                <a:lnTo>
                  <a:pt x="327656" y="560164"/>
                </a:lnTo>
                <a:lnTo>
                  <a:pt x="371037" y="549481"/>
                </a:lnTo>
                <a:lnTo>
                  <a:pt x="411488" y="532385"/>
                </a:lnTo>
                <a:lnTo>
                  <a:pt x="448428" y="509458"/>
                </a:lnTo>
                <a:lnTo>
                  <a:pt x="481279" y="481279"/>
                </a:lnTo>
                <a:lnTo>
                  <a:pt x="509458" y="448428"/>
                </a:lnTo>
                <a:lnTo>
                  <a:pt x="532385" y="411488"/>
                </a:lnTo>
                <a:lnTo>
                  <a:pt x="549481" y="371037"/>
                </a:lnTo>
                <a:lnTo>
                  <a:pt x="560164" y="327656"/>
                </a:lnTo>
                <a:lnTo>
                  <a:pt x="563854" y="281927"/>
                </a:lnTo>
                <a:lnTo>
                  <a:pt x="560164" y="236197"/>
                </a:lnTo>
                <a:lnTo>
                  <a:pt x="549481" y="192817"/>
                </a:lnTo>
                <a:lnTo>
                  <a:pt x="532385" y="152366"/>
                </a:lnTo>
                <a:lnTo>
                  <a:pt x="509458" y="115425"/>
                </a:lnTo>
                <a:lnTo>
                  <a:pt x="481279" y="82575"/>
                </a:lnTo>
                <a:lnTo>
                  <a:pt x="448428" y="54396"/>
                </a:lnTo>
                <a:lnTo>
                  <a:pt x="411488" y="31468"/>
                </a:lnTo>
                <a:lnTo>
                  <a:pt x="371037" y="14373"/>
                </a:lnTo>
                <a:lnTo>
                  <a:pt x="327656" y="3690"/>
                </a:lnTo>
                <a:lnTo>
                  <a:pt x="281927" y="0"/>
                </a:lnTo>
                <a:close/>
              </a:path>
            </a:pathLst>
          </a:custGeom>
          <a:solidFill>
            <a:srgbClr val="F8E2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1757419" y="5160553"/>
            <a:ext cx="307340" cy="300990"/>
          </a:xfrm>
          <a:custGeom>
            <a:rect l="l" t="t" r="r" b="b"/>
            <a:pathLst>
              <a:path w="307339" h="300989">
                <a:moveTo>
                  <a:pt x="93827" y="17741"/>
                </a:moveTo>
                <a:lnTo>
                  <a:pt x="80996" y="20334"/>
                </a:lnTo>
                <a:lnTo>
                  <a:pt x="70511" y="27401"/>
                </a:lnTo>
                <a:lnTo>
                  <a:pt x="63439" y="37881"/>
                </a:lnTo>
                <a:lnTo>
                  <a:pt x="60845" y="50711"/>
                </a:lnTo>
                <a:lnTo>
                  <a:pt x="63445" y="63542"/>
                </a:lnTo>
                <a:lnTo>
                  <a:pt x="70526" y="74026"/>
                </a:lnTo>
                <a:lnTo>
                  <a:pt x="81012" y="81098"/>
                </a:lnTo>
                <a:lnTo>
                  <a:pt x="93827" y="83693"/>
                </a:lnTo>
                <a:lnTo>
                  <a:pt x="106658" y="81098"/>
                </a:lnTo>
                <a:lnTo>
                  <a:pt x="117143" y="74026"/>
                </a:lnTo>
                <a:lnTo>
                  <a:pt x="123592" y="64465"/>
                </a:lnTo>
                <a:lnTo>
                  <a:pt x="86220" y="64465"/>
                </a:lnTo>
                <a:lnTo>
                  <a:pt x="80048" y="58280"/>
                </a:lnTo>
                <a:lnTo>
                  <a:pt x="80048" y="43078"/>
                </a:lnTo>
                <a:lnTo>
                  <a:pt x="86220" y="36893"/>
                </a:lnTo>
                <a:lnTo>
                  <a:pt x="123548" y="36893"/>
                </a:lnTo>
                <a:lnTo>
                  <a:pt x="117143" y="27401"/>
                </a:lnTo>
                <a:lnTo>
                  <a:pt x="106658" y="20334"/>
                </a:lnTo>
                <a:lnTo>
                  <a:pt x="93827" y="17741"/>
                </a:lnTo>
                <a:close/>
              </a:path>
              <a:path w="307339" h="300989">
                <a:moveTo>
                  <a:pt x="123548" y="36893"/>
                </a:moveTo>
                <a:lnTo>
                  <a:pt x="101434" y="36893"/>
                </a:lnTo>
                <a:lnTo>
                  <a:pt x="107607" y="43078"/>
                </a:lnTo>
                <a:lnTo>
                  <a:pt x="107607" y="58280"/>
                </a:lnTo>
                <a:lnTo>
                  <a:pt x="101434" y="64465"/>
                </a:lnTo>
                <a:lnTo>
                  <a:pt x="123592" y="64465"/>
                </a:lnTo>
                <a:lnTo>
                  <a:pt x="124215" y="63542"/>
                </a:lnTo>
                <a:lnTo>
                  <a:pt x="126809" y="50711"/>
                </a:lnTo>
                <a:lnTo>
                  <a:pt x="124215" y="37881"/>
                </a:lnTo>
                <a:lnTo>
                  <a:pt x="123548" y="36893"/>
                </a:lnTo>
                <a:close/>
              </a:path>
              <a:path w="307339" h="300989">
                <a:moveTo>
                  <a:pt x="181940" y="0"/>
                </a:moveTo>
                <a:lnTo>
                  <a:pt x="165666" y="3293"/>
                </a:lnTo>
                <a:lnTo>
                  <a:pt x="152363" y="12269"/>
                </a:lnTo>
                <a:lnTo>
                  <a:pt x="143387" y="25572"/>
                </a:lnTo>
                <a:lnTo>
                  <a:pt x="140093" y="41846"/>
                </a:lnTo>
                <a:lnTo>
                  <a:pt x="143387" y="58120"/>
                </a:lnTo>
                <a:lnTo>
                  <a:pt x="152363" y="71423"/>
                </a:lnTo>
                <a:lnTo>
                  <a:pt x="165666" y="80399"/>
                </a:lnTo>
                <a:lnTo>
                  <a:pt x="181940" y="83693"/>
                </a:lnTo>
                <a:lnTo>
                  <a:pt x="198213" y="80399"/>
                </a:lnTo>
                <a:lnTo>
                  <a:pt x="211516" y="71423"/>
                </a:lnTo>
                <a:lnTo>
                  <a:pt x="216194" y="64490"/>
                </a:lnTo>
                <a:lnTo>
                  <a:pt x="181940" y="64490"/>
                </a:lnTo>
                <a:lnTo>
                  <a:pt x="173133" y="62706"/>
                </a:lnTo>
                <a:lnTo>
                  <a:pt x="165930" y="57845"/>
                </a:lnTo>
                <a:lnTo>
                  <a:pt x="161067" y="50646"/>
                </a:lnTo>
                <a:lnTo>
                  <a:pt x="159283" y="41846"/>
                </a:lnTo>
                <a:lnTo>
                  <a:pt x="161067" y="33039"/>
                </a:lnTo>
                <a:lnTo>
                  <a:pt x="165930" y="25836"/>
                </a:lnTo>
                <a:lnTo>
                  <a:pt x="173133" y="20974"/>
                </a:lnTo>
                <a:lnTo>
                  <a:pt x="181940" y="19189"/>
                </a:lnTo>
                <a:lnTo>
                  <a:pt x="216186" y="19189"/>
                </a:lnTo>
                <a:lnTo>
                  <a:pt x="211516" y="12269"/>
                </a:lnTo>
                <a:lnTo>
                  <a:pt x="198213" y="3293"/>
                </a:lnTo>
                <a:lnTo>
                  <a:pt x="181940" y="0"/>
                </a:lnTo>
                <a:close/>
              </a:path>
              <a:path w="307339" h="300989">
                <a:moveTo>
                  <a:pt x="216186" y="19189"/>
                </a:moveTo>
                <a:lnTo>
                  <a:pt x="181940" y="19189"/>
                </a:lnTo>
                <a:lnTo>
                  <a:pt x="190739" y="20974"/>
                </a:lnTo>
                <a:lnTo>
                  <a:pt x="197939" y="25836"/>
                </a:lnTo>
                <a:lnTo>
                  <a:pt x="202799" y="33039"/>
                </a:lnTo>
                <a:lnTo>
                  <a:pt x="204584" y="41846"/>
                </a:lnTo>
                <a:lnTo>
                  <a:pt x="202799" y="50646"/>
                </a:lnTo>
                <a:lnTo>
                  <a:pt x="197939" y="57845"/>
                </a:lnTo>
                <a:lnTo>
                  <a:pt x="190739" y="62706"/>
                </a:lnTo>
                <a:lnTo>
                  <a:pt x="181940" y="64490"/>
                </a:lnTo>
                <a:lnTo>
                  <a:pt x="216194" y="64490"/>
                </a:lnTo>
                <a:lnTo>
                  <a:pt x="220493" y="58120"/>
                </a:lnTo>
                <a:lnTo>
                  <a:pt x="223786" y="41846"/>
                </a:lnTo>
                <a:lnTo>
                  <a:pt x="220493" y="25572"/>
                </a:lnTo>
                <a:lnTo>
                  <a:pt x="216186" y="19189"/>
                </a:lnTo>
                <a:close/>
              </a:path>
              <a:path w="307339" h="300989">
                <a:moveTo>
                  <a:pt x="204470" y="88607"/>
                </a:moveTo>
                <a:lnTo>
                  <a:pt x="45148" y="88607"/>
                </a:lnTo>
                <a:lnTo>
                  <a:pt x="27582" y="92163"/>
                </a:lnTo>
                <a:lnTo>
                  <a:pt x="13230" y="101852"/>
                </a:lnTo>
                <a:lnTo>
                  <a:pt x="3550" y="116205"/>
                </a:lnTo>
                <a:lnTo>
                  <a:pt x="7" y="133718"/>
                </a:lnTo>
                <a:lnTo>
                  <a:pt x="0" y="255270"/>
                </a:lnTo>
                <a:lnTo>
                  <a:pt x="3555" y="272836"/>
                </a:lnTo>
                <a:lnTo>
                  <a:pt x="13244" y="287188"/>
                </a:lnTo>
                <a:lnTo>
                  <a:pt x="27598" y="296868"/>
                </a:lnTo>
                <a:lnTo>
                  <a:pt x="45148" y="300418"/>
                </a:lnTo>
                <a:lnTo>
                  <a:pt x="204470" y="300418"/>
                </a:lnTo>
                <a:lnTo>
                  <a:pt x="222036" y="296862"/>
                </a:lnTo>
                <a:lnTo>
                  <a:pt x="236388" y="287173"/>
                </a:lnTo>
                <a:lnTo>
                  <a:pt x="240431" y="281178"/>
                </a:lnTo>
                <a:lnTo>
                  <a:pt x="45186" y="281178"/>
                </a:lnTo>
                <a:lnTo>
                  <a:pt x="35086" y="279136"/>
                </a:lnTo>
                <a:lnTo>
                  <a:pt x="26835" y="273572"/>
                </a:lnTo>
                <a:lnTo>
                  <a:pt x="21269" y="265324"/>
                </a:lnTo>
                <a:lnTo>
                  <a:pt x="19235" y="255270"/>
                </a:lnTo>
                <a:lnTo>
                  <a:pt x="19227" y="133718"/>
                </a:lnTo>
                <a:lnTo>
                  <a:pt x="21269" y="123618"/>
                </a:lnTo>
                <a:lnTo>
                  <a:pt x="26835" y="115366"/>
                </a:lnTo>
                <a:lnTo>
                  <a:pt x="35086" y="109801"/>
                </a:lnTo>
                <a:lnTo>
                  <a:pt x="45186" y="107759"/>
                </a:lnTo>
                <a:lnTo>
                  <a:pt x="240371" y="107759"/>
                </a:lnTo>
                <a:lnTo>
                  <a:pt x="236373" y="101838"/>
                </a:lnTo>
                <a:lnTo>
                  <a:pt x="222020" y="92158"/>
                </a:lnTo>
                <a:lnTo>
                  <a:pt x="204470" y="88607"/>
                </a:lnTo>
                <a:close/>
              </a:path>
              <a:path w="307339" h="300989">
                <a:moveTo>
                  <a:pt x="239102" y="215684"/>
                </a:moveTo>
                <a:lnTo>
                  <a:pt x="232537" y="218909"/>
                </a:lnTo>
                <a:lnTo>
                  <a:pt x="230466" y="222250"/>
                </a:lnTo>
                <a:lnTo>
                  <a:pt x="230459" y="255270"/>
                </a:lnTo>
                <a:lnTo>
                  <a:pt x="228425" y="265324"/>
                </a:lnTo>
                <a:lnTo>
                  <a:pt x="222859" y="273572"/>
                </a:lnTo>
                <a:lnTo>
                  <a:pt x="214607" y="279136"/>
                </a:lnTo>
                <a:lnTo>
                  <a:pt x="204508" y="281178"/>
                </a:lnTo>
                <a:lnTo>
                  <a:pt x="240431" y="281178"/>
                </a:lnTo>
                <a:lnTo>
                  <a:pt x="246068" y="272820"/>
                </a:lnTo>
                <a:lnTo>
                  <a:pt x="249618" y="255270"/>
                </a:lnTo>
                <a:lnTo>
                  <a:pt x="249618" y="245554"/>
                </a:lnTo>
                <a:lnTo>
                  <a:pt x="281021" y="245554"/>
                </a:lnTo>
                <a:lnTo>
                  <a:pt x="243052" y="216103"/>
                </a:lnTo>
                <a:lnTo>
                  <a:pt x="239102" y="215684"/>
                </a:lnTo>
                <a:close/>
              </a:path>
              <a:path w="307339" h="300989">
                <a:moveTo>
                  <a:pt x="281021" y="245554"/>
                </a:moveTo>
                <a:lnTo>
                  <a:pt x="249618" y="245554"/>
                </a:lnTo>
                <a:lnTo>
                  <a:pt x="272884" y="263601"/>
                </a:lnTo>
                <a:lnTo>
                  <a:pt x="279755" y="268198"/>
                </a:lnTo>
                <a:lnTo>
                  <a:pt x="288353" y="268668"/>
                </a:lnTo>
                <a:lnTo>
                  <a:pt x="302564" y="261061"/>
                </a:lnTo>
                <a:lnTo>
                  <a:pt x="307022" y="253695"/>
                </a:lnTo>
                <a:lnTo>
                  <a:pt x="307022" y="248437"/>
                </a:lnTo>
                <a:lnTo>
                  <a:pt x="284937" y="248437"/>
                </a:lnTo>
                <a:lnTo>
                  <a:pt x="283984" y="247853"/>
                </a:lnTo>
                <a:lnTo>
                  <a:pt x="281021" y="245554"/>
                </a:lnTo>
                <a:close/>
              </a:path>
              <a:path w="307339" h="300989">
                <a:moveTo>
                  <a:pt x="307022" y="151460"/>
                </a:moveTo>
                <a:lnTo>
                  <a:pt x="284975" y="151460"/>
                </a:lnTo>
                <a:lnTo>
                  <a:pt x="285864" y="151688"/>
                </a:lnTo>
                <a:lnTo>
                  <a:pt x="287058" y="152336"/>
                </a:lnTo>
                <a:lnTo>
                  <a:pt x="287820" y="152996"/>
                </a:lnTo>
                <a:lnTo>
                  <a:pt x="287820" y="246900"/>
                </a:lnTo>
                <a:lnTo>
                  <a:pt x="287096" y="247586"/>
                </a:lnTo>
                <a:lnTo>
                  <a:pt x="286435" y="247891"/>
                </a:lnTo>
                <a:lnTo>
                  <a:pt x="285864" y="248196"/>
                </a:lnTo>
                <a:lnTo>
                  <a:pt x="284937" y="248437"/>
                </a:lnTo>
                <a:lnTo>
                  <a:pt x="307022" y="248437"/>
                </a:lnTo>
                <a:lnTo>
                  <a:pt x="307022" y="151460"/>
                </a:lnTo>
                <a:close/>
              </a:path>
              <a:path w="307339" h="300989">
                <a:moveTo>
                  <a:pt x="240371" y="107759"/>
                </a:moveTo>
                <a:lnTo>
                  <a:pt x="204508" y="107759"/>
                </a:lnTo>
                <a:lnTo>
                  <a:pt x="214607" y="109801"/>
                </a:lnTo>
                <a:lnTo>
                  <a:pt x="222859" y="115366"/>
                </a:lnTo>
                <a:lnTo>
                  <a:pt x="228425" y="123618"/>
                </a:lnTo>
                <a:lnTo>
                  <a:pt x="230466" y="133718"/>
                </a:lnTo>
                <a:lnTo>
                  <a:pt x="230466" y="177596"/>
                </a:lnTo>
                <a:lnTo>
                  <a:pt x="232537" y="180975"/>
                </a:lnTo>
                <a:lnTo>
                  <a:pt x="239141" y="184200"/>
                </a:lnTo>
                <a:lnTo>
                  <a:pt x="243052" y="183819"/>
                </a:lnTo>
                <a:lnTo>
                  <a:pt x="280973" y="154368"/>
                </a:lnTo>
                <a:lnTo>
                  <a:pt x="249618" y="154368"/>
                </a:lnTo>
                <a:lnTo>
                  <a:pt x="249610" y="133718"/>
                </a:lnTo>
                <a:lnTo>
                  <a:pt x="246062" y="116189"/>
                </a:lnTo>
                <a:lnTo>
                  <a:pt x="240371" y="107759"/>
                </a:lnTo>
                <a:close/>
              </a:path>
              <a:path w="307339" h="300989">
                <a:moveTo>
                  <a:pt x="288353" y="131267"/>
                </a:moveTo>
                <a:lnTo>
                  <a:pt x="279755" y="131724"/>
                </a:lnTo>
                <a:lnTo>
                  <a:pt x="272884" y="136321"/>
                </a:lnTo>
                <a:lnTo>
                  <a:pt x="249618" y="154368"/>
                </a:lnTo>
                <a:lnTo>
                  <a:pt x="280973" y="154368"/>
                </a:lnTo>
                <a:lnTo>
                  <a:pt x="283984" y="152031"/>
                </a:lnTo>
                <a:lnTo>
                  <a:pt x="284975" y="151460"/>
                </a:lnTo>
                <a:lnTo>
                  <a:pt x="307022" y="151460"/>
                </a:lnTo>
                <a:lnTo>
                  <a:pt x="307022" y="146189"/>
                </a:lnTo>
                <a:lnTo>
                  <a:pt x="302602" y="138823"/>
                </a:lnTo>
                <a:lnTo>
                  <a:pt x="292944" y="133718"/>
                </a:lnTo>
                <a:lnTo>
                  <a:pt x="288353" y="131267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1802834" y="5287510"/>
            <a:ext cx="42545" cy="42545"/>
          </a:xfrm>
          <a:custGeom>
            <a:rect l="l" t="t" r="r" b="b"/>
            <a:pathLst>
              <a:path w="42544" h="42545">
                <a:moveTo>
                  <a:pt x="21196" y="0"/>
                </a:moveTo>
                <a:lnTo>
                  <a:pt x="12944" y="1665"/>
                </a:lnTo>
                <a:lnTo>
                  <a:pt x="6207" y="6207"/>
                </a:lnTo>
                <a:lnTo>
                  <a:pt x="1665" y="12944"/>
                </a:lnTo>
                <a:lnTo>
                  <a:pt x="0" y="21196"/>
                </a:lnTo>
                <a:lnTo>
                  <a:pt x="1665" y="29448"/>
                </a:lnTo>
                <a:lnTo>
                  <a:pt x="6207" y="36185"/>
                </a:lnTo>
                <a:lnTo>
                  <a:pt x="12944" y="40727"/>
                </a:lnTo>
                <a:lnTo>
                  <a:pt x="21196" y="42392"/>
                </a:lnTo>
                <a:lnTo>
                  <a:pt x="29440" y="40727"/>
                </a:lnTo>
                <a:lnTo>
                  <a:pt x="36174" y="36185"/>
                </a:lnTo>
                <a:lnTo>
                  <a:pt x="40714" y="29448"/>
                </a:lnTo>
                <a:lnTo>
                  <a:pt x="42379" y="21196"/>
                </a:lnTo>
                <a:lnTo>
                  <a:pt x="40714" y="12944"/>
                </a:lnTo>
                <a:lnTo>
                  <a:pt x="36174" y="6207"/>
                </a:lnTo>
                <a:lnTo>
                  <a:pt x="29440" y="1665"/>
                </a:lnTo>
                <a:lnTo>
                  <a:pt x="21196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3813621" y="2224480"/>
            <a:ext cx="1096645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25">
                <a:solidFill>
                  <a:srgbClr val="939598"/>
                </a:solidFill>
                <a:latin typeface="宋体"/>
                <a:cs typeface="宋体"/>
              </a:rPr>
              <a:t>数据来源：巨量算数</a:t>
            </a:r>
            <a:r>
              <a:rPr sz="500" spc="15">
                <a:solidFill>
                  <a:srgbClr val="939598"/>
                </a:solidFill>
                <a:latin typeface="宋体"/>
                <a:cs typeface="宋体"/>
              </a:rPr>
              <a:t>，2023</a:t>
            </a:r>
            <a:r>
              <a:rPr sz="500" spc="25">
                <a:solidFill>
                  <a:srgbClr val="939598"/>
                </a:solidFill>
                <a:latin typeface="宋体"/>
                <a:cs typeface="宋体"/>
              </a:rPr>
              <a:t>年</a:t>
            </a:r>
            <a:r>
              <a:rPr sz="500" spc="10">
                <a:solidFill>
                  <a:srgbClr val="939598"/>
                </a:solidFill>
                <a:latin typeface="宋体"/>
                <a:cs typeface="宋体"/>
              </a:rPr>
              <a:t>1-11</a:t>
            </a:r>
            <a:r>
              <a:rPr sz="500" spc="25">
                <a:solidFill>
                  <a:srgbClr val="939598"/>
                </a:solidFill>
                <a:latin typeface="宋体"/>
                <a:cs typeface="宋体"/>
              </a:rPr>
              <a:t>月</a:t>
            </a:r>
            <a:endParaRPr sz="500">
              <a:latin typeface="宋体"/>
              <a:cs typeface="宋体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2970659" y="3844237"/>
            <a:ext cx="165100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20">
                <a:solidFill>
                  <a:srgbClr val="939598"/>
                </a:solidFill>
                <a:latin typeface="宋体"/>
                <a:cs typeface="宋体"/>
              </a:rPr>
              <a:t>数据来源</a:t>
            </a:r>
            <a:r>
              <a:rPr sz="500" spc="10">
                <a:solidFill>
                  <a:srgbClr val="939598"/>
                </a:solidFill>
                <a:latin typeface="宋体"/>
                <a:cs typeface="宋体"/>
              </a:rPr>
              <a:t>：2023</a:t>
            </a:r>
            <a:r>
              <a:rPr sz="500" spc="20">
                <a:solidFill>
                  <a:srgbClr val="939598"/>
                </a:solidFill>
                <a:latin typeface="宋体"/>
                <a:cs typeface="宋体"/>
              </a:rPr>
              <a:t>家居行业用户调研，巨量算数</a:t>
            </a:r>
            <a:r>
              <a:rPr sz="500" spc="10">
                <a:solidFill>
                  <a:srgbClr val="939598"/>
                </a:solidFill>
                <a:latin typeface="宋体"/>
                <a:cs typeface="宋体"/>
              </a:rPr>
              <a:t>，N=1,788</a:t>
            </a:r>
            <a:endParaRPr sz="500">
              <a:latin typeface="宋体"/>
              <a:cs typeface="宋体"/>
            </a:endParaRPr>
          </a:p>
        </p:txBody>
      </p:sp>
      <p:sp>
        <p:nvSpPr>
          <p:cNvPr id="56" name="object 56"/>
          <p:cNvSpPr/>
          <p:nvPr/>
        </p:nvSpPr>
        <p:spPr>
          <a:xfrm flipH="1">
            <a:off x="1923685" y="1666972"/>
            <a:ext cx="0" cy="494665"/>
          </a:xfrm>
          <a:custGeom>
            <a:rect l="l" t="t" r="r" b="b"/>
            <a:pathLst>
              <a:path h="494664">
                <a:moveTo>
                  <a:pt x="0" y="0"/>
                </a:moveTo>
                <a:lnTo>
                  <a:pt x="0" y="494474"/>
                </a:lnTo>
              </a:path>
            </a:pathLst>
          </a:custGeom>
          <a:ln w="6350">
            <a:solidFill>
              <a:srgbClr val="FE9D1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 flipH="1">
            <a:off x="3410412" y="1666972"/>
            <a:ext cx="0" cy="494665"/>
          </a:xfrm>
          <a:custGeom>
            <a:rect l="l" t="t" r="r" b="b"/>
            <a:pathLst>
              <a:path h="494664">
                <a:moveTo>
                  <a:pt x="0" y="0"/>
                </a:moveTo>
                <a:lnTo>
                  <a:pt x="0" y="494474"/>
                </a:lnTo>
              </a:path>
            </a:pathLst>
          </a:custGeom>
          <a:ln w="6350">
            <a:solidFill>
              <a:srgbClr val="FE9D1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 flipH="1">
            <a:off x="1923685" y="1648763"/>
            <a:ext cx="0" cy="203835"/>
          </a:xfrm>
          <a:custGeom>
            <a:rect l="l" t="t" r="r" b="b"/>
            <a:pathLst>
              <a:path h="203835">
                <a:moveTo>
                  <a:pt x="0" y="0"/>
                </a:moveTo>
                <a:lnTo>
                  <a:pt x="0" y="203339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 flipH="1">
            <a:off x="3410413" y="1648763"/>
            <a:ext cx="0" cy="203835"/>
          </a:xfrm>
          <a:custGeom>
            <a:rect l="l" t="t" r="r" b="b"/>
            <a:pathLst>
              <a:path h="203835">
                <a:moveTo>
                  <a:pt x="0" y="0"/>
                </a:moveTo>
                <a:lnTo>
                  <a:pt x="0" y="203339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 txBox="1"/>
          <p:nvPr/>
        </p:nvSpPr>
        <p:spPr>
          <a:xfrm>
            <a:off x="436968" y="1663788"/>
            <a:ext cx="1483995" cy="188595"/>
          </a:xfrm>
          <a:prstGeom prst="rect">
            <a:avLst/>
          </a:prstGeom>
          <a:solidFill>
            <a:srgbClr val="FE9D1A"/>
          </a:solidFill>
        </p:spPr>
        <p:txBody>
          <a:bodyPr vert="horz" wrap="square" lIns="0" tIns="12065" rIns="0" bIns="0" rtlCol="0">
            <a:spAutoFit/>
          </a:bodyPr>
          <a:lstStyle/>
          <a:p>
            <a:pPr marL="462915">
              <a:lnSpc>
                <a:spcPct val="100000"/>
              </a:lnSpc>
              <a:spcBef>
                <a:spcPts val="95"/>
              </a:spcBef>
            </a:pPr>
            <a:r>
              <a:rPr sz="950">
                <a:solidFill>
                  <a:srgbClr val="FFFFFF"/>
                </a:solidFill>
                <a:latin typeface="宋体"/>
                <a:cs typeface="宋体"/>
              </a:rPr>
              <a:t>直播场次</a:t>
            </a:r>
            <a:endParaRPr sz="950">
              <a:latin typeface="宋体"/>
              <a:cs typeface="宋体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5901277" y="2153841"/>
            <a:ext cx="4472940" cy="596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03200" algn="just">
              <a:lnSpc>
                <a:spcPct val="156200"/>
              </a:lnSpc>
              <a:spcBef>
                <a:spcPts val="100"/>
              </a:spcBef>
            </a:pP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企</a:t>
            </a: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业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的</a:t>
            </a: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线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上阵地经</a:t>
            </a: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营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已</a:t>
            </a: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经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成为</a:t>
            </a: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营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销趋</a:t>
            </a: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势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，头部企业在</a:t>
            </a: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持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续挖</a:t>
            </a: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掘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数字</a:t>
            </a: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化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的生态</a:t>
            </a: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价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值，中小</a:t>
            </a: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企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业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在 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全面拥抱数字化带来的生意空间，传统企业也在加速数字化转型，阵地经营成为越来越多家居企业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私域运营的必选项，同时，也成为助力品牌长久持续经营、实现品效结合的重要模式。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5901277" y="5580504"/>
            <a:ext cx="2498090" cy="1358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03200" algn="just">
              <a:lnSpc>
                <a:spcPct val="156300"/>
              </a:lnSpc>
              <a:spcBef>
                <a:spcPts val="100"/>
              </a:spcBef>
            </a:pP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品牌通过企业号内容的持续创作将产品信息传递给 用户，从而维持和深化与用户的关系，让种草的过程成 为一个持续的过程，进而实现流量的转化。巨量算数数 </a:t>
            </a:r>
            <a:r>
              <a:rPr sz="800" spc="40">
                <a:solidFill>
                  <a:srgbClr val="323031"/>
                </a:solidFill>
                <a:latin typeface="宋体"/>
                <a:cs typeface="宋体"/>
              </a:rPr>
              <a:t>据显示</a:t>
            </a:r>
            <a:r>
              <a:rPr sz="800" spc="55">
                <a:solidFill>
                  <a:srgbClr val="323031"/>
                </a:solidFill>
                <a:latin typeface="宋体"/>
                <a:cs typeface="宋体"/>
              </a:rPr>
              <a:t>，2023</a:t>
            </a:r>
            <a:r>
              <a:rPr sz="800" spc="65">
                <a:solidFill>
                  <a:srgbClr val="323031"/>
                </a:solidFill>
                <a:latin typeface="宋体"/>
                <a:cs typeface="宋体"/>
              </a:rPr>
              <a:t>年</a:t>
            </a:r>
            <a:r>
              <a:rPr sz="800" spc="35">
                <a:solidFill>
                  <a:srgbClr val="323031"/>
                </a:solidFill>
                <a:latin typeface="宋体"/>
                <a:cs typeface="宋体"/>
              </a:rPr>
              <a:t>1</a:t>
            </a:r>
            <a:r>
              <a:rPr sz="800" spc="70">
                <a:solidFill>
                  <a:srgbClr val="323031"/>
                </a:solidFill>
                <a:latin typeface="宋体"/>
                <a:cs typeface="宋体"/>
              </a:rPr>
              <a:t>月</a:t>
            </a:r>
            <a:r>
              <a:rPr sz="800" spc="75">
                <a:solidFill>
                  <a:srgbClr val="323031"/>
                </a:solidFill>
                <a:latin typeface="宋体"/>
                <a:cs typeface="宋体"/>
              </a:rPr>
              <a:t>-11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月用户对购物车商品点击量对 </a:t>
            </a: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比去年同期增长3</a:t>
            </a:r>
            <a:r>
              <a:rPr sz="800" spc="5">
                <a:solidFill>
                  <a:srgbClr val="323031"/>
                </a:solidFill>
                <a:latin typeface="宋体"/>
                <a:cs typeface="宋体"/>
              </a:rPr>
              <a:t>2.6</a:t>
            </a:r>
            <a:r>
              <a:rPr sz="800" spc="25">
                <a:solidFill>
                  <a:srgbClr val="323031"/>
                </a:solidFill>
                <a:latin typeface="宋体"/>
                <a:cs typeface="宋体"/>
              </a:rPr>
              <a:t>%，这代表用户对家居产品的信任 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度和购买意愿进一步增强，品牌实现了对用户的真正触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达。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3" name="object 63"/>
          <p:cNvSpPr/>
          <p:nvPr/>
        </p:nvSpPr>
        <p:spPr>
          <a:xfrm>
            <a:off x="8744801" y="6591351"/>
            <a:ext cx="1519555" cy="0"/>
          </a:xfrm>
          <a:custGeom>
            <a:rect l="l" t="t" r="r" b="b"/>
            <a:pathLst>
              <a:path w="1519554">
                <a:moveTo>
                  <a:pt x="0" y="0"/>
                </a:moveTo>
                <a:lnTo>
                  <a:pt x="1518932" y="0"/>
                </a:lnTo>
              </a:path>
            </a:pathLst>
          </a:custGeom>
          <a:ln w="12700">
            <a:solidFill>
              <a:srgbClr val="231F2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8942006" y="6229413"/>
            <a:ext cx="135509" cy="357423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9885819" y="5814199"/>
            <a:ext cx="135496" cy="772637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9329952" y="6144805"/>
            <a:ext cx="290461" cy="351224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 txBox="1"/>
          <p:nvPr/>
        </p:nvSpPr>
        <p:spPr>
          <a:xfrm>
            <a:off x="9312448" y="5794094"/>
            <a:ext cx="408940" cy="33210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R="37465" algn="ctr">
              <a:lnSpc>
                <a:spcPct val="100000"/>
              </a:lnSpc>
              <a:spcBef>
                <a:spcPts val="16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增速</a:t>
            </a:r>
            <a:endParaRPr sz="7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 sz="1150" b="1">
                <a:solidFill>
                  <a:srgbClr val="007FE0"/>
                </a:solidFill>
                <a:latin typeface="Arial"/>
                <a:cs typeface="Arial"/>
              </a:rPr>
              <a:t>32.</a:t>
            </a:r>
            <a:r>
              <a:rPr sz="1150" b="1" spc="5">
                <a:solidFill>
                  <a:srgbClr val="007FE0"/>
                </a:solidFill>
                <a:latin typeface="Arial"/>
                <a:cs typeface="Arial"/>
              </a:rPr>
              <a:t>6</a:t>
            </a:r>
            <a:r>
              <a:rPr sz="750" spc="-10">
                <a:solidFill>
                  <a:srgbClr val="007FE0"/>
                </a:solidFill>
                <a:latin typeface="宋体"/>
                <a:cs typeface="宋体"/>
              </a:rPr>
              <a:t>％</a:t>
            </a:r>
            <a:endParaRPr sz="750">
              <a:latin typeface="宋体"/>
              <a:cs typeface="宋体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8770646" y="6651075"/>
            <a:ext cx="1470025" cy="2622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33450"/>
              </a:tabLst>
            </a:pPr>
            <a:r>
              <a:rPr sz="600" spc="50">
                <a:solidFill>
                  <a:srgbClr val="414042"/>
                </a:solidFill>
                <a:latin typeface="宋体"/>
                <a:cs typeface="宋体"/>
              </a:rPr>
              <a:t>2022年1-11月	2023年1-11月</a:t>
            </a:r>
            <a:endParaRPr sz="600">
              <a:latin typeface="宋体"/>
              <a:cs typeface="宋体"/>
            </a:endParaRPr>
          </a:p>
          <a:p>
            <a:pPr marL="32384">
              <a:lnSpc>
                <a:spcPct val="100000"/>
              </a:lnSpc>
              <a:spcBef>
                <a:spcPts val="600"/>
              </a:spcBef>
            </a:pPr>
            <a:r>
              <a:rPr sz="450">
                <a:solidFill>
                  <a:srgbClr val="87888B"/>
                </a:solidFill>
                <a:latin typeface="宋体"/>
                <a:cs typeface="宋体"/>
              </a:rPr>
              <a:t>数据来源：巨量算数</a:t>
            </a:r>
            <a:r>
              <a:rPr sz="450" spc="10">
                <a:solidFill>
                  <a:srgbClr val="87888B"/>
                </a:solidFill>
                <a:latin typeface="宋体"/>
                <a:cs typeface="宋体"/>
              </a:rPr>
              <a:t>，2022</a:t>
            </a:r>
            <a:r>
              <a:rPr sz="450" spc="50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450" spc="20">
                <a:solidFill>
                  <a:srgbClr val="87888B"/>
                </a:solidFill>
                <a:latin typeface="宋体"/>
                <a:cs typeface="宋体"/>
              </a:rPr>
              <a:t>1-11</a:t>
            </a:r>
            <a:r>
              <a:rPr sz="450" spc="50">
                <a:solidFill>
                  <a:srgbClr val="87888B"/>
                </a:solidFill>
                <a:latin typeface="宋体"/>
                <a:cs typeface="宋体"/>
              </a:rPr>
              <a:t>月、</a:t>
            </a:r>
            <a:r>
              <a:rPr sz="450" spc="20">
                <a:solidFill>
                  <a:srgbClr val="87888B"/>
                </a:solidFill>
                <a:latin typeface="宋体"/>
                <a:cs typeface="宋体"/>
              </a:rPr>
              <a:t>2023</a:t>
            </a:r>
            <a:r>
              <a:rPr sz="450" spc="4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450" spc="20">
                <a:solidFill>
                  <a:srgbClr val="87888B"/>
                </a:solidFill>
                <a:latin typeface="宋体"/>
                <a:cs typeface="宋体"/>
              </a:rPr>
              <a:t>1-11</a:t>
            </a:r>
            <a:r>
              <a:rPr sz="450" spc="45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endParaRPr sz="450">
              <a:latin typeface="宋体"/>
              <a:cs typeface="宋体"/>
            </a:endParaRPr>
          </a:p>
        </p:txBody>
      </p:sp>
      <p:sp>
        <p:nvSpPr>
          <p:cNvPr id="69" name="object 69"/>
          <p:cNvSpPr/>
          <p:nvPr/>
        </p:nvSpPr>
        <p:spPr>
          <a:xfrm>
            <a:off x="8688108" y="5521833"/>
            <a:ext cx="1632318" cy="179958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8442514" y="5549261"/>
            <a:ext cx="171813" cy="158169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8688108" y="5611811"/>
            <a:ext cx="1632585" cy="90170"/>
          </a:xfrm>
          <a:custGeom>
            <a:rect l="l" t="t" r="r" b="b"/>
            <a:pathLst>
              <a:path w="1632582" h="90170">
                <a:moveTo>
                  <a:pt x="0" y="89941"/>
                </a:moveTo>
                <a:lnTo>
                  <a:pt x="1542376" y="89941"/>
                </a:lnTo>
                <a:lnTo>
                  <a:pt x="1577384" y="82872"/>
                </a:lnTo>
                <a:lnTo>
                  <a:pt x="1605973" y="63596"/>
                </a:lnTo>
                <a:lnTo>
                  <a:pt x="1625249" y="35007"/>
                </a:lnTo>
                <a:lnTo>
                  <a:pt x="1632318" y="0"/>
                </a:lnTo>
              </a:path>
            </a:pathLst>
          </a:custGeom>
          <a:ln w="12700">
            <a:solidFill>
              <a:srgbClr val="FE9D1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 txBox="1"/>
          <p:nvPr/>
        </p:nvSpPr>
        <p:spPr>
          <a:xfrm>
            <a:off x="8737190" y="5530194"/>
            <a:ext cx="1511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FE9D1A"/>
                </a:solidFill>
                <a:latin typeface="宋体"/>
                <a:cs typeface="宋体"/>
              </a:rPr>
              <a:t>抖音平台家居商品点击量对比</a:t>
            </a:r>
            <a:endParaRPr sz="900">
              <a:latin typeface="宋体"/>
              <a:cs typeface="宋体"/>
            </a:endParaRPr>
          </a:p>
        </p:txBody>
      </p:sp>
      <p:sp>
        <p:nvSpPr>
          <p:cNvPr id="73" name="object 73"/>
          <p:cNvSpPr/>
          <p:nvPr/>
        </p:nvSpPr>
        <p:spPr>
          <a:xfrm>
            <a:off x="6270675" y="942593"/>
            <a:ext cx="135496" cy="605599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7123086" y="775551"/>
            <a:ext cx="135508" cy="772642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6570624" y="1135062"/>
            <a:ext cx="290474" cy="351219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 txBox="1"/>
          <p:nvPr/>
        </p:nvSpPr>
        <p:spPr>
          <a:xfrm>
            <a:off x="6553131" y="784346"/>
            <a:ext cx="408940" cy="33210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R="29845" algn="ctr">
              <a:lnSpc>
                <a:spcPct val="100000"/>
              </a:lnSpc>
              <a:spcBef>
                <a:spcPts val="16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增速</a:t>
            </a:r>
            <a:endParaRPr sz="7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 sz="1150" b="1">
                <a:solidFill>
                  <a:srgbClr val="007FE0"/>
                </a:solidFill>
                <a:latin typeface="Arial"/>
                <a:cs typeface="Arial"/>
              </a:rPr>
              <a:t>19.</a:t>
            </a:r>
            <a:r>
              <a:rPr sz="1150" b="1" spc="5">
                <a:solidFill>
                  <a:srgbClr val="007FE0"/>
                </a:solidFill>
                <a:latin typeface="Arial"/>
                <a:cs typeface="Arial"/>
              </a:rPr>
              <a:t>5</a:t>
            </a:r>
            <a:r>
              <a:rPr sz="750" spc="-10">
                <a:solidFill>
                  <a:srgbClr val="007FE0"/>
                </a:solidFill>
                <a:latin typeface="宋体"/>
                <a:cs typeface="宋体"/>
              </a:rPr>
              <a:t>％</a:t>
            </a:r>
            <a:endParaRPr sz="750">
              <a:latin typeface="宋体"/>
              <a:cs typeface="宋体"/>
            </a:endParaRPr>
          </a:p>
        </p:txBody>
      </p:sp>
      <p:sp>
        <p:nvSpPr>
          <p:cNvPr id="77" name="object 77"/>
          <p:cNvSpPr/>
          <p:nvPr/>
        </p:nvSpPr>
        <p:spPr>
          <a:xfrm>
            <a:off x="8707856" y="872997"/>
            <a:ext cx="135509" cy="675195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9651669" y="775551"/>
            <a:ext cx="135496" cy="772642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9095803" y="1135062"/>
            <a:ext cx="290461" cy="351219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 txBox="1"/>
          <p:nvPr/>
        </p:nvSpPr>
        <p:spPr>
          <a:xfrm>
            <a:off x="9139745" y="784356"/>
            <a:ext cx="326390" cy="33210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31115">
              <a:lnSpc>
                <a:spcPct val="100000"/>
              </a:lnSpc>
              <a:spcBef>
                <a:spcPts val="16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增速</a:t>
            </a:r>
            <a:endParaRPr sz="7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50" b="1">
                <a:solidFill>
                  <a:srgbClr val="007FE0"/>
                </a:solidFill>
                <a:latin typeface="Arial"/>
                <a:cs typeface="Arial"/>
              </a:rPr>
              <a:t>4.</a:t>
            </a:r>
            <a:r>
              <a:rPr sz="1150" b="1" spc="5">
                <a:solidFill>
                  <a:srgbClr val="007FE0"/>
                </a:solidFill>
                <a:latin typeface="Arial"/>
                <a:cs typeface="Arial"/>
              </a:rPr>
              <a:t>4</a:t>
            </a:r>
            <a:r>
              <a:rPr sz="750" spc="-10">
                <a:solidFill>
                  <a:srgbClr val="007FE0"/>
                </a:solidFill>
                <a:latin typeface="宋体"/>
                <a:cs typeface="宋体"/>
              </a:rPr>
              <a:t>％</a:t>
            </a:r>
            <a:endParaRPr sz="750">
              <a:latin typeface="宋体"/>
              <a:cs typeface="宋体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6135061" y="1612436"/>
            <a:ext cx="1296035" cy="2813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495">
              <a:lnSpc>
                <a:spcPct val="100000"/>
              </a:lnSpc>
              <a:spcBef>
                <a:spcPts val="100"/>
              </a:spcBef>
              <a:tabLst>
                <a:tab pos="852805"/>
              </a:tabLst>
            </a:pPr>
            <a:r>
              <a:rPr sz="600" spc="45">
                <a:solidFill>
                  <a:srgbClr val="414042"/>
                </a:solidFill>
                <a:latin typeface="宋体"/>
                <a:cs typeface="宋体"/>
              </a:rPr>
              <a:t>2022年11月	2023年11月</a:t>
            </a:r>
            <a:endParaRPr sz="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5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450">
                <a:solidFill>
                  <a:srgbClr val="87888B"/>
                </a:solidFill>
                <a:latin typeface="宋体"/>
                <a:cs typeface="宋体"/>
              </a:rPr>
              <a:t>数据来源：巨量算数，</a:t>
            </a:r>
            <a:r>
              <a:rPr sz="450" spc="-5">
                <a:solidFill>
                  <a:srgbClr val="87888B"/>
                </a:solidFill>
                <a:latin typeface="宋体"/>
                <a:cs typeface="宋体"/>
              </a:rPr>
              <a:t>2</a:t>
            </a:r>
            <a:r>
              <a:rPr sz="450" spc="20">
                <a:solidFill>
                  <a:srgbClr val="87888B"/>
                </a:solidFill>
                <a:latin typeface="宋体"/>
                <a:cs typeface="宋体"/>
              </a:rPr>
              <a:t>022年11月、2</a:t>
            </a:r>
            <a:r>
              <a:rPr sz="450" spc="25">
                <a:solidFill>
                  <a:srgbClr val="87888B"/>
                </a:solidFill>
                <a:latin typeface="宋体"/>
                <a:cs typeface="宋体"/>
              </a:rPr>
              <a:t>023年11月</a:t>
            </a:r>
            <a:endParaRPr sz="450">
              <a:latin typeface="宋体"/>
              <a:cs typeface="宋体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8606289" y="1612436"/>
            <a:ext cx="1353185" cy="2813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09955"/>
              </a:tabLst>
            </a:pPr>
            <a:r>
              <a:rPr sz="600" spc="45">
                <a:solidFill>
                  <a:srgbClr val="414042"/>
                </a:solidFill>
                <a:latin typeface="宋体"/>
                <a:cs typeface="宋体"/>
              </a:rPr>
              <a:t>2022年6月	2023年11月</a:t>
            </a:r>
            <a:endParaRPr sz="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550">
              <a:latin typeface="宋体"/>
              <a:cs typeface="宋体"/>
            </a:endParaRPr>
          </a:p>
          <a:p>
            <a:pPr marL="48895">
              <a:lnSpc>
                <a:spcPct val="100000"/>
              </a:lnSpc>
            </a:pPr>
            <a:r>
              <a:rPr sz="450">
                <a:solidFill>
                  <a:srgbClr val="87888B"/>
                </a:solidFill>
                <a:latin typeface="宋体"/>
                <a:cs typeface="宋体"/>
              </a:rPr>
              <a:t>数据来源：巨量算数</a:t>
            </a:r>
            <a:r>
              <a:rPr sz="450" spc="10">
                <a:solidFill>
                  <a:srgbClr val="87888B"/>
                </a:solidFill>
                <a:latin typeface="宋体"/>
                <a:cs typeface="宋体"/>
              </a:rPr>
              <a:t>，2023</a:t>
            </a:r>
            <a:r>
              <a:rPr sz="450" spc="40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450" spc="15">
                <a:solidFill>
                  <a:srgbClr val="87888B"/>
                </a:solidFill>
                <a:latin typeface="宋体"/>
                <a:cs typeface="宋体"/>
              </a:rPr>
              <a:t>6</a:t>
            </a:r>
            <a:r>
              <a:rPr sz="450" spc="40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r>
              <a:rPr sz="450" spc="20">
                <a:solidFill>
                  <a:srgbClr val="87888B"/>
                </a:solidFill>
                <a:latin typeface="宋体"/>
                <a:cs typeface="宋体"/>
              </a:rPr>
              <a:t>，2023</a:t>
            </a:r>
            <a:r>
              <a:rPr sz="450" spc="30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450" spc="10">
                <a:solidFill>
                  <a:srgbClr val="87888B"/>
                </a:solidFill>
                <a:latin typeface="宋体"/>
                <a:cs typeface="宋体"/>
              </a:rPr>
              <a:t>11</a:t>
            </a:r>
            <a:r>
              <a:rPr sz="450" spc="30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endParaRPr sz="450">
              <a:latin typeface="宋体"/>
              <a:cs typeface="宋体"/>
            </a:endParaRPr>
          </a:p>
        </p:txBody>
      </p:sp>
      <p:sp>
        <p:nvSpPr>
          <p:cNvPr id="83" name="object 83"/>
          <p:cNvSpPr/>
          <p:nvPr/>
        </p:nvSpPr>
        <p:spPr>
          <a:xfrm>
            <a:off x="6159576" y="391299"/>
            <a:ext cx="1632305" cy="179958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5913982" y="418726"/>
            <a:ext cx="171811" cy="158169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6159576" y="481276"/>
            <a:ext cx="1632585" cy="90170"/>
          </a:xfrm>
          <a:custGeom>
            <a:rect l="l" t="t" r="r" b="b"/>
            <a:pathLst>
              <a:path w="1632582" h="90170">
                <a:moveTo>
                  <a:pt x="0" y="89941"/>
                </a:moveTo>
                <a:lnTo>
                  <a:pt x="1542376" y="89941"/>
                </a:lnTo>
                <a:lnTo>
                  <a:pt x="1577384" y="82872"/>
                </a:lnTo>
                <a:lnTo>
                  <a:pt x="1605973" y="63596"/>
                </a:lnTo>
                <a:lnTo>
                  <a:pt x="1625249" y="35007"/>
                </a:lnTo>
                <a:lnTo>
                  <a:pt x="1632318" y="0"/>
                </a:lnTo>
              </a:path>
            </a:pathLst>
          </a:custGeom>
          <a:ln w="12700">
            <a:solidFill>
              <a:srgbClr val="FE9D1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 txBox="1"/>
          <p:nvPr/>
        </p:nvSpPr>
        <p:spPr>
          <a:xfrm>
            <a:off x="6208662" y="399661"/>
            <a:ext cx="1511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FE9D1A"/>
                </a:solidFill>
                <a:latin typeface="宋体"/>
                <a:cs typeface="宋体"/>
              </a:rPr>
              <a:t>抖音平台家居企业号数量对比</a:t>
            </a:r>
            <a:endParaRPr sz="900">
              <a:latin typeface="宋体"/>
              <a:cs typeface="宋体"/>
            </a:endParaRPr>
          </a:p>
        </p:txBody>
      </p:sp>
      <p:sp>
        <p:nvSpPr>
          <p:cNvPr id="87" name="object 87"/>
          <p:cNvSpPr/>
          <p:nvPr/>
        </p:nvSpPr>
        <p:spPr>
          <a:xfrm>
            <a:off x="8688108" y="391299"/>
            <a:ext cx="1632318" cy="179958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8442514" y="418726"/>
            <a:ext cx="171813" cy="158169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8688108" y="481276"/>
            <a:ext cx="1632585" cy="90170"/>
          </a:xfrm>
          <a:custGeom>
            <a:rect l="l" t="t" r="r" b="b"/>
            <a:pathLst>
              <a:path w="1632582" h="90170">
                <a:moveTo>
                  <a:pt x="0" y="89941"/>
                </a:moveTo>
                <a:lnTo>
                  <a:pt x="1542376" y="89941"/>
                </a:lnTo>
                <a:lnTo>
                  <a:pt x="1577384" y="82872"/>
                </a:lnTo>
                <a:lnTo>
                  <a:pt x="1605973" y="63596"/>
                </a:lnTo>
                <a:lnTo>
                  <a:pt x="1625249" y="35007"/>
                </a:lnTo>
                <a:lnTo>
                  <a:pt x="1632318" y="0"/>
                </a:lnTo>
              </a:path>
            </a:pathLst>
          </a:custGeom>
          <a:ln w="12700">
            <a:solidFill>
              <a:srgbClr val="FE9D1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 txBox="1"/>
          <p:nvPr/>
        </p:nvSpPr>
        <p:spPr>
          <a:xfrm>
            <a:off x="8737190" y="399661"/>
            <a:ext cx="1511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FE9D1A"/>
                </a:solidFill>
                <a:latin typeface="宋体"/>
                <a:cs typeface="宋体"/>
              </a:rPr>
              <a:t>抖音平台企业号覆盖粉丝对比</a:t>
            </a:r>
            <a:endParaRPr sz="900">
              <a:latin typeface="宋体"/>
              <a:cs typeface="宋体"/>
            </a:endParaRPr>
          </a:p>
        </p:txBody>
      </p:sp>
      <p:sp>
        <p:nvSpPr>
          <p:cNvPr id="91" name="object 91"/>
          <p:cNvSpPr/>
          <p:nvPr/>
        </p:nvSpPr>
        <p:spPr>
          <a:xfrm>
            <a:off x="6019891" y="1552712"/>
            <a:ext cx="1518920" cy="0"/>
          </a:xfrm>
          <a:custGeom>
            <a:rect l="l" t="t" r="r" b="b"/>
            <a:pathLst>
              <a:path w="1518920">
                <a:moveTo>
                  <a:pt x="0" y="0"/>
                </a:moveTo>
                <a:lnTo>
                  <a:pt x="1518920" y="0"/>
                </a:lnTo>
              </a:path>
            </a:pathLst>
          </a:custGeom>
          <a:ln w="12700">
            <a:solidFill>
              <a:srgbClr val="231F2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8510652" y="1552712"/>
            <a:ext cx="1519555" cy="0"/>
          </a:xfrm>
          <a:custGeom>
            <a:rect l="l" t="t" r="r" b="b"/>
            <a:pathLst>
              <a:path w="1519554">
                <a:moveTo>
                  <a:pt x="0" y="0"/>
                </a:moveTo>
                <a:lnTo>
                  <a:pt x="1518932" y="0"/>
                </a:lnTo>
              </a:path>
            </a:pathLst>
          </a:custGeom>
          <a:ln w="12700">
            <a:solidFill>
              <a:srgbClr val="231F2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>
            <a:off x="6159576" y="2997212"/>
            <a:ext cx="1632305" cy="179971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>
            <a:off x="5913982" y="3024642"/>
            <a:ext cx="171811" cy="158169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/>
          <p:nvPr/>
        </p:nvSpPr>
        <p:spPr>
          <a:xfrm>
            <a:off x="6159576" y="3087192"/>
            <a:ext cx="1632585" cy="90170"/>
          </a:xfrm>
          <a:custGeom>
            <a:rect l="l" t="t" r="r" b="b"/>
            <a:pathLst>
              <a:path w="1632582" h="90169">
                <a:moveTo>
                  <a:pt x="0" y="89941"/>
                </a:moveTo>
                <a:lnTo>
                  <a:pt x="1542376" y="89941"/>
                </a:lnTo>
                <a:lnTo>
                  <a:pt x="1577384" y="82872"/>
                </a:lnTo>
                <a:lnTo>
                  <a:pt x="1605973" y="63596"/>
                </a:lnTo>
                <a:lnTo>
                  <a:pt x="1625249" y="35007"/>
                </a:lnTo>
                <a:lnTo>
                  <a:pt x="1632318" y="0"/>
                </a:lnTo>
              </a:path>
            </a:pathLst>
          </a:custGeom>
          <a:ln w="12700">
            <a:solidFill>
              <a:srgbClr val="FE9D1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 txBox="1"/>
          <p:nvPr/>
        </p:nvSpPr>
        <p:spPr>
          <a:xfrm>
            <a:off x="6208662" y="3005573"/>
            <a:ext cx="1511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FE9D1A"/>
                </a:solidFill>
                <a:latin typeface="宋体"/>
                <a:cs typeface="宋体"/>
              </a:rPr>
              <a:t>抖音平台家居企业号数量趋势</a:t>
            </a:r>
            <a:endParaRPr sz="900">
              <a:latin typeface="宋体"/>
              <a:cs typeface="宋体"/>
            </a:endParaRPr>
          </a:p>
        </p:txBody>
      </p:sp>
      <p:sp>
        <p:nvSpPr>
          <p:cNvPr id="97" name="object 97"/>
          <p:cNvSpPr/>
          <p:nvPr/>
        </p:nvSpPr>
        <p:spPr>
          <a:xfrm>
            <a:off x="6133476" y="4732606"/>
            <a:ext cx="3931285" cy="0"/>
          </a:xfrm>
          <a:custGeom>
            <a:rect l="l" t="t" r="r" b="b"/>
            <a:pathLst>
              <a:path w="3931284">
                <a:moveTo>
                  <a:pt x="0" y="0"/>
                </a:moveTo>
                <a:lnTo>
                  <a:pt x="3931056" y="0"/>
                </a:lnTo>
              </a:path>
            </a:pathLst>
          </a:custGeom>
          <a:ln w="12700">
            <a:solidFill>
              <a:srgbClr val="32303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/>
          <p:nvPr/>
        </p:nvSpPr>
        <p:spPr>
          <a:xfrm>
            <a:off x="6344678" y="4713391"/>
            <a:ext cx="38735" cy="38735"/>
          </a:xfrm>
          <a:custGeom>
            <a:rect l="l" t="t" r="r" b="b"/>
            <a:pathLst>
              <a:path w="38735" h="38735">
                <a:moveTo>
                  <a:pt x="19227" y="0"/>
                </a:moveTo>
                <a:lnTo>
                  <a:pt x="11744" y="1509"/>
                </a:lnTo>
                <a:lnTo>
                  <a:pt x="5632" y="5626"/>
                </a:lnTo>
                <a:lnTo>
                  <a:pt x="1511" y="11733"/>
                </a:lnTo>
                <a:lnTo>
                  <a:pt x="0" y="19215"/>
                </a:lnTo>
                <a:lnTo>
                  <a:pt x="1511" y="26696"/>
                </a:lnTo>
                <a:lnTo>
                  <a:pt x="5632" y="32804"/>
                </a:lnTo>
                <a:lnTo>
                  <a:pt x="11744" y="36920"/>
                </a:lnTo>
                <a:lnTo>
                  <a:pt x="19227" y="38430"/>
                </a:lnTo>
                <a:lnTo>
                  <a:pt x="26703" y="36920"/>
                </a:lnTo>
                <a:lnTo>
                  <a:pt x="32812" y="32804"/>
                </a:lnTo>
                <a:lnTo>
                  <a:pt x="36931" y="26696"/>
                </a:lnTo>
                <a:lnTo>
                  <a:pt x="38442" y="19215"/>
                </a:lnTo>
                <a:lnTo>
                  <a:pt x="36931" y="11733"/>
                </a:lnTo>
                <a:lnTo>
                  <a:pt x="32812" y="5626"/>
                </a:lnTo>
                <a:lnTo>
                  <a:pt x="26703" y="1509"/>
                </a:lnTo>
                <a:lnTo>
                  <a:pt x="19227" y="0"/>
                </a:lnTo>
                <a:close/>
              </a:path>
            </a:pathLst>
          </a:custGeom>
          <a:solidFill>
            <a:srgbClr val="323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/>
          <p:nvPr/>
        </p:nvSpPr>
        <p:spPr>
          <a:xfrm>
            <a:off x="6705977" y="4713391"/>
            <a:ext cx="38735" cy="38735"/>
          </a:xfrm>
          <a:custGeom>
            <a:rect l="l" t="t" r="r" b="b"/>
            <a:pathLst>
              <a:path w="38734" h="38735">
                <a:moveTo>
                  <a:pt x="19227" y="0"/>
                </a:moveTo>
                <a:lnTo>
                  <a:pt x="11744" y="1509"/>
                </a:lnTo>
                <a:lnTo>
                  <a:pt x="5632" y="5626"/>
                </a:lnTo>
                <a:lnTo>
                  <a:pt x="1511" y="11733"/>
                </a:lnTo>
                <a:lnTo>
                  <a:pt x="0" y="19215"/>
                </a:lnTo>
                <a:lnTo>
                  <a:pt x="1511" y="26696"/>
                </a:lnTo>
                <a:lnTo>
                  <a:pt x="5632" y="32804"/>
                </a:lnTo>
                <a:lnTo>
                  <a:pt x="11744" y="36920"/>
                </a:lnTo>
                <a:lnTo>
                  <a:pt x="19227" y="38430"/>
                </a:lnTo>
                <a:lnTo>
                  <a:pt x="26709" y="36920"/>
                </a:lnTo>
                <a:lnTo>
                  <a:pt x="32816" y="32804"/>
                </a:lnTo>
                <a:lnTo>
                  <a:pt x="36933" y="26696"/>
                </a:lnTo>
                <a:lnTo>
                  <a:pt x="38442" y="19215"/>
                </a:lnTo>
                <a:lnTo>
                  <a:pt x="36933" y="11733"/>
                </a:lnTo>
                <a:lnTo>
                  <a:pt x="32816" y="5626"/>
                </a:lnTo>
                <a:lnTo>
                  <a:pt x="26709" y="1509"/>
                </a:lnTo>
                <a:lnTo>
                  <a:pt x="19227" y="0"/>
                </a:lnTo>
                <a:close/>
              </a:path>
            </a:pathLst>
          </a:custGeom>
          <a:solidFill>
            <a:srgbClr val="323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/>
          <p:nvPr/>
        </p:nvSpPr>
        <p:spPr>
          <a:xfrm>
            <a:off x="7067275" y="4713391"/>
            <a:ext cx="38735" cy="38735"/>
          </a:xfrm>
          <a:custGeom>
            <a:rect l="l" t="t" r="r" b="b"/>
            <a:pathLst>
              <a:path w="38734" h="38735">
                <a:moveTo>
                  <a:pt x="19227" y="0"/>
                </a:moveTo>
                <a:lnTo>
                  <a:pt x="11744" y="1509"/>
                </a:lnTo>
                <a:lnTo>
                  <a:pt x="5632" y="5626"/>
                </a:lnTo>
                <a:lnTo>
                  <a:pt x="1511" y="11733"/>
                </a:lnTo>
                <a:lnTo>
                  <a:pt x="0" y="19215"/>
                </a:lnTo>
                <a:lnTo>
                  <a:pt x="1511" y="26696"/>
                </a:lnTo>
                <a:lnTo>
                  <a:pt x="5632" y="32804"/>
                </a:lnTo>
                <a:lnTo>
                  <a:pt x="11744" y="36920"/>
                </a:lnTo>
                <a:lnTo>
                  <a:pt x="19227" y="38430"/>
                </a:lnTo>
                <a:lnTo>
                  <a:pt x="26703" y="36920"/>
                </a:lnTo>
                <a:lnTo>
                  <a:pt x="32812" y="32804"/>
                </a:lnTo>
                <a:lnTo>
                  <a:pt x="36931" y="26696"/>
                </a:lnTo>
                <a:lnTo>
                  <a:pt x="38442" y="19215"/>
                </a:lnTo>
                <a:lnTo>
                  <a:pt x="36931" y="11733"/>
                </a:lnTo>
                <a:lnTo>
                  <a:pt x="32812" y="5626"/>
                </a:lnTo>
                <a:lnTo>
                  <a:pt x="26703" y="1509"/>
                </a:lnTo>
                <a:lnTo>
                  <a:pt x="19227" y="0"/>
                </a:lnTo>
                <a:close/>
              </a:path>
            </a:pathLst>
          </a:custGeom>
          <a:solidFill>
            <a:srgbClr val="323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/>
          <p:nvPr/>
        </p:nvSpPr>
        <p:spPr>
          <a:xfrm>
            <a:off x="7428575" y="4713391"/>
            <a:ext cx="38735" cy="38735"/>
          </a:xfrm>
          <a:custGeom>
            <a:rect l="l" t="t" r="r" b="b"/>
            <a:pathLst>
              <a:path w="38734" h="38735">
                <a:moveTo>
                  <a:pt x="19227" y="0"/>
                </a:moveTo>
                <a:lnTo>
                  <a:pt x="11744" y="1509"/>
                </a:lnTo>
                <a:lnTo>
                  <a:pt x="5632" y="5626"/>
                </a:lnTo>
                <a:lnTo>
                  <a:pt x="1511" y="11733"/>
                </a:lnTo>
                <a:lnTo>
                  <a:pt x="0" y="19215"/>
                </a:lnTo>
                <a:lnTo>
                  <a:pt x="1511" y="26696"/>
                </a:lnTo>
                <a:lnTo>
                  <a:pt x="5632" y="32804"/>
                </a:lnTo>
                <a:lnTo>
                  <a:pt x="11744" y="36920"/>
                </a:lnTo>
                <a:lnTo>
                  <a:pt x="19227" y="38430"/>
                </a:lnTo>
                <a:lnTo>
                  <a:pt x="26703" y="36920"/>
                </a:lnTo>
                <a:lnTo>
                  <a:pt x="32812" y="32804"/>
                </a:lnTo>
                <a:lnTo>
                  <a:pt x="36931" y="26696"/>
                </a:lnTo>
                <a:lnTo>
                  <a:pt x="38442" y="19215"/>
                </a:lnTo>
                <a:lnTo>
                  <a:pt x="36931" y="11733"/>
                </a:lnTo>
                <a:lnTo>
                  <a:pt x="32812" y="5626"/>
                </a:lnTo>
                <a:lnTo>
                  <a:pt x="26703" y="1509"/>
                </a:lnTo>
                <a:lnTo>
                  <a:pt x="19227" y="0"/>
                </a:lnTo>
                <a:close/>
              </a:path>
            </a:pathLst>
          </a:custGeom>
          <a:solidFill>
            <a:srgbClr val="323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/>
          <p:nvPr/>
        </p:nvSpPr>
        <p:spPr>
          <a:xfrm>
            <a:off x="7789874" y="4713391"/>
            <a:ext cx="38735" cy="38735"/>
          </a:xfrm>
          <a:custGeom>
            <a:rect l="l" t="t" r="r" b="b"/>
            <a:pathLst>
              <a:path w="38734" h="38735">
                <a:moveTo>
                  <a:pt x="19227" y="0"/>
                </a:moveTo>
                <a:lnTo>
                  <a:pt x="11744" y="1509"/>
                </a:lnTo>
                <a:lnTo>
                  <a:pt x="5632" y="5626"/>
                </a:lnTo>
                <a:lnTo>
                  <a:pt x="1511" y="11733"/>
                </a:lnTo>
                <a:lnTo>
                  <a:pt x="0" y="19215"/>
                </a:lnTo>
                <a:lnTo>
                  <a:pt x="1511" y="26696"/>
                </a:lnTo>
                <a:lnTo>
                  <a:pt x="5632" y="32804"/>
                </a:lnTo>
                <a:lnTo>
                  <a:pt x="11744" y="36920"/>
                </a:lnTo>
                <a:lnTo>
                  <a:pt x="19227" y="38430"/>
                </a:lnTo>
                <a:lnTo>
                  <a:pt x="26703" y="36920"/>
                </a:lnTo>
                <a:lnTo>
                  <a:pt x="32812" y="32804"/>
                </a:lnTo>
                <a:lnTo>
                  <a:pt x="36931" y="26696"/>
                </a:lnTo>
                <a:lnTo>
                  <a:pt x="38442" y="19215"/>
                </a:lnTo>
                <a:lnTo>
                  <a:pt x="36931" y="11733"/>
                </a:lnTo>
                <a:lnTo>
                  <a:pt x="32812" y="5626"/>
                </a:lnTo>
                <a:lnTo>
                  <a:pt x="26703" y="1509"/>
                </a:lnTo>
                <a:lnTo>
                  <a:pt x="19227" y="0"/>
                </a:lnTo>
                <a:close/>
              </a:path>
            </a:pathLst>
          </a:custGeom>
          <a:solidFill>
            <a:srgbClr val="323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3" name="object 103"/>
          <p:cNvSpPr/>
          <p:nvPr/>
        </p:nvSpPr>
        <p:spPr>
          <a:xfrm>
            <a:off x="8151172" y="4713391"/>
            <a:ext cx="38735" cy="38735"/>
          </a:xfrm>
          <a:custGeom>
            <a:rect l="l" t="t" r="r" b="b"/>
            <a:pathLst>
              <a:path w="38734" h="38735">
                <a:moveTo>
                  <a:pt x="19227" y="0"/>
                </a:moveTo>
                <a:lnTo>
                  <a:pt x="11744" y="1509"/>
                </a:lnTo>
                <a:lnTo>
                  <a:pt x="5632" y="5626"/>
                </a:lnTo>
                <a:lnTo>
                  <a:pt x="1511" y="11733"/>
                </a:lnTo>
                <a:lnTo>
                  <a:pt x="0" y="19215"/>
                </a:lnTo>
                <a:lnTo>
                  <a:pt x="1511" y="26696"/>
                </a:lnTo>
                <a:lnTo>
                  <a:pt x="5632" y="32804"/>
                </a:lnTo>
                <a:lnTo>
                  <a:pt x="11744" y="36920"/>
                </a:lnTo>
                <a:lnTo>
                  <a:pt x="19227" y="38430"/>
                </a:lnTo>
                <a:lnTo>
                  <a:pt x="26703" y="36920"/>
                </a:lnTo>
                <a:lnTo>
                  <a:pt x="32812" y="32804"/>
                </a:lnTo>
                <a:lnTo>
                  <a:pt x="36931" y="26696"/>
                </a:lnTo>
                <a:lnTo>
                  <a:pt x="38442" y="19215"/>
                </a:lnTo>
                <a:lnTo>
                  <a:pt x="36931" y="11733"/>
                </a:lnTo>
                <a:lnTo>
                  <a:pt x="32812" y="5626"/>
                </a:lnTo>
                <a:lnTo>
                  <a:pt x="26703" y="1509"/>
                </a:lnTo>
                <a:lnTo>
                  <a:pt x="19227" y="0"/>
                </a:lnTo>
                <a:close/>
              </a:path>
            </a:pathLst>
          </a:custGeom>
          <a:solidFill>
            <a:srgbClr val="323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4" name="object 104"/>
          <p:cNvSpPr/>
          <p:nvPr/>
        </p:nvSpPr>
        <p:spPr>
          <a:xfrm>
            <a:off x="8873769" y="4713391"/>
            <a:ext cx="38735" cy="38735"/>
          </a:xfrm>
          <a:custGeom>
            <a:rect l="l" t="t" r="r" b="b"/>
            <a:pathLst>
              <a:path w="38734" h="38735">
                <a:moveTo>
                  <a:pt x="19227" y="0"/>
                </a:moveTo>
                <a:lnTo>
                  <a:pt x="11744" y="1509"/>
                </a:lnTo>
                <a:lnTo>
                  <a:pt x="5632" y="5626"/>
                </a:lnTo>
                <a:lnTo>
                  <a:pt x="1511" y="11733"/>
                </a:lnTo>
                <a:lnTo>
                  <a:pt x="0" y="19215"/>
                </a:lnTo>
                <a:lnTo>
                  <a:pt x="1511" y="26696"/>
                </a:lnTo>
                <a:lnTo>
                  <a:pt x="5632" y="32804"/>
                </a:lnTo>
                <a:lnTo>
                  <a:pt x="11744" y="36920"/>
                </a:lnTo>
                <a:lnTo>
                  <a:pt x="19227" y="38430"/>
                </a:lnTo>
                <a:lnTo>
                  <a:pt x="26709" y="36920"/>
                </a:lnTo>
                <a:lnTo>
                  <a:pt x="32816" y="32804"/>
                </a:lnTo>
                <a:lnTo>
                  <a:pt x="36933" y="26696"/>
                </a:lnTo>
                <a:lnTo>
                  <a:pt x="38442" y="19215"/>
                </a:lnTo>
                <a:lnTo>
                  <a:pt x="36933" y="11733"/>
                </a:lnTo>
                <a:lnTo>
                  <a:pt x="32816" y="5626"/>
                </a:lnTo>
                <a:lnTo>
                  <a:pt x="26709" y="1509"/>
                </a:lnTo>
                <a:lnTo>
                  <a:pt x="19227" y="0"/>
                </a:lnTo>
                <a:close/>
              </a:path>
            </a:pathLst>
          </a:custGeom>
          <a:solidFill>
            <a:srgbClr val="323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5" name="object 105"/>
          <p:cNvSpPr/>
          <p:nvPr/>
        </p:nvSpPr>
        <p:spPr>
          <a:xfrm>
            <a:off x="9235068" y="4713391"/>
            <a:ext cx="38735" cy="38735"/>
          </a:xfrm>
          <a:custGeom>
            <a:rect l="l" t="t" r="r" b="b"/>
            <a:pathLst>
              <a:path w="38734" h="38735">
                <a:moveTo>
                  <a:pt x="19227" y="0"/>
                </a:moveTo>
                <a:lnTo>
                  <a:pt x="11744" y="1509"/>
                </a:lnTo>
                <a:lnTo>
                  <a:pt x="5632" y="5626"/>
                </a:lnTo>
                <a:lnTo>
                  <a:pt x="1511" y="11733"/>
                </a:lnTo>
                <a:lnTo>
                  <a:pt x="0" y="19215"/>
                </a:lnTo>
                <a:lnTo>
                  <a:pt x="1511" y="26696"/>
                </a:lnTo>
                <a:lnTo>
                  <a:pt x="5632" y="32804"/>
                </a:lnTo>
                <a:lnTo>
                  <a:pt x="11744" y="36920"/>
                </a:lnTo>
                <a:lnTo>
                  <a:pt x="19227" y="38430"/>
                </a:lnTo>
                <a:lnTo>
                  <a:pt x="26703" y="36920"/>
                </a:lnTo>
                <a:lnTo>
                  <a:pt x="32812" y="32804"/>
                </a:lnTo>
                <a:lnTo>
                  <a:pt x="36931" y="26696"/>
                </a:lnTo>
                <a:lnTo>
                  <a:pt x="38442" y="19215"/>
                </a:lnTo>
                <a:lnTo>
                  <a:pt x="36931" y="11733"/>
                </a:lnTo>
                <a:lnTo>
                  <a:pt x="32812" y="5626"/>
                </a:lnTo>
                <a:lnTo>
                  <a:pt x="26703" y="1509"/>
                </a:lnTo>
                <a:lnTo>
                  <a:pt x="19227" y="0"/>
                </a:lnTo>
                <a:close/>
              </a:path>
            </a:pathLst>
          </a:custGeom>
          <a:solidFill>
            <a:srgbClr val="323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6" name="object 106"/>
          <p:cNvSpPr/>
          <p:nvPr/>
        </p:nvSpPr>
        <p:spPr>
          <a:xfrm>
            <a:off x="9596367" y="4713391"/>
            <a:ext cx="38735" cy="38735"/>
          </a:xfrm>
          <a:custGeom>
            <a:rect l="l" t="t" r="r" b="b"/>
            <a:pathLst>
              <a:path w="38734" h="38735">
                <a:moveTo>
                  <a:pt x="19227" y="0"/>
                </a:moveTo>
                <a:lnTo>
                  <a:pt x="11744" y="1509"/>
                </a:lnTo>
                <a:lnTo>
                  <a:pt x="5632" y="5626"/>
                </a:lnTo>
                <a:lnTo>
                  <a:pt x="1511" y="11733"/>
                </a:lnTo>
                <a:lnTo>
                  <a:pt x="0" y="19215"/>
                </a:lnTo>
                <a:lnTo>
                  <a:pt x="1511" y="26696"/>
                </a:lnTo>
                <a:lnTo>
                  <a:pt x="5632" y="32804"/>
                </a:lnTo>
                <a:lnTo>
                  <a:pt x="11744" y="36920"/>
                </a:lnTo>
                <a:lnTo>
                  <a:pt x="19227" y="38430"/>
                </a:lnTo>
                <a:lnTo>
                  <a:pt x="26703" y="36920"/>
                </a:lnTo>
                <a:lnTo>
                  <a:pt x="32812" y="32804"/>
                </a:lnTo>
                <a:lnTo>
                  <a:pt x="36931" y="26696"/>
                </a:lnTo>
                <a:lnTo>
                  <a:pt x="38442" y="19215"/>
                </a:lnTo>
                <a:lnTo>
                  <a:pt x="36931" y="11733"/>
                </a:lnTo>
                <a:lnTo>
                  <a:pt x="32812" y="5626"/>
                </a:lnTo>
                <a:lnTo>
                  <a:pt x="26703" y="1509"/>
                </a:lnTo>
                <a:lnTo>
                  <a:pt x="19227" y="0"/>
                </a:lnTo>
                <a:close/>
              </a:path>
            </a:pathLst>
          </a:custGeom>
          <a:solidFill>
            <a:srgbClr val="323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7" name="object 107"/>
          <p:cNvSpPr/>
          <p:nvPr/>
        </p:nvSpPr>
        <p:spPr>
          <a:xfrm>
            <a:off x="9957665" y="4713391"/>
            <a:ext cx="38735" cy="38735"/>
          </a:xfrm>
          <a:custGeom>
            <a:rect l="l" t="t" r="r" b="b"/>
            <a:pathLst>
              <a:path w="38734" h="38735">
                <a:moveTo>
                  <a:pt x="19227" y="0"/>
                </a:moveTo>
                <a:lnTo>
                  <a:pt x="11744" y="1509"/>
                </a:lnTo>
                <a:lnTo>
                  <a:pt x="5632" y="5626"/>
                </a:lnTo>
                <a:lnTo>
                  <a:pt x="1511" y="11733"/>
                </a:lnTo>
                <a:lnTo>
                  <a:pt x="0" y="19215"/>
                </a:lnTo>
                <a:lnTo>
                  <a:pt x="1511" y="26696"/>
                </a:lnTo>
                <a:lnTo>
                  <a:pt x="5632" y="32804"/>
                </a:lnTo>
                <a:lnTo>
                  <a:pt x="11744" y="36920"/>
                </a:lnTo>
                <a:lnTo>
                  <a:pt x="19227" y="38430"/>
                </a:lnTo>
                <a:lnTo>
                  <a:pt x="26703" y="36920"/>
                </a:lnTo>
                <a:lnTo>
                  <a:pt x="32812" y="32804"/>
                </a:lnTo>
                <a:lnTo>
                  <a:pt x="36931" y="26696"/>
                </a:lnTo>
                <a:lnTo>
                  <a:pt x="38442" y="19215"/>
                </a:lnTo>
                <a:lnTo>
                  <a:pt x="36931" y="11733"/>
                </a:lnTo>
                <a:lnTo>
                  <a:pt x="32812" y="5626"/>
                </a:lnTo>
                <a:lnTo>
                  <a:pt x="26703" y="1509"/>
                </a:lnTo>
                <a:lnTo>
                  <a:pt x="19227" y="0"/>
                </a:lnTo>
                <a:close/>
              </a:path>
            </a:pathLst>
          </a:custGeom>
          <a:solidFill>
            <a:srgbClr val="323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8" name="object 108"/>
          <p:cNvSpPr/>
          <p:nvPr/>
        </p:nvSpPr>
        <p:spPr>
          <a:xfrm>
            <a:off x="8512471" y="4713391"/>
            <a:ext cx="38735" cy="38735"/>
          </a:xfrm>
          <a:custGeom>
            <a:rect l="l" t="t" r="r" b="b"/>
            <a:pathLst>
              <a:path w="38734" h="38735">
                <a:moveTo>
                  <a:pt x="19227" y="0"/>
                </a:moveTo>
                <a:lnTo>
                  <a:pt x="11744" y="1509"/>
                </a:lnTo>
                <a:lnTo>
                  <a:pt x="5632" y="5626"/>
                </a:lnTo>
                <a:lnTo>
                  <a:pt x="1511" y="11733"/>
                </a:lnTo>
                <a:lnTo>
                  <a:pt x="0" y="19215"/>
                </a:lnTo>
                <a:lnTo>
                  <a:pt x="1511" y="26696"/>
                </a:lnTo>
                <a:lnTo>
                  <a:pt x="5632" y="32804"/>
                </a:lnTo>
                <a:lnTo>
                  <a:pt x="11744" y="36920"/>
                </a:lnTo>
                <a:lnTo>
                  <a:pt x="19227" y="38430"/>
                </a:lnTo>
                <a:lnTo>
                  <a:pt x="26703" y="36920"/>
                </a:lnTo>
                <a:lnTo>
                  <a:pt x="32812" y="32804"/>
                </a:lnTo>
                <a:lnTo>
                  <a:pt x="36931" y="26696"/>
                </a:lnTo>
                <a:lnTo>
                  <a:pt x="38442" y="19215"/>
                </a:lnTo>
                <a:lnTo>
                  <a:pt x="36931" y="11733"/>
                </a:lnTo>
                <a:lnTo>
                  <a:pt x="32812" y="5626"/>
                </a:lnTo>
                <a:lnTo>
                  <a:pt x="26703" y="1509"/>
                </a:lnTo>
                <a:lnTo>
                  <a:pt x="19227" y="0"/>
                </a:lnTo>
                <a:close/>
              </a:path>
            </a:pathLst>
          </a:custGeom>
          <a:solidFill>
            <a:srgbClr val="323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9" name="object 109"/>
          <p:cNvSpPr/>
          <p:nvPr/>
        </p:nvSpPr>
        <p:spPr>
          <a:xfrm flipH="1">
            <a:off x="6363901" y="4713387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0" name="object 110"/>
          <p:cNvSpPr/>
          <p:nvPr/>
        </p:nvSpPr>
        <p:spPr>
          <a:xfrm flipH="1">
            <a:off x="6363901" y="3424209"/>
            <a:ext cx="0" cy="1263650"/>
          </a:xfrm>
          <a:custGeom>
            <a:rect l="l" t="t" r="r" b="b"/>
            <a:pathLst>
              <a:path h="1263650">
                <a:moveTo>
                  <a:pt x="0" y="1263649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11" name="object 111"/>
          <p:cNvSpPr/>
          <p:nvPr/>
        </p:nvSpPr>
        <p:spPr>
          <a:xfrm flipH="1">
            <a:off x="6363901" y="3398748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2" name="object 112"/>
          <p:cNvSpPr/>
          <p:nvPr/>
        </p:nvSpPr>
        <p:spPr>
          <a:xfrm flipH="1">
            <a:off x="6725199" y="4713387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3" name="object 113"/>
          <p:cNvSpPr/>
          <p:nvPr/>
        </p:nvSpPr>
        <p:spPr>
          <a:xfrm flipH="1">
            <a:off x="6725199" y="3424209"/>
            <a:ext cx="0" cy="1263650"/>
          </a:xfrm>
          <a:custGeom>
            <a:rect l="l" t="t" r="r" b="b"/>
            <a:pathLst>
              <a:path h="1263650">
                <a:moveTo>
                  <a:pt x="0" y="1263649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14" name="object 114"/>
          <p:cNvSpPr/>
          <p:nvPr/>
        </p:nvSpPr>
        <p:spPr>
          <a:xfrm flipH="1">
            <a:off x="6725199" y="3398748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5" name="object 115"/>
          <p:cNvSpPr/>
          <p:nvPr/>
        </p:nvSpPr>
        <p:spPr>
          <a:xfrm>
            <a:off x="6130000" y="4521177"/>
            <a:ext cx="12700" cy="0"/>
          </a:xfrm>
          <a:custGeom>
            <a:rect l="l" t="t" r="r" b="b"/>
            <a:pathLst>
              <a:path w="12700">
                <a:moveTo>
                  <a:pt x="0" y="0"/>
                </a:moveTo>
                <a:lnTo>
                  <a:pt x="1270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6" name="object 116"/>
          <p:cNvSpPr/>
          <p:nvPr/>
        </p:nvSpPr>
        <p:spPr>
          <a:xfrm>
            <a:off x="6168249" y="4521177"/>
            <a:ext cx="3870960" cy="0"/>
          </a:xfrm>
          <a:custGeom>
            <a:rect l="l" t="t" r="r" b="b"/>
            <a:pathLst>
              <a:path w="3870959">
                <a:moveTo>
                  <a:pt x="0" y="0"/>
                </a:moveTo>
                <a:lnTo>
                  <a:pt x="3870807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17" name="object 117"/>
          <p:cNvSpPr/>
          <p:nvPr/>
        </p:nvSpPr>
        <p:spPr>
          <a:xfrm>
            <a:off x="10051833" y="4521177"/>
            <a:ext cx="12700" cy="0"/>
          </a:xfrm>
          <a:custGeom>
            <a:rect l="l" t="t" r="r" b="b"/>
            <a:pathLst>
              <a:path w="12700">
                <a:moveTo>
                  <a:pt x="0" y="0"/>
                </a:moveTo>
                <a:lnTo>
                  <a:pt x="1270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8" name="object 118"/>
          <p:cNvSpPr/>
          <p:nvPr/>
        </p:nvSpPr>
        <p:spPr>
          <a:xfrm>
            <a:off x="6130000" y="4309746"/>
            <a:ext cx="12700" cy="0"/>
          </a:xfrm>
          <a:custGeom>
            <a:rect l="l" t="t" r="r" b="b"/>
            <a:pathLst>
              <a:path w="12700">
                <a:moveTo>
                  <a:pt x="0" y="0"/>
                </a:moveTo>
                <a:lnTo>
                  <a:pt x="1270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9" name="object 119"/>
          <p:cNvSpPr/>
          <p:nvPr/>
        </p:nvSpPr>
        <p:spPr>
          <a:xfrm>
            <a:off x="6168249" y="4309746"/>
            <a:ext cx="3870960" cy="0"/>
          </a:xfrm>
          <a:custGeom>
            <a:rect l="l" t="t" r="r" b="b"/>
            <a:pathLst>
              <a:path w="3870959">
                <a:moveTo>
                  <a:pt x="0" y="0"/>
                </a:moveTo>
                <a:lnTo>
                  <a:pt x="3870807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20" name="object 120"/>
          <p:cNvSpPr/>
          <p:nvPr/>
        </p:nvSpPr>
        <p:spPr>
          <a:xfrm>
            <a:off x="10051833" y="4309746"/>
            <a:ext cx="12700" cy="0"/>
          </a:xfrm>
          <a:custGeom>
            <a:rect l="l" t="t" r="r" b="b"/>
            <a:pathLst>
              <a:path w="12700">
                <a:moveTo>
                  <a:pt x="0" y="0"/>
                </a:moveTo>
                <a:lnTo>
                  <a:pt x="1270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1" name="object 121"/>
          <p:cNvSpPr/>
          <p:nvPr/>
        </p:nvSpPr>
        <p:spPr>
          <a:xfrm>
            <a:off x="6130000" y="4098316"/>
            <a:ext cx="12700" cy="0"/>
          </a:xfrm>
          <a:custGeom>
            <a:rect l="l" t="t" r="r" b="b"/>
            <a:pathLst>
              <a:path w="12700">
                <a:moveTo>
                  <a:pt x="0" y="0"/>
                </a:moveTo>
                <a:lnTo>
                  <a:pt x="1270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2" name="object 122"/>
          <p:cNvSpPr/>
          <p:nvPr/>
        </p:nvSpPr>
        <p:spPr>
          <a:xfrm>
            <a:off x="6168249" y="4098316"/>
            <a:ext cx="3870960" cy="0"/>
          </a:xfrm>
          <a:custGeom>
            <a:rect l="l" t="t" r="r" b="b"/>
            <a:pathLst>
              <a:path w="3870959">
                <a:moveTo>
                  <a:pt x="0" y="0"/>
                </a:moveTo>
                <a:lnTo>
                  <a:pt x="3870807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23" name="object 123"/>
          <p:cNvSpPr/>
          <p:nvPr/>
        </p:nvSpPr>
        <p:spPr>
          <a:xfrm>
            <a:off x="10051833" y="4098316"/>
            <a:ext cx="12700" cy="0"/>
          </a:xfrm>
          <a:custGeom>
            <a:rect l="l" t="t" r="r" b="b"/>
            <a:pathLst>
              <a:path w="12700">
                <a:moveTo>
                  <a:pt x="0" y="0"/>
                </a:moveTo>
                <a:lnTo>
                  <a:pt x="1270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4" name="object 124"/>
          <p:cNvSpPr/>
          <p:nvPr/>
        </p:nvSpPr>
        <p:spPr>
          <a:xfrm>
            <a:off x="6130000" y="3886886"/>
            <a:ext cx="12700" cy="0"/>
          </a:xfrm>
          <a:custGeom>
            <a:rect l="l" t="t" r="r" b="b"/>
            <a:pathLst>
              <a:path w="12700">
                <a:moveTo>
                  <a:pt x="0" y="0"/>
                </a:moveTo>
                <a:lnTo>
                  <a:pt x="1270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5" name="object 125"/>
          <p:cNvSpPr/>
          <p:nvPr/>
        </p:nvSpPr>
        <p:spPr>
          <a:xfrm>
            <a:off x="6168249" y="3886886"/>
            <a:ext cx="3870960" cy="0"/>
          </a:xfrm>
          <a:custGeom>
            <a:rect l="l" t="t" r="r" b="b"/>
            <a:pathLst>
              <a:path w="3870959">
                <a:moveTo>
                  <a:pt x="0" y="0"/>
                </a:moveTo>
                <a:lnTo>
                  <a:pt x="3870807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26" name="object 126"/>
          <p:cNvSpPr/>
          <p:nvPr/>
        </p:nvSpPr>
        <p:spPr>
          <a:xfrm>
            <a:off x="10051833" y="3886886"/>
            <a:ext cx="12700" cy="0"/>
          </a:xfrm>
          <a:custGeom>
            <a:rect l="l" t="t" r="r" b="b"/>
            <a:pathLst>
              <a:path w="12700">
                <a:moveTo>
                  <a:pt x="0" y="0"/>
                </a:moveTo>
                <a:lnTo>
                  <a:pt x="1270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7" name="object 127"/>
          <p:cNvSpPr/>
          <p:nvPr/>
        </p:nvSpPr>
        <p:spPr>
          <a:xfrm>
            <a:off x="6130000" y="3675456"/>
            <a:ext cx="12700" cy="0"/>
          </a:xfrm>
          <a:custGeom>
            <a:rect l="l" t="t" r="r" b="b"/>
            <a:pathLst>
              <a:path w="12700">
                <a:moveTo>
                  <a:pt x="0" y="0"/>
                </a:moveTo>
                <a:lnTo>
                  <a:pt x="1270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8" name="object 128"/>
          <p:cNvSpPr/>
          <p:nvPr/>
        </p:nvSpPr>
        <p:spPr>
          <a:xfrm>
            <a:off x="6168249" y="3675456"/>
            <a:ext cx="3870960" cy="0"/>
          </a:xfrm>
          <a:custGeom>
            <a:rect l="l" t="t" r="r" b="b"/>
            <a:pathLst>
              <a:path w="3870959">
                <a:moveTo>
                  <a:pt x="0" y="0"/>
                </a:moveTo>
                <a:lnTo>
                  <a:pt x="3870807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29" name="object 129"/>
          <p:cNvSpPr/>
          <p:nvPr/>
        </p:nvSpPr>
        <p:spPr>
          <a:xfrm>
            <a:off x="10051833" y="3675456"/>
            <a:ext cx="12700" cy="0"/>
          </a:xfrm>
          <a:custGeom>
            <a:rect l="l" t="t" r="r" b="b"/>
            <a:pathLst>
              <a:path w="12700">
                <a:moveTo>
                  <a:pt x="0" y="0"/>
                </a:moveTo>
                <a:lnTo>
                  <a:pt x="1270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0" name="object 130"/>
          <p:cNvSpPr/>
          <p:nvPr/>
        </p:nvSpPr>
        <p:spPr>
          <a:xfrm>
            <a:off x="6130000" y="3464026"/>
            <a:ext cx="12700" cy="0"/>
          </a:xfrm>
          <a:custGeom>
            <a:rect l="l" t="t" r="r" b="b"/>
            <a:pathLst>
              <a:path w="12700">
                <a:moveTo>
                  <a:pt x="0" y="0"/>
                </a:moveTo>
                <a:lnTo>
                  <a:pt x="1270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1" name="object 131"/>
          <p:cNvSpPr/>
          <p:nvPr/>
        </p:nvSpPr>
        <p:spPr>
          <a:xfrm>
            <a:off x="6168249" y="3464026"/>
            <a:ext cx="3870960" cy="0"/>
          </a:xfrm>
          <a:custGeom>
            <a:rect l="l" t="t" r="r" b="b"/>
            <a:pathLst>
              <a:path w="3870959">
                <a:moveTo>
                  <a:pt x="0" y="0"/>
                </a:moveTo>
                <a:lnTo>
                  <a:pt x="3870807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32" name="object 132"/>
          <p:cNvSpPr/>
          <p:nvPr/>
        </p:nvSpPr>
        <p:spPr>
          <a:xfrm>
            <a:off x="10051833" y="3464026"/>
            <a:ext cx="12700" cy="0"/>
          </a:xfrm>
          <a:custGeom>
            <a:rect l="l" t="t" r="r" b="b"/>
            <a:pathLst>
              <a:path w="12700">
                <a:moveTo>
                  <a:pt x="0" y="0"/>
                </a:moveTo>
                <a:lnTo>
                  <a:pt x="1270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3" name="object 133"/>
          <p:cNvSpPr/>
          <p:nvPr/>
        </p:nvSpPr>
        <p:spPr>
          <a:xfrm flipH="1">
            <a:off x="7479613" y="4713387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4" name="object 134"/>
          <p:cNvSpPr/>
          <p:nvPr/>
        </p:nvSpPr>
        <p:spPr>
          <a:xfrm flipH="1">
            <a:off x="7479613" y="3424209"/>
            <a:ext cx="0" cy="1263650"/>
          </a:xfrm>
          <a:custGeom>
            <a:rect l="l" t="t" r="r" b="b"/>
            <a:pathLst>
              <a:path h="1263650">
                <a:moveTo>
                  <a:pt x="0" y="1263649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35" name="object 135"/>
          <p:cNvSpPr/>
          <p:nvPr/>
        </p:nvSpPr>
        <p:spPr>
          <a:xfrm flipH="1">
            <a:off x="7479613" y="3398748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6" name="object 136"/>
          <p:cNvSpPr/>
          <p:nvPr/>
        </p:nvSpPr>
        <p:spPr>
          <a:xfrm flipH="1">
            <a:off x="7086502" y="4713387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7" name="object 137"/>
          <p:cNvSpPr/>
          <p:nvPr/>
        </p:nvSpPr>
        <p:spPr>
          <a:xfrm flipH="1">
            <a:off x="7086502" y="3424209"/>
            <a:ext cx="0" cy="1263650"/>
          </a:xfrm>
          <a:custGeom>
            <a:rect l="l" t="t" r="r" b="b"/>
            <a:pathLst>
              <a:path h="1263650">
                <a:moveTo>
                  <a:pt x="0" y="1263649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38" name="object 138"/>
          <p:cNvSpPr/>
          <p:nvPr/>
        </p:nvSpPr>
        <p:spPr>
          <a:xfrm flipH="1">
            <a:off x="7086502" y="3398748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9" name="object 139"/>
          <p:cNvSpPr/>
          <p:nvPr/>
        </p:nvSpPr>
        <p:spPr>
          <a:xfrm flipH="1">
            <a:off x="7789876" y="4713387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0" name="object 140"/>
          <p:cNvSpPr/>
          <p:nvPr/>
        </p:nvSpPr>
        <p:spPr>
          <a:xfrm flipH="1">
            <a:off x="7789876" y="3424209"/>
            <a:ext cx="0" cy="1263650"/>
          </a:xfrm>
          <a:custGeom>
            <a:rect l="l" t="t" r="r" b="b"/>
            <a:pathLst>
              <a:path h="1263650">
                <a:moveTo>
                  <a:pt x="0" y="1263649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41" name="object 141"/>
          <p:cNvSpPr/>
          <p:nvPr/>
        </p:nvSpPr>
        <p:spPr>
          <a:xfrm flipH="1">
            <a:off x="7789876" y="3398748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2" name="object 142"/>
          <p:cNvSpPr/>
          <p:nvPr/>
        </p:nvSpPr>
        <p:spPr>
          <a:xfrm flipH="1">
            <a:off x="8541521" y="4713387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3" name="object 143"/>
          <p:cNvSpPr/>
          <p:nvPr/>
        </p:nvSpPr>
        <p:spPr>
          <a:xfrm flipH="1">
            <a:off x="8541521" y="3424209"/>
            <a:ext cx="0" cy="1263650"/>
          </a:xfrm>
          <a:custGeom>
            <a:rect l="l" t="t" r="r" b="b"/>
            <a:pathLst>
              <a:path h="1263650">
                <a:moveTo>
                  <a:pt x="0" y="1263649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44" name="object 144"/>
          <p:cNvSpPr/>
          <p:nvPr/>
        </p:nvSpPr>
        <p:spPr>
          <a:xfrm flipH="1">
            <a:off x="8541521" y="3398748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5" name="object 145"/>
          <p:cNvSpPr/>
          <p:nvPr/>
        </p:nvSpPr>
        <p:spPr>
          <a:xfrm flipH="1">
            <a:off x="8867106" y="4713387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6" name="object 146"/>
          <p:cNvSpPr/>
          <p:nvPr/>
        </p:nvSpPr>
        <p:spPr>
          <a:xfrm flipH="1">
            <a:off x="8867106" y="3424209"/>
            <a:ext cx="0" cy="1263650"/>
          </a:xfrm>
          <a:custGeom>
            <a:rect l="l" t="t" r="r" b="b"/>
            <a:pathLst>
              <a:path h="1263650">
                <a:moveTo>
                  <a:pt x="0" y="1263649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47" name="object 147"/>
          <p:cNvSpPr/>
          <p:nvPr/>
        </p:nvSpPr>
        <p:spPr>
          <a:xfrm flipH="1">
            <a:off x="8867106" y="3398748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8" name="object 148"/>
          <p:cNvSpPr/>
          <p:nvPr/>
        </p:nvSpPr>
        <p:spPr>
          <a:xfrm flipH="1">
            <a:off x="9231735" y="4713387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9" name="object 149"/>
          <p:cNvSpPr/>
          <p:nvPr/>
        </p:nvSpPr>
        <p:spPr>
          <a:xfrm flipH="1">
            <a:off x="9231735" y="3424209"/>
            <a:ext cx="0" cy="1263650"/>
          </a:xfrm>
          <a:custGeom>
            <a:rect l="l" t="t" r="r" b="b"/>
            <a:pathLst>
              <a:path h="1263650">
                <a:moveTo>
                  <a:pt x="0" y="1263649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50" name="object 150"/>
          <p:cNvSpPr/>
          <p:nvPr/>
        </p:nvSpPr>
        <p:spPr>
          <a:xfrm flipH="1">
            <a:off x="9231735" y="3398748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1" name="object 151"/>
          <p:cNvSpPr/>
          <p:nvPr/>
        </p:nvSpPr>
        <p:spPr>
          <a:xfrm flipH="1">
            <a:off x="8151175" y="4713387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2" name="object 152"/>
          <p:cNvSpPr/>
          <p:nvPr/>
        </p:nvSpPr>
        <p:spPr>
          <a:xfrm flipH="1">
            <a:off x="8151175" y="3424209"/>
            <a:ext cx="0" cy="1263650"/>
          </a:xfrm>
          <a:custGeom>
            <a:rect l="l" t="t" r="r" b="b"/>
            <a:pathLst>
              <a:path h="1263650">
                <a:moveTo>
                  <a:pt x="0" y="1263649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53" name="object 153"/>
          <p:cNvSpPr/>
          <p:nvPr/>
        </p:nvSpPr>
        <p:spPr>
          <a:xfrm flipH="1">
            <a:off x="8151175" y="3398748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4" name="object 154"/>
          <p:cNvSpPr/>
          <p:nvPr/>
        </p:nvSpPr>
        <p:spPr>
          <a:xfrm flipH="1">
            <a:off x="9617063" y="4713387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5" name="object 155"/>
          <p:cNvSpPr/>
          <p:nvPr/>
        </p:nvSpPr>
        <p:spPr>
          <a:xfrm flipH="1">
            <a:off x="9617063" y="3424209"/>
            <a:ext cx="0" cy="1263650"/>
          </a:xfrm>
          <a:custGeom>
            <a:rect l="l" t="t" r="r" b="b"/>
            <a:pathLst>
              <a:path h="1263650">
                <a:moveTo>
                  <a:pt x="0" y="1263649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56" name="object 156"/>
          <p:cNvSpPr/>
          <p:nvPr/>
        </p:nvSpPr>
        <p:spPr>
          <a:xfrm flipH="1">
            <a:off x="9617063" y="3398748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7" name="object 157"/>
          <p:cNvSpPr/>
          <p:nvPr/>
        </p:nvSpPr>
        <p:spPr>
          <a:xfrm flipH="1">
            <a:off x="9976887" y="4713387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8" name="object 158"/>
          <p:cNvSpPr/>
          <p:nvPr/>
        </p:nvSpPr>
        <p:spPr>
          <a:xfrm flipH="1">
            <a:off x="9976887" y="3424209"/>
            <a:ext cx="0" cy="1263650"/>
          </a:xfrm>
          <a:custGeom>
            <a:rect l="l" t="t" r="r" b="b"/>
            <a:pathLst>
              <a:path h="1263650">
                <a:moveTo>
                  <a:pt x="0" y="1263649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59" name="object 159"/>
          <p:cNvSpPr/>
          <p:nvPr/>
        </p:nvSpPr>
        <p:spPr>
          <a:xfrm flipH="1">
            <a:off x="9976887" y="3398748"/>
            <a:ext cx="0" cy="12700"/>
          </a:xfrm>
          <a:custGeom>
            <a:rect l="l" t="t" r="r" b="b"/>
            <a:pathLst>
              <a:path h="12700">
                <a:moveTo>
                  <a:pt x="0" y="12700"/>
                </a:moveTo>
                <a:lnTo>
                  <a:pt x="0" y="0"/>
                </a:lnTo>
              </a:path>
            </a:pathLst>
          </a:custGeom>
          <a:ln w="4445">
            <a:solidFill>
              <a:srgbClr val="E0E1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0" name="object 160"/>
          <p:cNvSpPr txBox="1"/>
          <p:nvPr/>
        </p:nvSpPr>
        <p:spPr>
          <a:xfrm>
            <a:off x="6104259" y="4802547"/>
            <a:ext cx="40894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45">
                <a:solidFill>
                  <a:srgbClr val="323031"/>
                </a:solidFill>
                <a:latin typeface="宋体"/>
                <a:cs typeface="宋体"/>
              </a:rPr>
              <a:t>2023年1月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61" name="object 161"/>
          <p:cNvSpPr txBox="1"/>
          <p:nvPr/>
        </p:nvSpPr>
        <p:spPr>
          <a:xfrm>
            <a:off x="6651985" y="4802547"/>
            <a:ext cx="14795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30">
                <a:solidFill>
                  <a:srgbClr val="323031"/>
                </a:solidFill>
                <a:latin typeface="宋体"/>
                <a:cs typeface="宋体"/>
              </a:rPr>
              <a:t>2月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62" name="object 162"/>
          <p:cNvSpPr txBox="1"/>
          <p:nvPr/>
        </p:nvSpPr>
        <p:spPr>
          <a:xfrm>
            <a:off x="7010506" y="4802547"/>
            <a:ext cx="14795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25">
                <a:solidFill>
                  <a:srgbClr val="323031"/>
                </a:solidFill>
                <a:latin typeface="宋体"/>
                <a:cs typeface="宋体"/>
              </a:rPr>
              <a:t>3月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63" name="object 163"/>
          <p:cNvSpPr txBox="1"/>
          <p:nvPr/>
        </p:nvSpPr>
        <p:spPr>
          <a:xfrm>
            <a:off x="7368875" y="4802547"/>
            <a:ext cx="1303020" cy="3073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70840"/>
                <a:tab pos="729615"/>
                <a:tab pos="1088390"/>
              </a:tabLst>
            </a:pPr>
            <a:r>
              <a:rPr sz="600" spc="15">
                <a:solidFill>
                  <a:srgbClr val="323031"/>
                </a:solidFill>
                <a:latin typeface="宋体"/>
                <a:cs typeface="宋体"/>
              </a:rPr>
              <a:t>4</a:t>
            </a:r>
            <a:r>
              <a:rPr sz="600" spc="45">
                <a:solidFill>
                  <a:srgbClr val="323031"/>
                </a:solidFill>
                <a:latin typeface="宋体"/>
                <a:cs typeface="宋体"/>
              </a:rPr>
              <a:t>月	</a:t>
            </a:r>
            <a:r>
              <a:rPr sz="600" spc="15">
                <a:solidFill>
                  <a:srgbClr val="323031"/>
                </a:solidFill>
                <a:latin typeface="宋体"/>
                <a:cs typeface="宋体"/>
              </a:rPr>
              <a:t>5</a:t>
            </a:r>
            <a:r>
              <a:rPr sz="600" spc="40">
                <a:solidFill>
                  <a:srgbClr val="323031"/>
                </a:solidFill>
                <a:latin typeface="宋体"/>
                <a:cs typeface="宋体"/>
              </a:rPr>
              <a:t>月	</a:t>
            </a:r>
            <a:r>
              <a:rPr sz="600" spc="15">
                <a:solidFill>
                  <a:srgbClr val="323031"/>
                </a:solidFill>
                <a:latin typeface="宋体"/>
                <a:cs typeface="宋体"/>
              </a:rPr>
              <a:t>6</a:t>
            </a:r>
            <a:r>
              <a:rPr sz="600" spc="45">
                <a:solidFill>
                  <a:srgbClr val="323031"/>
                </a:solidFill>
                <a:latin typeface="宋体"/>
                <a:cs typeface="宋体"/>
              </a:rPr>
              <a:t>月	</a:t>
            </a:r>
            <a:r>
              <a:rPr sz="600" spc="15">
                <a:solidFill>
                  <a:srgbClr val="323031"/>
                </a:solidFill>
                <a:latin typeface="宋体"/>
                <a:cs typeface="宋体"/>
              </a:rPr>
              <a:t>7</a:t>
            </a:r>
            <a:r>
              <a:rPr sz="600" spc="35">
                <a:solidFill>
                  <a:srgbClr val="323031"/>
                </a:solidFill>
                <a:latin typeface="宋体"/>
                <a:cs typeface="宋体"/>
              </a:rPr>
              <a:t>月</a:t>
            </a:r>
            <a:endParaRPr sz="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700">
              <a:latin typeface="宋体"/>
              <a:cs typeface="宋体"/>
            </a:endParaRPr>
          </a:p>
          <a:p>
            <a:pPr marL="83185">
              <a:lnSpc>
                <a:spcPct val="100000"/>
              </a:lnSpc>
            </a:pPr>
            <a:r>
              <a:rPr sz="450">
                <a:solidFill>
                  <a:srgbClr val="87888B"/>
                </a:solidFill>
                <a:latin typeface="宋体"/>
                <a:cs typeface="宋体"/>
              </a:rPr>
              <a:t>数据来源：巨量算数</a:t>
            </a:r>
            <a:r>
              <a:rPr sz="450" spc="10">
                <a:solidFill>
                  <a:srgbClr val="87888B"/>
                </a:solidFill>
                <a:latin typeface="宋体"/>
                <a:cs typeface="宋体"/>
              </a:rPr>
              <a:t>，2023</a:t>
            </a:r>
            <a:r>
              <a:rPr sz="450" spc="4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450" spc="20">
                <a:solidFill>
                  <a:srgbClr val="87888B"/>
                </a:solidFill>
                <a:latin typeface="宋体"/>
                <a:cs typeface="宋体"/>
              </a:rPr>
              <a:t>1</a:t>
            </a:r>
            <a:r>
              <a:rPr sz="450" spc="45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r>
              <a:rPr sz="450" spc="20">
                <a:solidFill>
                  <a:srgbClr val="87888B"/>
                </a:solidFill>
                <a:latin typeface="宋体"/>
                <a:cs typeface="宋体"/>
              </a:rPr>
              <a:t>-2023</a:t>
            </a:r>
            <a:r>
              <a:rPr sz="450" spc="40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450" spc="15">
                <a:solidFill>
                  <a:srgbClr val="87888B"/>
                </a:solidFill>
                <a:latin typeface="宋体"/>
                <a:cs typeface="宋体"/>
              </a:rPr>
              <a:t>11</a:t>
            </a:r>
            <a:r>
              <a:rPr sz="450" spc="40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endParaRPr sz="450">
              <a:latin typeface="宋体"/>
              <a:cs typeface="宋体"/>
            </a:endParaRPr>
          </a:p>
        </p:txBody>
      </p:sp>
      <p:sp>
        <p:nvSpPr>
          <p:cNvPr id="164" name="object 164"/>
          <p:cNvSpPr txBox="1"/>
          <p:nvPr/>
        </p:nvSpPr>
        <p:spPr>
          <a:xfrm>
            <a:off x="8803111" y="4802547"/>
            <a:ext cx="14922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30">
                <a:solidFill>
                  <a:srgbClr val="323031"/>
                </a:solidFill>
                <a:latin typeface="宋体"/>
                <a:cs typeface="宋体"/>
              </a:rPr>
              <a:t>8月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65" name="object 165"/>
          <p:cNvSpPr txBox="1"/>
          <p:nvPr/>
        </p:nvSpPr>
        <p:spPr>
          <a:xfrm>
            <a:off x="9162089" y="4802547"/>
            <a:ext cx="14859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25">
                <a:solidFill>
                  <a:srgbClr val="323031"/>
                </a:solidFill>
                <a:latin typeface="宋体"/>
                <a:cs typeface="宋体"/>
              </a:rPr>
              <a:t>9月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66" name="object 166"/>
          <p:cNvSpPr txBox="1"/>
          <p:nvPr/>
        </p:nvSpPr>
        <p:spPr>
          <a:xfrm>
            <a:off x="9497674" y="4802547"/>
            <a:ext cx="19494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35">
                <a:solidFill>
                  <a:srgbClr val="323031"/>
                </a:solidFill>
                <a:latin typeface="宋体"/>
                <a:cs typeface="宋体"/>
              </a:rPr>
              <a:t>10月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67" name="object 167"/>
          <p:cNvSpPr txBox="1"/>
          <p:nvPr/>
        </p:nvSpPr>
        <p:spPr>
          <a:xfrm>
            <a:off x="9856347" y="4802547"/>
            <a:ext cx="19494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35">
                <a:solidFill>
                  <a:srgbClr val="323031"/>
                </a:solidFill>
                <a:latin typeface="宋体"/>
                <a:cs typeface="宋体"/>
              </a:rPr>
              <a:t>11月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68" name="object 168"/>
          <p:cNvSpPr txBox="1"/>
          <p:nvPr/>
        </p:nvSpPr>
        <p:spPr>
          <a:xfrm>
            <a:off x="6215881" y="4184670"/>
            <a:ext cx="29718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50">
                <a:solidFill>
                  <a:srgbClr val="323031"/>
                </a:solidFill>
                <a:latin typeface="宋体"/>
                <a:cs typeface="宋体"/>
              </a:rPr>
              <a:t>1911651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69" name="object 169"/>
          <p:cNvSpPr txBox="1"/>
          <p:nvPr/>
        </p:nvSpPr>
        <p:spPr>
          <a:xfrm>
            <a:off x="6725199" y="4098316"/>
            <a:ext cx="361315" cy="211454"/>
          </a:xfrm>
          <a:prstGeom prst="rect">
            <a:avLst/>
          </a:prstGeom>
          <a:ln w="4444">
            <a:solidFill>
              <a:srgbClr val="E0E1E2"/>
            </a:solidFill>
          </a:ln>
        </p:spPr>
        <p:txBody>
          <a:bodyPr vert="horz" wrap="square" lIns="0" tIns="20320" rIns="0" bIns="0" rtlCol="0">
            <a:spAutoFit/>
          </a:bodyPr>
          <a:lstStyle/>
          <a:p>
            <a:pPr marL="53340">
              <a:lnSpc>
                <a:spcPct val="100000"/>
              </a:lnSpc>
              <a:spcBef>
                <a:spcPts val="160"/>
              </a:spcBef>
            </a:pPr>
            <a:r>
              <a:rPr sz="500" spc="45">
                <a:solidFill>
                  <a:srgbClr val="323031"/>
                </a:solidFill>
                <a:latin typeface="宋体"/>
                <a:cs typeface="宋体"/>
              </a:rPr>
              <a:t>32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70" name="object 170"/>
          <p:cNvSpPr txBox="1"/>
          <p:nvPr/>
        </p:nvSpPr>
        <p:spPr>
          <a:xfrm>
            <a:off x="6585705" y="4105866"/>
            <a:ext cx="206375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500" spc="45">
                <a:solidFill>
                  <a:srgbClr val="323031"/>
                </a:solidFill>
                <a:latin typeface="宋体"/>
                <a:cs typeface="宋体"/>
              </a:rPr>
              <a:t>19524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71" name="object 171"/>
          <p:cNvSpPr txBox="1"/>
          <p:nvPr/>
        </p:nvSpPr>
        <p:spPr>
          <a:xfrm>
            <a:off x="7140515" y="4032714"/>
            <a:ext cx="90805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500" spc="55">
                <a:solidFill>
                  <a:srgbClr val="323031"/>
                </a:solidFill>
                <a:latin typeface="宋体"/>
                <a:cs typeface="宋体"/>
              </a:rPr>
              <a:t>65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72" name="object 172"/>
          <p:cNvSpPr txBox="1"/>
          <p:nvPr/>
        </p:nvSpPr>
        <p:spPr>
          <a:xfrm>
            <a:off x="6725199" y="3886886"/>
            <a:ext cx="424815" cy="211454"/>
          </a:xfrm>
          <a:prstGeom prst="rect">
            <a:avLst/>
          </a:prstGeom>
          <a:ln w="4444">
            <a:solidFill>
              <a:srgbClr val="E0E1E2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R="48895">
              <a:lnSpc>
                <a:spcPct val="100000"/>
              </a:lnSpc>
            </a:pPr>
            <a:endParaRPr sz="600">
              <a:latin typeface="Times New Roman"/>
              <a:cs typeface="Times New Roman"/>
            </a:endParaRPr>
          </a:p>
          <a:p>
            <a:pPr marR="48895">
              <a:lnSpc>
                <a:spcPct val="100000"/>
              </a:lnSpc>
              <a:spcBef>
                <a:spcPts val="40"/>
              </a:spcBef>
            </a:pPr>
            <a:endParaRPr sz="450">
              <a:latin typeface="Times New Roman"/>
              <a:cs typeface="Times New Roman"/>
            </a:endParaRPr>
          </a:p>
          <a:p>
            <a:pPr marL="221615">
              <a:lnSpc>
                <a:spcPts val="415"/>
              </a:lnSpc>
            </a:pPr>
            <a:r>
              <a:rPr sz="500" spc="50">
                <a:solidFill>
                  <a:srgbClr val="323031"/>
                </a:solidFill>
                <a:latin typeface="宋体"/>
                <a:cs typeface="宋体"/>
              </a:rPr>
              <a:t>20006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73" name="object 173"/>
          <p:cNvSpPr txBox="1"/>
          <p:nvPr/>
        </p:nvSpPr>
        <p:spPr>
          <a:xfrm>
            <a:off x="7312399" y="3973215"/>
            <a:ext cx="283845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500" spc="50">
                <a:solidFill>
                  <a:srgbClr val="323031"/>
                </a:solidFill>
                <a:latin typeface="宋体"/>
                <a:cs typeface="宋体"/>
              </a:rPr>
              <a:t>2047040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74" name="object 174"/>
          <p:cNvSpPr txBox="1"/>
          <p:nvPr/>
        </p:nvSpPr>
        <p:spPr>
          <a:xfrm>
            <a:off x="7673333" y="3902476"/>
            <a:ext cx="28448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500" spc="50">
                <a:solidFill>
                  <a:srgbClr val="323031"/>
                </a:solidFill>
                <a:latin typeface="宋体"/>
                <a:cs typeface="宋体"/>
              </a:rPr>
              <a:t>2082</a:t>
            </a:r>
            <a:r>
              <a:rPr sz="500" spc="55">
                <a:solidFill>
                  <a:srgbClr val="323031"/>
                </a:solidFill>
                <a:latin typeface="宋体"/>
                <a:cs typeface="宋体"/>
              </a:rPr>
              <a:t>386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75" name="object 175"/>
          <p:cNvSpPr txBox="1"/>
          <p:nvPr/>
        </p:nvSpPr>
        <p:spPr>
          <a:xfrm>
            <a:off x="8022075" y="3831546"/>
            <a:ext cx="296545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50">
                <a:solidFill>
                  <a:srgbClr val="323031"/>
                </a:solidFill>
                <a:latin typeface="宋体"/>
                <a:cs typeface="宋体"/>
              </a:rPr>
              <a:t>2109936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76" name="object 176"/>
          <p:cNvSpPr txBox="1"/>
          <p:nvPr/>
        </p:nvSpPr>
        <p:spPr>
          <a:xfrm>
            <a:off x="8383263" y="3742139"/>
            <a:ext cx="296545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50">
                <a:solidFill>
                  <a:srgbClr val="323031"/>
                </a:solidFill>
                <a:latin typeface="宋体"/>
                <a:cs typeface="宋体"/>
              </a:rPr>
              <a:t>2129368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77" name="object 177"/>
          <p:cNvSpPr txBox="1"/>
          <p:nvPr/>
        </p:nvSpPr>
        <p:spPr>
          <a:xfrm>
            <a:off x="8867106" y="3675456"/>
            <a:ext cx="365125" cy="211454"/>
          </a:xfrm>
          <a:prstGeom prst="rect">
            <a:avLst/>
          </a:prstGeom>
          <a:ln w="4444">
            <a:solidFill>
              <a:srgbClr val="E0E1E2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 marL="55244">
              <a:lnSpc>
                <a:spcPct val="100000"/>
              </a:lnSpc>
              <a:spcBef>
                <a:spcPts val="25"/>
              </a:spcBef>
            </a:pPr>
            <a:r>
              <a:rPr sz="500" spc="55">
                <a:solidFill>
                  <a:srgbClr val="323031"/>
                </a:solidFill>
                <a:latin typeface="宋体"/>
                <a:cs typeface="宋体"/>
              </a:rPr>
              <a:t>65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78" name="object 178"/>
          <p:cNvSpPr txBox="1"/>
          <p:nvPr/>
        </p:nvSpPr>
        <p:spPr>
          <a:xfrm>
            <a:off x="8729783" y="3665811"/>
            <a:ext cx="206375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500" spc="50">
                <a:solidFill>
                  <a:srgbClr val="323031"/>
                </a:solidFill>
                <a:latin typeface="宋体"/>
                <a:cs typeface="宋体"/>
              </a:rPr>
              <a:t>21630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79" name="object 179"/>
          <p:cNvSpPr txBox="1"/>
          <p:nvPr/>
        </p:nvSpPr>
        <p:spPr>
          <a:xfrm>
            <a:off x="9257045" y="3556464"/>
            <a:ext cx="128905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500" spc="50">
                <a:solidFill>
                  <a:srgbClr val="323031"/>
                </a:solidFill>
                <a:latin typeface="宋体"/>
                <a:cs typeface="宋体"/>
              </a:rPr>
              <a:t>593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80" name="object 180"/>
          <p:cNvSpPr txBox="1"/>
          <p:nvPr/>
        </p:nvSpPr>
        <p:spPr>
          <a:xfrm>
            <a:off x="8867106" y="3464026"/>
            <a:ext cx="403225" cy="211454"/>
          </a:xfrm>
          <a:prstGeom prst="rect">
            <a:avLst/>
          </a:prstGeom>
          <a:ln w="4444">
            <a:solidFill>
              <a:srgbClr val="E0E1E2"/>
            </a:solidFill>
          </a:ln>
        </p:spPr>
        <p:txBody>
          <a:bodyPr vert="horz" wrap="square" lIns="0" tIns="2540" rIns="0" bIns="0" rtlCol="0">
            <a:spAutoFit/>
          </a:bodyPr>
          <a:lstStyle/>
          <a:p>
            <a:pPr marR="21590">
              <a:lnSpc>
                <a:spcPct val="100000"/>
              </a:lnSpc>
              <a:spcBef>
                <a:spcPts val="20"/>
              </a:spcBef>
            </a:pPr>
            <a:endParaRPr sz="700">
              <a:latin typeface="Times New Roman"/>
              <a:cs typeface="Times New Roman"/>
            </a:endParaRPr>
          </a:p>
          <a:p>
            <a:pPr marL="234950">
              <a:lnSpc>
                <a:spcPct val="100000"/>
              </a:lnSpc>
            </a:pPr>
            <a:r>
              <a:rPr sz="500" spc="50">
                <a:solidFill>
                  <a:srgbClr val="323031"/>
                </a:solidFill>
                <a:latin typeface="宋体"/>
                <a:cs typeface="宋体"/>
              </a:rPr>
              <a:t>2197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81" name="object 181"/>
          <p:cNvSpPr txBox="1"/>
          <p:nvPr/>
        </p:nvSpPr>
        <p:spPr>
          <a:xfrm>
            <a:off x="9479591" y="3448768"/>
            <a:ext cx="283845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500" spc="50">
                <a:solidFill>
                  <a:srgbClr val="323031"/>
                </a:solidFill>
                <a:latin typeface="宋体"/>
                <a:cs typeface="宋体"/>
              </a:rPr>
              <a:t>2237098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82" name="object 182"/>
          <p:cNvSpPr txBox="1"/>
          <p:nvPr/>
        </p:nvSpPr>
        <p:spPr>
          <a:xfrm>
            <a:off x="9827952" y="3367044"/>
            <a:ext cx="296545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50">
                <a:solidFill>
                  <a:srgbClr val="323031"/>
                </a:solidFill>
                <a:latin typeface="宋体"/>
                <a:cs typeface="宋体"/>
              </a:rPr>
              <a:t>2268050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83" name="object 183"/>
          <p:cNvSpPr/>
          <p:nvPr/>
        </p:nvSpPr>
        <p:spPr>
          <a:xfrm>
            <a:off x="6201962" y="3453974"/>
            <a:ext cx="3823335" cy="908050"/>
          </a:xfrm>
          <a:custGeom>
            <a:rect l="l" t="t" r="r" b="b"/>
            <a:pathLst>
              <a:path w="3823334" h="908050">
                <a:moveTo>
                  <a:pt x="0" y="907770"/>
                </a:moveTo>
                <a:lnTo>
                  <a:pt x="1562628" y="633854"/>
                </a:lnTo>
                <a:lnTo>
                  <a:pt x="2481729" y="447989"/>
                </a:lnTo>
                <a:lnTo>
                  <a:pt x="3115703" y="265072"/>
                </a:lnTo>
                <a:lnTo>
                  <a:pt x="3822954" y="0"/>
                </a:lnTo>
              </a:path>
            </a:pathLst>
          </a:custGeom>
          <a:ln w="9525">
            <a:solidFill>
              <a:srgbClr val="FE9D1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4" name="object 184"/>
          <p:cNvSpPr/>
          <p:nvPr/>
        </p:nvSpPr>
        <p:spPr>
          <a:xfrm>
            <a:off x="6201956" y="3457054"/>
            <a:ext cx="3822953" cy="1275549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5" name="object 185"/>
          <p:cNvSpPr/>
          <p:nvPr/>
        </p:nvSpPr>
        <p:spPr>
          <a:xfrm>
            <a:off x="3157982" y="2546883"/>
            <a:ext cx="1276248" cy="167817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6" name="object 186"/>
          <p:cNvSpPr txBox="1"/>
          <p:nvPr/>
        </p:nvSpPr>
        <p:spPr>
          <a:xfrm>
            <a:off x="3211908" y="2550586"/>
            <a:ext cx="11684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FE9D1A"/>
                </a:solidFill>
                <a:latin typeface="宋体"/>
                <a:cs typeface="宋体"/>
              </a:rPr>
              <a:t>用户关注家居直播占比</a:t>
            </a:r>
            <a:endParaRPr sz="900">
              <a:latin typeface="宋体"/>
              <a:cs typeface="宋体"/>
            </a:endParaRPr>
          </a:p>
        </p:txBody>
      </p:sp>
      <p:sp>
        <p:nvSpPr>
          <p:cNvPr id="187" name="object 187"/>
          <p:cNvSpPr txBox="1"/>
          <p:nvPr/>
        </p:nvSpPr>
        <p:spPr>
          <a:xfrm>
            <a:off x="9847236" y="7245990"/>
            <a:ext cx="528955" cy="113664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 spc="150">
                <a:solidFill>
                  <a:srgbClr val="4C4D4F"/>
                </a:solidFill>
                <a:latin typeface="宋体"/>
                <a:cs typeface="宋体"/>
              </a:rPr>
              <a:t>PAGE</a:t>
            </a:r>
            <a:r>
              <a:rPr sz="600" spc="-160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60">
                <a:solidFill>
                  <a:srgbClr val="4C4D4F"/>
                </a:solidFill>
                <a:latin typeface="宋体"/>
                <a:cs typeface="宋体"/>
              </a:rPr>
              <a:t>03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-125">
                <a:solidFill>
                  <a:srgbClr val="4C4D4F"/>
                </a:solidFill>
                <a:latin typeface="宋体"/>
                <a:cs typeface="宋体"/>
              </a:rPr>
              <a:t>/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60">
                <a:solidFill>
                  <a:srgbClr val="4C4D4F"/>
                </a:solidFill>
                <a:latin typeface="宋体"/>
                <a:cs typeface="宋体"/>
              </a:rPr>
              <a:t>04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37027" y="4418102"/>
            <a:ext cx="4225290" cy="0"/>
          </a:xfrm>
          <a:custGeom>
            <a:rect l="l" t="t" r="r" b="b"/>
            <a:pathLst>
              <a:path w="4225290">
                <a:moveTo>
                  <a:pt x="0" y="0"/>
                </a:moveTo>
                <a:lnTo>
                  <a:pt x="4224705" y="0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137027" y="3872835"/>
            <a:ext cx="4225290" cy="0"/>
          </a:xfrm>
          <a:custGeom>
            <a:rect l="l" t="t" r="r" b="b"/>
            <a:pathLst>
              <a:path w="4225290">
                <a:moveTo>
                  <a:pt x="0" y="0"/>
                </a:moveTo>
                <a:lnTo>
                  <a:pt x="4224705" y="0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137027" y="4781613"/>
            <a:ext cx="4225290" cy="0"/>
          </a:xfrm>
          <a:custGeom>
            <a:rect l="l" t="t" r="r" b="b"/>
            <a:pathLst>
              <a:path w="4225290">
                <a:moveTo>
                  <a:pt x="0" y="0"/>
                </a:moveTo>
                <a:lnTo>
                  <a:pt x="4224705" y="0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137027" y="4599858"/>
            <a:ext cx="4225290" cy="0"/>
          </a:xfrm>
          <a:custGeom>
            <a:rect l="l" t="t" r="r" b="b"/>
            <a:pathLst>
              <a:path w="4225290">
                <a:moveTo>
                  <a:pt x="0" y="0"/>
                </a:moveTo>
                <a:lnTo>
                  <a:pt x="4224705" y="0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137027" y="4236346"/>
            <a:ext cx="4225290" cy="0"/>
          </a:xfrm>
          <a:custGeom>
            <a:rect l="l" t="t" r="r" b="b"/>
            <a:pathLst>
              <a:path w="4225290">
                <a:moveTo>
                  <a:pt x="0" y="0"/>
                </a:moveTo>
                <a:lnTo>
                  <a:pt x="4224705" y="0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137027" y="2055279"/>
            <a:ext cx="4225290" cy="0"/>
          </a:xfrm>
          <a:custGeom>
            <a:rect l="l" t="t" r="r" b="b"/>
            <a:pathLst>
              <a:path w="4225290">
                <a:moveTo>
                  <a:pt x="0" y="0"/>
                </a:moveTo>
                <a:lnTo>
                  <a:pt x="4224705" y="0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137027" y="1873523"/>
            <a:ext cx="4225290" cy="0"/>
          </a:xfrm>
          <a:custGeom>
            <a:rect l="l" t="t" r="r" b="b"/>
            <a:pathLst>
              <a:path w="4225290">
                <a:moveTo>
                  <a:pt x="0" y="0"/>
                </a:moveTo>
                <a:lnTo>
                  <a:pt x="4224705" y="0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137027" y="4054591"/>
            <a:ext cx="4225290" cy="0"/>
          </a:xfrm>
          <a:custGeom>
            <a:rect l="l" t="t" r="r" b="b"/>
            <a:pathLst>
              <a:path w="4225290">
                <a:moveTo>
                  <a:pt x="0" y="0"/>
                </a:moveTo>
                <a:lnTo>
                  <a:pt x="4224705" y="0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6137027" y="3327568"/>
            <a:ext cx="4225290" cy="0"/>
          </a:xfrm>
          <a:custGeom>
            <a:rect l="l" t="t" r="r" b="b"/>
            <a:pathLst>
              <a:path w="4225290">
                <a:moveTo>
                  <a:pt x="0" y="0"/>
                </a:moveTo>
                <a:lnTo>
                  <a:pt x="4224705" y="0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6137027" y="2237035"/>
            <a:ext cx="4225290" cy="0"/>
          </a:xfrm>
          <a:custGeom>
            <a:rect l="l" t="t" r="r" b="b"/>
            <a:pathLst>
              <a:path w="4225290">
                <a:moveTo>
                  <a:pt x="0" y="0"/>
                </a:moveTo>
                <a:lnTo>
                  <a:pt x="4224705" y="0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6137027" y="3509324"/>
            <a:ext cx="4225290" cy="0"/>
          </a:xfrm>
          <a:custGeom>
            <a:rect l="l" t="t" r="r" b="b"/>
            <a:pathLst>
              <a:path w="4225290">
                <a:moveTo>
                  <a:pt x="0" y="0"/>
                </a:moveTo>
                <a:lnTo>
                  <a:pt x="4224705" y="0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6137027" y="2964056"/>
            <a:ext cx="4225290" cy="0"/>
          </a:xfrm>
          <a:custGeom>
            <a:rect l="l" t="t" r="r" b="b"/>
            <a:pathLst>
              <a:path w="4225290">
                <a:moveTo>
                  <a:pt x="0" y="0"/>
                </a:moveTo>
                <a:lnTo>
                  <a:pt x="4224705" y="0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6137027" y="2600545"/>
            <a:ext cx="4225290" cy="0"/>
          </a:xfrm>
          <a:custGeom>
            <a:rect l="l" t="t" r="r" b="b"/>
            <a:pathLst>
              <a:path w="4225290">
                <a:moveTo>
                  <a:pt x="0" y="0"/>
                </a:moveTo>
                <a:lnTo>
                  <a:pt x="4224705" y="0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6137027" y="2418789"/>
            <a:ext cx="4225290" cy="0"/>
          </a:xfrm>
          <a:custGeom>
            <a:rect l="l" t="t" r="r" b="b"/>
            <a:pathLst>
              <a:path w="4225290">
                <a:moveTo>
                  <a:pt x="0" y="0"/>
                </a:moveTo>
                <a:lnTo>
                  <a:pt x="4224705" y="0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137027" y="3691079"/>
            <a:ext cx="4225290" cy="0"/>
          </a:xfrm>
          <a:custGeom>
            <a:rect l="l" t="t" r="r" b="b"/>
            <a:pathLst>
              <a:path w="4225290">
                <a:moveTo>
                  <a:pt x="0" y="0"/>
                </a:moveTo>
                <a:lnTo>
                  <a:pt x="4224705" y="0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6137027" y="3145812"/>
            <a:ext cx="4225290" cy="0"/>
          </a:xfrm>
          <a:custGeom>
            <a:rect l="l" t="t" r="r" b="b"/>
            <a:pathLst>
              <a:path w="4225290">
                <a:moveTo>
                  <a:pt x="0" y="0"/>
                </a:moveTo>
                <a:lnTo>
                  <a:pt x="4224705" y="0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6137027" y="2782302"/>
            <a:ext cx="4225290" cy="0"/>
          </a:xfrm>
          <a:custGeom>
            <a:rect l="l" t="t" r="r" b="b"/>
            <a:pathLst>
              <a:path w="4225290">
                <a:moveTo>
                  <a:pt x="0" y="0"/>
                </a:moveTo>
                <a:lnTo>
                  <a:pt x="4224705" y="0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 flipH="1">
            <a:off x="6676518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 flipH="1">
            <a:off x="7220389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 flipH="1">
            <a:off x="6313937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 flipH="1">
            <a:off x="6495228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 flipH="1">
            <a:off x="6857808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 flipH="1">
            <a:off x="7039099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 flipH="1">
            <a:off x="7764260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 flipH="1">
            <a:off x="7582970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 flipH="1">
            <a:off x="8126841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 flipH="1">
            <a:off x="8489422" y="1669211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 flipH="1">
            <a:off x="8670712" y="1669211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 flipH="1">
            <a:off x="7401679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 flipH="1">
            <a:off x="7945551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 flipH="1">
            <a:off x="8308133" y="1669211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 flipH="1">
            <a:off x="9033294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 flipH="1">
            <a:off x="9577165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 flipH="1">
            <a:off x="8852003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 flipH="1">
            <a:off x="9214584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 flipH="1">
            <a:off x="9395873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 flipH="1">
            <a:off x="10121036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 flipH="1">
            <a:off x="9939746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 flipH="1">
            <a:off x="9758455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 flipH="1">
            <a:off x="10302326" y="1669210"/>
            <a:ext cx="0" cy="3265804"/>
          </a:xfrm>
          <a:custGeom>
            <a:rect l="l" t="t" r="r" b="b"/>
            <a:pathLst>
              <a:path h="3265804">
                <a:moveTo>
                  <a:pt x="0" y="0"/>
                </a:moveTo>
                <a:lnTo>
                  <a:pt x="0" y="3265462"/>
                </a:lnTo>
              </a:path>
            </a:pathLst>
          </a:custGeom>
          <a:ln w="4445">
            <a:solidFill>
              <a:srgbClr val="D5D7D8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3362998" y="3311358"/>
            <a:ext cx="725170" cy="725170"/>
          </a:xfrm>
          <a:custGeom>
            <a:rect l="l" t="t" r="r" b="b"/>
            <a:pathLst>
              <a:path w="725170" h="725170">
                <a:moveTo>
                  <a:pt x="362508" y="0"/>
                </a:moveTo>
                <a:lnTo>
                  <a:pt x="313319" y="3309"/>
                </a:lnTo>
                <a:lnTo>
                  <a:pt x="266141" y="12949"/>
                </a:lnTo>
                <a:lnTo>
                  <a:pt x="221406" y="28488"/>
                </a:lnTo>
                <a:lnTo>
                  <a:pt x="179546" y="49494"/>
                </a:lnTo>
                <a:lnTo>
                  <a:pt x="140992" y="75535"/>
                </a:lnTo>
                <a:lnTo>
                  <a:pt x="106178" y="106179"/>
                </a:lnTo>
                <a:lnTo>
                  <a:pt x="75534" y="140995"/>
                </a:lnTo>
                <a:lnTo>
                  <a:pt x="49494" y="179549"/>
                </a:lnTo>
                <a:lnTo>
                  <a:pt x="28488" y="221411"/>
                </a:lnTo>
                <a:lnTo>
                  <a:pt x="12949" y="266148"/>
                </a:lnTo>
                <a:lnTo>
                  <a:pt x="3309" y="313329"/>
                </a:lnTo>
                <a:lnTo>
                  <a:pt x="0" y="362521"/>
                </a:lnTo>
                <a:lnTo>
                  <a:pt x="3309" y="411713"/>
                </a:lnTo>
                <a:lnTo>
                  <a:pt x="12949" y="458894"/>
                </a:lnTo>
                <a:lnTo>
                  <a:pt x="28488" y="503631"/>
                </a:lnTo>
                <a:lnTo>
                  <a:pt x="49494" y="545493"/>
                </a:lnTo>
                <a:lnTo>
                  <a:pt x="75534" y="584047"/>
                </a:lnTo>
                <a:lnTo>
                  <a:pt x="106178" y="618863"/>
                </a:lnTo>
                <a:lnTo>
                  <a:pt x="140992" y="649507"/>
                </a:lnTo>
                <a:lnTo>
                  <a:pt x="179546" y="675548"/>
                </a:lnTo>
                <a:lnTo>
                  <a:pt x="221406" y="696554"/>
                </a:lnTo>
                <a:lnTo>
                  <a:pt x="266141" y="712093"/>
                </a:lnTo>
                <a:lnTo>
                  <a:pt x="313319" y="721733"/>
                </a:lnTo>
                <a:lnTo>
                  <a:pt x="362508" y="725043"/>
                </a:lnTo>
                <a:lnTo>
                  <a:pt x="411700" y="721733"/>
                </a:lnTo>
                <a:lnTo>
                  <a:pt x="458881" y="712093"/>
                </a:lnTo>
                <a:lnTo>
                  <a:pt x="503618" y="696554"/>
                </a:lnTo>
                <a:lnTo>
                  <a:pt x="545480" y="675548"/>
                </a:lnTo>
                <a:lnTo>
                  <a:pt x="584035" y="649507"/>
                </a:lnTo>
                <a:lnTo>
                  <a:pt x="618850" y="618863"/>
                </a:lnTo>
                <a:lnTo>
                  <a:pt x="649494" y="584047"/>
                </a:lnTo>
                <a:lnTo>
                  <a:pt x="675535" y="545493"/>
                </a:lnTo>
                <a:lnTo>
                  <a:pt x="696541" y="503631"/>
                </a:lnTo>
                <a:lnTo>
                  <a:pt x="712080" y="458894"/>
                </a:lnTo>
                <a:lnTo>
                  <a:pt x="721720" y="411713"/>
                </a:lnTo>
                <a:lnTo>
                  <a:pt x="725030" y="362521"/>
                </a:lnTo>
                <a:lnTo>
                  <a:pt x="721720" y="313329"/>
                </a:lnTo>
                <a:lnTo>
                  <a:pt x="712080" y="266148"/>
                </a:lnTo>
                <a:lnTo>
                  <a:pt x="696541" y="221411"/>
                </a:lnTo>
                <a:lnTo>
                  <a:pt x="675535" y="179549"/>
                </a:lnTo>
                <a:lnTo>
                  <a:pt x="649494" y="140995"/>
                </a:lnTo>
                <a:lnTo>
                  <a:pt x="618850" y="106179"/>
                </a:lnTo>
                <a:lnTo>
                  <a:pt x="584035" y="75535"/>
                </a:lnTo>
                <a:lnTo>
                  <a:pt x="545480" y="49494"/>
                </a:lnTo>
                <a:lnTo>
                  <a:pt x="503618" y="28488"/>
                </a:lnTo>
                <a:lnTo>
                  <a:pt x="458881" y="12949"/>
                </a:lnTo>
                <a:lnTo>
                  <a:pt x="411700" y="3309"/>
                </a:lnTo>
                <a:lnTo>
                  <a:pt x="362508" y="0"/>
                </a:lnTo>
                <a:close/>
              </a:path>
            </a:pathLst>
          </a:custGeom>
          <a:solidFill>
            <a:srgbClr val="ED923D">
              <a:alpha val="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3499002" y="3447363"/>
            <a:ext cx="453021" cy="45303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3469873" y="3417801"/>
            <a:ext cx="511809" cy="511809"/>
          </a:xfrm>
          <a:custGeom>
            <a:rect l="l" t="t" r="r" b="b"/>
            <a:pathLst>
              <a:path w="511809" h="511809">
                <a:moveTo>
                  <a:pt x="255638" y="0"/>
                </a:moveTo>
                <a:lnTo>
                  <a:pt x="209743" y="4126"/>
                </a:lnTo>
                <a:lnTo>
                  <a:pt x="166524" y="16019"/>
                </a:lnTo>
                <a:lnTo>
                  <a:pt x="126708" y="34952"/>
                </a:lnTo>
                <a:lnTo>
                  <a:pt x="91022" y="60197"/>
                </a:lnTo>
                <a:lnTo>
                  <a:pt x="60193" y="91027"/>
                </a:lnTo>
                <a:lnTo>
                  <a:pt x="34949" y="126714"/>
                </a:lnTo>
                <a:lnTo>
                  <a:pt x="16018" y="166529"/>
                </a:lnTo>
                <a:lnTo>
                  <a:pt x="4125" y="209746"/>
                </a:lnTo>
                <a:lnTo>
                  <a:pt x="0" y="255638"/>
                </a:lnTo>
                <a:lnTo>
                  <a:pt x="4125" y="301532"/>
                </a:lnTo>
                <a:lnTo>
                  <a:pt x="16018" y="344752"/>
                </a:lnTo>
                <a:lnTo>
                  <a:pt x="34949" y="384568"/>
                </a:lnTo>
                <a:lnTo>
                  <a:pt x="60193" y="420254"/>
                </a:lnTo>
                <a:lnTo>
                  <a:pt x="91022" y="451082"/>
                </a:lnTo>
                <a:lnTo>
                  <a:pt x="126708" y="476326"/>
                </a:lnTo>
                <a:lnTo>
                  <a:pt x="166524" y="495258"/>
                </a:lnTo>
                <a:lnTo>
                  <a:pt x="209743" y="507150"/>
                </a:lnTo>
                <a:lnTo>
                  <a:pt x="255638" y="511276"/>
                </a:lnTo>
                <a:lnTo>
                  <a:pt x="290956" y="508101"/>
                </a:lnTo>
                <a:lnTo>
                  <a:pt x="255638" y="508101"/>
                </a:lnTo>
                <a:lnTo>
                  <a:pt x="210317" y="504027"/>
                </a:lnTo>
                <a:lnTo>
                  <a:pt x="167637" y="492282"/>
                </a:lnTo>
                <a:lnTo>
                  <a:pt x="128316" y="473585"/>
                </a:lnTo>
                <a:lnTo>
                  <a:pt x="93072" y="448654"/>
                </a:lnTo>
                <a:lnTo>
                  <a:pt x="62625" y="418209"/>
                </a:lnTo>
                <a:lnTo>
                  <a:pt x="37694" y="382966"/>
                </a:lnTo>
                <a:lnTo>
                  <a:pt x="18995" y="343644"/>
                </a:lnTo>
                <a:lnTo>
                  <a:pt x="7249" y="300962"/>
                </a:lnTo>
                <a:lnTo>
                  <a:pt x="3175" y="255638"/>
                </a:lnTo>
                <a:lnTo>
                  <a:pt x="7249" y="210317"/>
                </a:lnTo>
                <a:lnTo>
                  <a:pt x="18995" y="167637"/>
                </a:lnTo>
                <a:lnTo>
                  <a:pt x="37694" y="128316"/>
                </a:lnTo>
                <a:lnTo>
                  <a:pt x="62625" y="93072"/>
                </a:lnTo>
                <a:lnTo>
                  <a:pt x="93072" y="62625"/>
                </a:lnTo>
                <a:lnTo>
                  <a:pt x="128316" y="37694"/>
                </a:lnTo>
                <a:lnTo>
                  <a:pt x="167637" y="18995"/>
                </a:lnTo>
                <a:lnTo>
                  <a:pt x="210317" y="7249"/>
                </a:lnTo>
                <a:lnTo>
                  <a:pt x="255638" y="3175"/>
                </a:lnTo>
                <a:lnTo>
                  <a:pt x="290953" y="3175"/>
                </a:lnTo>
                <a:lnTo>
                  <a:pt x="255638" y="0"/>
                </a:lnTo>
                <a:close/>
              </a:path>
              <a:path w="511809" h="511809">
                <a:moveTo>
                  <a:pt x="290953" y="3175"/>
                </a:moveTo>
                <a:lnTo>
                  <a:pt x="255638" y="3175"/>
                </a:lnTo>
                <a:lnTo>
                  <a:pt x="300959" y="7249"/>
                </a:lnTo>
                <a:lnTo>
                  <a:pt x="343639" y="18995"/>
                </a:lnTo>
                <a:lnTo>
                  <a:pt x="382960" y="37694"/>
                </a:lnTo>
                <a:lnTo>
                  <a:pt x="418203" y="62625"/>
                </a:lnTo>
                <a:lnTo>
                  <a:pt x="448650" y="93072"/>
                </a:lnTo>
                <a:lnTo>
                  <a:pt x="473582" y="128316"/>
                </a:lnTo>
                <a:lnTo>
                  <a:pt x="492280" y="167637"/>
                </a:lnTo>
                <a:lnTo>
                  <a:pt x="504026" y="210317"/>
                </a:lnTo>
                <a:lnTo>
                  <a:pt x="508101" y="255638"/>
                </a:lnTo>
                <a:lnTo>
                  <a:pt x="504026" y="300962"/>
                </a:lnTo>
                <a:lnTo>
                  <a:pt x="492280" y="343644"/>
                </a:lnTo>
                <a:lnTo>
                  <a:pt x="473582" y="382966"/>
                </a:lnTo>
                <a:lnTo>
                  <a:pt x="448650" y="418209"/>
                </a:lnTo>
                <a:lnTo>
                  <a:pt x="418203" y="448654"/>
                </a:lnTo>
                <a:lnTo>
                  <a:pt x="382960" y="473585"/>
                </a:lnTo>
                <a:lnTo>
                  <a:pt x="343639" y="492282"/>
                </a:lnTo>
                <a:lnTo>
                  <a:pt x="300959" y="504027"/>
                </a:lnTo>
                <a:lnTo>
                  <a:pt x="255638" y="508101"/>
                </a:lnTo>
                <a:lnTo>
                  <a:pt x="290956" y="508101"/>
                </a:lnTo>
                <a:lnTo>
                  <a:pt x="344752" y="495258"/>
                </a:lnTo>
                <a:lnTo>
                  <a:pt x="384568" y="476326"/>
                </a:lnTo>
                <a:lnTo>
                  <a:pt x="420254" y="451082"/>
                </a:lnTo>
                <a:lnTo>
                  <a:pt x="451082" y="420254"/>
                </a:lnTo>
                <a:lnTo>
                  <a:pt x="476326" y="384568"/>
                </a:lnTo>
                <a:lnTo>
                  <a:pt x="495258" y="344752"/>
                </a:lnTo>
                <a:lnTo>
                  <a:pt x="507150" y="301532"/>
                </a:lnTo>
                <a:lnTo>
                  <a:pt x="511276" y="255638"/>
                </a:lnTo>
                <a:lnTo>
                  <a:pt x="507150" y="209746"/>
                </a:lnTo>
                <a:lnTo>
                  <a:pt x="495258" y="166529"/>
                </a:lnTo>
                <a:lnTo>
                  <a:pt x="476326" y="126714"/>
                </a:lnTo>
                <a:lnTo>
                  <a:pt x="451082" y="91027"/>
                </a:lnTo>
                <a:lnTo>
                  <a:pt x="420254" y="60197"/>
                </a:lnTo>
                <a:lnTo>
                  <a:pt x="384568" y="34952"/>
                </a:lnTo>
                <a:lnTo>
                  <a:pt x="344752" y="16019"/>
                </a:lnTo>
                <a:lnTo>
                  <a:pt x="301532" y="4126"/>
                </a:lnTo>
                <a:lnTo>
                  <a:pt x="290953" y="3175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3423030" y="3349535"/>
            <a:ext cx="615514" cy="64429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2455118" y="1249537"/>
            <a:ext cx="2463165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>
              <a:lnSpc>
                <a:spcPct val="100000"/>
              </a:lnSpc>
              <a:spcBef>
                <a:spcPts val="100"/>
              </a:spcBef>
            </a:pPr>
            <a:r>
              <a:rPr sz="800" spc="35">
                <a:solidFill>
                  <a:srgbClr val="323031"/>
                </a:solidFill>
                <a:latin typeface="宋体"/>
                <a:cs typeface="宋体"/>
              </a:rPr>
              <a:t>另一方面，用户在观看诸如装修装饰等内容时，</a:t>
            </a:r>
            <a:endParaRPr sz="800">
              <a:latin typeface="宋体"/>
              <a:cs typeface="宋体"/>
            </a:endParaRPr>
          </a:p>
          <a:p>
            <a:pPr marL="12700" marR="5080" algn="just">
              <a:lnSpc>
                <a:spcPct val="166700"/>
              </a:lnSpc>
            </a:pPr>
            <a:r>
              <a:rPr sz="800" spc="30">
                <a:solidFill>
                  <a:srgbClr val="323031"/>
                </a:solidFill>
                <a:latin typeface="宋体"/>
                <a:cs typeface="宋体"/>
              </a:rPr>
              <a:t>想要对商家或产品进一步的了解，会点击小风车进行 留资行为，这种互动行为则赋予商家与用户建立信任 及提供品牌服务的商机，建立精准有效的用户沟通渠 </a:t>
            </a:r>
            <a:r>
              <a:rPr sz="800" spc="45">
                <a:solidFill>
                  <a:srgbClr val="323031"/>
                </a:solidFill>
                <a:latin typeface="宋体"/>
                <a:cs typeface="宋体"/>
              </a:rPr>
              <a:t>道。</a:t>
            </a:r>
            <a:r>
              <a:rPr sz="800" spc="60">
                <a:solidFill>
                  <a:srgbClr val="323031"/>
                </a:solidFill>
                <a:latin typeface="宋体"/>
                <a:cs typeface="宋体"/>
              </a:rPr>
              <a:t>11</a:t>
            </a: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月用户点击小风车留资对比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6</a:t>
            </a:r>
            <a:r>
              <a:rPr sz="800" spc="35">
                <a:solidFill>
                  <a:srgbClr val="323031"/>
                </a:solidFill>
                <a:latin typeface="宋体"/>
                <a:cs typeface="宋体"/>
              </a:rPr>
              <a:t>月增长</a:t>
            </a:r>
            <a:r>
              <a:rPr sz="800" spc="80">
                <a:solidFill>
                  <a:srgbClr val="323031"/>
                </a:solidFill>
                <a:latin typeface="宋体"/>
                <a:cs typeface="宋体"/>
              </a:rPr>
              <a:t>146.4%，  </a:t>
            </a:r>
            <a:r>
              <a:rPr sz="800" spc="30">
                <a:solidFill>
                  <a:srgbClr val="323031"/>
                </a:solidFill>
                <a:latin typeface="宋体"/>
                <a:cs typeface="宋体"/>
              </a:rPr>
              <a:t>抖音为家居企业的生意经营搭建了集社交、营销、转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化为一体的高效经营平台。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421187" y="3179429"/>
            <a:ext cx="1939289" cy="2179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>
              <a:lnSpc>
                <a:spcPct val="100000"/>
              </a:lnSpc>
              <a:spcBef>
                <a:spcPts val="100"/>
              </a:spcBef>
            </a:pPr>
            <a:r>
              <a:rPr sz="800" spc="35">
                <a:solidFill>
                  <a:srgbClr val="323031"/>
                </a:solidFill>
                <a:latin typeface="宋体"/>
                <a:cs typeface="宋体"/>
              </a:rPr>
              <a:t>抖音作为全场景的经营平台，满足了</a:t>
            </a:r>
            <a:endParaRPr sz="800">
              <a:latin typeface="宋体"/>
              <a:cs typeface="宋体"/>
            </a:endParaRPr>
          </a:p>
          <a:p>
            <a:pPr marL="12700" marR="5080" algn="just">
              <a:lnSpc>
                <a:spcPct val="166700"/>
              </a:lnSpc>
            </a:pPr>
            <a:r>
              <a:rPr sz="800" spc="30">
                <a:solidFill>
                  <a:srgbClr val="323031"/>
                </a:solidFill>
                <a:latin typeface="宋体"/>
                <a:cs typeface="宋体"/>
              </a:rPr>
              <a:t>用户从内容浏览到主动消费需求，为商家 提供了沉淀粉丝和经营品牌的生意阵地。 家居企业以抖音账号为核心阵地，创作短 视频、直播等多元内容，吸引用户的浏览 关注，最终实现经营效果的转化，而用户 的兴趣互动和良好的转化效果又促进家居 </a:t>
            </a:r>
            <a:r>
              <a:rPr sz="800" spc="85">
                <a:solidFill>
                  <a:srgbClr val="323031"/>
                </a:solidFill>
                <a:latin typeface="宋体"/>
                <a:cs typeface="宋体"/>
              </a:rPr>
              <a:t>企业进一步创作优良的内容产出，“内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容”</a:t>
            </a:r>
            <a:r>
              <a:rPr sz="800" spc="-130">
                <a:solidFill>
                  <a:srgbClr val="323031"/>
                </a:solidFill>
                <a:latin typeface="宋体"/>
                <a:cs typeface="宋体"/>
              </a:rPr>
              <a:t> </a:t>
            </a:r>
            <a:r>
              <a:rPr sz="800" spc="90">
                <a:solidFill>
                  <a:srgbClr val="323031"/>
                </a:solidFill>
                <a:latin typeface="宋体"/>
                <a:cs typeface="宋体"/>
              </a:rPr>
              <a:t>-</a:t>
            </a:r>
            <a:r>
              <a:rPr sz="800" spc="-125">
                <a:solidFill>
                  <a:srgbClr val="323031"/>
                </a:solidFill>
                <a:latin typeface="宋体"/>
                <a:cs typeface="宋体"/>
              </a:rPr>
              <a:t>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“阵地”</a:t>
            </a:r>
            <a:r>
              <a:rPr sz="800" spc="-125">
                <a:solidFill>
                  <a:srgbClr val="323031"/>
                </a:solidFill>
                <a:latin typeface="宋体"/>
                <a:cs typeface="宋体"/>
              </a:rPr>
              <a:t> </a:t>
            </a:r>
            <a:r>
              <a:rPr sz="800" spc="90">
                <a:solidFill>
                  <a:srgbClr val="323031"/>
                </a:solidFill>
                <a:latin typeface="宋体"/>
                <a:cs typeface="宋体"/>
              </a:rPr>
              <a:t>-</a:t>
            </a:r>
            <a:r>
              <a:rPr sz="800" spc="-125">
                <a:solidFill>
                  <a:srgbClr val="323031"/>
                </a:solidFill>
                <a:latin typeface="宋体"/>
                <a:cs typeface="宋体"/>
              </a:rPr>
              <a:t>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“经营”三要素相互关 </a:t>
            </a:r>
            <a:r>
              <a:rPr sz="800" spc="30">
                <a:solidFill>
                  <a:srgbClr val="323031"/>
                </a:solidFill>
                <a:latin typeface="宋体"/>
                <a:cs typeface="宋体"/>
              </a:rPr>
              <a:t>联和转化形成良性循环，构筑起线上生态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的全场景生意场。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431246" y="5841654"/>
            <a:ext cx="432943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>
              <a:lnSpc>
                <a:spcPct val="100000"/>
              </a:lnSpc>
              <a:spcBef>
                <a:spcPts val="100"/>
              </a:spcBef>
            </a:pPr>
            <a:r>
              <a:rPr sz="800" spc="5">
                <a:solidFill>
                  <a:srgbClr val="323031"/>
                </a:solidFill>
                <a:latin typeface="宋体"/>
                <a:cs typeface="宋体"/>
              </a:rPr>
              <a:t>故整体来看，随着数字化浪潮席卷家居行业，用户和企业的注意力都开始向线上迁移。线上</a:t>
            </a:r>
            <a:endParaRPr sz="800">
              <a:latin typeface="宋体"/>
              <a:cs typeface="宋体"/>
            </a:endParaRPr>
          </a:p>
          <a:p>
            <a:pPr marL="12700" marR="6985" algn="just">
              <a:lnSpc>
                <a:spcPct val="166700"/>
              </a:lnSpc>
            </a:pPr>
            <a:r>
              <a:rPr sz="800" spc="5">
                <a:solidFill>
                  <a:srgbClr val="323031"/>
                </a:solidFill>
                <a:latin typeface="宋体"/>
                <a:cs typeface="宋体"/>
              </a:rPr>
              <a:t>的阵地经营对于家居行业来说既是变革，也是促进全局提效、长效增长的新机遇。如今的家居生 意已经进入全新的时代，抖音为企业提供种类丰富的营销工具与手段，带动家居行业不断挖掘数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字化机遇，全面助力行业提质增效，未来也将为家居行业的增长和繁荣提供确定性。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5877311" y="5653389"/>
            <a:ext cx="4498340" cy="1163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数据洞察显示，“灯具灯饰”成为灯饰光源类目中的高潜场景，“床品套件”则成为家纺类目中</a:t>
            </a:r>
            <a:endParaRPr sz="800">
              <a:latin typeface="宋体"/>
              <a:cs typeface="宋体"/>
            </a:endParaRPr>
          </a:p>
          <a:p>
            <a:pPr marL="12700" marR="6985">
              <a:lnSpc>
                <a:spcPct val="166700"/>
              </a:lnSpc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的首要需求。整体搜索趋势表明消费者更注重室内装饰和实用性，功能需求更加多元。因此，商家需 要根据这些趋势和变化，灵活调整产品设计和营销策略，以满足不断演变的消费者需求。</a:t>
            </a:r>
            <a:endParaRPr sz="800">
              <a:latin typeface="宋体"/>
              <a:cs typeface="宋体"/>
            </a:endParaRPr>
          </a:p>
          <a:p>
            <a:pPr marL="12700" marR="5080" indent="203200" algn="just">
              <a:lnSpc>
                <a:spcPct val="166700"/>
              </a:lnSpc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除了趋势类目和搜索热度，巨量引擎还提供了定位精准人群的支持，通过人群聚类，为商家提供 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更具针对性的推广方案，如通过潜在人群挖掘，涵盖资深中产、新锐白领、精致妈妈、</a:t>
            </a:r>
            <a:r>
              <a:rPr sz="800" spc="20">
                <a:solidFill>
                  <a:srgbClr val="323031"/>
                </a:solidFill>
                <a:latin typeface="宋体"/>
                <a:cs typeface="宋体"/>
              </a:rPr>
              <a:t>Genz</a:t>
            </a:r>
            <a:r>
              <a:rPr sz="800" spc="50">
                <a:solidFill>
                  <a:srgbClr val="323031"/>
                </a:solidFill>
                <a:latin typeface="宋体"/>
                <a:cs typeface="宋体"/>
              </a:rPr>
              <a:t>、都市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蓝领、都市银发、小镇中老年、小镇青年等，可用于商家的新品和目标人群渗透。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441109" y="2374440"/>
            <a:ext cx="1546225" cy="0"/>
          </a:xfrm>
          <a:custGeom>
            <a:rect l="l" t="t" r="r" b="b"/>
            <a:pathLst>
              <a:path w="1546225">
                <a:moveTo>
                  <a:pt x="0" y="0"/>
                </a:moveTo>
                <a:lnTo>
                  <a:pt x="1546021" y="0"/>
                </a:lnTo>
              </a:path>
            </a:pathLst>
          </a:custGeom>
          <a:ln w="12700">
            <a:solidFill>
              <a:srgbClr val="231F2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641835" y="1834578"/>
            <a:ext cx="137919" cy="53506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1602473" y="1299514"/>
            <a:ext cx="137921" cy="107012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982408" y="1619377"/>
            <a:ext cx="295643" cy="357483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904558" y="1259285"/>
            <a:ext cx="499745" cy="335915"/>
          </a:xfrm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65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增速</a:t>
            </a:r>
            <a:endParaRPr sz="7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150"/>
              </a:spcBef>
            </a:pPr>
            <a:r>
              <a:rPr sz="1150" b="1" spc="10">
                <a:solidFill>
                  <a:srgbClr val="007FE0"/>
                </a:solidFill>
                <a:latin typeface="Arial"/>
                <a:cs typeface="Arial"/>
              </a:rPr>
              <a:t>146.</a:t>
            </a:r>
            <a:r>
              <a:rPr sz="1150" b="1" spc="20">
                <a:solidFill>
                  <a:srgbClr val="007FE0"/>
                </a:solidFill>
                <a:latin typeface="Arial"/>
                <a:cs typeface="Arial"/>
              </a:rPr>
              <a:t>4</a:t>
            </a:r>
            <a:r>
              <a:rPr sz="750" spc="5">
                <a:solidFill>
                  <a:srgbClr val="007FE0"/>
                </a:solidFill>
                <a:latin typeface="宋体"/>
                <a:cs typeface="宋体"/>
              </a:rPr>
              <a:t>％</a:t>
            </a:r>
            <a:endParaRPr sz="750">
              <a:latin typeface="宋体"/>
              <a:cs typeface="宋体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3589703" y="3571295"/>
            <a:ext cx="256540" cy="1644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900" b="1" spc="5">
                <a:solidFill>
                  <a:srgbClr val="FFFFFF"/>
                </a:solidFill>
                <a:latin typeface="Microsoft JhengHei"/>
                <a:cs typeface="Microsoft JhengHei"/>
              </a:rPr>
              <a:t>内容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56" name="object 56"/>
          <p:cNvSpPr/>
          <p:nvPr/>
        </p:nvSpPr>
        <p:spPr>
          <a:xfrm>
            <a:off x="2758696" y="4319720"/>
            <a:ext cx="725170" cy="725170"/>
          </a:xfrm>
          <a:custGeom>
            <a:rect l="l" t="t" r="r" b="b"/>
            <a:pathLst>
              <a:path w="725170" h="725170">
                <a:moveTo>
                  <a:pt x="362508" y="0"/>
                </a:moveTo>
                <a:lnTo>
                  <a:pt x="313319" y="3309"/>
                </a:lnTo>
                <a:lnTo>
                  <a:pt x="266141" y="12949"/>
                </a:lnTo>
                <a:lnTo>
                  <a:pt x="221406" y="28488"/>
                </a:lnTo>
                <a:lnTo>
                  <a:pt x="179546" y="49494"/>
                </a:lnTo>
                <a:lnTo>
                  <a:pt x="140992" y="75535"/>
                </a:lnTo>
                <a:lnTo>
                  <a:pt x="106178" y="106179"/>
                </a:lnTo>
                <a:lnTo>
                  <a:pt x="75534" y="140995"/>
                </a:lnTo>
                <a:lnTo>
                  <a:pt x="49494" y="179549"/>
                </a:lnTo>
                <a:lnTo>
                  <a:pt x="28488" y="221411"/>
                </a:lnTo>
                <a:lnTo>
                  <a:pt x="12949" y="266148"/>
                </a:lnTo>
                <a:lnTo>
                  <a:pt x="3309" y="313329"/>
                </a:lnTo>
                <a:lnTo>
                  <a:pt x="0" y="362521"/>
                </a:lnTo>
                <a:lnTo>
                  <a:pt x="3309" y="411713"/>
                </a:lnTo>
                <a:lnTo>
                  <a:pt x="12949" y="458894"/>
                </a:lnTo>
                <a:lnTo>
                  <a:pt x="28488" y="503631"/>
                </a:lnTo>
                <a:lnTo>
                  <a:pt x="49494" y="545493"/>
                </a:lnTo>
                <a:lnTo>
                  <a:pt x="75534" y="584047"/>
                </a:lnTo>
                <a:lnTo>
                  <a:pt x="106178" y="618863"/>
                </a:lnTo>
                <a:lnTo>
                  <a:pt x="140992" y="649507"/>
                </a:lnTo>
                <a:lnTo>
                  <a:pt x="179546" y="675548"/>
                </a:lnTo>
                <a:lnTo>
                  <a:pt x="221406" y="696554"/>
                </a:lnTo>
                <a:lnTo>
                  <a:pt x="266141" y="712093"/>
                </a:lnTo>
                <a:lnTo>
                  <a:pt x="313319" y="721733"/>
                </a:lnTo>
                <a:lnTo>
                  <a:pt x="362508" y="725042"/>
                </a:lnTo>
                <a:lnTo>
                  <a:pt x="411700" y="721733"/>
                </a:lnTo>
                <a:lnTo>
                  <a:pt x="458881" y="712093"/>
                </a:lnTo>
                <a:lnTo>
                  <a:pt x="503618" y="696554"/>
                </a:lnTo>
                <a:lnTo>
                  <a:pt x="545480" y="675548"/>
                </a:lnTo>
                <a:lnTo>
                  <a:pt x="584035" y="649507"/>
                </a:lnTo>
                <a:lnTo>
                  <a:pt x="618850" y="618863"/>
                </a:lnTo>
                <a:lnTo>
                  <a:pt x="649494" y="584047"/>
                </a:lnTo>
                <a:lnTo>
                  <a:pt x="675535" y="545493"/>
                </a:lnTo>
                <a:lnTo>
                  <a:pt x="696541" y="503631"/>
                </a:lnTo>
                <a:lnTo>
                  <a:pt x="712080" y="458894"/>
                </a:lnTo>
                <a:lnTo>
                  <a:pt x="721720" y="411713"/>
                </a:lnTo>
                <a:lnTo>
                  <a:pt x="725030" y="362521"/>
                </a:lnTo>
                <a:lnTo>
                  <a:pt x="721720" y="313329"/>
                </a:lnTo>
                <a:lnTo>
                  <a:pt x="712080" y="266148"/>
                </a:lnTo>
                <a:lnTo>
                  <a:pt x="696541" y="221411"/>
                </a:lnTo>
                <a:lnTo>
                  <a:pt x="675535" y="179549"/>
                </a:lnTo>
                <a:lnTo>
                  <a:pt x="649494" y="140995"/>
                </a:lnTo>
                <a:lnTo>
                  <a:pt x="618850" y="106179"/>
                </a:lnTo>
                <a:lnTo>
                  <a:pt x="584035" y="75535"/>
                </a:lnTo>
                <a:lnTo>
                  <a:pt x="545480" y="49494"/>
                </a:lnTo>
                <a:lnTo>
                  <a:pt x="503618" y="28488"/>
                </a:lnTo>
                <a:lnTo>
                  <a:pt x="458881" y="12949"/>
                </a:lnTo>
                <a:lnTo>
                  <a:pt x="411700" y="3309"/>
                </a:lnTo>
                <a:lnTo>
                  <a:pt x="362508" y="0"/>
                </a:lnTo>
                <a:close/>
              </a:path>
            </a:pathLst>
          </a:custGeom>
          <a:solidFill>
            <a:srgbClr val="ED923D">
              <a:alpha val="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2894698" y="4455718"/>
            <a:ext cx="453034" cy="453047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2865573" y="4426163"/>
            <a:ext cx="511809" cy="511809"/>
          </a:xfrm>
          <a:custGeom>
            <a:rect l="l" t="t" r="r" b="b"/>
            <a:pathLst>
              <a:path w="511809" h="511809">
                <a:moveTo>
                  <a:pt x="255638" y="0"/>
                </a:moveTo>
                <a:lnTo>
                  <a:pt x="209743" y="4126"/>
                </a:lnTo>
                <a:lnTo>
                  <a:pt x="166524" y="16019"/>
                </a:lnTo>
                <a:lnTo>
                  <a:pt x="126708" y="34952"/>
                </a:lnTo>
                <a:lnTo>
                  <a:pt x="91022" y="60197"/>
                </a:lnTo>
                <a:lnTo>
                  <a:pt x="60193" y="91027"/>
                </a:lnTo>
                <a:lnTo>
                  <a:pt x="34949" y="126714"/>
                </a:lnTo>
                <a:lnTo>
                  <a:pt x="16018" y="166529"/>
                </a:lnTo>
                <a:lnTo>
                  <a:pt x="4125" y="209746"/>
                </a:lnTo>
                <a:lnTo>
                  <a:pt x="0" y="255638"/>
                </a:lnTo>
                <a:lnTo>
                  <a:pt x="4125" y="301532"/>
                </a:lnTo>
                <a:lnTo>
                  <a:pt x="16018" y="344752"/>
                </a:lnTo>
                <a:lnTo>
                  <a:pt x="34949" y="384568"/>
                </a:lnTo>
                <a:lnTo>
                  <a:pt x="60193" y="420254"/>
                </a:lnTo>
                <a:lnTo>
                  <a:pt x="91022" y="451082"/>
                </a:lnTo>
                <a:lnTo>
                  <a:pt x="126708" y="476326"/>
                </a:lnTo>
                <a:lnTo>
                  <a:pt x="166524" y="495258"/>
                </a:lnTo>
                <a:lnTo>
                  <a:pt x="209743" y="507150"/>
                </a:lnTo>
                <a:lnTo>
                  <a:pt x="255638" y="511276"/>
                </a:lnTo>
                <a:lnTo>
                  <a:pt x="290956" y="508101"/>
                </a:lnTo>
                <a:lnTo>
                  <a:pt x="255638" y="508101"/>
                </a:lnTo>
                <a:lnTo>
                  <a:pt x="210317" y="504027"/>
                </a:lnTo>
                <a:lnTo>
                  <a:pt x="167637" y="492282"/>
                </a:lnTo>
                <a:lnTo>
                  <a:pt x="128316" y="473585"/>
                </a:lnTo>
                <a:lnTo>
                  <a:pt x="93072" y="448654"/>
                </a:lnTo>
                <a:lnTo>
                  <a:pt x="62625" y="418209"/>
                </a:lnTo>
                <a:lnTo>
                  <a:pt x="37694" y="382966"/>
                </a:lnTo>
                <a:lnTo>
                  <a:pt x="18995" y="343644"/>
                </a:lnTo>
                <a:lnTo>
                  <a:pt x="7249" y="300962"/>
                </a:lnTo>
                <a:lnTo>
                  <a:pt x="3174" y="255638"/>
                </a:lnTo>
                <a:lnTo>
                  <a:pt x="7249" y="210317"/>
                </a:lnTo>
                <a:lnTo>
                  <a:pt x="18995" y="167637"/>
                </a:lnTo>
                <a:lnTo>
                  <a:pt x="37694" y="128316"/>
                </a:lnTo>
                <a:lnTo>
                  <a:pt x="62625" y="93072"/>
                </a:lnTo>
                <a:lnTo>
                  <a:pt x="93072" y="62625"/>
                </a:lnTo>
                <a:lnTo>
                  <a:pt x="128316" y="37694"/>
                </a:lnTo>
                <a:lnTo>
                  <a:pt x="167637" y="18995"/>
                </a:lnTo>
                <a:lnTo>
                  <a:pt x="210317" y="7249"/>
                </a:lnTo>
                <a:lnTo>
                  <a:pt x="255638" y="3174"/>
                </a:lnTo>
                <a:lnTo>
                  <a:pt x="290953" y="3174"/>
                </a:lnTo>
                <a:lnTo>
                  <a:pt x="255638" y="0"/>
                </a:lnTo>
                <a:close/>
              </a:path>
              <a:path w="511809" h="511809">
                <a:moveTo>
                  <a:pt x="290953" y="3174"/>
                </a:moveTo>
                <a:lnTo>
                  <a:pt x="255638" y="3174"/>
                </a:lnTo>
                <a:lnTo>
                  <a:pt x="300959" y="7249"/>
                </a:lnTo>
                <a:lnTo>
                  <a:pt x="343639" y="18995"/>
                </a:lnTo>
                <a:lnTo>
                  <a:pt x="382960" y="37694"/>
                </a:lnTo>
                <a:lnTo>
                  <a:pt x="418203" y="62625"/>
                </a:lnTo>
                <a:lnTo>
                  <a:pt x="448650" y="93072"/>
                </a:lnTo>
                <a:lnTo>
                  <a:pt x="473582" y="128316"/>
                </a:lnTo>
                <a:lnTo>
                  <a:pt x="492280" y="167637"/>
                </a:lnTo>
                <a:lnTo>
                  <a:pt x="504026" y="210317"/>
                </a:lnTo>
                <a:lnTo>
                  <a:pt x="508101" y="255638"/>
                </a:lnTo>
                <a:lnTo>
                  <a:pt x="504026" y="300962"/>
                </a:lnTo>
                <a:lnTo>
                  <a:pt x="492280" y="343644"/>
                </a:lnTo>
                <a:lnTo>
                  <a:pt x="473582" y="382966"/>
                </a:lnTo>
                <a:lnTo>
                  <a:pt x="448650" y="418209"/>
                </a:lnTo>
                <a:lnTo>
                  <a:pt x="418203" y="448654"/>
                </a:lnTo>
                <a:lnTo>
                  <a:pt x="382960" y="473585"/>
                </a:lnTo>
                <a:lnTo>
                  <a:pt x="343639" y="492282"/>
                </a:lnTo>
                <a:lnTo>
                  <a:pt x="300959" y="504027"/>
                </a:lnTo>
                <a:lnTo>
                  <a:pt x="255638" y="508101"/>
                </a:lnTo>
                <a:lnTo>
                  <a:pt x="290956" y="508101"/>
                </a:lnTo>
                <a:lnTo>
                  <a:pt x="344752" y="495258"/>
                </a:lnTo>
                <a:lnTo>
                  <a:pt x="384568" y="476326"/>
                </a:lnTo>
                <a:lnTo>
                  <a:pt x="420254" y="451082"/>
                </a:lnTo>
                <a:lnTo>
                  <a:pt x="451082" y="420254"/>
                </a:lnTo>
                <a:lnTo>
                  <a:pt x="476326" y="384568"/>
                </a:lnTo>
                <a:lnTo>
                  <a:pt x="495258" y="344752"/>
                </a:lnTo>
                <a:lnTo>
                  <a:pt x="507150" y="301532"/>
                </a:lnTo>
                <a:lnTo>
                  <a:pt x="511276" y="255638"/>
                </a:lnTo>
                <a:lnTo>
                  <a:pt x="507150" y="209746"/>
                </a:lnTo>
                <a:lnTo>
                  <a:pt x="495258" y="166529"/>
                </a:lnTo>
                <a:lnTo>
                  <a:pt x="476326" y="126714"/>
                </a:lnTo>
                <a:lnTo>
                  <a:pt x="451082" y="91027"/>
                </a:lnTo>
                <a:lnTo>
                  <a:pt x="420254" y="60197"/>
                </a:lnTo>
                <a:lnTo>
                  <a:pt x="384568" y="34952"/>
                </a:lnTo>
                <a:lnTo>
                  <a:pt x="344752" y="16019"/>
                </a:lnTo>
                <a:lnTo>
                  <a:pt x="301532" y="4126"/>
                </a:lnTo>
                <a:lnTo>
                  <a:pt x="290953" y="3174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2818726" y="4357903"/>
            <a:ext cx="615514" cy="644296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3958459" y="4319720"/>
            <a:ext cx="725170" cy="725170"/>
          </a:xfrm>
          <a:custGeom>
            <a:rect l="l" t="t" r="r" b="b"/>
            <a:pathLst>
              <a:path w="725170" h="725170">
                <a:moveTo>
                  <a:pt x="362508" y="0"/>
                </a:moveTo>
                <a:lnTo>
                  <a:pt x="313319" y="3309"/>
                </a:lnTo>
                <a:lnTo>
                  <a:pt x="266141" y="12949"/>
                </a:lnTo>
                <a:lnTo>
                  <a:pt x="221406" y="28488"/>
                </a:lnTo>
                <a:lnTo>
                  <a:pt x="179546" y="49494"/>
                </a:lnTo>
                <a:lnTo>
                  <a:pt x="140992" y="75535"/>
                </a:lnTo>
                <a:lnTo>
                  <a:pt x="106178" y="106179"/>
                </a:lnTo>
                <a:lnTo>
                  <a:pt x="75534" y="140995"/>
                </a:lnTo>
                <a:lnTo>
                  <a:pt x="49494" y="179549"/>
                </a:lnTo>
                <a:lnTo>
                  <a:pt x="28488" y="221411"/>
                </a:lnTo>
                <a:lnTo>
                  <a:pt x="12949" y="266148"/>
                </a:lnTo>
                <a:lnTo>
                  <a:pt x="3309" y="313329"/>
                </a:lnTo>
                <a:lnTo>
                  <a:pt x="0" y="362521"/>
                </a:lnTo>
                <a:lnTo>
                  <a:pt x="3309" y="411713"/>
                </a:lnTo>
                <a:lnTo>
                  <a:pt x="12949" y="458894"/>
                </a:lnTo>
                <a:lnTo>
                  <a:pt x="28488" y="503631"/>
                </a:lnTo>
                <a:lnTo>
                  <a:pt x="49494" y="545493"/>
                </a:lnTo>
                <a:lnTo>
                  <a:pt x="75534" y="584047"/>
                </a:lnTo>
                <a:lnTo>
                  <a:pt x="106178" y="618863"/>
                </a:lnTo>
                <a:lnTo>
                  <a:pt x="140992" y="649507"/>
                </a:lnTo>
                <a:lnTo>
                  <a:pt x="179546" y="675548"/>
                </a:lnTo>
                <a:lnTo>
                  <a:pt x="221406" y="696554"/>
                </a:lnTo>
                <a:lnTo>
                  <a:pt x="266141" y="712093"/>
                </a:lnTo>
                <a:lnTo>
                  <a:pt x="313319" y="721733"/>
                </a:lnTo>
                <a:lnTo>
                  <a:pt x="362508" y="725042"/>
                </a:lnTo>
                <a:lnTo>
                  <a:pt x="411700" y="721733"/>
                </a:lnTo>
                <a:lnTo>
                  <a:pt x="458881" y="712093"/>
                </a:lnTo>
                <a:lnTo>
                  <a:pt x="503618" y="696554"/>
                </a:lnTo>
                <a:lnTo>
                  <a:pt x="545480" y="675548"/>
                </a:lnTo>
                <a:lnTo>
                  <a:pt x="584035" y="649507"/>
                </a:lnTo>
                <a:lnTo>
                  <a:pt x="618850" y="618863"/>
                </a:lnTo>
                <a:lnTo>
                  <a:pt x="649494" y="584047"/>
                </a:lnTo>
                <a:lnTo>
                  <a:pt x="675535" y="545493"/>
                </a:lnTo>
                <a:lnTo>
                  <a:pt x="696541" y="503631"/>
                </a:lnTo>
                <a:lnTo>
                  <a:pt x="712080" y="458894"/>
                </a:lnTo>
                <a:lnTo>
                  <a:pt x="721720" y="411713"/>
                </a:lnTo>
                <a:lnTo>
                  <a:pt x="725030" y="362521"/>
                </a:lnTo>
                <a:lnTo>
                  <a:pt x="721720" y="313329"/>
                </a:lnTo>
                <a:lnTo>
                  <a:pt x="712080" y="266148"/>
                </a:lnTo>
                <a:lnTo>
                  <a:pt x="696541" y="221411"/>
                </a:lnTo>
                <a:lnTo>
                  <a:pt x="675535" y="179549"/>
                </a:lnTo>
                <a:lnTo>
                  <a:pt x="649494" y="140995"/>
                </a:lnTo>
                <a:lnTo>
                  <a:pt x="618850" y="106179"/>
                </a:lnTo>
                <a:lnTo>
                  <a:pt x="584035" y="75535"/>
                </a:lnTo>
                <a:lnTo>
                  <a:pt x="545480" y="49494"/>
                </a:lnTo>
                <a:lnTo>
                  <a:pt x="503618" y="28488"/>
                </a:lnTo>
                <a:lnTo>
                  <a:pt x="458881" y="12949"/>
                </a:lnTo>
                <a:lnTo>
                  <a:pt x="411700" y="3309"/>
                </a:lnTo>
                <a:lnTo>
                  <a:pt x="362508" y="0"/>
                </a:lnTo>
                <a:close/>
              </a:path>
            </a:pathLst>
          </a:custGeom>
          <a:solidFill>
            <a:srgbClr val="ED923D">
              <a:alpha val="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4094454" y="4455718"/>
            <a:ext cx="453034" cy="453047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4065335" y="4426163"/>
            <a:ext cx="511809" cy="511809"/>
          </a:xfrm>
          <a:custGeom>
            <a:rect l="l" t="t" r="r" b="b"/>
            <a:pathLst>
              <a:path w="511809" h="511809">
                <a:moveTo>
                  <a:pt x="255638" y="0"/>
                </a:moveTo>
                <a:lnTo>
                  <a:pt x="209743" y="4126"/>
                </a:lnTo>
                <a:lnTo>
                  <a:pt x="166524" y="16019"/>
                </a:lnTo>
                <a:lnTo>
                  <a:pt x="126708" y="34952"/>
                </a:lnTo>
                <a:lnTo>
                  <a:pt x="91022" y="60197"/>
                </a:lnTo>
                <a:lnTo>
                  <a:pt x="60193" y="91027"/>
                </a:lnTo>
                <a:lnTo>
                  <a:pt x="34949" y="126714"/>
                </a:lnTo>
                <a:lnTo>
                  <a:pt x="16018" y="166529"/>
                </a:lnTo>
                <a:lnTo>
                  <a:pt x="4125" y="209746"/>
                </a:lnTo>
                <a:lnTo>
                  <a:pt x="0" y="255638"/>
                </a:lnTo>
                <a:lnTo>
                  <a:pt x="4125" y="301532"/>
                </a:lnTo>
                <a:lnTo>
                  <a:pt x="16018" y="344752"/>
                </a:lnTo>
                <a:lnTo>
                  <a:pt x="34949" y="384568"/>
                </a:lnTo>
                <a:lnTo>
                  <a:pt x="60193" y="420254"/>
                </a:lnTo>
                <a:lnTo>
                  <a:pt x="91022" y="451082"/>
                </a:lnTo>
                <a:lnTo>
                  <a:pt x="126708" y="476326"/>
                </a:lnTo>
                <a:lnTo>
                  <a:pt x="166524" y="495258"/>
                </a:lnTo>
                <a:lnTo>
                  <a:pt x="209743" y="507150"/>
                </a:lnTo>
                <a:lnTo>
                  <a:pt x="255638" y="511276"/>
                </a:lnTo>
                <a:lnTo>
                  <a:pt x="290956" y="508101"/>
                </a:lnTo>
                <a:lnTo>
                  <a:pt x="255638" y="508101"/>
                </a:lnTo>
                <a:lnTo>
                  <a:pt x="210317" y="504027"/>
                </a:lnTo>
                <a:lnTo>
                  <a:pt x="167637" y="492282"/>
                </a:lnTo>
                <a:lnTo>
                  <a:pt x="128316" y="473585"/>
                </a:lnTo>
                <a:lnTo>
                  <a:pt x="93072" y="448654"/>
                </a:lnTo>
                <a:lnTo>
                  <a:pt x="62625" y="418209"/>
                </a:lnTo>
                <a:lnTo>
                  <a:pt x="37694" y="382966"/>
                </a:lnTo>
                <a:lnTo>
                  <a:pt x="18995" y="343644"/>
                </a:lnTo>
                <a:lnTo>
                  <a:pt x="7249" y="300962"/>
                </a:lnTo>
                <a:lnTo>
                  <a:pt x="3175" y="255638"/>
                </a:lnTo>
                <a:lnTo>
                  <a:pt x="7249" y="210317"/>
                </a:lnTo>
                <a:lnTo>
                  <a:pt x="18995" y="167637"/>
                </a:lnTo>
                <a:lnTo>
                  <a:pt x="37694" y="128316"/>
                </a:lnTo>
                <a:lnTo>
                  <a:pt x="62625" y="93072"/>
                </a:lnTo>
                <a:lnTo>
                  <a:pt x="93072" y="62625"/>
                </a:lnTo>
                <a:lnTo>
                  <a:pt x="128316" y="37694"/>
                </a:lnTo>
                <a:lnTo>
                  <a:pt x="167637" y="18995"/>
                </a:lnTo>
                <a:lnTo>
                  <a:pt x="210317" y="7249"/>
                </a:lnTo>
                <a:lnTo>
                  <a:pt x="255638" y="3174"/>
                </a:lnTo>
                <a:lnTo>
                  <a:pt x="290953" y="3174"/>
                </a:lnTo>
                <a:lnTo>
                  <a:pt x="255638" y="0"/>
                </a:lnTo>
                <a:close/>
              </a:path>
              <a:path w="511809" h="511809">
                <a:moveTo>
                  <a:pt x="290953" y="3174"/>
                </a:moveTo>
                <a:lnTo>
                  <a:pt x="255638" y="3174"/>
                </a:lnTo>
                <a:lnTo>
                  <a:pt x="300959" y="7249"/>
                </a:lnTo>
                <a:lnTo>
                  <a:pt x="343639" y="18995"/>
                </a:lnTo>
                <a:lnTo>
                  <a:pt x="382960" y="37694"/>
                </a:lnTo>
                <a:lnTo>
                  <a:pt x="418203" y="62625"/>
                </a:lnTo>
                <a:lnTo>
                  <a:pt x="448650" y="93072"/>
                </a:lnTo>
                <a:lnTo>
                  <a:pt x="473582" y="128316"/>
                </a:lnTo>
                <a:lnTo>
                  <a:pt x="492280" y="167637"/>
                </a:lnTo>
                <a:lnTo>
                  <a:pt x="504026" y="210317"/>
                </a:lnTo>
                <a:lnTo>
                  <a:pt x="508101" y="255638"/>
                </a:lnTo>
                <a:lnTo>
                  <a:pt x="504026" y="300962"/>
                </a:lnTo>
                <a:lnTo>
                  <a:pt x="492280" y="343644"/>
                </a:lnTo>
                <a:lnTo>
                  <a:pt x="473582" y="382966"/>
                </a:lnTo>
                <a:lnTo>
                  <a:pt x="448650" y="418209"/>
                </a:lnTo>
                <a:lnTo>
                  <a:pt x="418203" y="448654"/>
                </a:lnTo>
                <a:lnTo>
                  <a:pt x="382960" y="473585"/>
                </a:lnTo>
                <a:lnTo>
                  <a:pt x="343639" y="492282"/>
                </a:lnTo>
                <a:lnTo>
                  <a:pt x="300959" y="504027"/>
                </a:lnTo>
                <a:lnTo>
                  <a:pt x="255638" y="508101"/>
                </a:lnTo>
                <a:lnTo>
                  <a:pt x="290956" y="508101"/>
                </a:lnTo>
                <a:lnTo>
                  <a:pt x="344752" y="495258"/>
                </a:lnTo>
                <a:lnTo>
                  <a:pt x="384568" y="476326"/>
                </a:lnTo>
                <a:lnTo>
                  <a:pt x="420254" y="451082"/>
                </a:lnTo>
                <a:lnTo>
                  <a:pt x="451082" y="420254"/>
                </a:lnTo>
                <a:lnTo>
                  <a:pt x="476326" y="384568"/>
                </a:lnTo>
                <a:lnTo>
                  <a:pt x="495258" y="344752"/>
                </a:lnTo>
                <a:lnTo>
                  <a:pt x="507150" y="301532"/>
                </a:lnTo>
                <a:lnTo>
                  <a:pt x="511276" y="255638"/>
                </a:lnTo>
                <a:lnTo>
                  <a:pt x="507150" y="209746"/>
                </a:lnTo>
                <a:lnTo>
                  <a:pt x="495258" y="166529"/>
                </a:lnTo>
                <a:lnTo>
                  <a:pt x="476326" y="126714"/>
                </a:lnTo>
                <a:lnTo>
                  <a:pt x="451082" y="91027"/>
                </a:lnTo>
                <a:lnTo>
                  <a:pt x="420254" y="60197"/>
                </a:lnTo>
                <a:lnTo>
                  <a:pt x="384568" y="34952"/>
                </a:lnTo>
                <a:lnTo>
                  <a:pt x="344752" y="16019"/>
                </a:lnTo>
                <a:lnTo>
                  <a:pt x="301532" y="4126"/>
                </a:lnTo>
                <a:lnTo>
                  <a:pt x="290953" y="3174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4018495" y="4357903"/>
            <a:ext cx="615504" cy="644296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 txBox="1"/>
          <p:nvPr/>
        </p:nvSpPr>
        <p:spPr>
          <a:xfrm>
            <a:off x="2989969" y="4589943"/>
            <a:ext cx="256540" cy="1644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900" b="1" spc="5">
                <a:solidFill>
                  <a:srgbClr val="FFFFFF"/>
                </a:solidFill>
                <a:latin typeface="Microsoft JhengHei"/>
                <a:cs typeface="Microsoft JhengHei"/>
              </a:rPr>
              <a:t>阵地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4189468" y="4589943"/>
            <a:ext cx="256540" cy="1644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900" b="1" spc="5">
                <a:solidFill>
                  <a:srgbClr val="FFFFFF"/>
                </a:solidFill>
                <a:latin typeface="Microsoft JhengHei"/>
                <a:cs typeface="Microsoft JhengHei"/>
              </a:rPr>
              <a:t>经营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66" name="object 66"/>
          <p:cNvSpPr/>
          <p:nvPr/>
        </p:nvSpPr>
        <p:spPr>
          <a:xfrm>
            <a:off x="3064064" y="3898507"/>
            <a:ext cx="197810" cy="329671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3488512" y="4963189"/>
            <a:ext cx="439420" cy="55244"/>
          </a:xfrm>
          <a:custGeom>
            <a:rect l="l" t="t" r="r" b="b"/>
            <a:pathLst>
              <a:path w="439420" h="55244">
                <a:moveTo>
                  <a:pt x="4521" y="0"/>
                </a:moveTo>
                <a:lnTo>
                  <a:pt x="45348" y="27291"/>
                </a:lnTo>
                <a:lnTo>
                  <a:pt x="91575" y="39314"/>
                </a:lnTo>
                <a:lnTo>
                  <a:pt x="138572" y="47926"/>
                </a:lnTo>
                <a:lnTo>
                  <a:pt x="186234" y="53107"/>
                </a:lnTo>
                <a:lnTo>
                  <a:pt x="234454" y="54838"/>
                </a:lnTo>
                <a:lnTo>
                  <a:pt x="286664" y="52798"/>
                </a:lnTo>
                <a:lnTo>
                  <a:pt x="338286" y="46696"/>
                </a:lnTo>
                <a:lnTo>
                  <a:pt x="361160" y="42138"/>
                </a:lnTo>
                <a:lnTo>
                  <a:pt x="234454" y="42138"/>
                </a:lnTo>
                <a:lnTo>
                  <a:pt x="187161" y="40440"/>
                </a:lnTo>
                <a:lnTo>
                  <a:pt x="140416" y="35359"/>
                </a:lnTo>
                <a:lnTo>
                  <a:pt x="94325" y="26913"/>
                </a:lnTo>
                <a:lnTo>
                  <a:pt x="48992" y="15121"/>
                </a:lnTo>
                <a:lnTo>
                  <a:pt x="4521" y="0"/>
                </a:lnTo>
                <a:close/>
              </a:path>
              <a:path w="439420" h="55244">
                <a:moveTo>
                  <a:pt x="435102" y="10363"/>
                </a:moveTo>
                <a:lnTo>
                  <a:pt x="386161" y="24222"/>
                </a:lnTo>
                <a:lnTo>
                  <a:pt x="336288" y="34156"/>
                </a:lnTo>
                <a:lnTo>
                  <a:pt x="285660" y="40138"/>
                </a:lnTo>
                <a:lnTo>
                  <a:pt x="234454" y="42138"/>
                </a:lnTo>
                <a:lnTo>
                  <a:pt x="361160" y="42138"/>
                </a:lnTo>
                <a:lnTo>
                  <a:pt x="389141" y="36563"/>
                </a:lnTo>
                <a:lnTo>
                  <a:pt x="439051" y="22428"/>
                </a:lnTo>
                <a:lnTo>
                  <a:pt x="435102" y="10363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3901933" y="4947368"/>
            <a:ext cx="74930" cy="71755"/>
          </a:xfrm>
          <a:custGeom>
            <a:rect l="l" t="t" r="r" b="b"/>
            <a:pathLst>
              <a:path w="74929" h="71754">
                <a:moveTo>
                  <a:pt x="0" y="0"/>
                </a:moveTo>
                <a:lnTo>
                  <a:pt x="26123" y="71361"/>
                </a:lnTo>
                <a:lnTo>
                  <a:pt x="74853" y="13068"/>
                </a:lnTo>
                <a:lnTo>
                  <a:pt x="0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3440494" y="4937907"/>
            <a:ext cx="75565" cy="70485"/>
          </a:xfrm>
          <a:custGeom>
            <a:rect l="l" t="t" r="r" b="b"/>
            <a:pathLst>
              <a:path w="75564" h="70485">
                <a:moveTo>
                  <a:pt x="75374" y="0"/>
                </a:moveTo>
                <a:lnTo>
                  <a:pt x="0" y="9575"/>
                </a:lnTo>
                <a:lnTo>
                  <a:pt x="45974" y="70078"/>
                </a:lnTo>
                <a:lnTo>
                  <a:pt x="75374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4162109" y="3876865"/>
            <a:ext cx="192405" cy="299720"/>
          </a:xfrm>
          <a:custGeom>
            <a:rect l="l" t="t" r="r" b="b"/>
            <a:pathLst>
              <a:path w="192404" h="299720">
                <a:moveTo>
                  <a:pt x="8648" y="0"/>
                </a:moveTo>
                <a:lnTo>
                  <a:pt x="0" y="9321"/>
                </a:lnTo>
                <a:lnTo>
                  <a:pt x="35051" y="44430"/>
                </a:lnTo>
                <a:lnTo>
                  <a:pt x="67191" y="81955"/>
                </a:lnTo>
                <a:lnTo>
                  <a:pt x="96304" y="121705"/>
                </a:lnTo>
                <a:lnTo>
                  <a:pt x="122271" y="163491"/>
                </a:lnTo>
                <a:lnTo>
                  <a:pt x="144975" y="207125"/>
                </a:lnTo>
                <a:lnTo>
                  <a:pt x="164298" y="252415"/>
                </a:lnTo>
                <a:lnTo>
                  <a:pt x="180124" y="299173"/>
                </a:lnTo>
                <a:lnTo>
                  <a:pt x="192303" y="295567"/>
                </a:lnTo>
                <a:lnTo>
                  <a:pt x="176169" y="247890"/>
                </a:lnTo>
                <a:lnTo>
                  <a:pt x="156467" y="201708"/>
                </a:lnTo>
                <a:lnTo>
                  <a:pt x="133318" y="157215"/>
                </a:lnTo>
                <a:lnTo>
                  <a:pt x="106841" y="114604"/>
                </a:lnTo>
                <a:lnTo>
                  <a:pt x="77156" y="74069"/>
                </a:lnTo>
                <a:lnTo>
                  <a:pt x="44385" y="35803"/>
                </a:lnTo>
                <a:lnTo>
                  <a:pt x="8648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4124842" y="3846031"/>
            <a:ext cx="74930" cy="72390"/>
          </a:xfrm>
          <a:custGeom>
            <a:rect l="l" t="t" r="r" b="b"/>
            <a:pathLst>
              <a:path w="74929" h="72389">
                <a:moveTo>
                  <a:pt x="0" y="0"/>
                </a:moveTo>
                <a:lnTo>
                  <a:pt x="24663" y="71869"/>
                </a:lnTo>
                <a:lnTo>
                  <a:pt x="74574" y="14566"/>
                </a:lnTo>
                <a:lnTo>
                  <a:pt x="0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4308274" y="4154063"/>
            <a:ext cx="73660" cy="73660"/>
          </a:xfrm>
          <a:custGeom>
            <a:rect l="l" t="t" r="r" b="b"/>
            <a:pathLst>
              <a:path w="73660" h="73660">
                <a:moveTo>
                  <a:pt x="73545" y="0"/>
                </a:moveTo>
                <a:lnTo>
                  <a:pt x="0" y="19151"/>
                </a:lnTo>
                <a:lnTo>
                  <a:pt x="53352" y="73253"/>
                </a:lnTo>
                <a:lnTo>
                  <a:pt x="73545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3170797" y="3977002"/>
            <a:ext cx="155388" cy="251167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3557917" y="4880165"/>
            <a:ext cx="297815" cy="37465"/>
          </a:xfrm>
          <a:custGeom>
            <a:rect l="l" t="t" r="r" b="b"/>
            <a:pathLst>
              <a:path w="297814" h="37464">
                <a:moveTo>
                  <a:pt x="3759" y="0"/>
                </a:moveTo>
                <a:lnTo>
                  <a:pt x="40340" y="22964"/>
                </a:lnTo>
                <a:lnTo>
                  <a:pt x="81391" y="30730"/>
                </a:lnTo>
                <a:lnTo>
                  <a:pt x="123008" y="35406"/>
                </a:lnTo>
                <a:lnTo>
                  <a:pt x="165049" y="36969"/>
                </a:lnTo>
                <a:lnTo>
                  <a:pt x="198605" y="35971"/>
                </a:lnTo>
                <a:lnTo>
                  <a:pt x="231967" y="32985"/>
                </a:lnTo>
                <a:lnTo>
                  <a:pt x="265017" y="28022"/>
                </a:lnTo>
                <a:lnTo>
                  <a:pt x="284256" y="23936"/>
                </a:lnTo>
                <a:lnTo>
                  <a:pt x="148559" y="23936"/>
                </a:lnTo>
                <a:lnTo>
                  <a:pt x="99562" y="20288"/>
                </a:lnTo>
                <a:lnTo>
                  <a:pt x="51148" y="12306"/>
                </a:lnTo>
                <a:lnTo>
                  <a:pt x="3759" y="0"/>
                </a:lnTo>
                <a:close/>
              </a:path>
              <a:path w="297814" h="37464">
                <a:moveTo>
                  <a:pt x="294627" y="8762"/>
                </a:moveTo>
                <a:lnTo>
                  <a:pt x="246534" y="18183"/>
                </a:lnTo>
                <a:lnTo>
                  <a:pt x="197697" y="23238"/>
                </a:lnTo>
                <a:lnTo>
                  <a:pt x="148559" y="23936"/>
                </a:lnTo>
                <a:lnTo>
                  <a:pt x="284256" y="23936"/>
                </a:lnTo>
                <a:lnTo>
                  <a:pt x="297637" y="21094"/>
                </a:lnTo>
                <a:lnTo>
                  <a:pt x="294627" y="8762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3832831" y="4860758"/>
            <a:ext cx="73660" cy="73660"/>
          </a:xfrm>
          <a:custGeom>
            <a:rect l="l" t="t" r="r" b="b"/>
            <a:pathLst>
              <a:path w="73660" h="73660">
                <a:moveTo>
                  <a:pt x="0" y="0"/>
                </a:moveTo>
                <a:lnTo>
                  <a:pt x="20599" y="73151"/>
                </a:lnTo>
                <a:lnTo>
                  <a:pt x="73634" y="18745"/>
                </a:lnTo>
                <a:lnTo>
                  <a:pt x="0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3508412" y="4853337"/>
            <a:ext cx="74930" cy="71755"/>
          </a:xfrm>
          <a:custGeom>
            <a:rect l="l" t="t" r="r" b="b"/>
            <a:pathLst>
              <a:path w="74929" h="71754">
                <a:moveTo>
                  <a:pt x="74663" y="0"/>
                </a:moveTo>
                <a:lnTo>
                  <a:pt x="0" y="14122"/>
                </a:lnTo>
                <a:lnTo>
                  <a:pt x="49568" y="71729"/>
                </a:lnTo>
                <a:lnTo>
                  <a:pt x="74663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4065742" y="3927929"/>
            <a:ext cx="209153" cy="300244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 txBox="1"/>
          <p:nvPr/>
        </p:nvSpPr>
        <p:spPr>
          <a:xfrm>
            <a:off x="506406" y="2463280"/>
            <a:ext cx="1393190" cy="302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  <a:tabLst>
                <a:tab pos="937260"/>
              </a:tabLst>
            </a:pPr>
            <a:r>
              <a:rPr sz="600" spc="45">
                <a:solidFill>
                  <a:srgbClr val="414042"/>
                </a:solidFill>
                <a:latin typeface="宋体"/>
                <a:cs typeface="宋体"/>
              </a:rPr>
              <a:t>2023年6月	2023年11月</a:t>
            </a:r>
            <a:endParaRPr sz="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700">
              <a:latin typeface="宋体"/>
              <a:cs typeface="宋体"/>
            </a:endParaRPr>
          </a:p>
          <a:p>
            <a:pPr marL="22225" algn="ctr">
              <a:lnSpc>
                <a:spcPct val="100000"/>
              </a:lnSpc>
            </a:pPr>
            <a:r>
              <a:rPr sz="450">
                <a:solidFill>
                  <a:srgbClr val="87888B"/>
                </a:solidFill>
                <a:latin typeface="宋体"/>
                <a:cs typeface="宋体"/>
              </a:rPr>
              <a:t>数据来源：巨量算数</a:t>
            </a:r>
            <a:r>
              <a:rPr sz="450" spc="10">
                <a:solidFill>
                  <a:srgbClr val="87888B"/>
                </a:solidFill>
                <a:latin typeface="宋体"/>
                <a:cs typeface="宋体"/>
              </a:rPr>
              <a:t>，2023</a:t>
            </a:r>
            <a:r>
              <a:rPr sz="450" spc="40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450" spc="15">
                <a:solidFill>
                  <a:srgbClr val="87888B"/>
                </a:solidFill>
                <a:latin typeface="宋体"/>
                <a:cs typeface="宋体"/>
              </a:rPr>
              <a:t>6</a:t>
            </a:r>
            <a:r>
              <a:rPr sz="450" spc="40">
                <a:solidFill>
                  <a:srgbClr val="87888B"/>
                </a:solidFill>
                <a:latin typeface="宋体"/>
                <a:cs typeface="宋体"/>
              </a:rPr>
              <a:t>月、</a:t>
            </a:r>
            <a:r>
              <a:rPr sz="450" spc="15">
                <a:solidFill>
                  <a:srgbClr val="87888B"/>
                </a:solidFill>
                <a:latin typeface="宋体"/>
                <a:cs typeface="宋体"/>
              </a:rPr>
              <a:t>2022</a:t>
            </a:r>
            <a:r>
              <a:rPr sz="450" spc="3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450" spc="15">
                <a:solidFill>
                  <a:srgbClr val="87888B"/>
                </a:solidFill>
                <a:latin typeface="宋体"/>
                <a:cs typeface="宋体"/>
              </a:rPr>
              <a:t>11</a:t>
            </a:r>
            <a:r>
              <a:rPr sz="450" spc="35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endParaRPr sz="450">
              <a:latin typeface="宋体"/>
              <a:cs typeface="宋体"/>
            </a:endParaRPr>
          </a:p>
        </p:txBody>
      </p:sp>
      <p:sp>
        <p:nvSpPr>
          <p:cNvPr id="79" name="object 79"/>
          <p:cNvSpPr/>
          <p:nvPr/>
        </p:nvSpPr>
        <p:spPr>
          <a:xfrm>
            <a:off x="679452" y="556120"/>
            <a:ext cx="2206012" cy="179958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433858" y="583545"/>
            <a:ext cx="171811" cy="158169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 txBox="1"/>
          <p:nvPr/>
        </p:nvSpPr>
        <p:spPr>
          <a:xfrm>
            <a:off x="666752" y="564475"/>
            <a:ext cx="214503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u="sng">
                <a:solidFill>
                  <a:srgbClr val="FE9D1A"/>
                </a:solidFill>
                <a:uFill>
                  <a:solidFill>
                    <a:srgbClr val="FE9D1A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900" u="sng" spc="35">
                <a:solidFill>
                  <a:srgbClr val="FE9D1A"/>
                </a:solidFill>
                <a:uFill>
                  <a:solidFill>
                    <a:srgbClr val="FE9D1A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900" u="sng">
                <a:solidFill>
                  <a:srgbClr val="FE9D1A"/>
                </a:solidFill>
                <a:uFill>
                  <a:solidFill>
                    <a:srgbClr val="FE9D1A"/>
                  </a:solidFill>
                </a:uFill>
                <a:latin typeface="宋体"/>
                <a:cs typeface="宋体"/>
              </a:rPr>
              <a:t>抖音平台家居内容点击小风车留资量对比</a:t>
            </a:r>
            <a:endParaRPr sz="900">
              <a:latin typeface="宋体"/>
              <a:cs typeface="宋体"/>
            </a:endParaRPr>
          </a:p>
        </p:txBody>
      </p:sp>
      <p:sp>
        <p:nvSpPr>
          <p:cNvPr id="82" name="object 82"/>
          <p:cNvSpPr/>
          <p:nvPr/>
        </p:nvSpPr>
        <p:spPr>
          <a:xfrm>
            <a:off x="6485242" y="860373"/>
            <a:ext cx="2588539" cy="21983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5941181" y="486135"/>
            <a:ext cx="487680" cy="394970"/>
          </a:xfrm>
          <a:custGeom>
            <a:rect l="l" t="t" r="r" b="b"/>
            <a:pathLst>
              <a:path w="487679" h="394969">
                <a:moveTo>
                  <a:pt x="377024" y="0"/>
                </a:moveTo>
                <a:lnTo>
                  <a:pt x="0" y="156260"/>
                </a:lnTo>
                <a:lnTo>
                  <a:pt x="0" y="394436"/>
                </a:lnTo>
                <a:lnTo>
                  <a:pt x="487108" y="394436"/>
                </a:lnTo>
                <a:lnTo>
                  <a:pt x="487108" y="77622"/>
                </a:lnTo>
                <a:lnTo>
                  <a:pt x="377024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5941179" y="449839"/>
            <a:ext cx="487680" cy="156845"/>
          </a:xfrm>
          <a:custGeom>
            <a:rect l="l" t="t" r="r" b="b"/>
            <a:pathLst>
              <a:path w="487679" h="156845">
                <a:moveTo>
                  <a:pt x="0" y="156260"/>
                </a:moveTo>
                <a:lnTo>
                  <a:pt x="377024" y="0"/>
                </a:lnTo>
                <a:lnTo>
                  <a:pt x="487108" y="77622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 txBox="1"/>
          <p:nvPr/>
        </p:nvSpPr>
        <p:spPr>
          <a:xfrm>
            <a:off x="6563791" y="451898"/>
            <a:ext cx="2336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E9D1A"/>
                </a:solidFill>
                <a:latin typeface="宋体"/>
                <a:cs typeface="宋体"/>
              </a:rPr>
              <a:t>洞察家居潜力赛道</a:t>
            </a: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400">
                <a:solidFill>
                  <a:srgbClr val="FE9D1A"/>
                </a:solidFill>
                <a:latin typeface="宋体"/>
                <a:cs typeface="宋体"/>
              </a:rPr>
              <a:t>为商家提供平台类目发展趋势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5953843" y="538858"/>
            <a:ext cx="458470" cy="42290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b="1" spc="-265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600" b="1" spc="45">
                <a:solidFill>
                  <a:srgbClr val="FFFFFF"/>
                </a:solidFill>
                <a:latin typeface="Arial"/>
                <a:cs typeface="Arial"/>
              </a:rPr>
              <a:t>.</a:t>
            </a:r>
            <a:r>
              <a:rPr sz="2600" b="1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2600">
              <a:latin typeface="Arial"/>
              <a:cs typeface="Arial"/>
            </a:endParaRPr>
          </a:p>
        </p:txBody>
      </p:sp>
      <p:sp>
        <p:nvSpPr>
          <p:cNvPr id="87" name="object 87"/>
          <p:cNvSpPr/>
          <p:nvPr/>
        </p:nvSpPr>
        <p:spPr>
          <a:xfrm>
            <a:off x="8973359" y="770937"/>
            <a:ext cx="200863" cy="200863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 txBox="1"/>
          <p:nvPr/>
        </p:nvSpPr>
        <p:spPr>
          <a:xfrm>
            <a:off x="5891298" y="1267366"/>
            <a:ext cx="5334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414042"/>
                </a:solidFill>
                <a:latin typeface="宋体"/>
                <a:cs typeface="宋体"/>
              </a:rPr>
              <a:t>搜索量增幅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10041455" y="4969974"/>
            <a:ext cx="3302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414042"/>
                </a:solidFill>
                <a:latin typeface="宋体"/>
                <a:cs typeface="宋体"/>
              </a:rPr>
              <a:t>搜索量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0" name="object 90"/>
          <p:cNvSpPr/>
          <p:nvPr/>
        </p:nvSpPr>
        <p:spPr>
          <a:xfrm>
            <a:off x="5904000" y="4947497"/>
            <a:ext cx="4464050" cy="0"/>
          </a:xfrm>
          <a:custGeom>
            <a:rect l="l" t="t" r="r" b="b"/>
            <a:pathLst>
              <a:path w="4464050">
                <a:moveTo>
                  <a:pt x="4463999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C4D4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 flipH="1">
            <a:off x="6137027" y="1462963"/>
            <a:ext cx="0" cy="3780790"/>
          </a:xfrm>
          <a:custGeom>
            <a:rect l="l" t="t" r="r" b="b"/>
            <a:pathLst>
              <a:path h="3780790">
                <a:moveTo>
                  <a:pt x="0" y="0"/>
                </a:moveTo>
                <a:lnTo>
                  <a:pt x="0" y="3780167"/>
                </a:lnTo>
              </a:path>
            </a:pathLst>
          </a:custGeom>
          <a:ln w="6350">
            <a:solidFill>
              <a:srgbClr val="4C4D4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 txBox="1"/>
          <p:nvPr/>
        </p:nvSpPr>
        <p:spPr>
          <a:xfrm>
            <a:off x="7294747" y="5006920"/>
            <a:ext cx="190944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40">
                <a:solidFill>
                  <a:srgbClr val="77787B"/>
                </a:solidFill>
                <a:latin typeface="宋体"/>
                <a:cs typeface="宋体"/>
              </a:rPr>
              <a:t>数据来源：巨量算数</a:t>
            </a:r>
            <a:r>
              <a:rPr sz="600" spc="25">
                <a:solidFill>
                  <a:srgbClr val="77787B"/>
                </a:solidFill>
                <a:latin typeface="宋体"/>
                <a:cs typeface="宋体"/>
              </a:rPr>
              <a:t>，2022</a:t>
            </a:r>
            <a:r>
              <a:rPr sz="600" spc="40">
                <a:solidFill>
                  <a:srgbClr val="77787B"/>
                </a:solidFill>
                <a:latin typeface="宋体"/>
                <a:cs typeface="宋体"/>
              </a:rPr>
              <a:t>年</a:t>
            </a:r>
            <a:r>
              <a:rPr sz="600" spc="20">
                <a:solidFill>
                  <a:srgbClr val="77787B"/>
                </a:solidFill>
                <a:latin typeface="宋体"/>
                <a:cs typeface="宋体"/>
              </a:rPr>
              <a:t>1-11</a:t>
            </a:r>
            <a:r>
              <a:rPr sz="600" spc="40">
                <a:solidFill>
                  <a:srgbClr val="77787B"/>
                </a:solidFill>
                <a:latin typeface="宋体"/>
                <a:cs typeface="宋体"/>
              </a:rPr>
              <a:t>月、</a:t>
            </a:r>
            <a:r>
              <a:rPr sz="600" spc="20">
                <a:solidFill>
                  <a:srgbClr val="77787B"/>
                </a:solidFill>
                <a:latin typeface="宋体"/>
                <a:cs typeface="宋体"/>
              </a:rPr>
              <a:t>2023</a:t>
            </a:r>
            <a:r>
              <a:rPr sz="600" spc="40">
                <a:solidFill>
                  <a:srgbClr val="77787B"/>
                </a:solidFill>
                <a:latin typeface="宋体"/>
                <a:cs typeface="宋体"/>
              </a:rPr>
              <a:t>年</a:t>
            </a:r>
            <a:r>
              <a:rPr sz="600" spc="20">
                <a:solidFill>
                  <a:srgbClr val="77787B"/>
                </a:solidFill>
                <a:latin typeface="宋体"/>
                <a:cs typeface="宋体"/>
              </a:rPr>
              <a:t>1-11</a:t>
            </a:r>
            <a:r>
              <a:rPr sz="600" spc="4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9939746" y="3327568"/>
            <a:ext cx="2959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29209" rIns="0" bIns="0" rtlCol="0">
            <a:spAutoFit/>
          </a:bodyPr>
          <a:lstStyle/>
          <a:p>
            <a:pPr marL="112395">
              <a:lnSpc>
                <a:spcPct val="100000"/>
              </a:lnSpc>
              <a:spcBef>
                <a:spcPts val="229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摆件</a:t>
            </a:r>
            <a:endParaRPr sz="700">
              <a:latin typeface="宋体"/>
              <a:cs typeface="宋体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10121036" y="3145812"/>
            <a:ext cx="2070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34290" rIns="0" bIns="0" rtlCol="0">
            <a:spAutoFit/>
          </a:bodyPr>
          <a:lstStyle/>
          <a:p>
            <a:pPr marL="15240">
              <a:lnSpc>
                <a:spcPct val="100000"/>
              </a:lnSpc>
              <a:spcBef>
                <a:spcPts val="27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枕头</a:t>
            </a:r>
            <a:endParaRPr sz="700">
              <a:latin typeface="宋体"/>
              <a:cs typeface="宋体"/>
            </a:endParaRPr>
          </a:p>
        </p:txBody>
      </p:sp>
      <p:sp>
        <p:nvSpPr>
          <p:cNvPr id="95" name="object 95"/>
          <p:cNvSpPr txBox="1"/>
          <p:nvPr/>
        </p:nvSpPr>
        <p:spPr>
          <a:xfrm>
            <a:off x="10121036" y="4418102"/>
            <a:ext cx="1816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355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）</a:t>
            </a:r>
            <a:endParaRPr sz="700">
              <a:latin typeface="宋体"/>
              <a:cs typeface="宋体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9758455" y="4418102"/>
            <a:ext cx="3340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algn="r">
              <a:lnSpc>
                <a:spcPts val="355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胶漆</a:t>
            </a:r>
            <a:endParaRPr sz="700">
              <a:latin typeface="宋体"/>
              <a:cs typeface="宋体"/>
            </a:endParaRPr>
          </a:p>
        </p:txBody>
      </p:sp>
      <p:sp>
        <p:nvSpPr>
          <p:cNvPr id="97" name="object 97"/>
          <p:cNvSpPr txBox="1"/>
          <p:nvPr/>
        </p:nvSpPr>
        <p:spPr>
          <a:xfrm>
            <a:off x="9577165" y="4418102"/>
            <a:ext cx="3467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algn="r">
              <a:lnSpc>
                <a:spcPts val="355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（乳</a:t>
            </a:r>
            <a:endParaRPr sz="700">
              <a:latin typeface="宋体"/>
              <a:cs typeface="宋体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9395873" y="4418102"/>
            <a:ext cx="3467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algn="r">
              <a:lnSpc>
                <a:spcPts val="355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涂料</a:t>
            </a:r>
            <a:endParaRPr sz="700">
              <a:latin typeface="宋体"/>
              <a:cs typeface="宋体"/>
            </a:endParaRPr>
          </a:p>
        </p:txBody>
      </p:sp>
      <p:sp>
        <p:nvSpPr>
          <p:cNvPr id="99" name="object 99"/>
          <p:cNvSpPr txBox="1"/>
          <p:nvPr/>
        </p:nvSpPr>
        <p:spPr>
          <a:xfrm>
            <a:off x="9395873" y="3509324"/>
            <a:ext cx="3340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215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板材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0" name="object 100"/>
          <p:cNvSpPr txBox="1"/>
          <p:nvPr/>
        </p:nvSpPr>
        <p:spPr>
          <a:xfrm>
            <a:off x="7039099" y="3691079"/>
            <a:ext cx="2451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55244">
              <a:lnSpc>
                <a:spcPts val="805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家具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1" name="object 101"/>
          <p:cNvSpPr txBox="1"/>
          <p:nvPr/>
        </p:nvSpPr>
        <p:spPr>
          <a:xfrm>
            <a:off x="6857808" y="3691079"/>
            <a:ext cx="2578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58419">
              <a:lnSpc>
                <a:spcPts val="805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成品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2" name="object 102"/>
          <p:cNvSpPr txBox="1"/>
          <p:nvPr/>
        </p:nvSpPr>
        <p:spPr>
          <a:xfrm>
            <a:off x="8308133" y="4054591"/>
            <a:ext cx="1943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22860" rIns="0" bIns="0" rtlCol="0">
            <a:spAutoFit/>
          </a:bodyPr>
          <a:lstStyle/>
          <a:p>
            <a:pPr marL="6350">
              <a:lnSpc>
                <a:spcPct val="100000"/>
              </a:lnSpc>
              <a:spcBef>
                <a:spcPts val="18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厨房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3" name="object 103"/>
          <p:cNvSpPr txBox="1"/>
          <p:nvPr/>
        </p:nvSpPr>
        <p:spPr>
          <a:xfrm>
            <a:off x="6676518" y="2600545"/>
            <a:ext cx="2578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28575" rIns="0" bIns="0" rtlCol="0">
            <a:spAutoFit/>
          </a:bodyPr>
          <a:lstStyle/>
          <a:p>
            <a:pPr marL="67310">
              <a:lnSpc>
                <a:spcPct val="100000"/>
              </a:lnSpc>
              <a:spcBef>
                <a:spcPts val="225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床类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4" name="object 104"/>
          <p:cNvSpPr txBox="1"/>
          <p:nvPr/>
        </p:nvSpPr>
        <p:spPr>
          <a:xfrm>
            <a:off x="9214584" y="3872835"/>
            <a:ext cx="2451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28575" rIns="0" bIns="0" rtlCol="0">
            <a:spAutoFit/>
          </a:bodyPr>
          <a:lstStyle/>
          <a:p>
            <a:pPr marL="54610">
              <a:lnSpc>
                <a:spcPct val="100000"/>
              </a:lnSpc>
              <a:spcBef>
                <a:spcPts val="225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床笠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7220389" y="2055279"/>
            <a:ext cx="3086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119380">
              <a:lnSpc>
                <a:spcPts val="74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套件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7039099" y="2055279"/>
            <a:ext cx="3213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algn="r">
              <a:lnSpc>
                <a:spcPts val="74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床品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8386922" y="1735019"/>
            <a:ext cx="381000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灯具灯饰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8" name="object 108"/>
          <p:cNvSpPr txBox="1"/>
          <p:nvPr/>
        </p:nvSpPr>
        <p:spPr>
          <a:xfrm>
            <a:off x="7220389" y="3872835"/>
            <a:ext cx="2578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46355">
              <a:lnSpc>
                <a:spcPct val="100000"/>
              </a:lnSpc>
              <a:spcBef>
                <a:spcPts val="280"/>
              </a:spcBef>
            </a:pPr>
            <a:r>
              <a:rPr sz="700" spc="-50">
                <a:solidFill>
                  <a:srgbClr val="323031"/>
                </a:solidFill>
                <a:latin typeface="宋体"/>
                <a:cs typeface="宋体"/>
              </a:rPr>
              <a:t>/火锅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9" name="object 109"/>
          <p:cNvSpPr txBox="1"/>
          <p:nvPr/>
        </p:nvSpPr>
        <p:spPr>
          <a:xfrm>
            <a:off x="7039099" y="3872835"/>
            <a:ext cx="2451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49530">
              <a:lnSpc>
                <a:spcPct val="100000"/>
              </a:lnSpc>
              <a:spcBef>
                <a:spcPts val="28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电热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0" name="object 110"/>
          <p:cNvSpPr txBox="1"/>
          <p:nvPr/>
        </p:nvSpPr>
        <p:spPr>
          <a:xfrm>
            <a:off x="8630419" y="3619432"/>
            <a:ext cx="381000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防水补漏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1" name="object 111"/>
          <p:cNvSpPr txBox="1"/>
          <p:nvPr/>
        </p:nvSpPr>
        <p:spPr>
          <a:xfrm>
            <a:off x="7764260" y="3691079"/>
            <a:ext cx="1816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25400" rIns="0" bIns="0" rtlCol="0">
            <a:spAutoFit/>
          </a:bodyPr>
          <a:lstStyle/>
          <a:p>
            <a:pPr marL="26034">
              <a:lnSpc>
                <a:spcPct val="100000"/>
              </a:lnSpc>
              <a:spcBef>
                <a:spcPts val="20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展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2" name="object 112"/>
          <p:cNvSpPr txBox="1"/>
          <p:nvPr/>
        </p:nvSpPr>
        <p:spPr>
          <a:xfrm>
            <a:off x="7582970" y="3691079"/>
            <a:ext cx="2197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25400" rIns="0" bIns="0" rtlCol="0">
            <a:spAutoFit/>
          </a:bodyPr>
          <a:lstStyle/>
          <a:p>
            <a:pPr marL="29209">
              <a:lnSpc>
                <a:spcPct val="100000"/>
              </a:lnSpc>
              <a:spcBef>
                <a:spcPts val="20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家居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3" name="object 113"/>
          <p:cNvSpPr txBox="1"/>
          <p:nvPr/>
        </p:nvSpPr>
        <p:spPr>
          <a:xfrm>
            <a:off x="6258389" y="3522709"/>
            <a:ext cx="407670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家务</a:t>
            </a:r>
            <a:r>
              <a:rPr sz="700" spc="-145">
                <a:solidFill>
                  <a:srgbClr val="323031"/>
                </a:solidFill>
                <a:latin typeface="宋体"/>
                <a:cs typeface="宋体"/>
              </a:rPr>
              <a:t>/地板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4" name="object 114"/>
          <p:cNvSpPr txBox="1"/>
          <p:nvPr/>
        </p:nvSpPr>
        <p:spPr>
          <a:xfrm>
            <a:off x="6313937" y="3691079"/>
            <a:ext cx="334010" cy="182245"/>
          </a:xfrm>
          <a:prstGeom prst="rect">
            <a:avLst/>
          </a:prstGeom>
          <a:ln w="4445">
            <a:solidFill>
              <a:srgbClr val="D5D7D8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algn="r">
              <a:lnSpc>
                <a:spcPts val="455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用具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5" name="object 115"/>
          <p:cNvSpPr txBox="1"/>
          <p:nvPr/>
        </p:nvSpPr>
        <p:spPr>
          <a:xfrm>
            <a:off x="6140202" y="3629389"/>
            <a:ext cx="321945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3510">
              <a:lnSpc>
                <a:spcPct val="100000"/>
              </a:lnSpc>
              <a:spcBef>
                <a:spcPts val="10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清洁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6" name="object 116"/>
          <p:cNvSpPr txBox="1"/>
          <p:nvPr/>
        </p:nvSpPr>
        <p:spPr>
          <a:xfrm>
            <a:off x="7582970" y="4236346"/>
            <a:ext cx="3213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24130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19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用具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7" name="object 117"/>
          <p:cNvSpPr txBox="1"/>
          <p:nvPr/>
        </p:nvSpPr>
        <p:spPr>
          <a:xfrm>
            <a:off x="7401679" y="4236346"/>
            <a:ext cx="3213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24130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19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烹饪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8" name="object 118"/>
          <p:cNvSpPr txBox="1"/>
          <p:nvPr/>
        </p:nvSpPr>
        <p:spPr>
          <a:xfrm>
            <a:off x="6857808" y="4236346"/>
            <a:ext cx="2070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107950">
              <a:lnSpc>
                <a:spcPts val="765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制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9" name="object 119"/>
          <p:cNvSpPr txBox="1"/>
          <p:nvPr/>
        </p:nvSpPr>
        <p:spPr>
          <a:xfrm>
            <a:off x="6676518" y="4236346"/>
            <a:ext cx="2959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22225">
              <a:lnSpc>
                <a:spcPts val="765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空间定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0" name="object 120"/>
          <p:cNvSpPr txBox="1"/>
          <p:nvPr/>
        </p:nvSpPr>
        <p:spPr>
          <a:xfrm>
            <a:off x="6495228" y="4236346"/>
            <a:ext cx="2197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26034">
              <a:lnSpc>
                <a:spcPts val="765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全屋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1" name="object 121"/>
          <p:cNvSpPr txBox="1"/>
          <p:nvPr/>
        </p:nvSpPr>
        <p:spPr>
          <a:xfrm>
            <a:off x="7401679" y="4054591"/>
            <a:ext cx="1816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22860" rIns="0" bIns="0" rtlCol="0">
            <a:spAutoFit/>
          </a:bodyPr>
          <a:lstStyle/>
          <a:p>
            <a:pPr marL="40640">
              <a:lnSpc>
                <a:spcPct val="100000"/>
              </a:lnSpc>
              <a:spcBef>
                <a:spcPts val="18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具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2" name="object 122"/>
          <p:cNvSpPr txBox="1"/>
          <p:nvPr/>
        </p:nvSpPr>
        <p:spPr>
          <a:xfrm>
            <a:off x="7220389" y="4054591"/>
            <a:ext cx="2324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22860" rIns="0" bIns="0" rtlCol="0">
            <a:spAutoFit/>
          </a:bodyPr>
          <a:lstStyle/>
          <a:p>
            <a:pPr marL="43815">
              <a:lnSpc>
                <a:spcPct val="100000"/>
              </a:lnSpc>
              <a:spcBef>
                <a:spcPts val="18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焙用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3" name="object 123"/>
          <p:cNvSpPr txBox="1"/>
          <p:nvPr/>
        </p:nvSpPr>
        <p:spPr>
          <a:xfrm>
            <a:off x="7039099" y="4054591"/>
            <a:ext cx="2324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22860" rIns="0" bIns="0" rtlCol="0">
            <a:spAutoFit/>
          </a:bodyPr>
          <a:lstStyle/>
          <a:p>
            <a:pPr marL="110489">
              <a:lnSpc>
                <a:spcPct val="100000"/>
              </a:lnSpc>
              <a:spcBef>
                <a:spcPts val="180"/>
              </a:spcBef>
            </a:pPr>
            <a:r>
              <a:rPr sz="700" spc="-75">
                <a:solidFill>
                  <a:srgbClr val="323031"/>
                </a:solidFill>
                <a:latin typeface="宋体"/>
                <a:cs typeface="宋体"/>
              </a:rPr>
              <a:t>/烘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4" name="object 124"/>
          <p:cNvSpPr txBox="1"/>
          <p:nvPr/>
        </p:nvSpPr>
        <p:spPr>
          <a:xfrm>
            <a:off x="6857808" y="4054591"/>
            <a:ext cx="3086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22860" rIns="0" bIns="0" rtlCol="0">
            <a:spAutoFit/>
          </a:bodyPr>
          <a:lstStyle/>
          <a:p>
            <a:pPr marL="113664">
              <a:lnSpc>
                <a:spcPct val="100000"/>
              </a:lnSpc>
              <a:spcBef>
                <a:spcPts val="18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烧烤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5" name="object 125"/>
          <p:cNvSpPr txBox="1"/>
          <p:nvPr/>
        </p:nvSpPr>
        <p:spPr>
          <a:xfrm>
            <a:off x="6676518" y="4418102"/>
            <a:ext cx="2959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1270" rIns="0" bIns="0" rtlCol="0">
            <a:spAutoFit/>
          </a:bodyPr>
          <a:lstStyle/>
          <a:p>
            <a:pPr marR="103505">
              <a:lnSpc>
                <a:spcPct val="100000"/>
              </a:lnSpc>
              <a:spcBef>
                <a:spcPts val="10"/>
              </a:spcBef>
            </a:pPr>
            <a:endParaRPr sz="750">
              <a:latin typeface="Times New Roman"/>
              <a:cs typeface="Times New Roman"/>
            </a:endParaRPr>
          </a:p>
          <a:p>
            <a:pPr marL="110489">
              <a:lnSpc>
                <a:spcPts val="56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系统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6" name="object 126"/>
          <p:cNvSpPr txBox="1"/>
          <p:nvPr/>
        </p:nvSpPr>
        <p:spPr>
          <a:xfrm>
            <a:off x="6495228" y="4418102"/>
            <a:ext cx="3086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1270" rIns="0" bIns="0" rtlCol="0">
            <a:spAutoFit/>
          </a:bodyPr>
          <a:lstStyle/>
          <a:p>
            <a:pPr marR="113030">
              <a:lnSpc>
                <a:spcPct val="100000"/>
              </a:lnSpc>
              <a:spcBef>
                <a:spcPts val="10"/>
              </a:spcBef>
            </a:pPr>
            <a:endParaRPr sz="750">
              <a:latin typeface="Times New Roman"/>
              <a:cs typeface="Times New Roman"/>
            </a:endParaRPr>
          </a:p>
          <a:p>
            <a:pPr marL="114300">
              <a:lnSpc>
                <a:spcPts val="56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舒适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7" name="object 127"/>
          <p:cNvSpPr txBox="1"/>
          <p:nvPr/>
        </p:nvSpPr>
        <p:spPr>
          <a:xfrm>
            <a:off x="7764260" y="2782302"/>
            <a:ext cx="3467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60325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475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锁具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8" name="object 128"/>
          <p:cNvSpPr txBox="1"/>
          <p:nvPr/>
        </p:nvSpPr>
        <p:spPr>
          <a:xfrm>
            <a:off x="8308133" y="3327568"/>
            <a:ext cx="1943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93345">
              <a:lnSpc>
                <a:spcPts val="835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务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9" name="object 129"/>
          <p:cNvSpPr txBox="1"/>
          <p:nvPr/>
        </p:nvSpPr>
        <p:spPr>
          <a:xfrm>
            <a:off x="8126841" y="3327568"/>
            <a:ext cx="2832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7620">
              <a:lnSpc>
                <a:spcPts val="835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维修服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30" name="object 130"/>
          <p:cNvSpPr txBox="1"/>
          <p:nvPr/>
        </p:nvSpPr>
        <p:spPr>
          <a:xfrm>
            <a:off x="7719283" y="3070119"/>
            <a:ext cx="381000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卫浴用品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31" name="object 131"/>
          <p:cNvSpPr txBox="1"/>
          <p:nvPr/>
        </p:nvSpPr>
        <p:spPr>
          <a:xfrm>
            <a:off x="8852003" y="4054591"/>
            <a:ext cx="334010" cy="182245"/>
          </a:xfrm>
          <a:prstGeom prst="rect">
            <a:avLst/>
          </a:prstGeom>
          <a:ln w="4444">
            <a:solidFill>
              <a:srgbClr val="D5D7D8"/>
            </a:solidFill>
          </a:ln>
        </p:spPr>
        <p:txBody>
          <a:bodyPr vert="horz" wrap="square" lIns="0" tIns="29845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235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字画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32" name="object 132"/>
          <p:cNvSpPr txBox="1"/>
          <p:nvPr/>
        </p:nvSpPr>
        <p:spPr>
          <a:xfrm>
            <a:off x="5895850" y="3085139"/>
            <a:ext cx="220979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105">
                <a:solidFill>
                  <a:srgbClr val="77787B"/>
                </a:solidFill>
                <a:latin typeface="宋体"/>
                <a:cs typeface="宋体"/>
              </a:rPr>
              <a:t>100%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33" name="object 133"/>
          <p:cNvSpPr txBox="1"/>
          <p:nvPr/>
        </p:nvSpPr>
        <p:spPr>
          <a:xfrm>
            <a:off x="5895850" y="2904507"/>
            <a:ext cx="220979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105">
                <a:solidFill>
                  <a:srgbClr val="77787B"/>
                </a:solidFill>
                <a:latin typeface="宋体"/>
                <a:cs typeface="宋体"/>
              </a:rPr>
              <a:t>110%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34" name="object 134"/>
          <p:cNvSpPr txBox="1"/>
          <p:nvPr/>
        </p:nvSpPr>
        <p:spPr>
          <a:xfrm>
            <a:off x="5896409" y="2723875"/>
            <a:ext cx="220979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100">
                <a:solidFill>
                  <a:srgbClr val="77787B"/>
                </a:solidFill>
                <a:latin typeface="宋体"/>
                <a:cs typeface="宋体"/>
              </a:rPr>
              <a:t>120%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35" name="object 135"/>
          <p:cNvSpPr txBox="1"/>
          <p:nvPr/>
        </p:nvSpPr>
        <p:spPr>
          <a:xfrm>
            <a:off x="5896130" y="2543243"/>
            <a:ext cx="220979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100">
                <a:solidFill>
                  <a:srgbClr val="77787B"/>
                </a:solidFill>
                <a:latin typeface="宋体"/>
                <a:cs typeface="宋体"/>
              </a:rPr>
              <a:t>130%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36" name="object 136"/>
          <p:cNvSpPr txBox="1"/>
          <p:nvPr/>
        </p:nvSpPr>
        <p:spPr>
          <a:xfrm>
            <a:off x="5895571" y="2362611"/>
            <a:ext cx="221615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105">
                <a:solidFill>
                  <a:srgbClr val="77787B"/>
                </a:solidFill>
                <a:latin typeface="宋体"/>
                <a:cs typeface="宋体"/>
              </a:rPr>
              <a:t>140%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37" name="object 137"/>
          <p:cNvSpPr txBox="1"/>
          <p:nvPr/>
        </p:nvSpPr>
        <p:spPr>
          <a:xfrm>
            <a:off x="5895850" y="2181979"/>
            <a:ext cx="220979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105">
                <a:solidFill>
                  <a:srgbClr val="77787B"/>
                </a:solidFill>
                <a:latin typeface="宋体"/>
                <a:cs typeface="宋体"/>
              </a:rPr>
              <a:t>150%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38" name="object 138"/>
          <p:cNvSpPr txBox="1"/>
          <p:nvPr/>
        </p:nvSpPr>
        <p:spPr>
          <a:xfrm>
            <a:off x="5895571" y="2001347"/>
            <a:ext cx="221615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105">
                <a:solidFill>
                  <a:srgbClr val="77787B"/>
                </a:solidFill>
                <a:latin typeface="宋体"/>
                <a:cs typeface="宋体"/>
              </a:rPr>
              <a:t>160%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39" name="object 139"/>
          <p:cNvSpPr txBox="1"/>
          <p:nvPr/>
        </p:nvSpPr>
        <p:spPr>
          <a:xfrm>
            <a:off x="5895850" y="1820715"/>
            <a:ext cx="220979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105">
                <a:solidFill>
                  <a:srgbClr val="77787B"/>
                </a:solidFill>
                <a:latin typeface="宋体"/>
                <a:cs typeface="宋体"/>
              </a:rPr>
              <a:t>170%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40" name="object 140"/>
          <p:cNvSpPr txBox="1"/>
          <p:nvPr/>
        </p:nvSpPr>
        <p:spPr>
          <a:xfrm>
            <a:off x="5938109" y="3265562"/>
            <a:ext cx="179070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120">
                <a:solidFill>
                  <a:srgbClr val="77787B"/>
                </a:solidFill>
                <a:latin typeface="宋体"/>
                <a:cs typeface="宋体"/>
              </a:rPr>
              <a:t>90%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41" name="object 141"/>
          <p:cNvSpPr txBox="1"/>
          <p:nvPr/>
        </p:nvSpPr>
        <p:spPr>
          <a:xfrm>
            <a:off x="5937551" y="3446194"/>
            <a:ext cx="179705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120">
                <a:solidFill>
                  <a:srgbClr val="77787B"/>
                </a:solidFill>
                <a:latin typeface="宋体"/>
                <a:cs typeface="宋体"/>
              </a:rPr>
              <a:t>80%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42" name="object 142"/>
          <p:cNvSpPr txBox="1"/>
          <p:nvPr/>
        </p:nvSpPr>
        <p:spPr>
          <a:xfrm>
            <a:off x="5938389" y="3626826"/>
            <a:ext cx="178435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120">
                <a:solidFill>
                  <a:srgbClr val="77787B"/>
                </a:solidFill>
                <a:latin typeface="宋体"/>
                <a:cs typeface="宋体"/>
              </a:rPr>
              <a:t>70%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43" name="object 143"/>
          <p:cNvSpPr txBox="1"/>
          <p:nvPr/>
        </p:nvSpPr>
        <p:spPr>
          <a:xfrm>
            <a:off x="5938109" y="3807458"/>
            <a:ext cx="179070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120">
                <a:solidFill>
                  <a:srgbClr val="77787B"/>
                </a:solidFill>
                <a:latin typeface="宋体"/>
                <a:cs typeface="宋体"/>
              </a:rPr>
              <a:t>60%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44" name="object 144"/>
          <p:cNvSpPr txBox="1"/>
          <p:nvPr/>
        </p:nvSpPr>
        <p:spPr>
          <a:xfrm>
            <a:off x="5938389" y="3988090"/>
            <a:ext cx="178435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120">
                <a:solidFill>
                  <a:srgbClr val="77787B"/>
                </a:solidFill>
                <a:latin typeface="宋体"/>
                <a:cs typeface="宋体"/>
              </a:rPr>
              <a:t>50%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45" name="object 145"/>
          <p:cNvSpPr txBox="1"/>
          <p:nvPr/>
        </p:nvSpPr>
        <p:spPr>
          <a:xfrm>
            <a:off x="5938109" y="4168723"/>
            <a:ext cx="179070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120">
                <a:solidFill>
                  <a:srgbClr val="77787B"/>
                </a:solidFill>
                <a:latin typeface="宋体"/>
                <a:cs typeface="宋体"/>
              </a:rPr>
              <a:t>40%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46" name="object 146"/>
          <p:cNvSpPr txBox="1"/>
          <p:nvPr/>
        </p:nvSpPr>
        <p:spPr>
          <a:xfrm>
            <a:off x="5938668" y="4349355"/>
            <a:ext cx="178435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120">
                <a:solidFill>
                  <a:srgbClr val="77787B"/>
                </a:solidFill>
                <a:latin typeface="宋体"/>
                <a:cs typeface="宋体"/>
              </a:rPr>
              <a:t>30%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47" name="object 147"/>
          <p:cNvSpPr txBox="1"/>
          <p:nvPr/>
        </p:nvSpPr>
        <p:spPr>
          <a:xfrm>
            <a:off x="5938947" y="4529987"/>
            <a:ext cx="178435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125">
                <a:solidFill>
                  <a:srgbClr val="77787B"/>
                </a:solidFill>
                <a:latin typeface="宋体"/>
                <a:cs typeface="宋体"/>
              </a:rPr>
              <a:t>20%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48" name="object 148"/>
          <p:cNvSpPr txBox="1"/>
          <p:nvPr/>
        </p:nvSpPr>
        <p:spPr>
          <a:xfrm>
            <a:off x="5938389" y="4710619"/>
            <a:ext cx="178435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120">
                <a:solidFill>
                  <a:srgbClr val="77787B"/>
                </a:solidFill>
                <a:latin typeface="宋体"/>
                <a:cs typeface="宋体"/>
              </a:rPr>
              <a:t>10%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49" name="object 149"/>
          <p:cNvSpPr/>
          <p:nvPr/>
        </p:nvSpPr>
        <p:spPr>
          <a:xfrm>
            <a:off x="10278712" y="3386252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6" y="2342"/>
                </a:lnTo>
                <a:lnTo>
                  <a:pt x="8737" y="8732"/>
                </a:lnTo>
                <a:lnTo>
                  <a:pt x="2344" y="18211"/>
                </a:lnTo>
                <a:lnTo>
                  <a:pt x="0" y="29819"/>
                </a:lnTo>
                <a:lnTo>
                  <a:pt x="2344" y="41427"/>
                </a:lnTo>
                <a:lnTo>
                  <a:pt x="8737" y="50906"/>
                </a:lnTo>
                <a:lnTo>
                  <a:pt x="18216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0" name="object 150"/>
          <p:cNvSpPr/>
          <p:nvPr/>
        </p:nvSpPr>
        <p:spPr>
          <a:xfrm>
            <a:off x="9772433" y="4264062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6" y="2342"/>
                </a:lnTo>
                <a:lnTo>
                  <a:pt x="8737" y="8732"/>
                </a:lnTo>
                <a:lnTo>
                  <a:pt x="2344" y="18211"/>
                </a:lnTo>
                <a:lnTo>
                  <a:pt x="0" y="29819"/>
                </a:lnTo>
                <a:lnTo>
                  <a:pt x="2344" y="41427"/>
                </a:lnTo>
                <a:lnTo>
                  <a:pt x="8737" y="50906"/>
                </a:lnTo>
                <a:lnTo>
                  <a:pt x="18216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1" name="object 151"/>
          <p:cNvSpPr/>
          <p:nvPr/>
        </p:nvSpPr>
        <p:spPr>
          <a:xfrm>
            <a:off x="9428214" y="3566082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1" y="2342"/>
                </a:lnTo>
                <a:lnTo>
                  <a:pt x="8732" y="8732"/>
                </a:lnTo>
                <a:lnTo>
                  <a:pt x="2342" y="18211"/>
                </a:lnTo>
                <a:lnTo>
                  <a:pt x="0" y="29819"/>
                </a:lnTo>
                <a:lnTo>
                  <a:pt x="2342" y="41427"/>
                </a:lnTo>
                <a:lnTo>
                  <a:pt x="8732" y="50906"/>
                </a:lnTo>
                <a:lnTo>
                  <a:pt x="18211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2" name="object 152"/>
          <p:cNvSpPr/>
          <p:nvPr/>
        </p:nvSpPr>
        <p:spPr>
          <a:xfrm>
            <a:off x="9153897" y="3930594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6" y="2342"/>
                </a:lnTo>
                <a:lnTo>
                  <a:pt x="8737" y="8732"/>
                </a:lnTo>
                <a:lnTo>
                  <a:pt x="2344" y="18211"/>
                </a:lnTo>
                <a:lnTo>
                  <a:pt x="0" y="29819"/>
                </a:lnTo>
                <a:lnTo>
                  <a:pt x="2344" y="41427"/>
                </a:lnTo>
                <a:lnTo>
                  <a:pt x="8737" y="50906"/>
                </a:lnTo>
                <a:lnTo>
                  <a:pt x="18216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3" name="object 153"/>
          <p:cNvSpPr/>
          <p:nvPr/>
        </p:nvSpPr>
        <p:spPr>
          <a:xfrm>
            <a:off x="8874777" y="4119483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6" y="2342"/>
                </a:lnTo>
                <a:lnTo>
                  <a:pt x="8737" y="8732"/>
                </a:lnTo>
                <a:lnTo>
                  <a:pt x="2344" y="18211"/>
                </a:lnTo>
                <a:lnTo>
                  <a:pt x="0" y="29819"/>
                </a:lnTo>
                <a:lnTo>
                  <a:pt x="2344" y="41427"/>
                </a:lnTo>
                <a:lnTo>
                  <a:pt x="8737" y="50906"/>
                </a:lnTo>
                <a:lnTo>
                  <a:pt x="18216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4" name="object 154"/>
          <p:cNvSpPr/>
          <p:nvPr/>
        </p:nvSpPr>
        <p:spPr>
          <a:xfrm>
            <a:off x="8514057" y="3661257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1" y="2342"/>
                </a:lnTo>
                <a:lnTo>
                  <a:pt x="8732" y="8732"/>
                </a:lnTo>
                <a:lnTo>
                  <a:pt x="2342" y="18211"/>
                </a:lnTo>
                <a:lnTo>
                  <a:pt x="0" y="29819"/>
                </a:lnTo>
                <a:lnTo>
                  <a:pt x="2342" y="41427"/>
                </a:lnTo>
                <a:lnTo>
                  <a:pt x="8732" y="50906"/>
                </a:lnTo>
                <a:lnTo>
                  <a:pt x="18211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5" name="object 155"/>
          <p:cNvSpPr/>
          <p:nvPr/>
        </p:nvSpPr>
        <p:spPr>
          <a:xfrm>
            <a:off x="8206564" y="4106783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6" y="2342"/>
                </a:lnTo>
                <a:lnTo>
                  <a:pt x="8737" y="8732"/>
                </a:lnTo>
                <a:lnTo>
                  <a:pt x="2344" y="18211"/>
                </a:lnTo>
                <a:lnTo>
                  <a:pt x="0" y="29819"/>
                </a:lnTo>
                <a:lnTo>
                  <a:pt x="2344" y="41427"/>
                </a:lnTo>
                <a:lnTo>
                  <a:pt x="8737" y="50906"/>
                </a:lnTo>
                <a:lnTo>
                  <a:pt x="18216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6" name="object 156"/>
          <p:cNvSpPr/>
          <p:nvPr/>
        </p:nvSpPr>
        <p:spPr>
          <a:xfrm>
            <a:off x="8278303" y="1776869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1" y="2342"/>
                </a:lnTo>
                <a:lnTo>
                  <a:pt x="8732" y="8732"/>
                </a:lnTo>
                <a:lnTo>
                  <a:pt x="2342" y="18211"/>
                </a:lnTo>
                <a:lnTo>
                  <a:pt x="0" y="29819"/>
                </a:lnTo>
                <a:lnTo>
                  <a:pt x="2342" y="41427"/>
                </a:lnTo>
                <a:lnTo>
                  <a:pt x="8732" y="50906"/>
                </a:lnTo>
                <a:lnTo>
                  <a:pt x="18211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7" name="object 157"/>
          <p:cNvSpPr/>
          <p:nvPr/>
        </p:nvSpPr>
        <p:spPr>
          <a:xfrm>
            <a:off x="7996325" y="3356434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1" y="2342"/>
                </a:lnTo>
                <a:lnTo>
                  <a:pt x="8732" y="8732"/>
                </a:lnTo>
                <a:lnTo>
                  <a:pt x="2342" y="18211"/>
                </a:lnTo>
                <a:lnTo>
                  <a:pt x="0" y="29819"/>
                </a:lnTo>
                <a:lnTo>
                  <a:pt x="2342" y="41427"/>
                </a:lnTo>
                <a:lnTo>
                  <a:pt x="8732" y="50906"/>
                </a:lnTo>
                <a:lnTo>
                  <a:pt x="18211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8" name="object 158"/>
          <p:cNvSpPr/>
          <p:nvPr/>
        </p:nvSpPr>
        <p:spPr>
          <a:xfrm>
            <a:off x="7841977" y="2864393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1" y="2342"/>
                </a:lnTo>
                <a:lnTo>
                  <a:pt x="8732" y="8732"/>
                </a:lnTo>
                <a:lnTo>
                  <a:pt x="2342" y="18211"/>
                </a:lnTo>
                <a:lnTo>
                  <a:pt x="0" y="29819"/>
                </a:lnTo>
                <a:lnTo>
                  <a:pt x="2342" y="41427"/>
                </a:lnTo>
                <a:lnTo>
                  <a:pt x="8732" y="50906"/>
                </a:lnTo>
                <a:lnTo>
                  <a:pt x="18211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9" name="object 159"/>
          <p:cNvSpPr/>
          <p:nvPr/>
        </p:nvSpPr>
        <p:spPr>
          <a:xfrm>
            <a:off x="7612832" y="3115993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6" y="2342"/>
                </a:lnTo>
                <a:lnTo>
                  <a:pt x="8737" y="8732"/>
                </a:lnTo>
                <a:lnTo>
                  <a:pt x="2344" y="18211"/>
                </a:lnTo>
                <a:lnTo>
                  <a:pt x="0" y="29819"/>
                </a:lnTo>
                <a:lnTo>
                  <a:pt x="2344" y="41427"/>
                </a:lnTo>
                <a:lnTo>
                  <a:pt x="8737" y="50906"/>
                </a:lnTo>
                <a:lnTo>
                  <a:pt x="18216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0" name="object 160"/>
          <p:cNvSpPr/>
          <p:nvPr/>
        </p:nvSpPr>
        <p:spPr>
          <a:xfrm>
            <a:off x="7431684" y="4282108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6" y="2342"/>
                </a:lnTo>
                <a:lnTo>
                  <a:pt x="8737" y="8732"/>
                </a:lnTo>
                <a:lnTo>
                  <a:pt x="2344" y="18211"/>
                </a:lnTo>
                <a:lnTo>
                  <a:pt x="0" y="29819"/>
                </a:lnTo>
                <a:lnTo>
                  <a:pt x="2344" y="41427"/>
                </a:lnTo>
                <a:lnTo>
                  <a:pt x="8737" y="50906"/>
                </a:lnTo>
                <a:lnTo>
                  <a:pt x="18216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1" name="object 161"/>
          <p:cNvSpPr/>
          <p:nvPr/>
        </p:nvSpPr>
        <p:spPr>
          <a:xfrm>
            <a:off x="7295581" y="3715067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1" y="2342"/>
                </a:lnTo>
                <a:lnTo>
                  <a:pt x="8732" y="8732"/>
                </a:lnTo>
                <a:lnTo>
                  <a:pt x="2342" y="18211"/>
                </a:lnTo>
                <a:lnTo>
                  <a:pt x="0" y="29819"/>
                </a:lnTo>
                <a:lnTo>
                  <a:pt x="2342" y="41427"/>
                </a:lnTo>
                <a:lnTo>
                  <a:pt x="8732" y="50906"/>
                </a:lnTo>
                <a:lnTo>
                  <a:pt x="18211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2" name="object 162"/>
          <p:cNvSpPr/>
          <p:nvPr/>
        </p:nvSpPr>
        <p:spPr>
          <a:xfrm>
            <a:off x="7059491" y="2072257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6" y="2342"/>
                </a:lnTo>
                <a:lnTo>
                  <a:pt x="8737" y="8732"/>
                </a:lnTo>
                <a:lnTo>
                  <a:pt x="2344" y="18211"/>
                </a:lnTo>
                <a:lnTo>
                  <a:pt x="0" y="29819"/>
                </a:lnTo>
                <a:lnTo>
                  <a:pt x="2344" y="41427"/>
                </a:lnTo>
                <a:lnTo>
                  <a:pt x="8737" y="50906"/>
                </a:lnTo>
                <a:lnTo>
                  <a:pt x="18216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3" name="object 163"/>
          <p:cNvSpPr/>
          <p:nvPr/>
        </p:nvSpPr>
        <p:spPr>
          <a:xfrm>
            <a:off x="6993731" y="3930596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1" y="2342"/>
                </a:lnTo>
                <a:lnTo>
                  <a:pt x="8732" y="8732"/>
                </a:lnTo>
                <a:lnTo>
                  <a:pt x="2342" y="18211"/>
                </a:lnTo>
                <a:lnTo>
                  <a:pt x="0" y="29819"/>
                </a:lnTo>
                <a:lnTo>
                  <a:pt x="2342" y="41427"/>
                </a:lnTo>
                <a:lnTo>
                  <a:pt x="8732" y="50906"/>
                </a:lnTo>
                <a:lnTo>
                  <a:pt x="18211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4" name="object 164"/>
          <p:cNvSpPr/>
          <p:nvPr/>
        </p:nvSpPr>
        <p:spPr>
          <a:xfrm>
            <a:off x="6462086" y="3786120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6" y="2342"/>
                </a:lnTo>
                <a:lnTo>
                  <a:pt x="8737" y="8732"/>
                </a:lnTo>
                <a:lnTo>
                  <a:pt x="2344" y="18211"/>
                </a:lnTo>
                <a:lnTo>
                  <a:pt x="0" y="29819"/>
                </a:lnTo>
                <a:lnTo>
                  <a:pt x="2344" y="41427"/>
                </a:lnTo>
                <a:lnTo>
                  <a:pt x="8737" y="50906"/>
                </a:lnTo>
                <a:lnTo>
                  <a:pt x="18216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5" name="object 165"/>
          <p:cNvSpPr/>
          <p:nvPr/>
        </p:nvSpPr>
        <p:spPr>
          <a:xfrm>
            <a:off x="6405951" y="4255437"/>
            <a:ext cx="59690" cy="59690"/>
          </a:xfrm>
          <a:custGeom>
            <a:rect l="l" t="t" r="r" b="b"/>
            <a:pathLst>
              <a:path w="59689" h="59689">
                <a:moveTo>
                  <a:pt x="29819" y="0"/>
                </a:moveTo>
                <a:lnTo>
                  <a:pt x="18216" y="2342"/>
                </a:lnTo>
                <a:lnTo>
                  <a:pt x="8737" y="8732"/>
                </a:lnTo>
                <a:lnTo>
                  <a:pt x="2344" y="18211"/>
                </a:lnTo>
                <a:lnTo>
                  <a:pt x="0" y="29819"/>
                </a:lnTo>
                <a:lnTo>
                  <a:pt x="2344" y="41427"/>
                </a:lnTo>
                <a:lnTo>
                  <a:pt x="8737" y="50906"/>
                </a:lnTo>
                <a:lnTo>
                  <a:pt x="18216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6" name="object 166"/>
          <p:cNvSpPr/>
          <p:nvPr/>
        </p:nvSpPr>
        <p:spPr>
          <a:xfrm>
            <a:off x="6875327" y="4106783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1" y="2342"/>
                </a:lnTo>
                <a:lnTo>
                  <a:pt x="8732" y="8732"/>
                </a:lnTo>
                <a:lnTo>
                  <a:pt x="2342" y="18211"/>
                </a:lnTo>
                <a:lnTo>
                  <a:pt x="0" y="29819"/>
                </a:lnTo>
                <a:lnTo>
                  <a:pt x="2342" y="41427"/>
                </a:lnTo>
                <a:lnTo>
                  <a:pt x="8732" y="50906"/>
                </a:lnTo>
                <a:lnTo>
                  <a:pt x="18211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7" name="object 167"/>
          <p:cNvSpPr/>
          <p:nvPr/>
        </p:nvSpPr>
        <p:spPr>
          <a:xfrm>
            <a:off x="6725443" y="4460004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6" y="2342"/>
                </a:lnTo>
                <a:lnTo>
                  <a:pt x="8737" y="8732"/>
                </a:lnTo>
                <a:lnTo>
                  <a:pt x="2344" y="18211"/>
                </a:lnTo>
                <a:lnTo>
                  <a:pt x="0" y="29819"/>
                </a:lnTo>
                <a:lnTo>
                  <a:pt x="2344" y="41427"/>
                </a:lnTo>
                <a:lnTo>
                  <a:pt x="8737" y="50906"/>
                </a:lnTo>
                <a:lnTo>
                  <a:pt x="18216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8" name="object 168"/>
          <p:cNvSpPr/>
          <p:nvPr/>
        </p:nvSpPr>
        <p:spPr>
          <a:xfrm>
            <a:off x="6611641" y="2658800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1" y="2342"/>
                </a:lnTo>
                <a:lnTo>
                  <a:pt x="8732" y="8732"/>
                </a:lnTo>
                <a:lnTo>
                  <a:pt x="2342" y="18211"/>
                </a:lnTo>
                <a:lnTo>
                  <a:pt x="0" y="29819"/>
                </a:lnTo>
                <a:lnTo>
                  <a:pt x="2342" y="41427"/>
                </a:lnTo>
                <a:lnTo>
                  <a:pt x="8732" y="50906"/>
                </a:lnTo>
                <a:lnTo>
                  <a:pt x="18211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9" name="object 169"/>
          <p:cNvSpPr/>
          <p:nvPr/>
        </p:nvSpPr>
        <p:spPr>
          <a:xfrm>
            <a:off x="7522531" y="3745926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1" y="2342"/>
                </a:lnTo>
                <a:lnTo>
                  <a:pt x="8732" y="8732"/>
                </a:lnTo>
                <a:lnTo>
                  <a:pt x="2342" y="18211"/>
                </a:lnTo>
                <a:lnTo>
                  <a:pt x="0" y="29819"/>
                </a:lnTo>
                <a:lnTo>
                  <a:pt x="2342" y="41427"/>
                </a:lnTo>
                <a:lnTo>
                  <a:pt x="8732" y="50906"/>
                </a:lnTo>
                <a:lnTo>
                  <a:pt x="18211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0" name="object 170"/>
          <p:cNvSpPr/>
          <p:nvPr/>
        </p:nvSpPr>
        <p:spPr>
          <a:xfrm>
            <a:off x="10037318" y="3209244"/>
            <a:ext cx="59690" cy="59690"/>
          </a:xfrm>
          <a:custGeom>
            <a:rect l="l" t="t" r="r" b="b"/>
            <a:pathLst>
              <a:path w="59690" h="59689">
                <a:moveTo>
                  <a:pt x="29819" y="0"/>
                </a:moveTo>
                <a:lnTo>
                  <a:pt x="18216" y="2342"/>
                </a:lnTo>
                <a:lnTo>
                  <a:pt x="8737" y="8732"/>
                </a:lnTo>
                <a:lnTo>
                  <a:pt x="2344" y="18211"/>
                </a:lnTo>
                <a:lnTo>
                  <a:pt x="0" y="29819"/>
                </a:lnTo>
                <a:lnTo>
                  <a:pt x="2344" y="41427"/>
                </a:lnTo>
                <a:lnTo>
                  <a:pt x="8737" y="50906"/>
                </a:lnTo>
                <a:lnTo>
                  <a:pt x="18216" y="57296"/>
                </a:lnTo>
                <a:lnTo>
                  <a:pt x="29819" y="59639"/>
                </a:lnTo>
                <a:lnTo>
                  <a:pt x="41427" y="57296"/>
                </a:lnTo>
                <a:lnTo>
                  <a:pt x="50906" y="50906"/>
                </a:lnTo>
                <a:lnTo>
                  <a:pt x="57296" y="41427"/>
                </a:lnTo>
                <a:lnTo>
                  <a:pt x="59639" y="29819"/>
                </a:lnTo>
                <a:lnTo>
                  <a:pt x="57296" y="18211"/>
                </a:lnTo>
                <a:lnTo>
                  <a:pt x="50906" y="8732"/>
                </a:lnTo>
                <a:lnTo>
                  <a:pt x="41427" y="2342"/>
                </a:lnTo>
                <a:lnTo>
                  <a:pt x="29819" y="0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1" name="object 171"/>
          <p:cNvSpPr txBox="1"/>
          <p:nvPr/>
        </p:nvSpPr>
        <p:spPr>
          <a:xfrm>
            <a:off x="9846940" y="7245984"/>
            <a:ext cx="528955" cy="113664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 spc="150">
                <a:solidFill>
                  <a:srgbClr val="4C4D4F"/>
                </a:solidFill>
                <a:latin typeface="宋体"/>
                <a:cs typeface="宋体"/>
              </a:rPr>
              <a:t>PAGE</a:t>
            </a:r>
            <a:r>
              <a:rPr sz="600" spc="-160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60">
                <a:solidFill>
                  <a:srgbClr val="4C4D4F"/>
                </a:solidFill>
                <a:latin typeface="宋体"/>
                <a:cs typeface="宋体"/>
              </a:rPr>
              <a:t>05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-125">
                <a:solidFill>
                  <a:srgbClr val="4C4D4F"/>
                </a:solidFill>
                <a:latin typeface="宋体"/>
                <a:cs typeface="宋体"/>
              </a:rPr>
              <a:t>/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60">
                <a:solidFill>
                  <a:srgbClr val="4C4D4F"/>
                </a:solidFill>
                <a:latin typeface="宋体"/>
                <a:cs typeface="宋体"/>
              </a:rPr>
              <a:t>06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45564" y="1155665"/>
            <a:ext cx="2152015" cy="213995"/>
          </a:xfrm>
          <a:custGeom>
            <a:rect l="l" t="t" r="r" b="b"/>
            <a:pathLst>
              <a:path w="2152015" h="213994">
                <a:moveTo>
                  <a:pt x="2072360" y="0"/>
                </a:moveTo>
                <a:lnTo>
                  <a:pt x="79146" y="0"/>
                </a:lnTo>
                <a:lnTo>
                  <a:pt x="48338" y="6219"/>
                </a:lnTo>
                <a:lnTo>
                  <a:pt x="23180" y="23182"/>
                </a:lnTo>
                <a:lnTo>
                  <a:pt x="6219" y="48343"/>
                </a:lnTo>
                <a:lnTo>
                  <a:pt x="0" y="79159"/>
                </a:lnTo>
                <a:lnTo>
                  <a:pt x="0" y="213525"/>
                </a:lnTo>
                <a:lnTo>
                  <a:pt x="2151519" y="213525"/>
                </a:lnTo>
                <a:lnTo>
                  <a:pt x="2151519" y="79159"/>
                </a:lnTo>
                <a:lnTo>
                  <a:pt x="2145298" y="48343"/>
                </a:lnTo>
                <a:lnTo>
                  <a:pt x="2128332" y="23182"/>
                </a:lnTo>
                <a:lnTo>
                  <a:pt x="2103170" y="6219"/>
                </a:lnTo>
                <a:lnTo>
                  <a:pt x="2072360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45557" y="1155670"/>
            <a:ext cx="2152015" cy="3096260"/>
          </a:xfrm>
          <a:custGeom>
            <a:rect l="l" t="t" r="r" b="b"/>
            <a:pathLst>
              <a:path w="2152015" h="3096260">
                <a:moveTo>
                  <a:pt x="2072322" y="3095675"/>
                </a:moveTo>
                <a:lnTo>
                  <a:pt x="79197" y="3095675"/>
                </a:lnTo>
                <a:lnTo>
                  <a:pt x="48370" y="3089452"/>
                </a:lnTo>
                <a:lnTo>
                  <a:pt x="23196" y="3072479"/>
                </a:lnTo>
                <a:lnTo>
                  <a:pt x="6223" y="3047305"/>
                </a:lnTo>
                <a:lnTo>
                  <a:pt x="0" y="3016478"/>
                </a:lnTo>
                <a:lnTo>
                  <a:pt x="0" y="79197"/>
                </a:lnTo>
                <a:lnTo>
                  <a:pt x="6223" y="48370"/>
                </a:lnTo>
                <a:lnTo>
                  <a:pt x="23196" y="23196"/>
                </a:lnTo>
                <a:lnTo>
                  <a:pt x="48370" y="6223"/>
                </a:lnTo>
                <a:lnTo>
                  <a:pt x="79197" y="0"/>
                </a:lnTo>
                <a:lnTo>
                  <a:pt x="2072322" y="0"/>
                </a:lnTo>
                <a:lnTo>
                  <a:pt x="2103149" y="6223"/>
                </a:lnTo>
                <a:lnTo>
                  <a:pt x="2128323" y="23196"/>
                </a:lnTo>
                <a:lnTo>
                  <a:pt x="2145295" y="48370"/>
                </a:lnTo>
                <a:lnTo>
                  <a:pt x="2151519" y="79197"/>
                </a:lnTo>
                <a:lnTo>
                  <a:pt x="2151519" y="3016478"/>
                </a:lnTo>
                <a:lnTo>
                  <a:pt x="2145295" y="3047305"/>
                </a:lnTo>
                <a:lnTo>
                  <a:pt x="2128323" y="3072479"/>
                </a:lnTo>
                <a:lnTo>
                  <a:pt x="2103149" y="3089452"/>
                </a:lnTo>
                <a:lnTo>
                  <a:pt x="2072322" y="3095675"/>
                </a:lnTo>
                <a:close/>
              </a:path>
            </a:pathLst>
          </a:custGeom>
          <a:ln w="4445">
            <a:solidFill>
              <a:srgbClr val="93959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445564" y="4425627"/>
            <a:ext cx="2152015" cy="213995"/>
          </a:xfrm>
          <a:custGeom>
            <a:rect l="l" t="t" r="r" b="b"/>
            <a:pathLst>
              <a:path w="2152015" h="213995">
                <a:moveTo>
                  <a:pt x="2072360" y="0"/>
                </a:moveTo>
                <a:lnTo>
                  <a:pt x="79146" y="0"/>
                </a:lnTo>
                <a:lnTo>
                  <a:pt x="48338" y="6219"/>
                </a:lnTo>
                <a:lnTo>
                  <a:pt x="23180" y="23182"/>
                </a:lnTo>
                <a:lnTo>
                  <a:pt x="6219" y="48343"/>
                </a:lnTo>
                <a:lnTo>
                  <a:pt x="0" y="79159"/>
                </a:lnTo>
                <a:lnTo>
                  <a:pt x="0" y="213525"/>
                </a:lnTo>
                <a:lnTo>
                  <a:pt x="2151519" y="213525"/>
                </a:lnTo>
                <a:lnTo>
                  <a:pt x="2151519" y="79159"/>
                </a:lnTo>
                <a:lnTo>
                  <a:pt x="2145298" y="48343"/>
                </a:lnTo>
                <a:lnTo>
                  <a:pt x="2128332" y="23182"/>
                </a:lnTo>
                <a:lnTo>
                  <a:pt x="2103170" y="6219"/>
                </a:lnTo>
                <a:lnTo>
                  <a:pt x="2072360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45557" y="4425627"/>
            <a:ext cx="2152015" cy="2529840"/>
          </a:xfrm>
          <a:custGeom>
            <a:rect l="l" t="t" r="r" b="b"/>
            <a:pathLst>
              <a:path w="2152015" h="2529840">
                <a:moveTo>
                  <a:pt x="2072322" y="2529255"/>
                </a:moveTo>
                <a:lnTo>
                  <a:pt x="79197" y="2529255"/>
                </a:lnTo>
                <a:lnTo>
                  <a:pt x="48370" y="2523032"/>
                </a:lnTo>
                <a:lnTo>
                  <a:pt x="23196" y="2506059"/>
                </a:lnTo>
                <a:lnTo>
                  <a:pt x="6223" y="2480885"/>
                </a:lnTo>
                <a:lnTo>
                  <a:pt x="0" y="2450058"/>
                </a:lnTo>
                <a:lnTo>
                  <a:pt x="0" y="79197"/>
                </a:lnTo>
                <a:lnTo>
                  <a:pt x="6223" y="48370"/>
                </a:lnTo>
                <a:lnTo>
                  <a:pt x="23196" y="23196"/>
                </a:lnTo>
                <a:lnTo>
                  <a:pt x="48370" y="6223"/>
                </a:lnTo>
                <a:lnTo>
                  <a:pt x="79197" y="0"/>
                </a:lnTo>
                <a:lnTo>
                  <a:pt x="2072322" y="0"/>
                </a:lnTo>
                <a:lnTo>
                  <a:pt x="2103149" y="6223"/>
                </a:lnTo>
                <a:lnTo>
                  <a:pt x="2128323" y="23196"/>
                </a:lnTo>
                <a:lnTo>
                  <a:pt x="2145295" y="48370"/>
                </a:lnTo>
                <a:lnTo>
                  <a:pt x="2151519" y="79197"/>
                </a:lnTo>
                <a:lnTo>
                  <a:pt x="2151519" y="2450058"/>
                </a:lnTo>
                <a:lnTo>
                  <a:pt x="2145295" y="2480885"/>
                </a:lnTo>
                <a:lnTo>
                  <a:pt x="2128323" y="2506059"/>
                </a:lnTo>
                <a:lnTo>
                  <a:pt x="2103149" y="2523032"/>
                </a:lnTo>
                <a:lnTo>
                  <a:pt x="2072322" y="2529255"/>
                </a:lnTo>
                <a:close/>
              </a:path>
            </a:pathLst>
          </a:custGeom>
          <a:ln w="4445">
            <a:solidFill>
              <a:srgbClr val="93959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1022846" y="4448511"/>
            <a:ext cx="996950" cy="1549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>
                <a:solidFill>
                  <a:srgbClr val="3960AD"/>
                </a:solidFill>
                <a:latin typeface="宋体"/>
                <a:cs typeface="宋体"/>
              </a:rPr>
              <a:t>家具【热门搜索词】</a:t>
            </a:r>
            <a:endParaRPr sz="85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51296" y="4805983"/>
            <a:ext cx="381000" cy="184721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几类</a:t>
            </a:r>
            <a:endParaRPr sz="700">
              <a:latin typeface="宋体"/>
              <a:cs typeface="宋体"/>
            </a:endParaRPr>
          </a:p>
          <a:p>
            <a:pPr marL="12700" marR="5080" algn="r">
              <a:lnSpc>
                <a:spcPct val="17860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儿童家具 休闲家具</a:t>
            </a:r>
            <a:endParaRPr sz="700">
              <a:latin typeface="宋体"/>
              <a:cs typeface="宋体"/>
            </a:endParaRPr>
          </a:p>
          <a:p>
            <a:pPr marL="101600" marR="5080" indent="88900" algn="r">
              <a:lnSpc>
                <a:spcPct val="17860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柜类 床类  沙发类 桌类</a:t>
            </a:r>
            <a:endParaRPr sz="700">
              <a:latin typeface="宋体"/>
              <a:cs typeface="宋体"/>
            </a:endParaRPr>
          </a:p>
          <a:p>
            <a:pPr marL="101600" marR="5080" indent="-88900" algn="just">
              <a:lnSpc>
                <a:spcPct val="17860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成套家具 床垫类 坐具类</a:t>
            </a:r>
            <a:endParaRPr sz="700">
              <a:latin typeface="宋体"/>
              <a:cs typeface="宋体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597837" y="1548460"/>
            <a:ext cx="915492" cy="8999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595666" y="1738198"/>
            <a:ext cx="663409" cy="8999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595666" y="1927936"/>
            <a:ext cx="623176" cy="8999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595666" y="2117674"/>
            <a:ext cx="525665" cy="9000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595666" y="2307411"/>
            <a:ext cx="339801" cy="90004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595666" y="2497150"/>
            <a:ext cx="282574" cy="90004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1595666" y="2686888"/>
            <a:ext cx="244386" cy="90004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1595666" y="2876626"/>
            <a:ext cx="189611" cy="90004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1595666" y="3066364"/>
            <a:ext cx="110477" cy="90004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595666" y="3256102"/>
            <a:ext cx="76746" cy="90004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595666" y="3445852"/>
            <a:ext cx="71196" cy="90004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595665" y="3635590"/>
            <a:ext cx="61785" cy="90004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595666" y="3825328"/>
            <a:ext cx="35585" cy="90004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450860" y="1510619"/>
            <a:ext cx="1082040" cy="2418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700" spc="-40">
                <a:solidFill>
                  <a:srgbClr val="323031"/>
                </a:solidFill>
                <a:latin typeface="宋体"/>
                <a:cs typeface="宋体"/>
              </a:rPr>
              <a:t>杯子/水杯/水壶</a:t>
            </a:r>
            <a:endParaRPr sz="700">
              <a:latin typeface="宋体"/>
              <a:cs typeface="宋体"/>
            </a:endParaRPr>
          </a:p>
          <a:p>
            <a:pPr marR="5080" algn="r">
              <a:lnSpc>
                <a:spcPct val="100000"/>
              </a:lnSpc>
              <a:spcBef>
                <a:spcPts val="660"/>
              </a:spcBef>
            </a:pPr>
            <a:r>
              <a:rPr sz="700" spc="-35">
                <a:solidFill>
                  <a:srgbClr val="323031"/>
                </a:solidFill>
                <a:latin typeface="宋体"/>
                <a:cs typeface="宋体"/>
              </a:rPr>
              <a:t>水杯/餐具/研磨/辅食小家电</a:t>
            </a:r>
            <a:endParaRPr sz="700">
              <a:latin typeface="宋体"/>
              <a:cs typeface="宋体"/>
            </a:endParaRPr>
          </a:p>
          <a:p>
            <a:pPr marL="509270" marR="5080" indent="381635" algn="r">
              <a:lnSpc>
                <a:spcPct val="17860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文具 </a:t>
            </a:r>
            <a:r>
              <a:rPr sz="700" spc="-25">
                <a:solidFill>
                  <a:srgbClr val="323031"/>
                </a:solidFill>
                <a:latin typeface="宋体"/>
                <a:cs typeface="宋体"/>
              </a:rPr>
              <a:t>卫浴/置物用具</a:t>
            </a:r>
            <a:endParaRPr sz="700">
              <a:latin typeface="宋体"/>
              <a:cs typeface="宋体"/>
            </a:endParaRPr>
          </a:p>
          <a:p>
            <a:pPr marL="242570" marR="5080" indent="470534" algn="r">
              <a:lnSpc>
                <a:spcPct val="17860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劳保用品 </a:t>
            </a:r>
            <a:r>
              <a:rPr sz="700" spc="-15">
                <a:solidFill>
                  <a:srgbClr val="323031"/>
                </a:solidFill>
                <a:latin typeface="宋体"/>
                <a:cs typeface="宋体"/>
              </a:rPr>
              <a:t>厨用小工具/厨房储物</a:t>
            </a:r>
            <a:endParaRPr sz="700">
              <a:latin typeface="宋体"/>
              <a:cs typeface="宋体"/>
            </a:endParaRPr>
          </a:p>
          <a:p>
            <a:pPr marL="713105" marR="5080" algn="just">
              <a:lnSpc>
                <a:spcPct val="17860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防护用品 烹饪用具 家居香薰</a:t>
            </a:r>
            <a:endParaRPr sz="700">
              <a:latin typeface="宋体"/>
              <a:cs typeface="宋体"/>
            </a:endParaRPr>
          </a:p>
          <a:p>
            <a:pPr marL="331470" marR="5080" indent="203835" algn="r">
              <a:lnSpc>
                <a:spcPct val="17860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家庭整理用具 </a:t>
            </a:r>
            <a:r>
              <a:rPr sz="700" spc="-20">
                <a:solidFill>
                  <a:srgbClr val="323031"/>
                </a:solidFill>
                <a:latin typeface="宋体"/>
                <a:cs typeface="宋体"/>
              </a:rPr>
              <a:t>家务/地板清洁用具 家庭收纳用具</a:t>
            </a:r>
            <a:endParaRPr sz="700">
              <a:latin typeface="宋体"/>
              <a:cs typeface="宋体"/>
            </a:endParaRPr>
          </a:p>
          <a:p>
            <a:pPr marR="5080" algn="r">
              <a:lnSpc>
                <a:spcPct val="100000"/>
              </a:lnSpc>
              <a:spcBef>
                <a:spcPts val="66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个人洗护清洁用具</a:t>
            </a:r>
            <a:endParaRPr sz="700">
              <a:latin typeface="宋体"/>
              <a:cs typeface="宋体"/>
            </a:endParaRPr>
          </a:p>
        </p:txBody>
      </p:sp>
      <p:sp>
        <p:nvSpPr>
          <p:cNvPr id="22" name="object 22"/>
          <p:cNvSpPr/>
          <p:nvPr/>
        </p:nvSpPr>
        <p:spPr>
          <a:xfrm flipH="1">
            <a:off x="1595658" y="1503014"/>
            <a:ext cx="0" cy="2494280"/>
          </a:xfrm>
          <a:custGeom>
            <a:rect l="l" t="t" r="r" b="b"/>
            <a:pathLst>
              <a:path h="2494279">
                <a:moveTo>
                  <a:pt x="0" y="0"/>
                </a:moveTo>
                <a:lnTo>
                  <a:pt x="0" y="2494114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595843" y="4829518"/>
            <a:ext cx="783412" cy="89992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1595843" y="5019814"/>
            <a:ext cx="532726" cy="90004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595843" y="5210111"/>
            <a:ext cx="433971" cy="90004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595843" y="5590705"/>
            <a:ext cx="315975" cy="90004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595843" y="5400408"/>
            <a:ext cx="381965" cy="90004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595843" y="5781001"/>
            <a:ext cx="233108" cy="90004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1595843" y="5971298"/>
            <a:ext cx="233108" cy="90004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595843" y="6161595"/>
            <a:ext cx="190982" cy="90004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1595843" y="6351904"/>
            <a:ext cx="171856" cy="89992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1595843" y="6542202"/>
            <a:ext cx="65785" cy="89992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 flipH="1">
            <a:off x="1595658" y="4734332"/>
            <a:ext cx="0" cy="2003425"/>
          </a:xfrm>
          <a:custGeom>
            <a:rect l="l" t="t" r="r" b="b"/>
            <a:pathLst>
              <a:path h="2003425">
                <a:moveTo>
                  <a:pt x="0" y="0"/>
                </a:moveTo>
                <a:lnTo>
                  <a:pt x="0" y="2002980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2710293" y="4425627"/>
            <a:ext cx="2152015" cy="2529840"/>
          </a:xfrm>
          <a:custGeom>
            <a:rect l="l" t="t" r="r" b="b"/>
            <a:pathLst>
              <a:path w="2152015" h="2529840">
                <a:moveTo>
                  <a:pt x="2072322" y="2529255"/>
                </a:moveTo>
                <a:lnTo>
                  <a:pt x="79197" y="2529255"/>
                </a:lnTo>
                <a:lnTo>
                  <a:pt x="48370" y="2523032"/>
                </a:lnTo>
                <a:lnTo>
                  <a:pt x="23196" y="2506059"/>
                </a:lnTo>
                <a:lnTo>
                  <a:pt x="6223" y="2480885"/>
                </a:lnTo>
                <a:lnTo>
                  <a:pt x="0" y="2450058"/>
                </a:lnTo>
                <a:lnTo>
                  <a:pt x="0" y="79197"/>
                </a:lnTo>
                <a:lnTo>
                  <a:pt x="6223" y="48370"/>
                </a:lnTo>
                <a:lnTo>
                  <a:pt x="23196" y="23196"/>
                </a:lnTo>
                <a:lnTo>
                  <a:pt x="48370" y="6223"/>
                </a:lnTo>
                <a:lnTo>
                  <a:pt x="79197" y="0"/>
                </a:lnTo>
                <a:lnTo>
                  <a:pt x="2072322" y="0"/>
                </a:lnTo>
                <a:lnTo>
                  <a:pt x="2103149" y="6223"/>
                </a:lnTo>
                <a:lnTo>
                  <a:pt x="2128323" y="23196"/>
                </a:lnTo>
                <a:lnTo>
                  <a:pt x="2145295" y="48370"/>
                </a:lnTo>
                <a:lnTo>
                  <a:pt x="2151519" y="79197"/>
                </a:lnTo>
                <a:lnTo>
                  <a:pt x="2151519" y="2450058"/>
                </a:lnTo>
                <a:lnTo>
                  <a:pt x="2145295" y="2480885"/>
                </a:lnTo>
                <a:lnTo>
                  <a:pt x="2128323" y="2506059"/>
                </a:lnTo>
                <a:lnTo>
                  <a:pt x="2103149" y="2523032"/>
                </a:lnTo>
                <a:lnTo>
                  <a:pt x="2072322" y="2529255"/>
                </a:lnTo>
                <a:close/>
              </a:path>
            </a:pathLst>
          </a:custGeom>
          <a:ln w="4445">
            <a:solidFill>
              <a:srgbClr val="93959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2715506" y="4425627"/>
            <a:ext cx="2149475" cy="213995"/>
          </a:xfrm>
          <a:custGeom>
            <a:rect l="l" t="t" r="r" b="b"/>
            <a:pathLst>
              <a:path w="2149475" h="213995">
                <a:moveTo>
                  <a:pt x="2070125" y="0"/>
                </a:moveTo>
                <a:lnTo>
                  <a:pt x="79159" y="0"/>
                </a:lnTo>
                <a:lnTo>
                  <a:pt x="48343" y="6219"/>
                </a:lnTo>
                <a:lnTo>
                  <a:pt x="23182" y="23182"/>
                </a:lnTo>
                <a:lnTo>
                  <a:pt x="6219" y="48343"/>
                </a:lnTo>
                <a:lnTo>
                  <a:pt x="0" y="79159"/>
                </a:lnTo>
                <a:lnTo>
                  <a:pt x="0" y="213525"/>
                </a:lnTo>
                <a:lnTo>
                  <a:pt x="2149284" y="213525"/>
                </a:lnTo>
                <a:lnTo>
                  <a:pt x="2149284" y="79159"/>
                </a:lnTo>
                <a:lnTo>
                  <a:pt x="2143063" y="48343"/>
                </a:lnTo>
                <a:lnTo>
                  <a:pt x="2126097" y="23182"/>
                </a:lnTo>
                <a:lnTo>
                  <a:pt x="2100935" y="6219"/>
                </a:lnTo>
                <a:lnTo>
                  <a:pt x="2070125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3731438" y="4829518"/>
            <a:ext cx="915504" cy="8999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3731437" y="5019814"/>
            <a:ext cx="651535" cy="90004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3731437" y="5210111"/>
            <a:ext cx="466178" cy="90004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3731437" y="5400408"/>
            <a:ext cx="429742" cy="90004"/>
          </a:xfrm>
          <a:prstGeom prst="rect">
            <a:avLst/>
          </a:prstGeom>
          <a:blipFill>
            <a:blip r:embed="rId2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3731437" y="5590705"/>
            <a:ext cx="358508" cy="90004"/>
          </a:xfrm>
          <a:prstGeom prst="rect">
            <a:avLst/>
          </a:prstGeom>
          <a:blipFill>
            <a:blip r:embed="rId2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3731437" y="5781001"/>
            <a:ext cx="297230" cy="90004"/>
          </a:xfrm>
          <a:prstGeom prst="rect">
            <a:avLst/>
          </a:prstGeom>
          <a:blipFill>
            <a:blip r:embed="rId2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3731437" y="5971298"/>
            <a:ext cx="249186" cy="90004"/>
          </a:xfrm>
          <a:prstGeom prst="rect">
            <a:avLst/>
          </a:prstGeom>
          <a:blipFill>
            <a:blip r:embed="rId2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3731437" y="6161595"/>
            <a:ext cx="186245" cy="90004"/>
          </a:xfrm>
          <a:prstGeom prst="rect">
            <a:avLst/>
          </a:prstGeom>
          <a:blipFill>
            <a:blip r:embed="rId3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3731437" y="6351904"/>
            <a:ext cx="93116" cy="89992"/>
          </a:xfrm>
          <a:prstGeom prst="rect">
            <a:avLst/>
          </a:prstGeom>
          <a:blipFill>
            <a:blip r:embed="rId3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3731438" y="6542201"/>
            <a:ext cx="70281" cy="89992"/>
          </a:xfrm>
          <a:prstGeom prst="rect">
            <a:avLst/>
          </a:prstGeom>
          <a:blipFill>
            <a:blip r:embed="rId3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3095597" y="4805983"/>
            <a:ext cx="585470" cy="184721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被子</a:t>
            </a:r>
            <a:endParaRPr sz="700">
              <a:latin typeface="宋体"/>
              <a:cs typeface="宋体"/>
            </a:endParaRPr>
          </a:p>
          <a:p>
            <a:pPr marL="394335" marR="5080" algn="r">
              <a:lnSpc>
                <a:spcPct val="17860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枕头 凉席</a:t>
            </a:r>
            <a:endParaRPr sz="700">
              <a:latin typeface="宋体"/>
              <a:cs typeface="宋体"/>
            </a:endParaRPr>
          </a:p>
          <a:p>
            <a:pPr marR="5080" algn="r">
              <a:lnSpc>
                <a:spcPct val="100000"/>
              </a:lnSpc>
              <a:spcBef>
                <a:spcPts val="660"/>
              </a:spcBef>
            </a:pPr>
            <a:r>
              <a:rPr sz="700" spc="-25">
                <a:solidFill>
                  <a:srgbClr val="323031"/>
                </a:solidFill>
                <a:latin typeface="宋体"/>
                <a:cs typeface="宋体"/>
              </a:rPr>
              <a:t>靠枕/抱枕新</a:t>
            </a:r>
            <a:endParaRPr sz="700">
              <a:latin typeface="宋体"/>
              <a:cs typeface="宋体"/>
            </a:endParaRPr>
          </a:p>
          <a:p>
            <a:pPr marL="394335" marR="5080" algn="just">
              <a:lnSpc>
                <a:spcPct val="17860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床笠 床盖 枕套</a:t>
            </a:r>
            <a:endParaRPr sz="700">
              <a:latin typeface="宋体"/>
              <a:cs typeface="宋体"/>
            </a:endParaRPr>
          </a:p>
          <a:p>
            <a:pPr marL="305435" marR="5080" indent="-88900" algn="r">
              <a:lnSpc>
                <a:spcPct val="17860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床品套件 床垫类</a:t>
            </a:r>
            <a:endParaRPr sz="700">
              <a:latin typeface="宋体"/>
              <a:cs typeface="宋体"/>
            </a:endParaRPr>
          </a:p>
          <a:p>
            <a:pPr marR="5080" algn="r">
              <a:lnSpc>
                <a:spcPct val="100000"/>
              </a:lnSpc>
              <a:spcBef>
                <a:spcPts val="660"/>
              </a:spcBef>
            </a:pPr>
            <a:r>
              <a:rPr sz="700" spc="-25">
                <a:solidFill>
                  <a:srgbClr val="323031"/>
                </a:solidFill>
                <a:latin typeface="宋体"/>
                <a:cs typeface="宋体"/>
              </a:rPr>
              <a:t>婴童枕头/枕芯</a:t>
            </a:r>
            <a:endParaRPr sz="700">
              <a:latin typeface="宋体"/>
              <a:cs typeface="宋体"/>
            </a:endParaRPr>
          </a:p>
        </p:txBody>
      </p:sp>
      <p:sp>
        <p:nvSpPr>
          <p:cNvPr id="47" name="object 47"/>
          <p:cNvSpPr/>
          <p:nvPr/>
        </p:nvSpPr>
        <p:spPr>
          <a:xfrm flipH="1">
            <a:off x="3730297" y="4734332"/>
            <a:ext cx="0" cy="2003425"/>
          </a:xfrm>
          <a:custGeom>
            <a:rect l="l" t="t" r="r" b="b"/>
            <a:pathLst>
              <a:path h="2003425">
                <a:moveTo>
                  <a:pt x="0" y="0"/>
                </a:moveTo>
                <a:lnTo>
                  <a:pt x="0" y="2002980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 txBox="1"/>
          <p:nvPr/>
        </p:nvSpPr>
        <p:spPr>
          <a:xfrm>
            <a:off x="3291668" y="4448511"/>
            <a:ext cx="996950" cy="1549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>
                <a:solidFill>
                  <a:srgbClr val="3960AD"/>
                </a:solidFill>
                <a:latin typeface="宋体"/>
                <a:cs typeface="宋体"/>
              </a:rPr>
              <a:t>家纺【热门搜索词】</a:t>
            </a:r>
            <a:endParaRPr sz="850">
              <a:latin typeface="宋体"/>
              <a:cs typeface="宋体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2757901" y="1155665"/>
            <a:ext cx="2152015" cy="213995"/>
          </a:xfrm>
          <a:custGeom>
            <a:rect l="l" t="t" r="r" b="b"/>
            <a:pathLst>
              <a:path w="2152015" h="213994">
                <a:moveTo>
                  <a:pt x="2072360" y="0"/>
                </a:moveTo>
                <a:lnTo>
                  <a:pt x="79146" y="0"/>
                </a:lnTo>
                <a:lnTo>
                  <a:pt x="48338" y="6219"/>
                </a:lnTo>
                <a:lnTo>
                  <a:pt x="23180" y="23182"/>
                </a:lnTo>
                <a:lnTo>
                  <a:pt x="6219" y="48343"/>
                </a:lnTo>
                <a:lnTo>
                  <a:pt x="0" y="79159"/>
                </a:lnTo>
                <a:lnTo>
                  <a:pt x="0" y="213525"/>
                </a:lnTo>
                <a:lnTo>
                  <a:pt x="2151519" y="213525"/>
                </a:lnTo>
                <a:lnTo>
                  <a:pt x="2151519" y="79159"/>
                </a:lnTo>
                <a:lnTo>
                  <a:pt x="2145298" y="48343"/>
                </a:lnTo>
                <a:lnTo>
                  <a:pt x="2128332" y="23182"/>
                </a:lnTo>
                <a:lnTo>
                  <a:pt x="2103170" y="6219"/>
                </a:lnTo>
                <a:lnTo>
                  <a:pt x="2072360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2757893" y="1156597"/>
            <a:ext cx="2152015" cy="3094990"/>
          </a:xfrm>
          <a:custGeom>
            <a:rect l="l" t="t" r="r" b="b"/>
            <a:pathLst>
              <a:path w="2152015" h="3094990">
                <a:moveTo>
                  <a:pt x="2072322" y="3094748"/>
                </a:moveTo>
                <a:lnTo>
                  <a:pt x="79197" y="3094748"/>
                </a:lnTo>
                <a:lnTo>
                  <a:pt x="48370" y="3088524"/>
                </a:lnTo>
                <a:lnTo>
                  <a:pt x="23196" y="3071552"/>
                </a:lnTo>
                <a:lnTo>
                  <a:pt x="6223" y="3046378"/>
                </a:lnTo>
                <a:lnTo>
                  <a:pt x="0" y="3015551"/>
                </a:lnTo>
                <a:lnTo>
                  <a:pt x="0" y="79209"/>
                </a:lnTo>
                <a:lnTo>
                  <a:pt x="6223" y="48375"/>
                </a:lnTo>
                <a:lnTo>
                  <a:pt x="23196" y="23198"/>
                </a:lnTo>
                <a:lnTo>
                  <a:pt x="48370" y="6223"/>
                </a:lnTo>
                <a:lnTo>
                  <a:pt x="79197" y="0"/>
                </a:lnTo>
                <a:lnTo>
                  <a:pt x="2072322" y="0"/>
                </a:lnTo>
                <a:lnTo>
                  <a:pt x="2103149" y="6223"/>
                </a:lnTo>
                <a:lnTo>
                  <a:pt x="2128323" y="23198"/>
                </a:lnTo>
                <a:lnTo>
                  <a:pt x="2145295" y="48375"/>
                </a:lnTo>
                <a:lnTo>
                  <a:pt x="2151519" y="79209"/>
                </a:lnTo>
                <a:lnTo>
                  <a:pt x="2151519" y="3015551"/>
                </a:lnTo>
                <a:lnTo>
                  <a:pt x="2145295" y="3046378"/>
                </a:lnTo>
                <a:lnTo>
                  <a:pt x="2128323" y="3071552"/>
                </a:lnTo>
                <a:lnTo>
                  <a:pt x="2103149" y="3088524"/>
                </a:lnTo>
                <a:lnTo>
                  <a:pt x="2072322" y="3094748"/>
                </a:lnTo>
                <a:close/>
              </a:path>
            </a:pathLst>
          </a:custGeom>
          <a:ln w="4444">
            <a:solidFill>
              <a:srgbClr val="93959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 txBox="1"/>
          <p:nvPr/>
        </p:nvSpPr>
        <p:spPr>
          <a:xfrm>
            <a:off x="3227238" y="1184419"/>
            <a:ext cx="1212850" cy="1549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>
                <a:solidFill>
                  <a:srgbClr val="3960AD"/>
                </a:solidFill>
                <a:latin typeface="宋体"/>
                <a:cs typeface="宋体"/>
              </a:rPr>
              <a:t>家装建材【热门搜索词】</a:t>
            </a:r>
            <a:endParaRPr sz="850">
              <a:latin typeface="宋体"/>
              <a:cs typeface="宋体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2943844" y="1510619"/>
            <a:ext cx="736600" cy="26092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厨房</a:t>
            </a:r>
            <a:endParaRPr sz="700">
              <a:latin typeface="宋体"/>
              <a:cs typeface="宋体"/>
            </a:endParaRPr>
          </a:p>
          <a:p>
            <a:pPr marL="190500" marR="5080" indent="-88900" algn="r">
              <a:lnSpc>
                <a:spcPct val="17860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涂料（乳胶漆） 晾衣架晾衣杆</a:t>
            </a:r>
            <a:endParaRPr sz="700">
              <a:latin typeface="宋体"/>
              <a:cs typeface="宋体"/>
            </a:endParaRPr>
          </a:p>
          <a:p>
            <a:pPr marL="546100" marR="5080" algn="just">
              <a:lnSpc>
                <a:spcPct val="17860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油漆 浴霸 除醛</a:t>
            </a:r>
            <a:endParaRPr sz="700">
              <a:latin typeface="宋体"/>
              <a:cs typeface="宋体"/>
            </a:endParaRPr>
          </a:p>
          <a:p>
            <a:pPr marL="279400" marR="5080" indent="88900" algn="r">
              <a:lnSpc>
                <a:spcPct val="17860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防水材料 卫浴用品  家用五金  家居类灯饰</a:t>
            </a:r>
            <a:endParaRPr sz="700">
              <a:latin typeface="宋体"/>
              <a:cs typeface="宋体"/>
            </a:endParaRPr>
          </a:p>
          <a:p>
            <a:pPr marL="12700" marR="5080" indent="533400" algn="r">
              <a:lnSpc>
                <a:spcPct val="17860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胶类 室内除臭芳香用品</a:t>
            </a:r>
            <a:endParaRPr sz="700">
              <a:latin typeface="宋体"/>
              <a:cs typeface="宋体"/>
            </a:endParaRPr>
          </a:p>
          <a:p>
            <a:pPr marL="368300" marR="5080" indent="-88900" algn="r">
              <a:lnSpc>
                <a:spcPct val="178600"/>
              </a:lnSpc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家装类灯饰 智能监护</a:t>
            </a:r>
            <a:endParaRPr sz="700">
              <a:latin typeface="宋体"/>
              <a:cs typeface="宋体"/>
            </a:endParaRPr>
          </a:p>
        </p:txBody>
      </p:sp>
      <p:sp>
        <p:nvSpPr>
          <p:cNvPr id="53" name="object 53"/>
          <p:cNvSpPr/>
          <p:nvPr/>
        </p:nvSpPr>
        <p:spPr>
          <a:xfrm flipH="1">
            <a:off x="3777898" y="1503014"/>
            <a:ext cx="0" cy="2656205"/>
          </a:xfrm>
          <a:custGeom>
            <a:rect l="l" t="t" r="r" b="b"/>
            <a:pathLst>
              <a:path h="2656204">
                <a:moveTo>
                  <a:pt x="0" y="0"/>
                </a:moveTo>
                <a:lnTo>
                  <a:pt x="0" y="2655963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3779037" y="1548460"/>
            <a:ext cx="974496" cy="89992"/>
          </a:xfrm>
          <a:prstGeom prst="rect">
            <a:avLst/>
          </a:prstGeom>
          <a:blipFill>
            <a:blip r:embed="rId3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3779037" y="1737842"/>
            <a:ext cx="734377" cy="89992"/>
          </a:xfrm>
          <a:prstGeom prst="rect">
            <a:avLst/>
          </a:prstGeom>
          <a:blipFill>
            <a:blip r:embed="rId3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3779037" y="1927225"/>
            <a:ext cx="645007" cy="89992"/>
          </a:xfrm>
          <a:prstGeom prst="rect">
            <a:avLst/>
          </a:prstGeom>
          <a:blipFill>
            <a:blip r:embed="rId3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3779037" y="2116607"/>
            <a:ext cx="556666" cy="89992"/>
          </a:xfrm>
          <a:prstGeom prst="rect">
            <a:avLst/>
          </a:prstGeom>
          <a:blipFill>
            <a:blip r:embed="rId3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3779037" y="2305990"/>
            <a:ext cx="487260" cy="89992"/>
          </a:xfrm>
          <a:prstGeom prst="rect">
            <a:avLst/>
          </a:prstGeom>
          <a:blipFill>
            <a:blip r:embed="rId3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3779037" y="2495359"/>
            <a:ext cx="443992" cy="90004"/>
          </a:xfrm>
          <a:prstGeom prst="rect">
            <a:avLst/>
          </a:prstGeom>
          <a:blipFill>
            <a:blip r:embed="rId3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3779037" y="2684741"/>
            <a:ext cx="367182" cy="90004"/>
          </a:xfrm>
          <a:prstGeom prst="rect">
            <a:avLst/>
          </a:prstGeom>
          <a:blipFill>
            <a:blip r:embed="rId3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3779037" y="2874124"/>
            <a:ext cx="292849" cy="90004"/>
          </a:xfrm>
          <a:prstGeom prst="rect">
            <a:avLst/>
          </a:prstGeom>
          <a:blipFill>
            <a:blip r:embed="rId4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3779037" y="3821048"/>
            <a:ext cx="90004" cy="89992"/>
          </a:xfrm>
          <a:prstGeom prst="rect">
            <a:avLst/>
          </a:prstGeom>
          <a:blipFill>
            <a:blip r:embed="rId4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3779037" y="3063506"/>
            <a:ext cx="253911" cy="90004"/>
          </a:xfrm>
          <a:prstGeom prst="rect">
            <a:avLst/>
          </a:prstGeom>
          <a:blipFill>
            <a:blip r:embed="rId4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3779037" y="3252901"/>
            <a:ext cx="221996" cy="89992"/>
          </a:xfrm>
          <a:prstGeom prst="rect">
            <a:avLst/>
          </a:prstGeom>
          <a:blipFill>
            <a:blip r:embed="rId4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3779037" y="3442284"/>
            <a:ext cx="183591" cy="89992"/>
          </a:xfrm>
          <a:prstGeom prst="rect">
            <a:avLst/>
          </a:prstGeom>
          <a:blipFill>
            <a:blip r:embed="rId4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3779037" y="3631666"/>
            <a:ext cx="164465" cy="89992"/>
          </a:xfrm>
          <a:prstGeom prst="rect">
            <a:avLst/>
          </a:prstGeom>
          <a:blipFill>
            <a:blip r:embed="rId4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3779037" y="4010431"/>
            <a:ext cx="47663" cy="89992"/>
          </a:xfrm>
          <a:prstGeom prst="rect">
            <a:avLst/>
          </a:prstGeom>
          <a:blipFill>
            <a:blip r:embed="rId4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7967827" y="1802320"/>
            <a:ext cx="771118" cy="83896"/>
          </a:xfrm>
          <a:prstGeom prst="rect">
            <a:avLst/>
          </a:prstGeom>
          <a:blipFill>
            <a:blip r:embed="rId4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7967827" y="1978177"/>
            <a:ext cx="662178" cy="83896"/>
          </a:xfrm>
          <a:prstGeom prst="rect">
            <a:avLst/>
          </a:prstGeom>
          <a:blipFill>
            <a:blip r:embed="rId4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9492742" y="1802320"/>
            <a:ext cx="768984" cy="83896"/>
          </a:xfrm>
          <a:prstGeom prst="rect">
            <a:avLst/>
          </a:prstGeom>
          <a:blipFill>
            <a:blip r:embed="rId4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9492742" y="2001075"/>
            <a:ext cx="632980" cy="83896"/>
          </a:xfrm>
          <a:prstGeom prst="rect">
            <a:avLst/>
          </a:prstGeom>
          <a:blipFill>
            <a:blip r:embed="rId5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9492742" y="2199830"/>
            <a:ext cx="595985" cy="83896"/>
          </a:xfrm>
          <a:prstGeom prst="rect">
            <a:avLst/>
          </a:prstGeom>
          <a:blipFill>
            <a:blip r:embed="rId5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9492741" y="2398572"/>
            <a:ext cx="545795" cy="83908"/>
          </a:xfrm>
          <a:prstGeom prst="rect">
            <a:avLst/>
          </a:prstGeom>
          <a:blipFill>
            <a:blip r:embed="rId5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9492741" y="2597327"/>
            <a:ext cx="457733" cy="83908"/>
          </a:xfrm>
          <a:prstGeom prst="rect">
            <a:avLst/>
          </a:prstGeom>
          <a:blipFill>
            <a:blip r:embed="rId5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7967827" y="2505760"/>
            <a:ext cx="261480" cy="83896"/>
          </a:xfrm>
          <a:prstGeom prst="rect">
            <a:avLst/>
          </a:prstGeom>
          <a:blipFill>
            <a:blip r:embed="rId5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9492742" y="2796082"/>
            <a:ext cx="366179" cy="83896"/>
          </a:xfrm>
          <a:prstGeom prst="rect">
            <a:avLst/>
          </a:prstGeom>
          <a:blipFill>
            <a:blip r:embed="rId5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9492742" y="2994837"/>
            <a:ext cx="296646" cy="83896"/>
          </a:xfrm>
          <a:prstGeom prst="rect">
            <a:avLst/>
          </a:prstGeom>
          <a:blipFill>
            <a:blip r:embed="rId5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9492741" y="3193592"/>
            <a:ext cx="228866" cy="83896"/>
          </a:xfrm>
          <a:prstGeom prst="rect">
            <a:avLst/>
          </a:prstGeom>
          <a:blipFill>
            <a:blip r:embed="rId5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7967827" y="2681630"/>
            <a:ext cx="150114" cy="83896"/>
          </a:xfrm>
          <a:prstGeom prst="rect">
            <a:avLst/>
          </a:prstGeom>
          <a:blipFill>
            <a:blip r:embed="rId5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7967827" y="2857487"/>
            <a:ext cx="130746" cy="83908"/>
          </a:xfrm>
          <a:prstGeom prst="rect">
            <a:avLst/>
          </a:prstGeom>
          <a:blipFill>
            <a:blip r:embed="rId5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9492742" y="3392347"/>
            <a:ext cx="128638" cy="83896"/>
          </a:xfrm>
          <a:prstGeom prst="rect">
            <a:avLst/>
          </a:prstGeom>
          <a:blipFill>
            <a:blip r:embed="rId6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7967827" y="2154034"/>
            <a:ext cx="394042" cy="83896"/>
          </a:xfrm>
          <a:prstGeom prst="rect">
            <a:avLst/>
          </a:prstGeom>
          <a:blipFill>
            <a:blip r:embed="rId6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7967826" y="2329904"/>
            <a:ext cx="345008" cy="83896"/>
          </a:xfrm>
          <a:prstGeom prst="rect">
            <a:avLst/>
          </a:prstGeom>
          <a:blipFill>
            <a:blip r:embed="rId6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5990090" y="580870"/>
            <a:ext cx="1608455" cy="271145"/>
          </a:xfrm>
          <a:custGeom>
            <a:rect l="l" t="t" r="r" b="b"/>
            <a:pathLst>
              <a:path w="1608454" h="271144">
                <a:moveTo>
                  <a:pt x="1575650" y="270852"/>
                </a:moveTo>
                <a:lnTo>
                  <a:pt x="32308" y="270852"/>
                </a:lnTo>
                <a:lnTo>
                  <a:pt x="19732" y="268313"/>
                </a:lnTo>
                <a:lnTo>
                  <a:pt x="9463" y="261389"/>
                </a:lnTo>
                <a:lnTo>
                  <a:pt x="2539" y="251120"/>
                </a:lnTo>
                <a:lnTo>
                  <a:pt x="0" y="238544"/>
                </a:lnTo>
                <a:lnTo>
                  <a:pt x="0" y="32296"/>
                </a:lnTo>
                <a:lnTo>
                  <a:pt x="2539" y="19727"/>
                </a:lnTo>
                <a:lnTo>
                  <a:pt x="9463" y="9461"/>
                </a:lnTo>
                <a:lnTo>
                  <a:pt x="19732" y="2538"/>
                </a:lnTo>
                <a:lnTo>
                  <a:pt x="32308" y="0"/>
                </a:lnTo>
                <a:lnTo>
                  <a:pt x="1575650" y="0"/>
                </a:lnTo>
                <a:lnTo>
                  <a:pt x="1588224" y="2538"/>
                </a:lnTo>
                <a:lnTo>
                  <a:pt x="1598490" y="9461"/>
                </a:lnTo>
                <a:lnTo>
                  <a:pt x="1605409" y="19727"/>
                </a:lnTo>
                <a:lnTo>
                  <a:pt x="1607947" y="32296"/>
                </a:lnTo>
                <a:lnTo>
                  <a:pt x="1607947" y="238544"/>
                </a:lnTo>
                <a:lnTo>
                  <a:pt x="1605409" y="251120"/>
                </a:lnTo>
                <a:lnTo>
                  <a:pt x="1598490" y="261389"/>
                </a:lnTo>
                <a:lnTo>
                  <a:pt x="1588224" y="268313"/>
                </a:lnTo>
                <a:lnTo>
                  <a:pt x="1575650" y="270852"/>
                </a:lnTo>
                <a:lnTo>
                  <a:pt x="1585687" y="270852"/>
                </a:lnTo>
                <a:lnTo>
                  <a:pt x="1589033" y="270852"/>
                </a:lnTo>
                <a:lnTo>
                  <a:pt x="1585687" y="270852"/>
                </a:lnTo>
                <a:lnTo>
                  <a:pt x="1575650" y="270852"/>
                </a:lnTo>
                <a:close/>
              </a:path>
            </a:pathLst>
          </a:custGeom>
          <a:ln w="6350">
            <a:solidFill>
              <a:srgbClr val="FE9D1A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7453894" y="520661"/>
            <a:ext cx="216479" cy="216644"/>
          </a:xfrm>
          <a:prstGeom prst="rect">
            <a:avLst/>
          </a:prstGeom>
          <a:blipFill>
            <a:blip r:embed="rId6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5982667" y="439865"/>
            <a:ext cx="170180" cy="346075"/>
          </a:xfrm>
          <a:custGeom>
            <a:rect l="l" t="t" r="r" b="b"/>
            <a:pathLst>
              <a:path w="170179" h="346075">
                <a:moveTo>
                  <a:pt x="159926" y="12907"/>
                </a:moveTo>
                <a:lnTo>
                  <a:pt x="132995" y="12907"/>
                </a:lnTo>
                <a:lnTo>
                  <a:pt x="139335" y="14291"/>
                </a:lnTo>
                <a:lnTo>
                  <a:pt x="145224" y="17186"/>
                </a:lnTo>
                <a:lnTo>
                  <a:pt x="152958" y="22342"/>
                </a:lnTo>
                <a:lnTo>
                  <a:pt x="157162" y="30419"/>
                </a:lnTo>
                <a:lnTo>
                  <a:pt x="157162" y="67198"/>
                </a:lnTo>
                <a:lnTo>
                  <a:pt x="160070" y="70107"/>
                </a:lnTo>
                <a:lnTo>
                  <a:pt x="167157" y="70107"/>
                </a:lnTo>
                <a:lnTo>
                  <a:pt x="170065" y="67198"/>
                </a:lnTo>
                <a:lnTo>
                  <a:pt x="170065" y="39131"/>
                </a:lnTo>
                <a:lnTo>
                  <a:pt x="168836" y="29448"/>
                </a:lnTo>
                <a:lnTo>
                  <a:pt x="165309" y="20491"/>
                </a:lnTo>
                <a:lnTo>
                  <a:pt x="159926" y="12907"/>
                </a:lnTo>
                <a:close/>
              </a:path>
              <a:path w="170179" h="346075">
                <a:moveTo>
                  <a:pt x="134250" y="0"/>
                </a:moveTo>
                <a:lnTo>
                  <a:pt x="124639" y="312"/>
                </a:lnTo>
                <a:lnTo>
                  <a:pt x="115214" y="2987"/>
                </a:lnTo>
                <a:lnTo>
                  <a:pt x="28727" y="40097"/>
                </a:lnTo>
                <a:lnTo>
                  <a:pt x="25171" y="41392"/>
                </a:lnTo>
                <a:lnTo>
                  <a:pt x="23888" y="45265"/>
                </a:lnTo>
                <a:lnTo>
                  <a:pt x="25171" y="48491"/>
                </a:lnTo>
                <a:lnTo>
                  <a:pt x="26466" y="52035"/>
                </a:lnTo>
                <a:lnTo>
                  <a:pt x="30340" y="53330"/>
                </a:lnTo>
                <a:lnTo>
                  <a:pt x="33566" y="52035"/>
                </a:lnTo>
                <a:lnTo>
                  <a:pt x="120053" y="14925"/>
                </a:lnTo>
                <a:lnTo>
                  <a:pt x="126477" y="13098"/>
                </a:lnTo>
                <a:lnTo>
                  <a:pt x="132995" y="12907"/>
                </a:lnTo>
                <a:lnTo>
                  <a:pt x="159926" y="12907"/>
                </a:lnTo>
                <a:lnTo>
                  <a:pt x="159725" y="12624"/>
                </a:lnTo>
                <a:lnTo>
                  <a:pt x="152323" y="6213"/>
                </a:lnTo>
                <a:lnTo>
                  <a:pt x="143619" y="1987"/>
                </a:lnTo>
                <a:lnTo>
                  <a:pt x="134250" y="0"/>
                </a:lnTo>
                <a:close/>
              </a:path>
              <a:path w="170179" h="346075">
                <a:moveTo>
                  <a:pt x="10007" y="75276"/>
                </a:moveTo>
                <a:lnTo>
                  <a:pt x="2908" y="75276"/>
                </a:lnTo>
                <a:lnTo>
                  <a:pt x="0" y="78171"/>
                </a:lnTo>
                <a:lnTo>
                  <a:pt x="0" y="343093"/>
                </a:lnTo>
                <a:lnTo>
                  <a:pt x="2908" y="346001"/>
                </a:lnTo>
                <a:lnTo>
                  <a:pt x="10007" y="346001"/>
                </a:lnTo>
                <a:lnTo>
                  <a:pt x="12915" y="343093"/>
                </a:lnTo>
                <a:lnTo>
                  <a:pt x="12915" y="78171"/>
                </a:lnTo>
                <a:lnTo>
                  <a:pt x="10007" y="75276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6071736" y="497062"/>
            <a:ext cx="149085" cy="90677"/>
          </a:xfrm>
          <a:prstGeom prst="rect">
            <a:avLst/>
          </a:prstGeom>
          <a:blipFill>
            <a:blip r:embed="rId6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5920714" y="470601"/>
            <a:ext cx="258445" cy="315595"/>
          </a:xfrm>
          <a:custGeom>
            <a:rect l="l" t="t" r="r" b="b"/>
            <a:pathLst>
              <a:path w="258445" h="315595">
                <a:moveTo>
                  <a:pt x="69380" y="0"/>
                </a:moveTo>
                <a:lnTo>
                  <a:pt x="59590" y="1982"/>
                </a:lnTo>
                <a:lnTo>
                  <a:pt x="51588" y="7385"/>
                </a:lnTo>
                <a:lnTo>
                  <a:pt x="46189" y="15387"/>
                </a:lnTo>
                <a:lnTo>
                  <a:pt x="44208" y="25171"/>
                </a:lnTo>
                <a:lnTo>
                  <a:pt x="46189" y="34960"/>
                </a:lnTo>
                <a:lnTo>
                  <a:pt x="51588" y="42962"/>
                </a:lnTo>
                <a:lnTo>
                  <a:pt x="59590" y="48361"/>
                </a:lnTo>
                <a:lnTo>
                  <a:pt x="69380" y="50342"/>
                </a:lnTo>
                <a:lnTo>
                  <a:pt x="78983" y="48406"/>
                </a:lnTo>
                <a:lnTo>
                  <a:pt x="86923" y="43081"/>
                </a:lnTo>
                <a:lnTo>
                  <a:pt x="90564" y="37757"/>
                </a:lnTo>
                <a:lnTo>
                  <a:pt x="62598" y="37757"/>
                </a:lnTo>
                <a:lnTo>
                  <a:pt x="57111" y="32270"/>
                </a:lnTo>
                <a:lnTo>
                  <a:pt x="57111" y="18719"/>
                </a:lnTo>
                <a:lnTo>
                  <a:pt x="62598" y="13233"/>
                </a:lnTo>
                <a:lnTo>
                  <a:pt x="91117" y="13233"/>
                </a:lnTo>
                <a:lnTo>
                  <a:pt x="87171" y="7385"/>
                </a:lnTo>
                <a:lnTo>
                  <a:pt x="79169" y="1982"/>
                </a:lnTo>
                <a:lnTo>
                  <a:pt x="69380" y="0"/>
                </a:lnTo>
                <a:close/>
              </a:path>
              <a:path w="258445" h="315595">
                <a:moveTo>
                  <a:pt x="91117" y="13233"/>
                </a:moveTo>
                <a:lnTo>
                  <a:pt x="75831" y="13233"/>
                </a:lnTo>
                <a:lnTo>
                  <a:pt x="81318" y="18719"/>
                </a:lnTo>
                <a:lnTo>
                  <a:pt x="81632" y="25171"/>
                </a:lnTo>
                <a:lnTo>
                  <a:pt x="81648" y="32270"/>
                </a:lnTo>
                <a:lnTo>
                  <a:pt x="76161" y="37757"/>
                </a:lnTo>
                <a:lnTo>
                  <a:pt x="90564" y="37757"/>
                </a:lnTo>
                <a:lnTo>
                  <a:pt x="92384" y="35094"/>
                </a:lnTo>
                <a:lnTo>
                  <a:pt x="94551" y="25171"/>
                </a:lnTo>
                <a:lnTo>
                  <a:pt x="92570" y="15387"/>
                </a:lnTo>
                <a:lnTo>
                  <a:pt x="91117" y="13233"/>
                </a:lnTo>
                <a:close/>
              </a:path>
              <a:path w="258445" h="315595">
                <a:moveTo>
                  <a:pt x="133921" y="302348"/>
                </a:moveTo>
                <a:lnTo>
                  <a:pt x="2908" y="302348"/>
                </a:lnTo>
                <a:lnTo>
                  <a:pt x="0" y="305257"/>
                </a:lnTo>
                <a:lnTo>
                  <a:pt x="0" y="312356"/>
                </a:lnTo>
                <a:lnTo>
                  <a:pt x="2908" y="315264"/>
                </a:lnTo>
                <a:lnTo>
                  <a:pt x="133921" y="315264"/>
                </a:lnTo>
                <a:lnTo>
                  <a:pt x="136829" y="312356"/>
                </a:lnTo>
                <a:lnTo>
                  <a:pt x="136829" y="305257"/>
                </a:lnTo>
                <a:lnTo>
                  <a:pt x="133921" y="302348"/>
                </a:lnTo>
                <a:close/>
              </a:path>
              <a:path w="258445" h="315595">
                <a:moveTo>
                  <a:pt x="244932" y="55511"/>
                </a:moveTo>
                <a:lnTo>
                  <a:pt x="205879" y="55511"/>
                </a:lnTo>
                <a:lnTo>
                  <a:pt x="204597" y="56794"/>
                </a:lnTo>
                <a:lnTo>
                  <a:pt x="204597" y="60667"/>
                </a:lnTo>
                <a:lnTo>
                  <a:pt x="205879" y="61963"/>
                </a:lnTo>
                <a:lnTo>
                  <a:pt x="241376" y="61963"/>
                </a:lnTo>
                <a:lnTo>
                  <a:pt x="251701" y="86169"/>
                </a:lnTo>
                <a:lnTo>
                  <a:pt x="252031" y="87452"/>
                </a:lnTo>
                <a:lnTo>
                  <a:pt x="253314" y="88099"/>
                </a:lnTo>
                <a:lnTo>
                  <a:pt x="255574" y="88099"/>
                </a:lnTo>
                <a:lnTo>
                  <a:pt x="255905" y="87782"/>
                </a:lnTo>
                <a:lnTo>
                  <a:pt x="257517" y="87134"/>
                </a:lnTo>
                <a:lnTo>
                  <a:pt x="258165" y="85191"/>
                </a:lnTo>
                <a:lnTo>
                  <a:pt x="257517" y="83578"/>
                </a:lnTo>
                <a:lnTo>
                  <a:pt x="246545" y="57442"/>
                </a:lnTo>
                <a:lnTo>
                  <a:pt x="246214" y="56159"/>
                </a:lnTo>
                <a:lnTo>
                  <a:pt x="244932" y="55511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5964922" y="587756"/>
            <a:ext cx="375234" cy="164083"/>
          </a:xfrm>
          <a:prstGeom prst="rect">
            <a:avLst/>
          </a:prstGeom>
          <a:blipFill>
            <a:blip r:embed="rId6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 txBox="1"/>
          <p:nvPr/>
        </p:nvSpPr>
        <p:spPr>
          <a:xfrm>
            <a:off x="6095739" y="588908"/>
            <a:ext cx="1447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E9D1A"/>
                </a:solidFill>
                <a:latin typeface="宋体"/>
                <a:cs typeface="宋体"/>
              </a:rPr>
              <a:t>家居百货赛道洞察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91" name="object 91"/>
          <p:cNvSpPr/>
          <p:nvPr/>
        </p:nvSpPr>
        <p:spPr>
          <a:xfrm>
            <a:off x="572792" y="585654"/>
            <a:ext cx="2667635" cy="271145"/>
          </a:xfrm>
          <a:custGeom>
            <a:rect l="l" t="t" r="r" b="b"/>
            <a:pathLst>
              <a:path w="2667635" h="271144">
                <a:moveTo>
                  <a:pt x="2634919" y="270852"/>
                </a:moveTo>
                <a:lnTo>
                  <a:pt x="32308" y="270852"/>
                </a:lnTo>
                <a:lnTo>
                  <a:pt x="19732" y="268313"/>
                </a:lnTo>
                <a:lnTo>
                  <a:pt x="9463" y="261389"/>
                </a:lnTo>
                <a:lnTo>
                  <a:pt x="2539" y="251120"/>
                </a:lnTo>
                <a:lnTo>
                  <a:pt x="0" y="238544"/>
                </a:lnTo>
                <a:lnTo>
                  <a:pt x="0" y="32296"/>
                </a:lnTo>
                <a:lnTo>
                  <a:pt x="2539" y="19727"/>
                </a:lnTo>
                <a:lnTo>
                  <a:pt x="9463" y="9461"/>
                </a:lnTo>
                <a:lnTo>
                  <a:pt x="19732" y="2538"/>
                </a:lnTo>
                <a:lnTo>
                  <a:pt x="32308" y="0"/>
                </a:lnTo>
                <a:lnTo>
                  <a:pt x="2634919" y="0"/>
                </a:lnTo>
                <a:lnTo>
                  <a:pt x="2647495" y="2538"/>
                </a:lnTo>
                <a:lnTo>
                  <a:pt x="2657765" y="9461"/>
                </a:lnTo>
                <a:lnTo>
                  <a:pt x="2664689" y="19727"/>
                </a:lnTo>
                <a:lnTo>
                  <a:pt x="2667228" y="32296"/>
                </a:lnTo>
                <a:lnTo>
                  <a:pt x="2667228" y="238544"/>
                </a:lnTo>
                <a:lnTo>
                  <a:pt x="2664689" y="251120"/>
                </a:lnTo>
                <a:lnTo>
                  <a:pt x="2657765" y="261389"/>
                </a:lnTo>
                <a:lnTo>
                  <a:pt x="2647495" y="268313"/>
                </a:lnTo>
                <a:lnTo>
                  <a:pt x="2634919" y="270852"/>
                </a:lnTo>
                <a:lnTo>
                  <a:pt x="2644956" y="270852"/>
                </a:lnTo>
                <a:lnTo>
                  <a:pt x="2648302" y="270852"/>
                </a:lnTo>
                <a:lnTo>
                  <a:pt x="2644956" y="270852"/>
                </a:lnTo>
                <a:lnTo>
                  <a:pt x="2634919" y="270852"/>
                </a:lnTo>
                <a:close/>
              </a:path>
            </a:pathLst>
          </a:custGeom>
          <a:ln w="6350">
            <a:solidFill>
              <a:srgbClr val="FE9D1A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3095866" y="525449"/>
            <a:ext cx="216482" cy="216638"/>
          </a:xfrm>
          <a:prstGeom prst="rect">
            <a:avLst/>
          </a:prstGeom>
          <a:blipFill>
            <a:blip r:embed="rId6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>
            <a:off x="565370" y="444649"/>
            <a:ext cx="170180" cy="346075"/>
          </a:xfrm>
          <a:custGeom>
            <a:rect l="l" t="t" r="r" b="b"/>
            <a:pathLst>
              <a:path w="170179" h="346075">
                <a:moveTo>
                  <a:pt x="159926" y="12907"/>
                </a:moveTo>
                <a:lnTo>
                  <a:pt x="132995" y="12907"/>
                </a:lnTo>
                <a:lnTo>
                  <a:pt x="139335" y="14291"/>
                </a:lnTo>
                <a:lnTo>
                  <a:pt x="145224" y="17186"/>
                </a:lnTo>
                <a:lnTo>
                  <a:pt x="152958" y="22342"/>
                </a:lnTo>
                <a:lnTo>
                  <a:pt x="157162" y="30419"/>
                </a:lnTo>
                <a:lnTo>
                  <a:pt x="157162" y="67198"/>
                </a:lnTo>
                <a:lnTo>
                  <a:pt x="160070" y="70107"/>
                </a:lnTo>
                <a:lnTo>
                  <a:pt x="167157" y="70107"/>
                </a:lnTo>
                <a:lnTo>
                  <a:pt x="170065" y="67198"/>
                </a:lnTo>
                <a:lnTo>
                  <a:pt x="170065" y="39131"/>
                </a:lnTo>
                <a:lnTo>
                  <a:pt x="168836" y="29448"/>
                </a:lnTo>
                <a:lnTo>
                  <a:pt x="165309" y="20491"/>
                </a:lnTo>
                <a:lnTo>
                  <a:pt x="159926" y="12907"/>
                </a:lnTo>
                <a:close/>
              </a:path>
              <a:path w="170179" h="346075">
                <a:moveTo>
                  <a:pt x="134250" y="0"/>
                </a:moveTo>
                <a:lnTo>
                  <a:pt x="124639" y="312"/>
                </a:lnTo>
                <a:lnTo>
                  <a:pt x="115214" y="2987"/>
                </a:lnTo>
                <a:lnTo>
                  <a:pt x="28727" y="40097"/>
                </a:lnTo>
                <a:lnTo>
                  <a:pt x="25171" y="41392"/>
                </a:lnTo>
                <a:lnTo>
                  <a:pt x="23888" y="45265"/>
                </a:lnTo>
                <a:lnTo>
                  <a:pt x="25171" y="48491"/>
                </a:lnTo>
                <a:lnTo>
                  <a:pt x="26466" y="52035"/>
                </a:lnTo>
                <a:lnTo>
                  <a:pt x="30340" y="53330"/>
                </a:lnTo>
                <a:lnTo>
                  <a:pt x="33566" y="52035"/>
                </a:lnTo>
                <a:lnTo>
                  <a:pt x="120053" y="14925"/>
                </a:lnTo>
                <a:lnTo>
                  <a:pt x="126477" y="13098"/>
                </a:lnTo>
                <a:lnTo>
                  <a:pt x="132995" y="12907"/>
                </a:lnTo>
                <a:lnTo>
                  <a:pt x="159926" y="12907"/>
                </a:lnTo>
                <a:lnTo>
                  <a:pt x="159725" y="12624"/>
                </a:lnTo>
                <a:lnTo>
                  <a:pt x="152323" y="6213"/>
                </a:lnTo>
                <a:lnTo>
                  <a:pt x="143619" y="1987"/>
                </a:lnTo>
                <a:lnTo>
                  <a:pt x="134250" y="0"/>
                </a:lnTo>
                <a:close/>
              </a:path>
              <a:path w="170179" h="346075">
                <a:moveTo>
                  <a:pt x="10007" y="75276"/>
                </a:moveTo>
                <a:lnTo>
                  <a:pt x="2908" y="75276"/>
                </a:lnTo>
                <a:lnTo>
                  <a:pt x="0" y="78171"/>
                </a:lnTo>
                <a:lnTo>
                  <a:pt x="0" y="343093"/>
                </a:lnTo>
                <a:lnTo>
                  <a:pt x="2908" y="346001"/>
                </a:lnTo>
                <a:lnTo>
                  <a:pt x="10007" y="346001"/>
                </a:lnTo>
                <a:lnTo>
                  <a:pt x="12915" y="343093"/>
                </a:lnTo>
                <a:lnTo>
                  <a:pt x="12915" y="78171"/>
                </a:lnTo>
                <a:lnTo>
                  <a:pt x="10007" y="75276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>
            <a:off x="654439" y="501846"/>
            <a:ext cx="149085" cy="90677"/>
          </a:xfrm>
          <a:prstGeom prst="rect">
            <a:avLst/>
          </a:prstGeom>
          <a:blipFill>
            <a:blip r:embed="rId6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/>
          <p:nvPr/>
        </p:nvSpPr>
        <p:spPr>
          <a:xfrm>
            <a:off x="503417" y="475385"/>
            <a:ext cx="258445" cy="315595"/>
          </a:xfrm>
          <a:custGeom>
            <a:rect l="l" t="t" r="r" b="b"/>
            <a:pathLst>
              <a:path w="258445" h="315595">
                <a:moveTo>
                  <a:pt x="69380" y="0"/>
                </a:moveTo>
                <a:lnTo>
                  <a:pt x="59590" y="1982"/>
                </a:lnTo>
                <a:lnTo>
                  <a:pt x="51588" y="7385"/>
                </a:lnTo>
                <a:lnTo>
                  <a:pt x="46189" y="15387"/>
                </a:lnTo>
                <a:lnTo>
                  <a:pt x="44208" y="25171"/>
                </a:lnTo>
                <a:lnTo>
                  <a:pt x="46189" y="34960"/>
                </a:lnTo>
                <a:lnTo>
                  <a:pt x="51588" y="42962"/>
                </a:lnTo>
                <a:lnTo>
                  <a:pt x="59590" y="48361"/>
                </a:lnTo>
                <a:lnTo>
                  <a:pt x="69380" y="50342"/>
                </a:lnTo>
                <a:lnTo>
                  <a:pt x="78983" y="48406"/>
                </a:lnTo>
                <a:lnTo>
                  <a:pt x="86923" y="43081"/>
                </a:lnTo>
                <a:lnTo>
                  <a:pt x="90564" y="37757"/>
                </a:lnTo>
                <a:lnTo>
                  <a:pt x="62598" y="37757"/>
                </a:lnTo>
                <a:lnTo>
                  <a:pt x="57111" y="32270"/>
                </a:lnTo>
                <a:lnTo>
                  <a:pt x="57111" y="18719"/>
                </a:lnTo>
                <a:lnTo>
                  <a:pt x="62598" y="13233"/>
                </a:lnTo>
                <a:lnTo>
                  <a:pt x="91117" y="13233"/>
                </a:lnTo>
                <a:lnTo>
                  <a:pt x="87171" y="7385"/>
                </a:lnTo>
                <a:lnTo>
                  <a:pt x="79169" y="1982"/>
                </a:lnTo>
                <a:lnTo>
                  <a:pt x="69380" y="0"/>
                </a:lnTo>
                <a:close/>
              </a:path>
              <a:path w="258445" h="315595">
                <a:moveTo>
                  <a:pt x="91117" y="13233"/>
                </a:moveTo>
                <a:lnTo>
                  <a:pt x="75831" y="13233"/>
                </a:lnTo>
                <a:lnTo>
                  <a:pt x="81318" y="18719"/>
                </a:lnTo>
                <a:lnTo>
                  <a:pt x="81632" y="25171"/>
                </a:lnTo>
                <a:lnTo>
                  <a:pt x="81648" y="32270"/>
                </a:lnTo>
                <a:lnTo>
                  <a:pt x="76149" y="37757"/>
                </a:lnTo>
                <a:lnTo>
                  <a:pt x="90564" y="37757"/>
                </a:lnTo>
                <a:lnTo>
                  <a:pt x="92384" y="35094"/>
                </a:lnTo>
                <a:lnTo>
                  <a:pt x="94551" y="25171"/>
                </a:lnTo>
                <a:lnTo>
                  <a:pt x="92570" y="15387"/>
                </a:lnTo>
                <a:lnTo>
                  <a:pt x="91117" y="13233"/>
                </a:lnTo>
                <a:close/>
              </a:path>
              <a:path w="258445" h="315595">
                <a:moveTo>
                  <a:pt x="133921" y="302348"/>
                </a:moveTo>
                <a:lnTo>
                  <a:pt x="2908" y="302348"/>
                </a:lnTo>
                <a:lnTo>
                  <a:pt x="0" y="305257"/>
                </a:lnTo>
                <a:lnTo>
                  <a:pt x="0" y="312356"/>
                </a:lnTo>
                <a:lnTo>
                  <a:pt x="2908" y="315264"/>
                </a:lnTo>
                <a:lnTo>
                  <a:pt x="133921" y="315264"/>
                </a:lnTo>
                <a:lnTo>
                  <a:pt x="136829" y="312356"/>
                </a:lnTo>
                <a:lnTo>
                  <a:pt x="136829" y="305257"/>
                </a:lnTo>
                <a:lnTo>
                  <a:pt x="133921" y="302348"/>
                </a:lnTo>
                <a:close/>
              </a:path>
              <a:path w="258445" h="315595">
                <a:moveTo>
                  <a:pt x="244932" y="55511"/>
                </a:moveTo>
                <a:lnTo>
                  <a:pt x="205879" y="55511"/>
                </a:lnTo>
                <a:lnTo>
                  <a:pt x="204597" y="56794"/>
                </a:lnTo>
                <a:lnTo>
                  <a:pt x="204597" y="60667"/>
                </a:lnTo>
                <a:lnTo>
                  <a:pt x="205879" y="61963"/>
                </a:lnTo>
                <a:lnTo>
                  <a:pt x="241376" y="61963"/>
                </a:lnTo>
                <a:lnTo>
                  <a:pt x="251701" y="86169"/>
                </a:lnTo>
                <a:lnTo>
                  <a:pt x="252031" y="87452"/>
                </a:lnTo>
                <a:lnTo>
                  <a:pt x="253314" y="88099"/>
                </a:lnTo>
                <a:lnTo>
                  <a:pt x="255574" y="88099"/>
                </a:lnTo>
                <a:lnTo>
                  <a:pt x="255904" y="87782"/>
                </a:lnTo>
                <a:lnTo>
                  <a:pt x="257517" y="87134"/>
                </a:lnTo>
                <a:lnTo>
                  <a:pt x="258165" y="85191"/>
                </a:lnTo>
                <a:lnTo>
                  <a:pt x="257517" y="83578"/>
                </a:lnTo>
                <a:lnTo>
                  <a:pt x="246545" y="57442"/>
                </a:lnTo>
                <a:lnTo>
                  <a:pt x="246214" y="56159"/>
                </a:lnTo>
                <a:lnTo>
                  <a:pt x="244932" y="55511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/>
          <p:nvPr/>
        </p:nvSpPr>
        <p:spPr>
          <a:xfrm>
            <a:off x="547623" y="592531"/>
            <a:ext cx="375246" cy="164083"/>
          </a:xfrm>
          <a:prstGeom prst="rect">
            <a:avLst/>
          </a:prstGeom>
          <a:blipFill>
            <a:blip r:embed="rId6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 txBox="1"/>
          <p:nvPr/>
        </p:nvSpPr>
        <p:spPr>
          <a:xfrm>
            <a:off x="691368" y="593695"/>
            <a:ext cx="244411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25">
                <a:solidFill>
                  <a:srgbClr val="FE9D1A"/>
                </a:solidFill>
                <a:latin typeface="宋体"/>
                <a:cs typeface="宋体"/>
              </a:rPr>
              <a:t>2023</a:t>
            </a:r>
            <a:r>
              <a:rPr sz="1400" spc="60">
                <a:solidFill>
                  <a:srgbClr val="FE9D1A"/>
                </a:solidFill>
                <a:latin typeface="宋体"/>
                <a:cs typeface="宋体"/>
              </a:rPr>
              <a:t>抖音家居关键词搜索热度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98" name="object 98"/>
          <p:cNvSpPr/>
          <p:nvPr/>
        </p:nvSpPr>
        <p:spPr>
          <a:xfrm>
            <a:off x="5903462" y="1426931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/>
          <p:nvPr/>
        </p:nvSpPr>
        <p:spPr>
          <a:xfrm flipH="1">
            <a:off x="9494069" y="1733951"/>
            <a:ext cx="0" cy="1842135"/>
          </a:xfrm>
          <a:custGeom>
            <a:rect l="l" t="t" r="r" b="b"/>
            <a:pathLst>
              <a:path h="1842135">
                <a:moveTo>
                  <a:pt x="0" y="0"/>
                </a:moveTo>
                <a:lnTo>
                  <a:pt x="0" y="1841804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/>
          <p:nvPr/>
        </p:nvSpPr>
        <p:spPr>
          <a:xfrm flipH="1">
            <a:off x="6436083" y="1733951"/>
            <a:ext cx="0" cy="1842135"/>
          </a:xfrm>
          <a:custGeom>
            <a:rect l="l" t="t" r="r" b="b"/>
            <a:pathLst>
              <a:path h="1842135">
                <a:moveTo>
                  <a:pt x="0" y="0"/>
                </a:moveTo>
                <a:lnTo>
                  <a:pt x="0" y="1841804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/>
          <p:nvPr/>
        </p:nvSpPr>
        <p:spPr>
          <a:xfrm flipH="1">
            <a:off x="7969289" y="1733951"/>
            <a:ext cx="0" cy="1328420"/>
          </a:xfrm>
          <a:custGeom>
            <a:rect l="l" t="t" r="r" b="b"/>
            <a:pathLst>
              <a:path h="1328420">
                <a:moveTo>
                  <a:pt x="0" y="0"/>
                </a:moveTo>
                <a:lnTo>
                  <a:pt x="0" y="1328127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 txBox="1"/>
          <p:nvPr/>
        </p:nvSpPr>
        <p:spPr>
          <a:xfrm>
            <a:off x="5903462" y="1426928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【使用场景】</a:t>
            </a:r>
            <a:endParaRPr sz="900">
              <a:latin typeface="宋体"/>
              <a:cs typeface="宋体"/>
            </a:endParaRPr>
          </a:p>
          <a:p>
            <a:pPr marL="290195" marR="951865" algn="just">
              <a:lnSpc>
                <a:spcPct val="166700"/>
              </a:lnSpc>
              <a:spcBef>
                <a:spcPts val="715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厨房 户外 露营 直播 家用 工厂 家庭 商用 两用 野营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3" name="object 103"/>
          <p:cNvSpPr/>
          <p:nvPr/>
        </p:nvSpPr>
        <p:spPr>
          <a:xfrm>
            <a:off x="7421932" y="1426931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4" name="object 104"/>
          <p:cNvSpPr txBox="1"/>
          <p:nvPr/>
        </p:nvSpPr>
        <p:spPr>
          <a:xfrm>
            <a:off x="7421932" y="1426928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【商品材质】</a:t>
            </a:r>
            <a:endParaRPr sz="900">
              <a:latin typeface="宋体"/>
              <a:cs typeface="宋体"/>
            </a:endParaRPr>
          </a:p>
          <a:p>
            <a:pPr marL="40640" marR="949960" indent="73025" algn="r">
              <a:lnSpc>
                <a:spcPct val="166700"/>
              </a:lnSpc>
              <a:spcBef>
                <a:spcPts val="715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棉不锈钢  </a:t>
            </a:r>
            <a:r>
              <a:rPr sz="700" spc="30">
                <a:solidFill>
                  <a:srgbClr val="414042"/>
                </a:solidFill>
                <a:latin typeface="宋体"/>
                <a:cs typeface="宋体"/>
              </a:rPr>
              <a:t>304不锈钢</a:t>
            </a:r>
            <a:endParaRPr sz="700">
              <a:latin typeface="宋体"/>
              <a:cs typeface="宋体"/>
            </a:endParaRPr>
          </a:p>
          <a:p>
            <a:pPr marL="203200" marR="949960" indent="889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陶瓷 麦饭石 铸铁  实木  乌檀木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5" name="object 105"/>
          <p:cNvSpPr/>
          <p:nvPr/>
        </p:nvSpPr>
        <p:spPr>
          <a:xfrm>
            <a:off x="8940402" y="1426931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6" name="object 106"/>
          <p:cNvSpPr txBox="1"/>
          <p:nvPr/>
        </p:nvSpPr>
        <p:spPr>
          <a:xfrm>
            <a:off x="8940402" y="1426928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【商品功能】</a:t>
            </a:r>
            <a:endParaRPr sz="900">
              <a:latin typeface="宋体"/>
              <a:cs typeface="宋体"/>
            </a:endParaRPr>
          </a:p>
          <a:p>
            <a:pPr marL="223520" marR="929640" indent="88900" algn="r">
              <a:lnSpc>
                <a:spcPct val="166700"/>
              </a:lnSpc>
              <a:spcBef>
                <a:spcPts val="715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不粘 不粘锅 耐用  炒菜  锋利  加厚  切菜  微压  抗菌  切片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6343303" y="1037109"/>
            <a:ext cx="17018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3960AD"/>
                </a:solidFill>
                <a:latin typeface="宋体"/>
                <a:cs typeface="宋体"/>
              </a:rPr>
              <a:t>关于烹饪用具，用户关注…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108" name="object 108"/>
          <p:cNvSpPr/>
          <p:nvPr/>
        </p:nvSpPr>
        <p:spPr>
          <a:xfrm>
            <a:off x="5993823" y="1030081"/>
            <a:ext cx="290084" cy="297842"/>
          </a:xfrm>
          <a:prstGeom prst="rect">
            <a:avLst/>
          </a:prstGeom>
          <a:blipFill>
            <a:blip r:embed="rId6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9" name="object 109"/>
          <p:cNvSpPr txBox="1"/>
          <p:nvPr/>
        </p:nvSpPr>
        <p:spPr>
          <a:xfrm>
            <a:off x="970173" y="1178323"/>
            <a:ext cx="1212850" cy="1549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>
                <a:solidFill>
                  <a:srgbClr val="3960AD"/>
                </a:solidFill>
                <a:latin typeface="宋体"/>
                <a:cs typeface="宋体"/>
              </a:rPr>
              <a:t>家居百货【热门搜索词】</a:t>
            </a:r>
            <a:endParaRPr sz="850">
              <a:latin typeface="宋体"/>
              <a:cs typeface="宋体"/>
            </a:endParaRPr>
          </a:p>
        </p:txBody>
      </p:sp>
      <p:sp>
        <p:nvSpPr>
          <p:cNvPr id="110" name="object 110"/>
          <p:cNvSpPr txBox="1"/>
          <p:nvPr/>
        </p:nvSpPr>
        <p:spPr>
          <a:xfrm>
            <a:off x="3487935" y="6996468"/>
            <a:ext cx="138684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20">
                <a:solidFill>
                  <a:srgbClr val="77787B"/>
                </a:solidFill>
                <a:latin typeface="宋体"/>
                <a:cs typeface="宋体"/>
              </a:rPr>
              <a:t>数据来源：巨量算数，2023年1月-11月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11" name="object 111"/>
          <p:cNvSpPr txBox="1"/>
          <p:nvPr/>
        </p:nvSpPr>
        <p:spPr>
          <a:xfrm>
            <a:off x="8292497" y="3925760"/>
            <a:ext cx="20935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>
                <a:solidFill>
                  <a:srgbClr val="77787B"/>
                </a:solidFill>
                <a:latin typeface="宋体"/>
                <a:cs typeface="宋体"/>
              </a:rPr>
              <a:t>数据来源：巨量算数，相关内容播放次数</a:t>
            </a:r>
            <a:r>
              <a:rPr sz="600" spc="-175">
                <a:solidFill>
                  <a:srgbClr val="77787B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7787B"/>
                </a:solidFill>
                <a:latin typeface="宋体"/>
                <a:cs typeface="宋体"/>
              </a:rPr>
              <a:t>，2023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年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-11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12" name="object 112"/>
          <p:cNvSpPr txBox="1"/>
          <p:nvPr/>
        </p:nvSpPr>
        <p:spPr>
          <a:xfrm>
            <a:off x="8292497" y="7011327"/>
            <a:ext cx="20935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>
                <a:solidFill>
                  <a:srgbClr val="77787B"/>
                </a:solidFill>
                <a:latin typeface="宋体"/>
                <a:cs typeface="宋体"/>
              </a:rPr>
              <a:t>数据来源：巨量算数，相关内容播放次数</a:t>
            </a:r>
            <a:r>
              <a:rPr sz="600" spc="-175">
                <a:solidFill>
                  <a:srgbClr val="77787B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7787B"/>
                </a:solidFill>
                <a:latin typeface="宋体"/>
                <a:cs typeface="宋体"/>
              </a:rPr>
              <a:t>，2023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年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-11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13" name="object 113"/>
          <p:cNvSpPr/>
          <p:nvPr/>
        </p:nvSpPr>
        <p:spPr>
          <a:xfrm>
            <a:off x="6436080" y="2346197"/>
            <a:ext cx="490816" cy="83896"/>
          </a:xfrm>
          <a:prstGeom prst="rect">
            <a:avLst/>
          </a:prstGeom>
          <a:blipFill>
            <a:blip r:embed="rId7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4" name="object 114"/>
          <p:cNvSpPr/>
          <p:nvPr/>
        </p:nvSpPr>
        <p:spPr>
          <a:xfrm>
            <a:off x="6436080" y="2171852"/>
            <a:ext cx="594398" cy="83883"/>
          </a:xfrm>
          <a:prstGeom prst="rect">
            <a:avLst/>
          </a:prstGeom>
          <a:blipFill>
            <a:blip r:embed="rId7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5" name="object 115"/>
          <p:cNvSpPr/>
          <p:nvPr/>
        </p:nvSpPr>
        <p:spPr>
          <a:xfrm>
            <a:off x="6436080" y="1997481"/>
            <a:ext cx="614997" cy="83908"/>
          </a:xfrm>
          <a:prstGeom prst="rect">
            <a:avLst/>
          </a:prstGeom>
          <a:blipFill>
            <a:blip r:embed="rId7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6" name="object 116"/>
          <p:cNvSpPr/>
          <p:nvPr/>
        </p:nvSpPr>
        <p:spPr>
          <a:xfrm>
            <a:off x="6436080" y="2520569"/>
            <a:ext cx="458711" cy="83896"/>
          </a:xfrm>
          <a:prstGeom prst="rect">
            <a:avLst/>
          </a:prstGeom>
          <a:blipFill>
            <a:blip r:embed="rId7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7" name="object 117"/>
          <p:cNvSpPr/>
          <p:nvPr/>
        </p:nvSpPr>
        <p:spPr>
          <a:xfrm>
            <a:off x="6436080" y="3043631"/>
            <a:ext cx="265518" cy="83896"/>
          </a:xfrm>
          <a:prstGeom prst="rect">
            <a:avLst/>
          </a:prstGeom>
          <a:blipFill>
            <a:blip r:embed="rId7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8" name="object 118"/>
          <p:cNvSpPr/>
          <p:nvPr/>
        </p:nvSpPr>
        <p:spPr>
          <a:xfrm>
            <a:off x="6436080" y="3217989"/>
            <a:ext cx="209702" cy="83908"/>
          </a:xfrm>
          <a:prstGeom prst="rect">
            <a:avLst/>
          </a:prstGeom>
          <a:blipFill>
            <a:blip r:embed="rId7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9" name="object 119"/>
          <p:cNvSpPr/>
          <p:nvPr/>
        </p:nvSpPr>
        <p:spPr>
          <a:xfrm>
            <a:off x="6436081" y="3392347"/>
            <a:ext cx="71462" cy="83896"/>
          </a:xfrm>
          <a:prstGeom prst="rect">
            <a:avLst/>
          </a:prstGeom>
          <a:blipFill>
            <a:blip r:embed="rId7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0" name="object 120"/>
          <p:cNvSpPr/>
          <p:nvPr/>
        </p:nvSpPr>
        <p:spPr>
          <a:xfrm>
            <a:off x="6436080" y="2694914"/>
            <a:ext cx="419950" cy="83896"/>
          </a:xfrm>
          <a:prstGeom prst="rect">
            <a:avLst/>
          </a:prstGeom>
          <a:blipFill>
            <a:blip r:embed="rId7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1" name="object 121"/>
          <p:cNvSpPr/>
          <p:nvPr/>
        </p:nvSpPr>
        <p:spPr>
          <a:xfrm>
            <a:off x="6436080" y="2869285"/>
            <a:ext cx="297192" cy="83896"/>
          </a:xfrm>
          <a:prstGeom prst="rect">
            <a:avLst/>
          </a:prstGeom>
          <a:blipFill>
            <a:blip r:embed="rId7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2" name="object 122"/>
          <p:cNvSpPr/>
          <p:nvPr/>
        </p:nvSpPr>
        <p:spPr>
          <a:xfrm>
            <a:off x="6436080" y="1823123"/>
            <a:ext cx="794219" cy="83896"/>
          </a:xfrm>
          <a:prstGeom prst="rect">
            <a:avLst/>
          </a:prstGeom>
          <a:blipFill>
            <a:blip r:embed="rId7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3" name="object 123"/>
          <p:cNvSpPr/>
          <p:nvPr/>
        </p:nvSpPr>
        <p:spPr>
          <a:xfrm>
            <a:off x="6359344" y="1265772"/>
            <a:ext cx="1664335" cy="0"/>
          </a:xfrm>
          <a:custGeom>
            <a:rect l="l" t="t" r="r" b="b"/>
            <a:pathLst>
              <a:path w="1664332">
                <a:moveTo>
                  <a:pt x="0" y="0"/>
                </a:moveTo>
                <a:lnTo>
                  <a:pt x="1664169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4" name="object 124"/>
          <p:cNvSpPr/>
          <p:nvPr/>
        </p:nvSpPr>
        <p:spPr>
          <a:xfrm>
            <a:off x="6359344" y="1262030"/>
            <a:ext cx="267335" cy="0"/>
          </a:xfrm>
          <a:custGeom>
            <a:rect l="l" t="t" r="r" b="b"/>
            <a:pathLst>
              <a:path w="267334">
                <a:moveTo>
                  <a:pt x="0" y="0"/>
                </a:moveTo>
                <a:lnTo>
                  <a:pt x="267246" y="0"/>
                </a:lnTo>
              </a:path>
            </a:pathLst>
          </a:custGeom>
          <a:ln w="1270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5" name="object 125"/>
          <p:cNvSpPr/>
          <p:nvPr/>
        </p:nvSpPr>
        <p:spPr>
          <a:xfrm>
            <a:off x="9492741" y="4946726"/>
            <a:ext cx="744131" cy="83908"/>
          </a:xfrm>
          <a:prstGeom prst="rect">
            <a:avLst/>
          </a:prstGeom>
          <a:blipFill>
            <a:blip r:embed="rId8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6" name="object 126"/>
          <p:cNvSpPr/>
          <p:nvPr/>
        </p:nvSpPr>
        <p:spPr>
          <a:xfrm>
            <a:off x="7967828" y="4946726"/>
            <a:ext cx="750925" cy="82791"/>
          </a:xfrm>
          <a:prstGeom prst="rect">
            <a:avLst/>
          </a:prstGeom>
          <a:blipFill>
            <a:blip r:embed="rId8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7" name="object 127"/>
          <p:cNvSpPr/>
          <p:nvPr/>
        </p:nvSpPr>
        <p:spPr>
          <a:xfrm>
            <a:off x="9492742" y="5124640"/>
            <a:ext cx="673861" cy="83896"/>
          </a:xfrm>
          <a:prstGeom prst="rect">
            <a:avLst/>
          </a:prstGeom>
          <a:blipFill>
            <a:blip r:embed="rId8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8" name="object 128"/>
          <p:cNvSpPr/>
          <p:nvPr/>
        </p:nvSpPr>
        <p:spPr>
          <a:xfrm>
            <a:off x="9492741" y="5302542"/>
            <a:ext cx="647014" cy="83896"/>
          </a:xfrm>
          <a:prstGeom prst="rect">
            <a:avLst/>
          </a:prstGeom>
          <a:blipFill>
            <a:blip r:embed="rId8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9" name="object 129"/>
          <p:cNvSpPr/>
          <p:nvPr/>
        </p:nvSpPr>
        <p:spPr>
          <a:xfrm>
            <a:off x="9492742" y="5480456"/>
            <a:ext cx="639749" cy="83896"/>
          </a:xfrm>
          <a:prstGeom prst="rect">
            <a:avLst/>
          </a:prstGeom>
          <a:blipFill>
            <a:blip r:embed="rId8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0" name="object 130"/>
          <p:cNvSpPr/>
          <p:nvPr/>
        </p:nvSpPr>
        <p:spPr>
          <a:xfrm>
            <a:off x="6436080" y="4946726"/>
            <a:ext cx="769365" cy="83908"/>
          </a:xfrm>
          <a:prstGeom prst="rect">
            <a:avLst/>
          </a:prstGeom>
          <a:blipFill>
            <a:blip r:embed="rId8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1" name="object 131"/>
          <p:cNvSpPr/>
          <p:nvPr/>
        </p:nvSpPr>
        <p:spPr>
          <a:xfrm>
            <a:off x="9492742" y="5658358"/>
            <a:ext cx="614718" cy="83896"/>
          </a:xfrm>
          <a:prstGeom prst="rect">
            <a:avLst/>
          </a:prstGeom>
          <a:blipFill>
            <a:blip r:embed="rId8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2" name="object 132"/>
          <p:cNvSpPr/>
          <p:nvPr/>
        </p:nvSpPr>
        <p:spPr>
          <a:xfrm>
            <a:off x="6436080" y="5124284"/>
            <a:ext cx="749439" cy="83896"/>
          </a:xfrm>
          <a:prstGeom prst="rect">
            <a:avLst/>
          </a:prstGeom>
          <a:blipFill>
            <a:blip r:embed="rId8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3" name="object 133"/>
          <p:cNvSpPr/>
          <p:nvPr/>
        </p:nvSpPr>
        <p:spPr>
          <a:xfrm>
            <a:off x="6436080" y="5301830"/>
            <a:ext cx="596607" cy="83896"/>
          </a:xfrm>
          <a:prstGeom prst="rect">
            <a:avLst/>
          </a:prstGeom>
          <a:blipFill>
            <a:blip r:embed="rId8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4" name="object 134"/>
          <p:cNvSpPr/>
          <p:nvPr/>
        </p:nvSpPr>
        <p:spPr>
          <a:xfrm>
            <a:off x="7967827" y="5124704"/>
            <a:ext cx="593763" cy="82791"/>
          </a:xfrm>
          <a:prstGeom prst="rect">
            <a:avLst/>
          </a:prstGeom>
          <a:blipFill>
            <a:blip r:embed="rId8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5" name="object 135"/>
          <p:cNvSpPr/>
          <p:nvPr/>
        </p:nvSpPr>
        <p:spPr>
          <a:xfrm>
            <a:off x="6436080" y="5479363"/>
            <a:ext cx="566140" cy="83896"/>
          </a:xfrm>
          <a:prstGeom prst="rect">
            <a:avLst/>
          </a:prstGeom>
          <a:blipFill>
            <a:blip r:embed="rId9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6" name="object 136"/>
          <p:cNvSpPr/>
          <p:nvPr/>
        </p:nvSpPr>
        <p:spPr>
          <a:xfrm>
            <a:off x="9492742" y="5836272"/>
            <a:ext cx="452335" cy="83896"/>
          </a:xfrm>
          <a:prstGeom prst="rect">
            <a:avLst/>
          </a:prstGeom>
          <a:blipFill>
            <a:blip r:embed="rId9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7" name="object 137"/>
          <p:cNvSpPr/>
          <p:nvPr/>
        </p:nvSpPr>
        <p:spPr>
          <a:xfrm>
            <a:off x="6436080" y="5656910"/>
            <a:ext cx="504558" cy="83896"/>
          </a:xfrm>
          <a:prstGeom prst="rect">
            <a:avLst/>
          </a:prstGeom>
          <a:blipFill>
            <a:blip r:embed="rId9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8" name="object 138"/>
          <p:cNvSpPr/>
          <p:nvPr/>
        </p:nvSpPr>
        <p:spPr>
          <a:xfrm>
            <a:off x="6436081" y="5834468"/>
            <a:ext cx="476072" cy="83896"/>
          </a:xfrm>
          <a:prstGeom prst="rect">
            <a:avLst/>
          </a:prstGeom>
          <a:blipFill>
            <a:blip r:embed="rId9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9" name="object 139"/>
          <p:cNvSpPr/>
          <p:nvPr/>
        </p:nvSpPr>
        <p:spPr>
          <a:xfrm>
            <a:off x="9492741" y="6014173"/>
            <a:ext cx="380377" cy="83896"/>
          </a:xfrm>
          <a:prstGeom prst="rect">
            <a:avLst/>
          </a:prstGeom>
          <a:blipFill>
            <a:blip r:embed="rId9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0" name="object 140"/>
          <p:cNvSpPr/>
          <p:nvPr/>
        </p:nvSpPr>
        <p:spPr>
          <a:xfrm>
            <a:off x="7967827" y="5302668"/>
            <a:ext cx="386854" cy="82791"/>
          </a:xfrm>
          <a:prstGeom prst="rect">
            <a:avLst/>
          </a:prstGeom>
          <a:blipFill>
            <a:blip r:embed="rId9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1" name="object 141"/>
          <p:cNvSpPr/>
          <p:nvPr/>
        </p:nvSpPr>
        <p:spPr>
          <a:xfrm>
            <a:off x="9492742" y="6192088"/>
            <a:ext cx="361226" cy="83896"/>
          </a:xfrm>
          <a:prstGeom prst="rect">
            <a:avLst/>
          </a:prstGeom>
          <a:blipFill>
            <a:blip r:embed="rId9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2" name="object 142"/>
          <p:cNvSpPr/>
          <p:nvPr/>
        </p:nvSpPr>
        <p:spPr>
          <a:xfrm>
            <a:off x="6436080" y="6012002"/>
            <a:ext cx="452094" cy="83896"/>
          </a:xfrm>
          <a:prstGeom prst="rect">
            <a:avLst/>
          </a:prstGeom>
          <a:blipFill>
            <a:blip r:embed="rId9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3" name="object 143"/>
          <p:cNvSpPr/>
          <p:nvPr/>
        </p:nvSpPr>
        <p:spPr>
          <a:xfrm>
            <a:off x="6436080" y="6189548"/>
            <a:ext cx="407733" cy="83896"/>
          </a:xfrm>
          <a:prstGeom prst="rect">
            <a:avLst/>
          </a:prstGeom>
          <a:blipFill>
            <a:blip r:embed="rId9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4" name="object 144"/>
          <p:cNvSpPr/>
          <p:nvPr/>
        </p:nvSpPr>
        <p:spPr>
          <a:xfrm>
            <a:off x="7967827" y="5658611"/>
            <a:ext cx="333057" cy="82791"/>
          </a:xfrm>
          <a:prstGeom prst="rect">
            <a:avLst/>
          </a:prstGeom>
          <a:blipFill>
            <a:blip r:embed="rId9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5" name="object 145"/>
          <p:cNvSpPr/>
          <p:nvPr/>
        </p:nvSpPr>
        <p:spPr>
          <a:xfrm>
            <a:off x="7967827" y="5480634"/>
            <a:ext cx="348894" cy="82791"/>
          </a:xfrm>
          <a:prstGeom prst="rect">
            <a:avLst/>
          </a:prstGeom>
          <a:blipFill>
            <a:blip r:embed="rId10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6" name="object 146"/>
          <p:cNvSpPr/>
          <p:nvPr/>
        </p:nvSpPr>
        <p:spPr>
          <a:xfrm>
            <a:off x="9492741" y="6369989"/>
            <a:ext cx="315544" cy="83896"/>
          </a:xfrm>
          <a:prstGeom prst="rect">
            <a:avLst/>
          </a:prstGeom>
          <a:blipFill>
            <a:blip r:embed="rId10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7" name="object 147"/>
          <p:cNvSpPr/>
          <p:nvPr/>
        </p:nvSpPr>
        <p:spPr>
          <a:xfrm>
            <a:off x="7967827" y="5836577"/>
            <a:ext cx="311124" cy="82791"/>
          </a:xfrm>
          <a:prstGeom prst="rect">
            <a:avLst/>
          </a:prstGeom>
          <a:blipFill>
            <a:blip r:embed="rId10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8" name="object 148"/>
          <p:cNvSpPr/>
          <p:nvPr/>
        </p:nvSpPr>
        <p:spPr>
          <a:xfrm>
            <a:off x="7967827" y="6014542"/>
            <a:ext cx="283108" cy="82791"/>
          </a:xfrm>
          <a:prstGeom prst="rect">
            <a:avLst/>
          </a:prstGeom>
          <a:blipFill>
            <a:blip r:embed="rId10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9" name="object 149"/>
          <p:cNvSpPr/>
          <p:nvPr/>
        </p:nvSpPr>
        <p:spPr>
          <a:xfrm>
            <a:off x="9492741" y="6547904"/>
            <a:ext cx="245579" cy="83896"/>
          </a:xfrm>
          <a:prstGeom prst="rect">
            <a:avLst/>
          </a:prstGeom>
          <a:blipFill>
            <a:blip r:embed="rId10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0" name="object 150"/>
          <p:cNvSpPr/>
          <p:nvPr/>
        </p:nvSpPr>
        <p:spPr>
          <a:xfrm>
            <a:off x="6436080" y="6544640"/>
            <a:ext cx="258267" cy="83896"/>
          </a:xfrm>
          <a:prstGeom prst="rect">
            <a:avLst/>
          </a:prstGeom>
          <a:blipFill>
            <a:blip r:embed="rId10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1" name="object 151"/>
          <p:cNvSpPr/>
          <p:nvPr/>
        </p:nvSpPr>
        <p:spPr>
          <a:xfrm>
            <a:off x="7967827" y="6192520"/>
            <a:ext cx="203682" cy="82791"/>
          </a:xfrm>
          <a:prstGeom prst="rect">
            <a:avLst/>
          </a:prstGeom>
          <a:blipFill>
            <a:blip r:embed="rId10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2" name="object 152"/>
          <p:cNvSpPr/>
          <p:nvPr/>
        </p:nvSpPr>
        <p:spPr>
          <a:xfrm>
            <a:off x="7967827" y="6370485"/>
            <a:ext cx="166535" cy="82791"/>
          </a:xfrm>
          <a:prstGeom prst="rect">
            <a:avLst/>
          </a:prstGeom>
          <a:blipFill>
            <a:blip r:embed="rId10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3" name="object 153"/>
          <p:cNvSpPr/>
          <p:nvPr/>
        </p:nvSpPr>
        <p:spPr>
          <a:xfrm>
            <a:off x="7967827" y="6548449"/>
            <a:ext cx="61709" cy="82791"/>
          </a:xfrm>
          <a:prstGeom prst="rect">
            <a:avLst/>
          </a:prstGeom>
          <a:blipFill>
            <a:blip r:embed="rId10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4" name="object 154"/>
          <p:cNvSpPr/>
          <p:nvPr/>
        </p:nvSpPr>
        <p:spPr>
          <a:xfrm>
            <a:off x="6436080" y="6367094"/>
            <a:ext cx="356476" cy="83896"/>
          </a:xfrm>
          <a:prstGeom prst="rect">
            <a:avLst/>
          </a:prstGeom>
          <a:blipFill>
            <a:blip r:embed="rId10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5" name="object 155"/>
          <p:cNvSpPr/>
          <p:nvPr/>
        </p:nvSpPr>
        <p:spPr>
          <a:xfrm>
            <a:off x="5903462" y="4529024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6" name="object 156"/>
          <p:cNvSpPr/>
          <p:nvPr/>
        </p:nvSpPr>
        <p:spPr>
          <a:xfrm>
            <a:off x="7421932" y="4529024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7" name="object 157"/>
          <p:cNvSpPr/>
          <p:nvPr/>
        </p:nvSpPr>
        <p:spPr>
          <a:xfrm>
            <a:off x="8940402" y="4529024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8" name="object 158"/>
          <p:cNvSpPr/>
          <p:nvPr/>
        </p:nvSpPr>
        <p:spPr>
          <a:xfrm flipH="1">
            <a:off x="6436084" y="4897474"/>
            <a:ext cx="0" cy="1859280"/>
          </a:xfrm>
          <a:custGeom>
            <a:rect l="l" t="t" r="r" b="b"/>
            <a:pathLst>
              <a:path h="1859279">
                <a:moveTo>
                  <a:pt x="0" y="0"/>
                </a:moveTo>
                <a:lnTo>
                  <a:pt x="0" y="1858924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9" name="object 159"/>
          <p:cNvSpPr/>
          <p:nvPr/>
        </p:nvSpPr>
        <p:spPr>
          <a:xfrm flipH="1">
            <a:off x="7969289" y="4897474"/>
            <a:ext cx="0" cy="1859280"/>
          </a:xfrm>
          <a:custGeom>
            <a:rect l="l" t="t" r="r" b="b"/>
            <a:pathLst>
              <a:path h="1859279">
                <a:moveTo>
                  <a:pt x="0" y="0"/>
                </a:moveTo>
                <a:lnTo>
                  <a:pt x="0" y="1858924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0" name="object 160"/>
          <p:cNvSpPr/>
          <p:nvPr/>
        </p:nvSpPr>
        <p:spPr>
          <a:xfrm flipH="1">
            <a:off x="9494069" y="4897474"/>
            <a:ext cx="0" cy="1859280"/>
          </a:xfrm>
          <a:custGeom>
            <a:rect l="l" t="t" r="r" b="b"/>
            <a:pathLst>
              <a:path h="1859279">
                <a:moveTo>
                  <a:pt x="0" y="0"/>
                </a:moveTo>
                <a:lnTo>
                  <a:pt x="0" y="1858924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1" name="object 161"/>
          <p:cNvSpPr txBox="1"/>
          <p:nvPr/>
        </p:nvSpPr>
        <p:spPr>
          <a:xfrm>
            <a:off x="5903462" y="4529020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【使用场景】</a:t>
            </a:r>
            <a:endParaRPr sz="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50">
              <a:latin typeface="宋体"/>
              <a:cs typeface="宋体"/>
            </a:endParaRPr>
          </a:p>
          <a:p>
            <a:pPr marL="201295" marR="951865" indent="889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旅行 车载  家用  办公  上学  运动  户外  夏季  办公室 商务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62" name="object 162"/>
          <p:cNvSpPr txBox="1"/>
          <p:nvPr/>
        </p:nvSpPr>
        <p:spPr>
          <a:xfrm>
            <a:off x="7421932" y="4529020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【商品材质】</a:t>
            </a:r>
            <a:endParaRPr sz="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50">
              <a:latin typeface="宋体"/>
              <a:cs typeface="宋体"/>
            </a:endParaRPr>
          </a:p>
          <a:p>
            <a:pPr marL="203200" marR="949960" indent="889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玻璃 不锈钢 高硼硅 塑料</a:t>
            </a:r>
            <a:endParaRPr sz="700">
              <a:latin typeface="宋体"/>
              <a:cs typeface="宋体"/>
            </a:endParaRPr>
          </a:p>
          <a:p>
            <a:pPr marR="949960" algn="r">
              <a:lnSpc>
                <a:spcPct val="100000"/>
              </a:lnSpc>
              <a:spcBef>
                <a:spcPts val="560"/>
              </a:spcBef>
            </a:pPr>
            <a:r>
              <a:rPr sz="700" spc="30">
                <a:solidFill>
                  <a:srgbClr val="414042"/>
                </a:solidFill>
                <a:latin typeface="宋体"/>
                <a:cs typeface="宋体"/>
              </a:rPr>
              <a:t>316不锈钢</a:t>
            </a:r>
            <a:endParaRPr sz="700">
              <a:latin typeface="宋体"/>
              <a:cs typeface="宋体"/>
            </a:endParaRPr>
          </a:p>
          <a:p>
            <a:pPr marL="40640" marR="949960" indent="250825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陶瓷  </a:t>
            </a:r>
            <a:r>
              <a:rPr sz="700" spc="30">
                <a:solidFill>
                  <a:srgbClr val="414042"/>
                </a:solidFill>
                <a:latin typeface="宋体"/>
                <a:cs typeface="宋体"/>
              </a:rPr>
              <a:t>304不锈钢</a:t>
            </a:r>
            <a:endParaRPr sz="700">
              <a:latin typeface="宋体"/>
              <a:cs typeface="宋体"/>
            </a:endParaRPr>
          </a:p>
          <a:p>
            <a:pPr marL="292100" marR="94996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全钢 纯钛</a:t>
            </a:r>
            <a:endParaRPr sz="700">
              <a:latin typeface="宋体"/>
              <a:cs typeface="宋体"/>
            </a:endParaRPr>
          </a:p>
          <a:p>
            <a:pPr marR="949960" algn="r">
              <a:lnSpc>
                <a:spcPct val="100000"/>
              </a:lnSpc>
              <a:spcBef>
                <a:spcPts val="560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天然矿石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63" name="object 163"/>
          <p:cNvSpPr txBox="1"/>
          <p:nvPr/>
        </p:nvSpPr>
        <p:spPr>
          <a:xfrm>
            <a:off x="8940402" y="4529020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【商品功能】</a:t>
            </a:r>
            <a:endParaRPr sz="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50">
              <a:latin typeface="宋体"/>
              <a:cs typeface="宋体"/>
            </a:endParaRPr>
          </a:p>
          <a:p>
            <a:pPr marL="223520" marR="92964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不保温 大容量 便携</a:t>
            </a:r>
            <a:endParaRPr sz="700">
              <a:latin typeface="宋体"/>
              <a:cs typeface="宋体"/>
            </a:endParaRPr>
          </a:p>
          <a:p>
            <a:pPr marR="929640" algn="r">
              <a:lnSpc>
                <a:spcPct val="100000"/>
              </a:lnSpc>
              <a:spcBef>
                <a:spcPts val="560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茶水分离</a:t>
            </a:r>
            <a:endParaRPr sz="700">
              <a:latin typeface="宋体"/>
              <a:cs typeface="宋体"/>
            </a:endParaRPr>
          </a:p>
          <a:p>
            <a:pPr marL="312420" marR="929640" algn="just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泡茶 双层 运动 户外 保冷 防摔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64" name="object 164"/>
          <p:cNvSpPr txBox="1"/>
          <p:nvPr/>
        </p:nvSpPr>
        <p:spPr>
          <a:xfrm>
            <a:off x="6343314" y="4132456"/>
            <a:ext cx="206883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3960AD"/>
                </a:solidFill>
                <a:latin typeface="宋体"/>
                <a:cs typeface="宋体"/>
              </a:rPr>
              <a:t>关于</a:t>
            </a:r>
            <a:r>
              <a:rPr sz="1100" spc="-55">
                <a:solidFill>
                  <a:srgbClr val="3960AD"/>
                </a:solidFill>
                <a:latin typeface="宋体"/>
                <a:cs typeface="宋体"/>
              </a:rPr>
              <a:t>杯子/水杯/水壶，用户关注…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165" name="object 165"/>
          <p:cNvSpPr/>
          <p:nvPr/>
        </p:nvSpPr>
        <p:spPr>
          <a:xfrm>
            <a:off x="5994671" y="4128143"/>
            <a:ext cx="242472" cy="273053"/>
          </a:xfrm>
          <a:prstGeom prst="rect">
            <a:avLst/>
          </a:prstGeom>
          <a:blipFill>
            <a:blip r:embed="rId1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6" name="object 166"/>
          <p:cNvSpPr/>
          <p:nvPr/>
        </p:nvSpPr>
        <p:spPr>
          <a:xfrm>
            <a:off x="6359344" y="4380636"/>
            <a:ext cx="2015489" cy="0"/>
          </a:xfrm>
          <a:custGeom>
            <a:rect l="l" t="t" r="r" b="b"/>
            <a:pathLst>
              <a:path w="2015489">
                <a:moveTo>
                  <a:pt x="0" y="0"/>
                </a:moveTo>
                <a:lnTo>
                  <a:pt x="2015223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7" name="object 167"/>
          <p:cNvSpPr/>
          <p:nvPr/>
        </p:nvSpPr>
        <p:spPr>
          <a:xfrm>
            <a:off x="6359344" y="4376894"/>
            <a:ext cx="267335" cy="0"/>
          </a:xfrm>
          <a:custGeom>
            <a:rect l="l" t="t" r="r" b="b"/>
            <a:pathLst>
              <a:path w="267334">
                <a:moveTo>
                  <a:pt x="0" y="0"/>
                </a:moveTo>
                <a:lnTo>
                  <a:pt x="267246" y="0"/>
                </a:lnTo>
              </a:path>
            </a:pathLst>
          </a:custGeom>
          <a:ln w="1270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8" name="object 168"/>
          <p:cNvSpPr txBox="1"/>
          <p:nvPr/>
        </p:nvSpPr>
        <p:spPr>
          <a:xfrm>
            <a:off x="9846343" y="7245984"/>
            <a:ext cx="529590" cy="113664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 spc="150">
                <a:solidFill>
                  <a:srgbClr val="4C4D4F"/>
                </a:solidFill>
                <a:latin typeface="宋体"/>
                <a:cs typeface="宋体"/>
              </a:rPr>
              <a:t>PAGE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60">
                <a:solidFill>
                  <a:srgbClr val="4C4D4F"/>
                </a:solidFill>
                <a:latin typeface="宋体"/>
                <a:cs typeface="宋体"/>
              </a:rPr>
              <a:t>07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-125">
                <a:solidFill>
                  <a:srgbClr val="4C4D4F"/>
                </a:solidFill>
                <a:latin typeface="宋体"/>
                <a:cs typeface="宋体"/>
              </a:rPr>
              <a:t>/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60">
                <a:solidFill>
                  <a:srgbClr val="4C4D4F"/>
                </a:solidFill>
                <a:latin typeface="宋体"/>
                <a:cs typeface="宋体"/>
              </a:rPr>
              <a:t>08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492590" y="1795093"/>
            <a:ext cx="756183" cy="8389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7967726" y="1795094"/>
            <a:ext cx="766584" cy="8389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434531" y="1795094"/>
            <a:ext cx="783399" cy="8389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434531" y="1972766"/>
            <a:ext cx="331660" cy="8389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434531" y="2150452"/>
            <a:ext cx="309333" cy="83896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434530" y="2328126"/>
            <a:ext cx="239229" cy="83908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434531" y="2683497"/>
            <a:ext cx="165823" cy="83896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434531" y="2505824"/>
            <a:ext cx="204139" cy="83896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6434530" y="2861183"/>
            <a:ext cx="135293" cy="83896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6434531" y="3038855"/>
            <a:ext cx="128485" cy="83896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6434531" y="3394227"/>
            <a:ext cx="49987" cy="83896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6434531" y="3216541"/>
            <a:ext cx="72847" cy="83908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6434531" y="3571912"/>
            <a:ext cx="45783" cy="83896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7967726" y="1972767"/>
            <a:ext cx="489496" cy="83896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7967726" y="2150452"/>
            <a:ext cx="346405" cy="83896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7967725" y="2328126"/>
            <a:ext cx="213118" cy="83908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7967726" y="2505824"/>
            <a:ext cx="114820" cy="83896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7967725" y="2683497"/>
            <a:ext cx="99174" cy="83896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7967726" y="2861183"/>
            <a:ext cx="88874" cy="83896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7967726" y="3038855"/>
            <a:ext cx="84251" cy="83896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7967726" y="3216541"/>
            <a:ext cx="65379" cy="83908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7967726" y="3394227"/>
            <a:ext cx="44437" cy="83896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7967726" y="3571912"/>
            <a:ext cx="22225" cy="83896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9492589" y="2150452"/>
            <a:ext cx="370433" cy="83896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9492588" y="1972767"/>
            <a:ext cx="638136" cy="83896"/>
          </a:xfrm>
          <a:prstGeom prst="rect">
            <a:avLst/>
          </a:prstGeom>
          <a:blipFill>
            <a:blip r:embed="rId2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9492589" y="2328126"/>
            <a:ext cx="237159" cy="83908"/>
          </a:xfrm>
          <a:prstGeom prst="rect">
            <a:avLst/>
          </a:prstGeom>
          <a:blipFill>
            <a:blip r:embed="rId2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9492589" y="2505824"/>
            <a:ext cx="224129" cy="83896"/>
          </a:xfrm>
          <a:prstGeom prst="rect">
            <a:avLst/>
          </a:prstGeom>
          <a:blipFill>
            <a:blip r:embed="rId2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9492589" y="2683497"/>
            <a:ext cx="144170" cy="83896"/>
          </a:xfrm>
          <a:prstGeom prst="rect">
            <a:avLst/>
          </a:prstGeom>
          <a:blipFill>
            <a:blip r:embed="rId2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9492589" y="2861182"/>
            <a:ext cx="89407" cy="83896"/>
          </a:xfrm>
          <a:prstGeom prst="rect">
            <a:avLst/>
          </a:prstGeom>
          <a:blipFill>
            <a:blip r:embed="rId3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9492589" y="3038856"/>
            <a:ext cx="78968" cy="83896"/>
          </a:xfrm>
          <a:prstGeom prst="rect">
            <a:avLst/>
          </a:prstGeom>
          <a:blipFill>
            <a:blip r:embed="rId3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9492589" y="3216541"/>
            <a:ext cx="52031" cy="83908"/>
          </a:xfrm>
          <a:prstGeom prst="rect">
            <a:avLst/>
          </a:prstGeom>
          <a:blipFill>
            <a:blip r:embed="rId3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9492589" y="3394227"/>
            <a:ext cx="39484" cy="83896"/>
          </a:xfrm>
          <a:prstGeom prst="rect">
            <a:avLst/>
          </a:prstGeom>
          <a:blipFill>
            <a:blip r:embed="rId3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9492589" y="3571913"/>
            <a:ext cx="19748" cy="83896"/>
          </a:xfrm>
          <a:prstGeom prst="rect">
            <a:avLst/>
          </a:prstGeom>
          <a:blipFill>
            <a:blip r:embed="rId3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6434530" y="6732193"/>
            <a:ext cx="59207" cy="83883"/>
          </a:xfrm>
          <a:prstGeom prst="rect">
            <a:avLst/>
          </a:prstGeom>
          <a:blipFill>
            <a:blip r:embed="rId3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7967726" y="6732193"/>
            <a:ext cx="25996" cy="83883"/>
          </a:xfrm>
          <a:prstGeom prst="rect">
            <a:avLst/>
          </a:prstGeom>
          <a:blipFill>
            <a:blip r:embed="rId3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9492221" y="6732193"/>
            <a:ext cx="20878" cy="83883"/>
          </a:xfrm>
          <a:prstGeom prst="rect">
            <a:avLst/>
          </a:prstGeom>
          <a:blipFill>
            <a:blip r:embed="rId3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5988537" y="580870"/>
            <a:ext cx="1372870" cy="271145"/>
          </a:xfrm>
          <a:custGeom>
            <a:rect l="l" t="t" r="r" b="b"/>
            <a:pathLst>
              <a:path w="1372870" h="271144">
                <a:moveTo>
                  <a:pt x="1339977" y="270852"/>
                </a:moveTo>
                <a:lnTo>
                  <a:pt x="32296" y="270852"/>
                </a:lnTo>
                <a:lnTo>
                  <a:pt x="19727" y="268313"/>
                </a:lnTo>
                <a:lnTo>
                  <a:pt x="9461" y="261389"/>
                </a:lnTo>
                <a:lnTo>
                  <a:pt x="2538" y="251120"/>
                </a:lnTo>
                <a:lnTo>
                  <a:pt x="0" y="238544"/>
                </a:lnTo>
                <a:lnTo>
                  <a:pt x="0" y="32296"/>
                </a:lnTo>
                <a:lnTo>
                  <a:pt x="2538" y="19727"/>
                </a:lnTo>
                <a:lnTo>
                  <a:pt x="9461" y="9461"/>
                </a:lnTo>
                <a:lnTo>
                  <a:pt x="19727" y="2538"/>
                </a:lnTo>
                <a:lnTo>
                  <a:pt x="32296" y="0"/>
                </a:lnTo>
                <a:lnTo>
                  <a:pt x="1339977" y="0"/>
                </a:lnTo>
                <a:lnTo>
                  <a:pt x="1352550" y="2538"/>
                </a:lnTo>
                <a:lnTo>
                  <a:pt x="1362816" y="9461"/>
                </a:lnTo>
                <a:lnTo>
                  <a:pt x="1369736" y="19727"/>
                </a:lnTo>
                <a:lnTo>
                  <a:pt x="1372273" y="32296"/>
                </a:lnTo>
                <a:lnTo>
                  <a:pt x="1372273" y="238544"/>
                </a:lnTo>
                <a:lnTo>
                  <a:pt x="1369736" y="251120"/>
                </a:lnTo>
                <a:lnTo>
                  <a:pt x="1362816" y="261389"/>
                </a:lnTo>
                <a:lnTo>
                  <a:pt x="1352550" y="268313"/>
                </a:lnTo>
                <a:lnTo>
                  <a:pt x="1339977" y="270852"/>
                </a:lnTo>
                <a:lnTo>
                  <a:pt x="1350013" y="270852"/>
                </a:lnTo>
                <a:lnTo>
                  <a:pt x="1353359" y="270852"/>
                </a:lnTo>
                <a:lnTo>
                  <a:pt x="1350013" y="270852"/>
                </a:lnTo>
                <a:lnTo>
                  <a:pt x="1339977" y="270852"/>
                </a:lnTo>
                <a:close/>
              </a:path>
            </a:pathLst>
          </a:custGeom>
          <a:ln w="6350">
            <a:solidFill>
              <a:srgbClr val="FE9D1A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7216668" y="520662"/>
            <a:ext cx="216474" cy="216644"/>
          </a:xfrm>
          <a:prstGeom prst="rect">
            <a:avLst/>
          </a:prstGeom>
          <a:blipFill>
            <a:blip r:embed="rId3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5981109" y="439865"/>
            <a:ext cx="170180" cy="346075"/>
          </a:xfrm>
          <a:custGeom>
            <a:rect l="l" t="t" r="r" b="b"/>
            <a:pathLst>
              <a:path w="170179" h="346075">
                <a:moveTo>
                  <a:pt x="159926" y="12907"/>
                </a:moveTo>
                <a:lnTo>
                  <a:pt x="132995" y="12907"/>
                </a:lnTo>
                <a:lnTo>
                  <a:pt x="139335" y="14291"/>
                </a:lnTo>
                <a:lnTo>
                  <a:pt x="145224" y="17186"/>
                </a:lnTo>
                <a:lnTo>
                  <a:pt x="152958" y="22342"/>
                </a:lnTo>
                <a:lnTo>
                  <a:pt x="157162" y="30419"/>
                </a:lnTo>
                <a:lnTo>
                  <a:pt x="157162" y="67198"/>
                </a:lnTo>
                <a:lnTo>
                  <a:pt x="160070" y="70107"/>
                </a:lnTo>
                <a:lnTo>
                  <a:pt x="167157" y="70107"/>
                </a:lnTo>
                <a:lnTo>
                  <a:pt x="170065" y="67198"/>
                </a:lnTo>
                <a:lnTo>
                  <a:pt x="170065" y="39131"/>
                </a:lnTo>
                <a:lnTo>
                  <a:pt x="168836" y="29448"/>
                </a:lnTo>
                <a:lnTo>
                  <a:pt x="165309" y="20491"/>
                </a:lnTo>
                <a:lnTo>
                  <a:pt x="159926" y="12907"/>
                </a:lnTo>
                <a:close/>
              </a:path>
              <a:path w="170179" h="346075">
                <a:moveTo>
                  <a:pt x="134250" y="0"/>
                </a:moveTo>
                <a:lnTo>
                  <a:pt x="124639" y="312"/>
                </a:lnTo>
                <a:lnTo>
                  <a:pt x="115214" y="2987"/>
                </a:lnTo>
                <a:lnTo>
                  <a:pt x="28727" y="40097"/>
                </a:lnTo>
                <a:lnTo>
                  <a:pt x="25171" y="41392"/>
                </a:lnTo>
                <a:lnTo>
                  <a:pt x="23888" y="45265"/>
                </a:lnTo>
                <a:lnTo>
                  <a:pt x="25171" y="48491"/>
                </a:lnTo>
                <a:lnTo>
                  <a:pt x="26466" y="52035"/>
                </a:lnTo>
                <a:lnTo>
                  <a:pt x="30340" y="53330"/>
                </a:lnTo>
                <a:lnTo>
                  <a:pt x="33566" y="52035"/>
                </a:lnTo>
                <a:lnTo>
                  <a:pt x="120053" y="14925"/>
                </a:lnTo>
                <a:lnTo>
                  <a:pt x="126477" y="13098"/>
                </a:lnTo>
                <a:lnTo>
                  <a:pt x="132995" y="12907"/>
                </a:lnTo>
                <a:lnTo>
                  <a:pt x="159926" y="12907"/>
                </a:lnTo>
                <a:lnTo>
                  <a:pt x="159725" y="12624"/>
                </a:lnTo>
                <a:lnTo>
                  <a:pt x="152323" y="6213"/>
                </a:lnTo>
                <a:lnTo>
                  <a:pt x="143619" y="1987"/>
                </a:lnTo>
                <a:lnTo>
                  <a:pt x="134250" y="0"/>
                </a:lnTo>
                <a:close/>
              </a:path>
              <a:path w="170179" h="346075">
                <a:moveTo>
                  <a:pt x="10007" y="75276"/>
                </a:moveTo>
                <a:lnTo>
                  <a:pt x="2908" y="75276"/>
                </a:lnTo>
                <a:lnTo>
                  <a:pt x="0" y="78171"/>
                </a:lnTo>
                <a:lnTo>
                  <a:pt x="0" y="343093"/>
                </a:lnTo>
                <a:lnTo>
                  <a:pt x="2908" y="346001"/>
                </a:lnTo>
                <a:lnTo>
                  <a:pt x="10007" y="346001"/>
                </a:lnTo>
                <a:lnTo>
                  <a:pt x="12915" y="343093"/>
                </a:lnTo>
                <a:lnTo>
                  <a:pt x="12915" y="78171"/>
                </a:lnTo>
                <a:lnTo>
                  <a:pt x="10007" y="75276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6070178" y="497062"/>
            <a:ext cx="149085" cy="90677"/>
          </a:xfrm>
          <a:prstGeom prst="rect">
            <a:avLst/>
          </a:prstGeom>
          <a:blipFill>
            <a:blip r:embed="rId3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5919157" y="470601"/>
            <a:ext cx="258445" cy="315595"/>
          </a:xfrm>
          <a:custGeom>
            <a:rect l="l" t="t" r="r" b="b"/>
            <a:pathLst>
              <a:path w="258445" h="315595">
                <a:moveTo>
                  <a:pt x="69380" y="0"/>
                </a:moveTo>
                <a:lnTo>
                  <a:pt x="59590" y="1982"/>
                </a:lnTo>
                <a:lnTo>
                  <a:pt x="51588" y="7385"/>
                </a:lnTo>
                <a:lnTo>
                  <a:pt x="46189" y="15387"/>
                </a:lnTo>
                <a:lnTo>
                  <a:pt x="44208" y="25171"/>
                </a:lnTo>
                <a:lnTo>
                  <a:pt x="46189" y="34960"/>
                </a:lnTo>
                <a:lnTo>
                  <a:pt x="51588" y="42962"/>
                </a:lnTo>
                <a:lnTo>
                  <a:pt x="59590" y="48361"/>
                </a:lnTo>
                <a:lnTo>
                  <a:pt x="69380" y="50342"/>
                </a:lnTo>
                <a:lnTo>
                  <a:pt x="78983" y="48406"/>
                </a:lnTo>
                <a:lnTo>
                  <a:pt x="86923" y="43081"/>
                </a:lnTo>
                <a:lnTo>
                  <a:pt x="90564" y="37757"/>
                </a:lnTo>
                <a:lnTo>
                  <a:pt x="62598" y="37757"/>
                </a:lnTo>
                <a:lnTo>
                  <a:pt x="57111" y="32270"/>
                </a:lnTo>
                <a:lnTo>
                  <a:pt x="57111" y="18719"/>
                </a:lnTo>
                <a:lnTo>
                  <a:pt x="62598" y="13233"/>
                </a:lnTo>
                <a:lnTo>
                  <a:pt x="91117" y="13233"/>
                </a:lnTo>
                <a:lnTo>
                  <a:pt x="87171" y="7385"/>
                </a:lnTo>
                <a:lnTo>
                  <a:pt x="79169" y="1982"/>
                </a:lnTo>
                <a:lnTo>
                  <a:pt x="69380" y="0"/>
                </a:lnTo>
                <a:close/>
              </a:path>
              <a:path w="258445" h="315595">
                <a:moveTo>
                  <a:pt x="91117" y="13233"/>
                </a:moveTo>
                <a:lnTo>
                  <a:pt x="75831" y="13233"/>
                </a:lnTo>
                <a:lnTo>
                  <a:pt x="81318" y="18719"/>
                </a:lnTo>
                <a:lnTo>
                  <a:pt x="81632" y="25171"/>
                </a:lnTo>
                <a:lnTo>
                  <a:pt x="81648" y="32270"/>
                </a:lnTo>
                <a:lnTo>
                  <a:pt x="76149" y="37757"/>
                </a:lnTo>
                <a:lnTo>
                  <a:pt x="90564" y="37757"/>
                </a:lnTo>
                <a:lnTo>
                  <a:pt x="92384" y="35094"/>
                </a:lnTo>
                <a:lnTo>
                  <a:pt x="94551" y="25171"/>
                </a:lnTo>
                <a:lnTo>
                  <a:pt x="92570" y="15387"/>
                </a:lnTo>
                <a:lnTo>
                  <a:pt x="91117" y="13233"/>
                </a:lnTo>
                <a:close/>
              </a:path>
              <a:path w="258445" h="315595">
                <a:moveTo>
                  <a:pt x="133921" y="302348"/>
                </a:moveTo>
                <a:lnTo>
                  <a:pt x="2908" y="302348"/>
                </a:lnTo>
                <a:lnTo>
                  <a:pt x="0" y="305257"/>
                </a:lnTo>
                <a:lnTo>
                  <a:pt x="0" y="312356"/>
                </a:lnTo>
                <a:lnTo>
                  <a:pt x="2908" y="315264"/>
                </a:lnTo>
                <a:lnTo>
                  <a:pt x="133921" y="315264"/>
                </a:lnTo>
                <a:lnTo>
                  <a:pt x="136817" y="312356"/>
                </a:lnTo>
                <a:lnTo>
                  <a:pt x="136817" y="305257"/>
                </a:lnTo>
                <a:lnTo>
                  <a:pt x="133921" y="302348"/>
                </a:lnTo>
                <a:close/>
              </a:path>
              <a:path w="258445" h="315595">
                <a:moveTo>
                  <a:pt x="244932" y="55511"/>
                </a:moveTo>
                <a:lnTo>
                  <a:pt x="205879" y="55511"/>
                </a:lnTo>
                <a:lnTo>
                  <a:pt x="204597" y="56794"/>
                </a:lnTo>
                <a:lnTo>
                  <a:pt x="204597" y="60667"/>
                </a:lnTo>
                <a:lnTo>
                  <a:pt x="205879" y="61963"/>
                </a:lnTo>
                <a:lnTo>
                  <a:pt x="241376" y="61963"/>
                </a:lnTo>
                <a:lnTo>
                  <a:pt x="251701" y="86169"/>
                </a:lnTo>
                <a:lnTo>
                  <a:pt x="252031" y="87452"/>
                </a:lnTo>
                <a:lnTo>
                  <a:pt x="253314" y="88099"/>
                </a:lnTo>
                <a:lnTo>
                  <a:pt x="255574" y="88099"/>
                </a:lnTo>
                <a:lnTo>
                  <a:pt x="255905" y="87782"/>
                </a:lnTo>
                <a:lnTo>
                  <a:pt x="257517" y="87134"/>
                </a:lnTo>
                <a:lnTo>
                  <a:pt x="258165" y="85191"/>
                </a:lnTo>
                <a:lnTo>
                  <a:pt x="257517" y="83578"/>
                </a:lnTo>
                <a:lnTo>
                  <a:pt x="246545" y="57442"/>
                </a:lnTo>
                <a:lnTo>
                  <a:pt x="246214" y="56159"/>
                </a:lnTo>
                <a:lnTo>
                  <a:pt x="244932" y="55511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5963360" y="587756"/>
            <a:ext cx="375246" cy="164083"/>
          </a:xfrm>
          <a:prstGeom prst="rect">
            <a:avLst/>
          </a:prstGeom>
          <a:blipFill>
            <a:blip r:embed="rId4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6144716" y="588908"/>
            <a:ext cx="1092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E9D1A"/>
                </a:solidFill>
                <a:latin typeface="宋体"/>
                <a:cs typeface="宋体"/>
              </a:rPr>
              <a:t>家具赛道洞察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5901904" y="1426931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 flipH="1">
            <a:off x="9492510" y="1733952"/>
            <a:ext cx="0" cy="2000250"/>
          </a:xfrm>
          <a:custGeom>
            <a:rect l="l" t="t" r="r" b="b"/>
            <a:pathLst>
              <a:path h="2000250">
                <a:moveTo>
                  <a:pt x="0" y="0"/>
                </a:moveTo>
                <a:lnTo>
                  <a:pt x="0" y="1999678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 flipH="1">
            <a:off x="6434526" y="1733952"/>
            <a:ext cx="0" cy="2000250"/>
          </a:xfrm>
          <a:custGeom>
            <a:rect l="l" t="t" r="r" b="b"/>
            <a:pathLst>
              <a:path h="2000250">
                <a:moveTo>
                  <a:pt x="0" y="0"/>
                </a:moveTo>
                <a:lnTo>
                  <a:pt x="0" y="1999678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 flipH="1">
            <a:off x="7967732" y="1733952"/>
            <a:ext cx="0" cy="2000250"/>
          </a:xfrm>
          <a:custGeom>
            <a:rect l="l" t="t" r="r" b="b"/>
            <a:pathLst>
              <a:path h="2000250">
                <a:moveTo>
                  <a:pt x="0" y="0"/>
                </a:moveTo>
                <a:lnTo>
                  <a:pt x="0" y="1999678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 txBox="1"/>
          <p:nvPr/>
        </p:nvSpPr>
        <p:spPr>
          <a:xfrm>
            <a:off x="5901904" y="1426928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【使用场景】</a:t>
            </a:r>
            <a:endParaRPr sz="900">
              <a:latin typeface="宋体"/>
              <a:cs typeface="宋体"/>
            </a:endParaRPr>
          </a:p>
          <a:p>
            <a:pPr marL="201295" marR="951865" algn="r">
              <a:lnSpc>
                <a:spcPct val="166700"/>
              </a:lnSpc>
              <a:spcBef>
                <a:spcPts val="715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小户型 公寓  休闲  办公  两用  出租房 卧室  阳台  客厅  别墅  家用</a:t>
            </a:r>
            <a:endParaRPr sz="700">
              <a:latin typeface="宋体"/>
              <a:cs typeface="宋体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7420373" y="1426931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 txBox="1"/>
          <p:nvPr/>
        </p:nvSpPr>
        <p:spPr>
          <a:xfrm>
            <a:off x="7420373" y="1426928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【商品材质】</a:t>
            </a:r>
            <a:endParaRPr sz="900">
              <a:latin typeface="宋体"/>
              <a:cs typeface="宋体"/>
            </a:endParaRPr>
          </a:p>
          <a:p>
            <a:pPr marL="203200" marR="949960" indent="177800" algn="r">
              <a:lnSpc>
                <a:spcPct val="166700"/>
              </a:lnSpc>
              <a:spcBef>
                <a:spcPts val="715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皮 实木  乳胶  真皮  科技布 乌金木 牛皮</a:t>
            </a:r>
            <a:endParaRPr sz="700">
              <a:latin typeface="宋体"/>
              <a:cs typeface="宋体"/>
            </a:endParaRPr>
          </a:p>
          <a:p>
            <a:pPr marL="203200" marR="949960" indent="-889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头层牛皮 全实木</a:t>
            </a:r>
            <a:endParaRPr sz="700">
              <a:latin typeface="宋体"/>
              <a:cs typeface="宋体"/>
            </a:endParaRPr>
          </a:p>
          <a:p>
            <a:pPr marL="114300" marR="949960" indent="-889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头层黄牛皮 头层真皮</a:t>
            </a:r>
            <a:endParaRPr sz="700">
              <a:latin typeface="宋体"/>
              <a:cs typeface="宋体"/>
            </a:endParaRPr>
          </a:p>
        </p:txBody>
      </p:sp>
      <p:sp>
        <p:nvSpPr>
          <p:cNvPr id="52" name="object 52"/>
          <p:cNvSpPr/>
          <p:nvPr/>
        </p:nvSpPr>
        <p:spPr>
          <a:xfrm>
            <a:off x="8938844" y="1426931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 txBox="1"/>
          <p:nvPr/>
        </p:nvSpPr>
        <p:spPr>
          <a:xfrm>
            <a:off x="8938844" y="1426928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【商品功能】</a:t>
            </a:r>
            <a:endParaRPr sz="900">
              <a:latin typeface="宋体"/>
              <a:cs typeface="宋体"/>
            </a:endParaRPr>
          </a:p>
          <a:p>
            <a:pPr marL="312420" marR="929640" indent="-88900" algn="just">
              <a:lnSpc>
                <a:spcPct val="166700"/>
              </a:lnSpc>
              <a:spcBef>
                <a:spcPts val="715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小户型 耐磨 收纳 按摩 加厚 旋转 可调</a:t>
            </a:r>
            <a:endParaRPr sz="700">
              <a:latin typeface="宋体"/>
              <a:cs typeface="宋体"/>
            </a:endParaRPr>
          </a:p>
          <a:p>
            <a:pPr marR="929640" algn="r">
              <a:lnSpc>
                <a:spcPct val="100000"/>
              </a:lnSpc>
              <a:spcBef>
                <a:spcPts val="560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多功能折叠</a:t>
            </a:r>
            <a:endParaRPr sz="700">
              <a:latin typeface="宋体"/>
              <a:cs typeface="宋体"/>
            </a:endParaRPr>
          </a:p>
          <a:p>
            <a:pPr marL="223520" marR="92964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可储物 零靠墙</a:t>
            </a:r>
            <a:endParaRPr sz="700">
              <a:latin typeface="宋体"/>
              <a:cs typeface="宋体"/>
            </a:endParaRPr>
          </a:p>
          <a:p>
            <a:pPr marR="929640" algn="r">
              <a:lnSpc>
                <a:spcPct val="100000"/>
              </a:lnSpc>
              <a:spcBef>
                <a:spcPts val="560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全语音控制</a:t>
            </a:r>
            <a:endParaRPr sz="700">
              <a:latin typeface="宋体"/>
              <a:cs typeface="宋体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6341740" y="1038090"/>
            <a:ext cx="15621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3960AD"/>
                </a:solidFill>
                <a:latin typeface="宋体"/>
                <a:cs typeface="宋体"/>
              </a:rPr>
              <a:t>关于沙发类，用户关注…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5972893" y="1097907"/>
            <a:ext cx="295962" cy="177937"/>
          </a:xfrm>
          <a:prstGeom prst="rect">
            <a:avLst/>
          </a:prstGeom>
          <a:blipFill>
            <a:blip r:embed="rId4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4026903" y="1787271"/>
            <a:ext cx="776643" cy="83896"/>
          </a:xfrm>
          <a:prstGeom prst="rect">
            <a:avLst/>
          </a:prstGeom>
          <a:blipFill>
            <a:blip r:embed="rId4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2500668" y="1787270"/>
            <a:ext cx="768934" cy="83896"/>
          </a:xfrm>
          <a:prstGeom prst="rect">
            <a:avLst/>
          </a:prstGeom>
          <a:blipFill>
            <a:blip r:embed="rId4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968908" y="1771675"/>
            <a:ext cx="787387" cy="83896"/>
          </a:xfrm>
          <a:prstGeom prst="rect">
            <a:avLst/>
          </a:prstGeom>
          <a:blipFill>
            <a:blip r:embed="rId4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968908" y="1949437"/>
            <a:ext cx="666724" cy="83896"/>
          </a:xfrm>
          <a:prstGeom prst="rect">
            <a:avLst/>
          </a:prstGeom>
          <a:blipFill>
            <a:blip r:embed="rId4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968908" y="2127198"/>
            <a:ext cx="560527" cy="83896"/>
          </a:xfrm>
          <a:prstGeom prst="rect">
            <a:avLst/>
          </a:prstGeom>
          <a:blipFill>
            <a:blip r:embed="rId4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968908" y="2304973"/>
            <a:ext cx="505625" cy="83896"/>
          </a:xfrm>
          <a:prstGeom prst="rect">
            <a:avLst/>
          </a:prstGeom>
          <a:blipFill>
            <a:blip r:embed="rId4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968908" y="2482735"/>
            <a:ext cx="444690" cy="83908"/>
          </a:xfrm>
          <a:prstGeom prst="rect">
            <a:avLst/>
          </a:prstGeom>
          <a:blipFill>
            <a:blip r:embed="rId4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968908" y="2838272"/>
            <a:ext cx="329298" cy="83896"/>
          </a:xfrm>
          <a:prstGeom prst="rect">
            <a:avLst/>
          </a:prstGeom>
          <a:blipFill>
            <a:blip r:embed="rId4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968908" y="2660497"/>
            <a:ext cx="336372" cy="83896"/>
          </a:xfrm>
          <a:prstGeom prst="rect">
            <a:avLst/>
          </a:prstGeom>
          <a:blipFill>
            <a:blip r:embed="rId5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968908" y="3016033"/>
            <a:ext cx="271741" cy="83896"/>
          </a:xfrm>
          <a:prstGeom prst="rect">
            <a:avLst/>
          </a:prstGeom>
          <a:blipFill>
            <a:blip r:embed="rId5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968908" y="3193795"/>
            <a:ext cx="222351" cy="83908"/>
          </a:xfrm>
          <a:prstGeom prst="rect">
            <a:avLst/>
          </a:prstGeom>
          <a:blipFill>
            <a:blip r:embed="rId5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968908" y="3371570"/>
            <a:ext cx="198678" cy="83896"/>
          </a:xfrm>
          <a:prstGeom prst="rect">
            <a:avLst/>
          </a:prstGeom>
          <a:blipFill>
            <a:blip r:embed="rId5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968908" y="3549332"/>
            <a:ext cx="140131" cy="83896"/>
          </a:xfrm>
          <a:prstGeom prst="rect">
            <a:avLst/>
          </a:prstGeom>
          <a:blipFill>
            <a:blip r:embed="rId5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2500668" y="1966099"/>
            <a:ext cx="493763" cy="83896"/>
          </a:xfrm>
          <a:prstGeom prst="rect">
            <a:avLst/>
          </a:prstGeom>
          <a:blipFill>
            <a:blip r:embed="rId5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2500668" y="2144915"/>
            <a:ext cx="321576" cy="83896"/>
          </a:xfrm>
          <a:prstGeom prst="rect">
            <a:avLst/>
          </a:prstGeom>
          <a:blipFill>
            <a:blip r:embed="rId5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2500668" y="2323744"/>
            <a:ext cx="265353" cy="83896"/>
          </a:xfrm>
          <a:prstGeom prst="rect">
            <a:avLst/>
          </a:prstGeom>
          <a:blipFill>
            <a:blip r:embed="rId5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2500668" y="2502560"/>
            <a:ext cx="200482" cy="83896"/>
          </a:xfrm>
          <a:prstGeom prst="rect">
            <a:avLst/>
          </a:prstGeom>
          <a:blipFill>
            <a:blip r:embed="rId5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2500668" y="2681389"/>
            <a:ext cx="190538" cy="83896"/>
          </a:xfrm>
          <a:prstGeom prst="rect">
            <a:avLst/>
          </a:prstGeom>
          <a:blipFill>
            <a:blip r:embed="rId5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2500667" y="2860205"/>
            <a:ext cx="166750" cy="83896"/>
          </a:xfrm>
          <a:prstGeom prst="rect">
            <a:avLst/>
          </a:prstGeom>
          <a:blipFill>
            <a:blip r:embed="rId6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2500667" y="3039034"/>
            <a:ext cx="166750" cy="83896"/>
          </a:xfrm>
          <a:prstGeom prst="rect">
            <a:avLst/>
          </a:prstGeom>
          <a:blipFill>
            <a:blip r:embed="rId6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2500667" y="3217849"/>
            <a:ext cx="113728" cy="83896"/>
          </a:xfrm>
          <a:prstGeom prst="rect">
            <a:avLst/>
          </a:prstGeom>
          <a:blipFill>
            <a:blip r:embed="rId6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2500667" y="3396666"/>
            <a:ext cx="83375" cy="83908"/>
          </a:xfrm>
          <a:prstGeom prst="rect">
            <a:avLst/>
          </a:prstGeom>
          <a:blipFill>
            <a:blip r:embed="rId6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2500668" y="3575481"/>
            <a:ext cx="68948" cy="83908"/>
          </a:xfrm>
          <a:prstGeom prst="rect">
            <a:avLst/>
          </a:prstGeom>
          <a:blipFill>
            <a:blip r:embed="rId6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4026903" y="1966099"/>
            <a:ext cx="488594" cy="83896"/>
          </a:xfrm>
          <a:prstGeom prst="rect">
            <a:avLst/>
          </a:prstGeom>
          <a:blipFill>
            <a:blip r:embed="rId6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4026903" y="2144915"/>
            <a:ext cx="477164" cy="83896"/>
          </a:xfrm>
          <a:prstGeom prst="rect">
            <a:avLst/>
          </a:prstGeom>
          <a:blipFill>
            <a:blip r:embed="rId6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4026903" y="2323744"/>
            <a:ext cx="301967" cy="83896"/>
          </a:xfrm>
          <a:prstGeom prst="rect">
            <a:avLst/>
          </a:prstGeom>
          <a:blipFill>
            <a:blip r:embed="rId6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4026903" y="2502560"/>
            <a:ext cx="279120" cy="83896"/>
          </a:xfrm>
          <a:prstGeom prst="rect">
            <a:avLst/>
          </a:prstGeom>
          <a:blipFill>
            <a:blip r:embed="rId6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4026903" y="2681388"/>
            <a:ext cx="276148" cy="83896"/>
          </a:xfrm>
          <a:prstGeom prst="rect">
            <a:avLst/>
          </a:prstGeom>
          <a:blipFill>
            <a:blip r:embed="rId6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4026903" y="2860205"/>
            <a:ext cx="257695" cy="83896"/>
          </a:xfrm>
          <a:prstGeom prst="rect">
            <a:avLst/>
          </a:prstGeom>
          <a:blipFill>
            <a:blip r:embed="rId7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4026903" y="3039033"/>
            <a:ext cx="214845" cy="83896"/>
          </a:xfrm>
          <a:prstGeom prst="rect">
            <a:avLst/>
          </a:prstGeom>
          <a:blipFill>
            <a:blip r:embed="rId7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4026903" y="3217849"/>
            <a:ext cx="150990" cy="83896"/>
          </a:xfrm>
          <a:prstGeom prst="rect">
            <a:avLst/>
          </a:prstGeom>
          <a:blipFill>
            <a:blip r:embed="rId7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4026903" y="3396665"/>
            <a:ext cx="128854" cy="83908"/>
          </a:xfrm>
          <a:prstGeom prst="rect">
            <a:avLst/>
          </a:prstGeom>
          <a:blipFill>
            <a:blip r:embed="rId7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4026903" y="3575481"/>
            <a:ext cx="48209" cy="83908"/>
          </a:xfrm>
          <a:prstGeom prst="rect">
            <a:avLst/>
          </a:prstGeom>
          <a:blipFill>
            <a:blip r:embed="rId7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4026903" y="6726249"/>
            <a:ext cx="68605" cy="83896"/>
          </a:xfrm>
          <a:prstGeom prst="rect">
            <a:avLst/>
          </a:prstGeom>
          <a:blipFill>
            <a:blip r:embed="rId7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/>
          <p:nvPr/>
        </p:nvSpPr>
        <p:spPr>
          <a:xfrm>
            <a:off x="2500668" y="6726249"/>
            <a:ext cx="79476" cy="83896"/>
          </a:xfrm>
          <a:prstGeom prst="rect">
            <a:avLst/>
          </a:prstGeom>
          <a:blipFill>
            <a:blip r:embed="rId7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>
            <a:off x="968908" y="6726249"/>
            <a:ext cx="125806" cy="83896"/>
          </a:xfrm>
          <a:prstGeom prst="rect">
            <a:avLst/>
          </a:prstGeom>
          <a:blipFill>
            <a:blip r:embed="rId7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548326" y="580870"/>
            <a:ext cx="1372870" cy="271145"/>
          </a:xfrm>
          <a:custGeom>
            <a:rect l="l" t="t" r="r" b="b"/>
            <a:pathLst>
              <a:path w="1372870" h="271144">
                <a:moveTo>
                  <a:pt x="1339977" y="270852"/>
                </a:moveTo>
                <a:lnTo>
                  <a:pt x="32296" y="270852"/>
                </a:lnTo>
                <a:lnTo>
                  <a:pt x="19727" y="268313"/>
                </a:lnTo>
                <a:lnTo>
                  <a:pt x="9461" y="261389"/>
                </a:lnTo>
                <a:lnTo>
                  <a:pt x="2538" y="251120"/>
                </a:lnTo>
                <a:lnTo>
                  <a:pt x="0" y="238544"/>
                </a:lnTo>
                <a:lnTo>
                  <a:pt x="0" y="32296"/>
                </a:lnTo>
                <a:lnTo>
                  <a:pt x="2538" y="19727"/>
                </a:lnTo>
                <a:lnTo>
                  <a:pt x="9461" y="9461"/>
                </a:lnTo>
                <a:lnTo>
                  <a:pt x="19727" y="2538"/>
                </a:lnTo>
                <a:lnTo>
                  <a:pt x="32296" y="0"/>
                </a:lnTo>
                <a:lnTo>
                  <a:pt x="1339977" y="0"/>
                </a:lnTo>
                <a:lnTo>
                  <a:pt x="1352550" y="2538"/>
                </a:lnTo>
                <a:lnTo>
                  <a:pt x="1362816" y="9461"/>
                </a:lnTo>
                <a:lnTo>
                  <a:pt x="1369736" y="19727"/>
                </a:lnTo>
                <a:lnTo>
                  <a:pt x="1372273" y="32296"/>
                </a:lnTo>
                <a:lnTo>
                  <a:pt x="1372273" y="238544"/>
                </a:lnTo>
                <a:lnTo>
                  <a:pt x="1369736" y="251120"/>
                </a:lnTo>
                <a:lnTo>
                  <a:pt x="1362816" y="261389"/>
                </a:lnTo>
                <a:lnTo>
                  <a:pt x="1352550" y="268313"/>
                </a:lnTo>
                <a:lnTo>
                  <a:pt x="1339977" y="270852"/>
                </a:lnTo>
                <a:lnTo>
                  <a:pt x="1350013" y="270852"/>
                </a:lnTo>
                <a:lnTo>
                  <a:pt x="1353359" y="270852"/>
                </a:lnTo>
                <a:lnTo>
                  <a:pt x="1350013" y="270852"/>
                </a:lnTo>
                <a:lnTo>
                  <a:pt x="1339977" y="270852"/>
                </a:lnTo>
                <a:close/>
              </a:path>
            </a:pathLst>
          </a:custGeom>
          <a:ln w="6350">
            <a:solidFill>
              <a:srgbClr val="FE9D1A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>
            <a:off x="1776458" y="520661"/>
            <a:ext cx="216474" cy="216644"/>
          </a:xfrm>
          <a:prstGeom prst="rect">
            <a:avLst/>
          </a:prstGeom>
          <a:blipFill>
            <a:blip r:embed="rId7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>
            <a:off x="540899" y="439865"/>
            <a:ext cx="170180" cy="346075"/>
          </a:xfrm>
          <a:custGeom>
            <a:rect l="l" t="t" r="r" b="b"/>
            <a:pathLst>
              <a:path w="170179" h="346075">
                <a:moveTo>
                  <a:pt x="159926" y="12907"/>
                </a:moveTo>
                <a:lnTo>
                  <a:pt x="132995" y="12907"/>
                </a:lnTo>
                <a:lnTo>
                  <a:pt x="139335" y="14291"/>
                </a:lnTo>
                <a:lnTo>
                  <a:pt x="145224" y="17186"/>
                </a:lnTo>
                <a:lnTo>
                  <a:pt x="152958" y="22342"/>
                </a:lnTo>
                <a:lnTo>
                  <a:pt x="157162" y="30419"/>
                </a:lnTo>
                <a:lnTo>
                  <a:pt x="157162" y="67198"/>
                </a:lnTo>
                <a:lnTo>
                  <a:pt x="160070" y="70107"/>
                </a:lnTo>
                <a:lnTo>
                  <a:pt x="167157" y="70107"/>
                </a:lnTo>
                <a:lnTo>
                  <a:pt x="170065" y="67198"/>
                </a:lnTo>
                <a:lnTo>
                  <a:pt x="170065" y="39131"/>
                </a:lnTo>
                <a:lnTo>
                  <a:pt x="168836" y="29448"/>
                </a:lnTo>
                <a:lnTo>
                  <a:pt x="165309" y="20491"/>
                </a:lnTo>
                <a:lnTo>
                  <a:pt x="159926" y="12907"/>
                </a:lnTo>
                <a:close/>
              </a:path>
              <a:path w="170179" h="346075">
                <a:moveTo>
                  <a:pt x="134250" y="0"/>
                </a:moveTo>
                <a:lnTo>
                  <a:pt x="124639" y="312"/>
                </a:lnTo>
                <a:lnTo>
                  <a:pt x="115214" y="2987"/>
                </a:lnTo>
                <a:lnTo>
                  <a:pt x="28727" y="40097"/>
                </a:lnTo>
                <a:lnTo>
                  <a:pt x="25171" y="41392"/>
                </a:lnTo>
                <a:lnTo>
                  <a:pt x="23888" y="45265"/>
                </a:lnTo>
                <a:lnTo>
                  <a:pt x="25171" y="48491"/>
                </a:lnTo>
                <a:lnTo>
                  <a:pt x="26466" y="52035"/>
                </a:lnTo>
                <a:lnTo>
                  <a:pt x="30340" y="53330"/>
                </a:lnTo>
                <a:lnTo>
                  <a:pt x="33566" y="52035"/>
                </a:lnTo>
                <a:lnTo>
                  <a:pt x="120053" y="14925"/>
                </a:lnTo>
                <a:lnTo>
                  <a:pt x="126477" y="13098"/>
                </a:lnTo>
                <a:lnTo>
                  <a:pt x="132995" y="12907"/>
                </a:lnTo>
                <a:lnTo>
                  <a:pt x="159926" y="12907"/>
                </a:lnTo>
                <a:lnTo>
                  <a:pt x="159725" y="12624"/>
                </a:lnTo>
                <a:lnTo>
                  <a:pt x="152323" y="6213"/>
                </a:lnTo>
                <a:lnTo>
                  <a:pt x="143619" y="1987"/>
                </a:lnTo>
                <a:lnTo>
                  <a:pt x="134250" y="0"/>
                </a:lnTo>
                <a:close/>
              </a:path>
              <a:path w="170179" h="346075">
                <a:moveTo>
                  <a:pt x="10007" y="75276"/>
                </a:moveTo>
                <a:lnTo>
                  <a:pt x="2908" y="75276"/>
                </a:lnTo>
                <a:lnTo>
                  <a:pt x="0" y="78171"/>
                </a:lnTo>
                <a:lnTo>
                  <a:pt x="0" y="343093"/>
                </a:lnTo>
                <a:lnTo>
                  <a:pt x="2908" y="346001"/>
                </a:lnTo>
                <a:lnTo>
                  <a:pt x="10007" y="346001"/>
                </a:lnTo>
                <a:lnTo>
                  <a:pt x="12915" y="343093"/>
                </a:lnTo>
                <a:lnTo>
                  <a:pt x="12915" y="78171"/>
                </a:lnTo>
                <a:lnTo>
                  <a:pt x="10007" y="75276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/>
          <p:nvPr/>
        </p:nvSpPr>
        <p:spPr>
          <a:xfrm>
            <a:off x="629968" y="497062"/>
            <a:ext cx="149085" cy="90677"/>
          </a:xfrm>
          <a:prstGeom prst="rect">
            <a:avLst/>
          </a:prstGeom>
          <a:blipFill>
            <a:blip r:embed="rId7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/>
          <p:nvPr/>
        </p:nvSpPr>
        <p:spPr>
          <a:xfrm>
            <a:off x="478946" y="470601"/>
            <a:ext cx="258445" cy="315595"/>
          </a:xfrm>
          <a:custGeom>
            <a:rect l="l" t="t" r="r" b="b"/>
            <a:pathLst>
              <a:path w="258445" h="315595">
                <a:moveTo>
                  <a:pt x="69380" y="0"/>
                </a:moveTo>
                <a:lnTo>
                  <a:pt x="59590" y="1982"/>
                </a:lnTo>
                <a:lnTo>
                  <a:pt x="51588" y="7385"/>
                </a:lnTo>
                <a:lnTo>
                  <a:pt x="46189" y="15387"/>
                </a:lnTo>
                <a:lnTo>
                  <a:pt x="44208" y="25171"/>
                </a:lnTo>
                <a:lnTo>
                  <a:pt x="46189" y="34960"/>
                </a:lnTo>
                <a:lnTo>
                  <a:pt x="51588" y="42962"/>
                </a:lnTo>
                <a:lnTo>
                  <a:pt x="59590" y="48361"/>
                </a:lnTo>
                <a:lnTo>
                  <a:pt x="69380" y="50342"/>
                </a:lnTo>
                <a:lnTo>
                  <a:pt x="78983" y="48406"/>
                </a:lnTo>
                <a:lnTo>
                  <a:pt x="86923" y="43081"/>
                </a:lnTo>
                <a:lnTo>
                  <a:pt x="90564" y="37757"/>
                </a:lnTo>
                <a:lnTo>
                  <a:pt x="62598" y="37757"/>
                </a:lnTo>
                <a:lnTo>
                  <a:pt x="57111" y="32270"/>
                </a:lnTo>
                <a:lnTo>
                  <a:pt x="57111" y="18719"/>
                </a:lnTo>
                <a:lnTo>
                  <a:pt x="62598" y="13233"/>
                </a:lnTo>
                <a:lnTo>
                  <a:pt x="91117" y="13233"/>
                </a:lnTo>
                <a:lnTo>
                  <a:pt x="87171" y="7385"/>
                </a:lnTo>
                <a:lnTo>
                  <a:pt x="79169" y="1982"/>
                </a:lnTo>
                <a:lnTo>
                  <a:pt x="69380" y="0"/>
                </a:lnTo>
                <a:close/>
              </a:path>
              <a:path w="258445" h="315595">
                <a:moveTo>
                  <a:pt x="91117" y="13233"/>
                </a:moveTo>
                <a:lnTo>
                  <a:pt x="75831" y="13233"/>
                </a:lnTo>
                <a:lnTo>
                  <a:pt x="81318" y="18719"/>
                </a:lnTo>
                <a:lnTo>
                  <a:pt x="81632" y="25171"/>
                </a:lnTo>
                <a:lnTo>
                  <a:pt x="81648" y="32270"/>
                </a:lnTo>
                <a:lnTo>
                  <a:pt x="76149" y="37757"/>
                </a:lnTo>
                <a:lnTo>
                  <a:pt x="90564" y="37757"/>
                </a:lnTo>
                <a:lnTo>
                  <a:pt x="92384" y="35094"/>
                </a:lnTo>
                <a:lnTo>
                  <a:pt x="94551" y="25171"/>
                </a:lnTo>
                <a:lnTo>
                  <a:pt x="92570" y="15387"/>
                </a:lnTo>
                <a:lnTo>
                  <a:pt x="91117" y="13233"/>
                </a:lnTo>
                <a:close/>
              </a:path>
              <a:path w="258445" h="315595">
                <a:moveTo>
                  <a:pt x="133921" y="302348"/>
                </a:moveTo>
                <a:lnTo>
                  <a:pt x="2908" y="302348"/>
                </a:lnTo>
                <a:lnTo>
                  <a:pt x="0" y="305257"/>
                </a:lnTo>
                <a:lnTo>
                  <a:pt x="0" y="312356"/>
                </a:lnTo>
                <a:lnTo>
                  <a:pt x="2908" y="315264"/>
                </a:lnTo>
                <a:lnTo>
                  <a:pt x="133921" y="315264"/>
                </a:lnTo>
                <a:lnTo>
                  <a:pt x="136829" y="312356"/>
                </a:lnTo>
                <a:lnTo>
                  <a:pt x="136829" y="305257"/>
                </a:lnTo>
                <a:lnTo>
                  <a:pt x="133921" y="302348"/>
                </a:lnTo>
                <a:close/>
              </a:path>
              <a:path w="258445" h="315595">
                <a:moveTo>
                  <a:pt x="244932" y="55511"/>
                </a:moveTo>
                <a:lnTo>
                  <a:pt x="205879" y="55511"/>
                </a:lnTo>
                <a:lnTo>
                  <a:pt x="204597" y="56794"/>
                </a:lnTo>
                <a:lnTo>
                  <a:pt x="204597" y="60667"/>
                </a:lnTo>
                <a:lnTo>
                  <a:pt x="205879" y="61963"/>
                </a:lnTo>
                <a:lnTo>
                  <a:pt x="241376" y="61963"/>
                </a:lnTo>
                <a:lnTo>
                  <a:pt x="251701" y="86169"/>
                </a:lnTo>
                <a:lnTo>
                  <a:pt x="252031" y="87452"/>
                </a:lnTo>
                <a:lnTo>
                  <a:pt x="253314" y="88099"/>
                </a:lnTo>
                <a:lnTo>
                  <a:pt x="255574" y="88099"/>
                </a:lnTo>
                <a:lnTo>
                  <a:pt x="255904" y="87782"/>
                </a:lnTo>
                <a:lnTo>
                  <a:pt x="257517" y="87134"/>
                </a:lnTo>
                <a:lnTo>
                  <a:pt x="258165" y="85191"/>
                </a:lnTo>
                <a:lnTo>
                  <a:pt x="257517" y="83578"/>
                </a:lnTo>
                <a:lnTo>
                  <a:pt x="246545" y="57442"/>
                </a:lnTo>
                <a:lnTo>
                  <a:pt x="246214" y="56159"/>
                </a:lnTo>
                <a:lnTo>
                  <a:pt x="244932" y="55511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/>
          <p:nvPr/>
        </p:nvSpPr>
        <p:spPr>
          <a:xfrm>
            <a:off x="523151" y="587756"/>
            <a:ext cx="375246" cy="164083"/>
          </a:xfrm>
          <a:prstGeom prst="rect">
            <a:avLst/>
          </a:prstGeom>
          <a:blipFill>
            <a:blip r:embed="rId4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 txBox="1"/>
          <p:nvPr/>
        </p:nvSpPr>
        <p:spPr>
          <a:xfrm>
            <a:off x="704503" y="588908"/>
            <a:ext cx="1092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E9D1A"/>
                </a:solidFill>
                <a:latin typeface="宋体"/>
                <a:cs typeface="宋体"/>
              </a:rPr>
              <a:t>家纺赛道洞察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99" name="object 99"/>
          <p:cNvSpPr/>
          <p:nvPr/>
        </p:nvSpPr>
        <p:spPr>
          <a:xfrm>
            <a:off x="436294" y="1426931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/>
          <p:nvPr/>
        </p:nvSpPr>
        <p:spPr>
          <a:xfrm flipH="1">
            <a:off x="4026899" y="1733951"/>
            <a:ext cx="0" cy="2000250"/>
          </a:xfrm>
          <a:custGeom>
            <a:rect l="l" t="t" r="r" b="b"/>
            <a:pathLst>
              <a:path h="2000250">
                <a:moveTo>
                  <a:pt x="0" y="0"/>
                </a:moveTo>
                <a:lnTo>
                  <a:pt x="0" y="1999678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/>
          <p:nvPr/>
        </p:nvSpPr>
        <p:spPr>
          <a:xfrm flipH="1">
            <a:off x="968914" y="1733951"/>
            <a:ext cx="0" cy="2000250"/>
          </a:xfrm>
          <a:custGeom>
            <a:rect l="l" t="t" r="r" b="b"/>
            <a:pathLst>
              <a:path h="2000250">
                <a:moveTo>
                  <a:pt x="0" y="0"/>
                </a:moveTo>
                <a:lnTo>
                  <a:pt x="0" y="1999678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/>
          <p:nvPr/>
        </p:nvSpPr>
        <p:spPr>
          <a:xfrm flipH="1">
            <a:off x="2502120" y="1733951"/>
            <a:ext cx="0" cy="2000250"/>
          </a:xfrm>
          <a:custGeom>
            <a:rect l="l" t="t" r="r" b="b"/>
            <a:pathLst>
              <a:path h="2000250">
                <a:moveTo>
                  <a:pt x="0" y="0"/>
                </a:moveTo>
                <a:lnTo>
                  <a:pt x="0" y="1999678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3" name="object 103"/>
          <p:cNvSpPr txBox="1"/>
          <p:nvPr/>
        </p:nvSpPr>
        <p:spPr>
          <a:xfrm>
            <a:off x="436294" y="1426928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【使用场景】</a:t>
            </a:r>
            <a:endParaRPr sz="900">
              <a:latin typeface="宋体"/>
              <a:cs typeface="宋体"/>
            </a:endParaRPr>
          </a:p>
          <a:p>
            <a:pPr marL="201295" marR="951865" indent="88900" algn="r">
              <a:lnSpc>
                <a:spcPct val="166700"/>
              </a:lnSpc>
              <a:spcBef>
                <a:spcPts val="550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护颈 护颈椎 柔软  深睡  透气  侧睡  按摩  加厚  助睡眠 慢回弹 防螨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4" name="object 104"/>
          <p:cNvSpPr/>
          <p:nvPr/>
        </p:nvSpPr>
        <p:spPr>
          <a:xfrm>
            <a:off x="1954763" y="1426931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5" name="object 105"/>
          <p:cNvSpPr txBox="1"/>
          <p:nvPr/>
        </p:nvSpPr>
        <p:spPr>
          <a:xfrm>
            <a:off x="1954763" y="1426928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【商品材质】</a:t>
            </a:r>
            <a:endParaRPr sz="900">
              <a:latin typeface="宋体"/>
              <a:cs typeface="宋体"/>
            </a:endParaRPr>
          </a:p>
          <a:p>
            <a:pPr marL="203200" marR="949960" indent="177800" algn="r">
              <a:lnSpc>
                <a:spcPct val="166700"/>
              </a:lnSpc>
              <a:spcBef>
                <a:spcPts val="715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棉 乳胶  记忆棉 纯棉  羽丝棉 全棉</a:t>
            </a:r>
            <a:endParaRPr sz="700">
              <a:latin typeface="宋体"/>
              <a:cs typeface="宋体"/>
            </a:endParaRPr>
          </a:p>
          <a:p>
            <a:pPr marR="949960" algn="r">
              <a:lnSpc>
                <a:spcPct val="100000"/>
              </a:lnSpc>
              <a:spcBef>
                <a:spcPts val="560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天然乳胶</a:t>
            </a:r>
            <a:endParaRPr sz="700">
              <a:latin typeface="宋体"/>
              <a:cs typeface="宋体"/>
            </a:endParaRPr>
          </a:p>
          <a:p>
            <a:pPr marL="203200" marR="949960" indent="889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羽绒 长绒棉 老粗布 棉麻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6" name="object 106"/>
          <p:cNvSpPr/>
          <p:nvPr/>
        </p:nvSpPr>
        <p:spPr>
          <a:xfrm>
            <a:off x="3473234" y="1426931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7" name="object 107"/>
          <p:cNvSpPr txBox="1"/>
          <p:nvPr/>
        </p:nvSpPr>
        <p:spPr>
          <a:xfrm>
            <a:off x="3473234" y="1426928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【商品功能】</a:t>
            </a:r>
            <a:endParaRPr sz="900">
              <a:latin typeface="宋体"/>
              <a:cs typeface="宋体"/>
            </a:endParaRPr>
          </a:p>
          <a:p>
            <a:pPr marL="223520" marR="929640" algn="r">
              <a:lnSpc>
                <a:spcPct val="166700"/>
              </a:lnSpc>
              <a:spcBef>
                <a:spcPts val="715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不塌陷 充气  便携  抗菌  修复  矫正  清凉  无异味 保健  抑菌  舒眠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8" name="object 108"/>
          <p:cNvSpPr txBox="1"/>
          <p:nvPr/>
        </p:nvSpPr>
        <p:spPr>
          <a:xfrm>
            <a:off x="876138" y="1038090"/>
            <a:ext cx="14224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3960AD"/>
                </a:solidFill>
                <a:latin typeface="宋体"/>
                <a:cs typeface="宋体"/>
              </a:rPr>
              <a:t>关于枕头，用户关注…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109" name="object 109"/>
          <p:cNvSpPr/>
          <p:nvPr/>
        </p:nvSpPr>
        <p:spPr>
          <a:xfrm>
            <a:off x="508179" y="1283479"/>
            <a:ext cx="198755" cy="635"/>
          </a:xfrm>
          <a:custGeom>
            <a:rect l="l" t="t" r="r" b="b"/>
            <a:pathLst>
              <a:path w="198754" h="634">
                <a:moveTo>
                  <a:pt x="-3175" y="139"/>
                </a:moveTo>
                <a:lnTo>
                  <a:pt x="201485" y="139"/>
                </a:lnTo>
              </a:path>
            </a:pathLst>
          </a:custGeom>
          <a:ln w="6629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0" name="object 110"/>
          <p:cNvSpPr/>
          <p:nvPr/>
        </p:nvSpPr>
        <p:spPr>
          <a:xfrm flipH="1">
            <a:off x="752985" y="1146935"/>
            <a:ext cx="0" cy="85725"/>
          </a:xfrm>
          <a:custGeom>
            <a:rect l="l" t="t" r="r" b="b"/>
            <a:pathLst>
              <a:path h="85725">
                <a:moveTo>
                  <a:pt x="0" y="85432"/>
                </a:moveTo>
                <a:lnTo>
                  <a:pt x="0" y="84861"/>
                </a:lnTo>
                <a:lnTo>
                  <a:pt x="0" y="1600"/>
                </a:lnTo>
                <a:lnTo>
                  <a:pt x="0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1" name="object 111"/>
          <p:cNvSpPr/>
          <p:nvPr/>
        </p:nvSpPr>
        <p:spPr>
          <a:xfrm flipH="1">
            <a:off x="461498" y="1146930"/>
            <a:ext cx="0" cy="85725"/>
          </a:xfrm>
          <a:custGeom>
            <a:rect l="l" t="t" r="r" b="b"/>
            <a:pathLst>
              <a:path h="85725">
                <a:moveTo>
                  <a:pt x="0" y="0"/>
                </a:moveTo>
                <a:lnTo>
                  <a:pt x="0" y="84874"/>
                </a:lnTo>
                <a:lnTo>
                  <a:pt x="0" y="85153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2" name="object 112"/>
          <p:cNvSpPr/>
          <p:nvPr/>
        </p:nvSpPr>
        <p:spPr>
          <a:xfrm>
            <a:off x="449996" y="1087940"/>
            <a:ext cx="59690" cy="59055"/>
          </a:xfrm>
          <a:custGeom>
            <a:rect l="l" t="t" r="r" b="b"/>
            <a:pathLst>
              <a:path w="59690" h="59055">
                <a:moveTo>
                  <a:pt x="11531" y="59004"/>
                </a:moveTo>
                <a:lnTo>
                  <a:pt x="2197" y="27000"/>
                </a:lnTo>
                <a:lnTo>
                  <a:pt x="0" y="19481"/>
                </a:lnTo>
                <a:lnTo>
                  <a:pt x="2286" y="11379"/>
                </a:lnTo>
                <a:lnTo>
                  <a:pt x="8077" y="6121"/>
                </a:lnTo>
                <a:lnTo>
                  <a:pt x="12776" y="1841"/>
                </a:lnTo>
                <a:lnTo>
                  <a:pt x="19189" y="0"/>
                </a:lnTo>
                <a:lnTo>
                  <a:pt x="25438" y="1117"/>
                </a:lnTo>
                <a:lnTo>
                  <a:pt x="59575" y="720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3" name="object 113"/>
          <p:cNvSpPr/>
          <p:nvPr/>
        </p:nvSpPr>
        <p:spPr>
          <a:xfrm>
            <a:off x="509590" y="1087944"/>
            <a:ext cx="255904" cy="60960"/>
          </a:xfrm>
          <a:custGeom>
            <a:rect l="l" t="t" r="r" b="b"/>
            <a:pathLst>
              <a:path w="255902" h="60957">
                <a:moveTo>
                  <a:pt x="243395" y="60617"/>
                </a:moveTo>
                <a:lnTo>
                  <a:pt x="253390" y="26987"/>
                </a:lnTo>
                <a:lnTo>
                  <a:pt x="255587" y="19481"/>
                </a:lnTo>
                <a:lnTo>
                  <a:pt x="253301" y="11379"/>
                </a:lnTo>
                <a:lnTo>
                  <a:pt x="247510" y="6108"/>
                </a:lnTo>
                <a:lnTo>
                  <a:pt x="242811" y="1841"/>
                </a:lnTo>
                <a:lnTo>
                  <a:pt x="236397" y="0"/>
                </a:lnTo>
                <a:lnTo>
                  <a:pt x="230149" y="1104"/>
                </a:lnTo>
                <a:lnTo>
                  <a:pt x="196024" y="7188"/>
                </a:lnTo>
                <a:lnTo>
                  <a:pt x="191338" y="7023"/>
                </a:lnTo>
                <a:lnTo>
                  <a:pt x="3873" y="7023"/>
                </a:lnTo>
                <a:lnTo>
                  <a:pt x="2552" y="7023"/>
                </a:lnTo>
                <a:lnTo>
                  <a:pt x="1231" y="7124"/>
                </a:lnTo>
                <a:lnTo>
                  <a:pt x="0" y="7213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4" name="object 114"/>
          <p:cNvSpPr/>
          <p:nvPr/>
        </p:nvSpPr>
        <p:spPr>
          <a:xfrm>
            <a:off x="446703" y="1228921"/>
            <a:ext cx="65912" cy="64782"/>
          </a:xfrm>
          <a:prstGeom prst="rect">
            <a:avLst/>
          </a:prstGeom>
          <a:blipFill>
            <a:blip r:embed="rId8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5" name="object 115"/>
          <p:cNvSpPr/>
          <p:nvPr/>
        </p:nvSpPr>
        <p:spPr>
          <a:xfrm>
            <a:off x="705487" y="1232329"/>
            <a:ext cx="59690" cy="58419"/>
          </a:xfrm>
          <a:custGeom>
            <a:rect l="l" t="t" r="r" b="b"/>
            <a:pathLst>
              <a:path w="59690" h="58419">
                <a:moveTo>
                  <a:pt x="47498" y="0"/>
                </a:moveTo>
                <a:lnTo>
                  <a:pt x="57365" y="31191"/>
                </a:lnTo>
                <a:lnTo>
                  <a:pt x="59563" y="38709"/>
                </a:lnTo>
                <a:lnTo>
                  <a:pt x="57277" y="46812"/>
                </a:lnTo>
                <a:lnTo>
                  <a:pt x="51485" y="52069"/>
                </a:lnTo>
                <a:lnTo>
                  <a:pt x="46786" y="56349"/>
                </a:lnTo>
                <a:lnTo>
                  <a:pt x="40373" y="58191"/>
                </a:lnTo>
                <a:lnTo>
                  <a:pt x="34124" y="57086"/>
                </a:lnTo>
                <a:lnTo>
                  <a:pt x="0" y="51003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6" name="object 116"/>
          <p:cNvSpPr/>
          <p:nvPr/>
        </p:nvSpPr>
        <p:spPr>
          <a:xfrm>
            <a:off x="513803" y="1123269"/>
            <a:ext cx="74295" cy="0"/>
          </a:xfrm>
          <a:custGeom>
            <a:rect l="l" t="t" r="r" b="b"/>
            <a:pathLst>
              <a:path w="74295">
                <a:moveTo>
                  <a:pt x="0" y="0"/>
                </a:moveTo>
                <a:lnTo>
                  <a:pt x="74104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7" name="object 117"/>
          <p:cNvSpPr/>
          <p:nvPr/>
        </p:nvSpPr>
        <p:spPr>
          <a:xfrm>
            <a:off x="627580" y="1260622"/>
            <a:ext cx="74295" cy="0"/>
          </a:xfrm>
          <a:custGeom>
            <a:rect l="l" t="t" r="r" b="b"/>
            <a:pathLst>
              <a:path w="74295">
                <a:moveTo>
                  <a:pt x="0" y="0"/>
                </a:moveTo>
                <a:lnTo>
                  <a:pt x="74104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8" name="object 118"/>
          <p:cNvSpPr/>
          <p:nvPr/>
        </p:nvSpPr>
        <p:spPr>
          <a:xfrm>
            <a:off x="557571" y="1260622"/>
            <a:ext cx="39370" cy="0"/>
          </a:xfrm>
          <a:custGeom>
            <a:rect l="l" t="t" r="r" b="b"/>
            <a:pathLst>
              <a:path w="39370">
                <a:moveTo>
                  <a:pt x="0" y="0"/>
                </a:moveTo>
                <a:lnTo>
                  <a:pt x="39154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9" name="object 119"/>
          <p:cNvSpPr/>
          <p:nvPr/>
        </p:nvSpPr>
        <p:spPr>
          <a:xfrm flipH="1">
            <a:off x="788330" y="1112843"/>
            <a:ext cx="0" cy="85725"/>
          </a:xfrm>
          <a:custGeom>
            <a:rect l="l" t="t" r="r" b="b"/>
            <a:pathLst>
              <a:path h="85725">
                <a:moveTo>
                  <a:pt x="0" y="85432"/>
                </a:moveTo>
                <a:lnTo>
                  <a:pt x="0" y="84861"/>
                </a:lnTo>
                <a:lnTo>
                  <a:pt x="0" y="1600"/>
                </a:lnTo>
                <a:lnTo>
                  <a:pt x="0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0" name="object 120"/>
          <p:cNvSpPr/>
          <p:nvPr/>
        </p:nvSpPr>
        <p:spPr>
          <a:xfrm>
            <a:off x="485307" y="1054563"/>
            <a:ext cx="59690" cy="37465"/>
          </a:xfrm>
          <a:custGeom>
            <a:rect l="l" t="t" r="r" b="b"/>
            <a:pathLst>
              <a:path w="59690" h="37465">
                <a:moveTo>
                  <a:pt x="5511" y="37236"/>
                </a:moveTo>
                <a:lnTo>
                  <a:pt x="2273" y="26225"/>
                </a:lnTo>
                <a:lnTo>
                  <a:pt x="0" y="18796"/>
                </a:lnTo>
                <a:lnTo>
                  <a:pt x="2273" y="10655"/>
                </a:lnTo>
                <a:lnTo>
                  <a:pt x="8140" y="5397"/>
                </a:lnTo>
                <a:lnTo>
                  <a:pt x="11976" y="1917"/>
                </a:lnTo>
                <a:lnTo>
                  <a:pt x="16890" y="0"/>
                </a:lnTo>
                <a:lnTo>
                  <a:pt x="21907" y="0"/>
                </a:lnTo>
                <a:lnTo>
                  <a:pt x="23113" y="0"/>
                </a:lnTo>
                <a:lnTo>
                  <a:pt x="24307" y="127"/>
                </a:lnTo>
                <a:lnTo>
                  <a:pt x="25501" y="368"/>
                </a:lnTo>
                <a:lnTo>
                  <a:pt x="59626" y="6464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1" name="object 121"/>
          <p:cNvSpPr/>
          <p:nvPr/>
        </p:nvSpPr>
        <p:spPr>
          <a:xfrm>
            <a:off x="544935" y="1053852"/>
            <a:ext cx="255904" cy="60960"/>
          </a:xfrm>
          <a:custGeom>
            <a:rect l="l" t="t" r="r" b="b"/>
            <a:pathLst>
              <a:path w="255902" h="60957">
                <a:moveTo>
                  <a:pt x="243395" y="60617"/>
                </a:moveTo>
                <a:lnTo>
                  <a:pt x="253390" y="26987"/>
                </a:lnTo>
                <a:lnTo>
                  <a:pt x="255587" y="19481"/>
                </a:lnTo>
                <a:lnTo>
                  <a:pt x="253301" y="11379"/>
                </a:lnTo>
                <a:lnTo>
                  <a:pt x="247510" y="6108"/>
                </a:lnTo>
                <a:lnTo>
                  <a:pt x="242811" y="1841"/>
                </a:lnTo>
                <a:lnTo>
                  <a:pt x="236397" y="0"/>
                </a:lnTo>
                <a:lnTo>
                  <a:pt x="230149" y="1104"/>
                </a:lnTo>
                <a:lnTo>
                  <a:pt x="196024" y="7188"/>
                </a:lnTo>
                <a:lnTo>
                  <a:pt x="191338" y="7023"/>
                </a:lnTo>
                <a:lnTo>
                  <a:pt x="3873" y="7023"/>
                </a:lnTo>
                <a:lnTo>
                  <a:pt x="2552" y="7023"/>
                </a:lnTo>
                <a:lnTo>
                  <a:pt x="1231" y="7124"/>
                </a:lnTo>
                <a:lnTo>
                  <a:pt x="0" y="7213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2" name="object 122"/>
          <p:cNvSpPr/>
          <p:nvPr/>
        </p:nvSpPr>
        <p:spPr>
          <a:xfrm>
            <a:off x="759341" y="1198227"/>
            <a:ext cx="41275" cy="57785"/>
          </a:xfrm>
          <a:custGeom>
            <a:rect l="l" t="t" r="r" b="b"/>
            <a:pathLst>
              <a:path w="41275" h="57782">
                <a:moveTo>
                  <a:pt x="28968" y="0"/>
                </a:moveTo>
                <a:lnTo>
                  <a:pt x="38900" y="31242"/>
                </a:lnTo>
                <a:lnTo>
                  <a:pt x="41059" y="38671"/>
                </a:lnTo>
                <a:lnTo>
                  <a:pt x="38785" y="46812"/>
                </a:lnTo>
                <a:lnTo>
                  <a:pt x="32918" y="52069"/>
                </a:lnTo>
                <a:lnTo>
                  <a:pt x="29082" y="55549"/>
                </a:lnTo>
                <a:lnTo>
                  <a:pt x="24295" y="57467"/>
                </a:lnTo>
                <a:lnTo>
                  <a:pt x="19151" y="57467"/>
                </a:lnTo>
                <a:lnTo>
                  <a:pt x="17957" y="57467"/>
                </a:lnTo>
                <a:lnTo>
                  <a:pt x="16763" y="57340"/>
                </a:lnTo>
                <a:lnTo>
                  <a:pt x="15557" y="57099"/>
                </a:lnTo>
                <a:lnTo>
                  <a:pt x="0" y="54356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3" name="object 123"/>
          <p:cNvSpPr txBox="1"/>
          <p:nvPr/>
        </p:nvSpPr>
        <p:spPr>
          <a:xfrm>
            <a:off x="2804938" y="3925734"/>
            <a:ext cx="20935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>
                <a:solidFill>
                  <a:srgbClr val="77787B"/>
                </a:solidFill>
                <a:latin typeface="宋体"/>
                <a:cs typeface="宋体"/>
              </a:rPr>
              <a:t>数据来源：巨量算数，相关内容播放次数</a:t>
            </a:r>
            <a:r>
              <a:rPr sz="600" spc="-175">
                <a:solidFill>
                  <a:srgbClr val="77787B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7787B"/>
                </a:solidFill>
                <a:latin typeface="宋体"/>
                <a:cs typeface="宋体"/>
              </a:rPr>
              <a:t>，2023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年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-11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24" name="object 124"/>
          <p:cNvSpPr txBox="1"/>
          <p:nvPr/>
        </p:nvSpPr>
        <p:spPr>
          <a:xfrm>
            <a:off x="8288671" y="3925734"/>
            <a:ext cx="20935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>
                <a:solidFill>
                  <a:srgbClr val="77787B"/>
                </a:solidFill>
                <a:latin typeface="宋体"/>
                <a:cs typeface="宋体"/>
              </a:rPr>
              <a:t>数据来源：巨量算数，相关内容播放次数</a:t>
            </a:r>
            <a:r>
              <a:rPr sz="600" spc="-175">
                <a:solidFill>
                  <a:srgbClr val="77787B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7787B"/>
                </a:solidFill>
                <a:latin typeface="宋体"/>
                <a:cs typeface="宋体"/>
              </a:rPr>
              <a:t>，2023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年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-11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25" name="object 125"/>
          <p:cNvSpPr/>
          <p:nvPr/>
        </p:nvSpPr>
        <p:spPr>
          <a:xfrm>
            <a:off x="893731" y="1265772"/>
            <a:ext cx="1383665" cy="0"/>
          </a:xfrm>
          <a:custGeom>
            <a:rect l="l" t="t" r="r" b="b"/>
            <a:pathLst>
              <a:path w="1383664">
                <a:moveTo>
                  <a:pt x="0" y="0"/>
                </a:moveTo>
                <a:lnTo>
                  <a:pt x="1383449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6" name="object 126"/>
          <p:cNvSpPr/>
          <p:nvPr/>
        </p:nvSpPr>
        <p:spPr>
          <a:xfrm>
            <a:off x="893731" y="1262030"/>
            <a:ext cx="267335" cy="0"/>
          </a:xfrm>
          <a:custGeom>
            <a:rect l="l" t="t" r="r" b="b"/>
            <a:pathLst>
              <a:path w="267334">
                <a:moveTo>
                  <a:pt x="0" y="0"/>
                </a:moveTo>
                <a:lnTo>
                  <a:pt x="267246" y="0"/>
                </a:lnTo>
              </a:path>
            </a:pathLst>
          </a:custGeom>
          <a:ln w="1270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7" name="object 127"/>
          <p:cNvSpPr/>
          <p:nvPr/>
        </p:nvSpPr>
        <p:spPr>
          <a:xfrm>
            <a:off x="6341746" y="1265772"/>
            <a:ext cx="1528445" cy="0"/>
          </a:xfrm>
          <a:custGeom>
            <a:rect l="l" t="t" r="r" b="b"/>
            <a:pathLst>
              <a:path w="1528445">
                <a:moveTo>
                  <a:pt x="0" y="0"/>
                </a:moveTo>
                <a:lnTo>
                  <a:pt x="1528292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8" name="object 128"/>
          <p:cNvSpPr/>
          <p:nvPr/>
        </p:nvSpPr>
        <p:spPr>
          <a:xfrm>
            <a:off x="6341746" y="1262030"/>
            <a:ext cx="267335" cy="0"/>
          </a:xfrm>
          <a:custGeom>
            <a:rect l="l" t="t" r="r" b="b"/>
            <a:pathLst>
              <a:path w="267334">
                <a:moveTo>
                  <a:pt x="0" y="0"/>
                </a:moveTo>
                <a:lnTo>
                  <a:pt x="267246" y="0"/>
                </a:lnTo>
              </a:path>
            </a:pathLst>
          </a:custGeom>
          <a:ln w="1270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9" name="object 129"/>
          <p:cNvSpPr/>
          <p:nvPr/>
        </p:nvSpPr>
        <p:spPr>
          <a:xfrm>
            <a:off x="9492221" y="4948986"/>
            <a:ext cx="775652" cy="83896"/>
          </a:xfrm>
          <a:prstGeom prst="rect">
            <a:avLst/>
          </a:prstGeom>
          <a:blipFill>
            <a:blip r:embed="rId8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0" name="object 130"/>
          <p:cNvSpPr/>
          <p:nvPr/>
        </p:nvSpPr>
        <p:spPr>
          <a:xfrm>
            <a:off x="7967726" y="4948986"/>
            <a:ext cx="766584" cy="8389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1" name="object 131"/>
          <p:cNvSpPr/>
          <p:nvPr/>
        </p:nvSpPr>
        <p:spPr>
          <a:xfrm>
            <a:off x="6434531" y="4948986"/>
            <a:ext cx="762901" cy="83896"/>
          </a:xfrm>
          <a:prstGeom prst="rect">
            <a:avLst/>
          </a:prstGeom>
          <a:blipFill>
            <a:blip r:embed="rId8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2" name="object 132"/>
          <p:cNvSpPr/>
          <p:nvPr/>
        </p:nvSpPr>
        <p:spPr>
          <a:xfrm>
            <a:off x="6434530" y="5126697"/>
            <a:ext cx="344741" cy="83896"/>
          </a:xfrm>
          <a:prstGeom prst="rect">
            <a:avLst/>
          </a:prstGeom>
          <a:blipFill>
            <a:blip r:embed="rId8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3" name="object 133"/>
          <p:cNvSpPr/>
          <p:nvPr/>
        </p:nvSpPr>
        <p:spPr>
          <a:xfrm>
            <a:off x="6434531" y="5304408"/>
            <a:ext cx="327406" cy="83896"/>
          </a:xfrm>
          <a:prstGeom prst="rect">
            <a:avLst/>
          </a:prstGeom>
          <a:blipFill>
            <a:blip r:embed="rId8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4" name="object 134"/>
          <p:cNvSpPr/>
          <p:nvPr/>
        </p:nvSpPr>
        <p:spPr>
          <a:xfrm>
            <a:off x="6434531" y="5482120"/>
            <a:ext cx="212077" cy="83896"/>
          </a:xfrm>
          <a:prstGeom prst="rect">
            <a:avLst/>
          </a:prstGeom>
          <a:blipFill>
            <a:blip r:embed="rId8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5" name="object 135"/>
          <p:cNvSpPr/>
          <p:nvPr/>
        </p:nvSpPr>
        <p:spPr>
          <a:xfrm>
            <a:off x="6434531" y="5659831"/>
            <a:ext cx="198793" cy="83908"/>
          </a:xfrm>
          <a:prstGeom prst="rect">
            <a:avLst/>
          </a:prstGeom>
          <a:blipFill>
            <a:blip r:embed="rId8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6" name="object 136"/>
          <p:cNvSpPr/>
          <p:nvPr/>
        </p:nvSpPr>
        <p:spPr>
          <a:xfrm>
            <a:off x="6434530" y="5837567"/>
            <a:ext cx="181940" cy="83883"/>
          </a:xfrm>
          <a:prstGeom prst="rect">
            <a:avLst/>
          </a:prstGeom>
          <a:blipFill>
            <a:blip r:embed="rId8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7" name="object 137"/>
          <p:cNvSpPr/>
          <p:nvPr/>
        </p:nvSpPr>
        <p:spPr>
          <a:xfrm>
            <a:off x="6434531" y="6015278"/>
            <a:ext cx="163703" cy="83896"/>
          </a:xfrm>
          <a:prstGeom prst="rect">
            <a:avLst/>
          </a:prstGeom>
          <a:blipFill>
            <a:blip r:embed="rId8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8" name="object 138"/>
          <p:cNvSpPr/>
          <p:nvPr/>
        </p:nvSpPr>
        <p:spPr>
          <a:xfrm>
            <a:off x="6434531" y="6370701"/>
            <a:ext cx="90741" cy="83896"/>
          </a:xfrm>
          <a:prstGeom prst="rect">
            <a:avLst/>
          </a:prstGeom>
          <a:blipFill>
            <a:blip r:embed="rId8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9" name="object 139"/>
          <p:cNvSpPr/>
          <p:nvPr/>
        </p:nvSpPr>
        <p:spPr>
          <a:xfrm>
            <a:off x="6434531" y="6192989"/>
            <a:ext cx="153606" cy="83896"/>
          </a:xfrm>
          <a:prstGeom prst="rect">
            <a:avLst/>
          </a:prstGeom>
          <a:blipFill>
            <a:blip r:embed="rId9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0" name="object 140"/>
          <p:cNvSpPr/>
          <p:nvPr/>
        </p:nvSpPr>
        <p:spPr>
          <a:xfrm>
            <a:off x="6434530" y="6548411"/>
            <a:ext cx="63563" cy="83908"/>
          </a:xfrm>
          <a:prstGeom prst="rect">
            <a:avLst/>
          </a:prstGeom>
          <a:blipFill>
            <a:blip r:embed="rId9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1" name="object 141"/>
          <p:cNvSpPr/>
          <p:nvPr/>
        </p:nvSpPr>
        <p:spPr>
          <a:xfrm>
            <a:off x="7967726" y="5304408"/>
            <a:ext cx="383298" cy="83896"/>
          </a:xfrm>
          <a:prstGeom prst="rect">
            <a:avLst/>
          </a:prstGeom>
          <a:blipFill>
            <a:blip r:embed="rId9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2" name="object 142"/>
          <p:cNvSpPr/>
          <p:nvPr/>
        </p:nvSpPr>
        <p:spPr>
          <a:xfrm>
            <a:off x="7967725" y="5126697"/>
            <a:ext cx="560616" cy="83896"/>
          </a:xfrm>
          <a:prstGeom prst="rect">
            <a:avLst/>
          </a:prstGeom>
          <a:blipFill>
            <a:blip r:embed="rId9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3" name="object 143"/>
          <p:cNvSpPr/>
          <p:nvPr/>
        </p:nvSpPr>
        <p:spPr>
          <a:xfrm>
            <a:off x="7967726" y="5482120"/>
            <a:ext cx="256247" cy="83896"/>
          </a:xfrm>
          <a:prstGeom prst="rect">
            <a:avLst/>
          </a:prstGeom>
          <a:blipFill>
            <a:blip r:embed="rId9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4" name="object 144"/>
          <p:cNvSpPr/>
          <p:nvPr/>
        </p:nvSpPr>
        <p:spPr>
          <a:xfrm>
            <a:off x="7967725" y="5659831"/>
            <a:ext cx="166966" cy="83908"/>
          </a:xfrm>
          <a:prstGeom prst="rect">
            <a:avLst/>
          </a:prstGeom>
          <a:blipFill>
            <a:blip r:embed="rId9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5" name="object 145"/>
          <p:cNvSpPr/>
          <p:nvPr/>
        </p:nvSpPr>
        <p:spPr>
          <a:xfrm>
            <a:off x="7967726" y="5837567"/>
            <a:ext cx="156387" cy="83883"/>
          </a:xfrm>
          <a:prstGeom prst="rect">
            <a:avLst/>
          </a:prstGeom>
          <a:blipFill>
            <a:blip r:embed="rId9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6" name="object 146"/>
          <p:cNvSpPr/>
          <p:nvPr/>
        </p:nvSpPr>
        <p:spPr>
          <a:xfrm>
            <a:off x="7967726" y="6192989"/>
            <a:ext cx="136118" cy="83896"/>
          </a:xfrm>
          <a:prstGeom prst="rect">
            <a:avLst/>
          </a:prstGeom>
          <a:blipFill>
            <a:blip r:embed="rId9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7" name="object 147"/>
          <p:cNvSpPr/>
          <p:nvPr/>
        </p:nvSpPr>
        <p:spPr>
          <a:xfrm>
            <a:off x="7967726" y="6015278"/>
            <a:ext cx="144665" cy="83896"/>
          </a:xfrm>
          <a:prstGeom prst="rect">
            <a:avLst/>
          </a:prstGeom>
          <a:blipFill>
            <a:blip r:embed="rId9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8" name="object 148"/>
          <p:cNvSpPr/>
          <p:nvPr/>
        </p:nvSpPr>
        <p:spPr>
          <a:xfrm>
            <a:off x="7967726" y="6370701"/>
            <a:ext cx="128130" cy="83896"/>
          </a:xfrm>
          <a:prstGeom prst="rect">
            <a:avLst/>
          </a:prstGeom>
          <a:blipFill>
            <a:blip r:embed="rId9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9" name="object 149"/>
          <p:cNvSpPr/>
          <p:nvPr/>
        </p:nvSpPr>
        <p:spPr>
          <a:xfrm>
            <a:off x="7967726" y="6548411"/>
            <a:ext cx="64071" cy="83908"/>
          </a:xfrm>
          <a:prstGeom prst="rect">
            <a:avLst/>
          </a:prstGeom>
          <a:blipFill>
            <a:blip r:embed="rId10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0" name="object 150"/>
          <p:cNvSpPr/>
          <p:nvPr/>
        </p:nvSpPr>
        <p:spPr>
          <a:xfrm>
            <a:off x="9492221" y="5126697"/>
            <a:ext cx="309803" cy="83896"/>
          </a:xfrm>
          <a:prstGeom prst="rect">
            <a:avLst/>
          </a:prstGeom>
          <a:blipFill>
            <a:blip r:embed="rId10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1" name="object 151"/>
          <p:cNvSpPr/>
          <p:nvPr/>
        </p:nvSpPr>
        <p:spPr>
          <a:xfrm>
            <a:off x="9492221" y="5304409"/>
            <a:ext cx="301599" cy="83896"/>
          </a:xfrm>
          <a:prstGeom prst="rect">
            <a:avLst/>
          </a:prstGeom>
          <a:blipFill>
            <a:blip r:embed="rId10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2" name="object 152"/>
          <p:cNvSpPr/>
          <p:nvPr/>
        </p:nvSpPr>
        <p:spPr>
          <a:xfrm>
            <a:off x="9492221" y="5482120"/>
            <a:ext cx="284645" cy="83896"/>
          </a:xfrm>
          <a:prstGeom prst="rect">
            <a:avLst/>
          </a:prstGeom>
          <a:blipFill>
            <a:blip r:embed="rId10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3" name="object 153"/>
          <p:cNvSpPr/>
          <p:nvPr/>
        </p:nvSpPr>
        <p:spPr>
          <a:xfrm>
            <a:off x="9492220" y="5659831"/>
            <a:ext cx="174294" cy="83908"/>
          </a:xfrm>
          <a:prstGeom prst="rect">
            <a:avLst/>
          </a:prstGeom>
          <a:blipFill>
            <a:blip r:embed="rId10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4" name="object 154"/>
          <p:cNvSpPr/>
          <p:nvPr/>
        </p:nvSpPr>
        <p:spPr>
          <a:xfrm>
            <a:off x="9492221" y="6015278"/>
            <a:ext cx="146380" cy="83896"/>
          </a:xfrm>
          <a:prstGeom prst="rect">
            <a:avLst/>
          </a:prstGeom>
          <a:blipFill>
            <a:blip r:embed="rId10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5" name="object 155"/>
          <p:cNvSpPr/>
          <p:nvPr/>
        </p:nvSpPr>
        <p:spPr>
          <a:xfrm>
            <a:off x="9492221" y="5837567"/>
            <a:ext cx="154901" cy="83883"/>
          </a:xfrm>
          <a:prstGeom prst="rect">
            <a:avLst/>
          </a:prstGeom>
          <a:blipFill>
            <a:blip r:embed="rId10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6" name="object 156"/>
          <p:cNvSpPr/>
          <p:nvPr/>
        </p:nvSpPr>
        <p:spPr>
          <a:xfrm>
            <a:off x="9492221" y="6192989"/>
            <a:ext cx="129717" cy="83896"/>
          </a:xfrm>
          <a:prstGeom prst="rect">
            <a:avLst/>
          </a:prstGeom>
          <a:blipFill>
            <a:blip r:embed="rId10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7" name="object 157"/>
          <p:cNvSpPr/>
          <p:nvPr/>
        </p:nvSpPr>
        <p:spPr>
          <a:xfrm>
            <a:off x="9492221" y="6370701"/>
            <a:ext cx="60210" cy="83896"/>
          </a:xfrm>
          <a:prstGeom prst="rect">
            <a:avLst/>
          </a:prstGeom>
          <a:blipFill>
            <a:blip r:embed="rId10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8" name="object 158"/>
          <p:cNvSpPr/>
          <p:nvPr/>
        </p:nvSpPr>
        <p:spPr>
          <a:xfrm>
            <a:off x="9492221" y="6548411"/>
            <a:ext cx="41744" cy="83908"/>
          </a:xfrm>
          <a:prstGeom prst="rect">
            <a:avLst/>
          </a:prstGeom>
          <a:blipFill>
            <a:blip r:embed="rId10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9" name="object 159"/>
          <p:cNvSpPr/>
          <p:nvPr/>
        </p:nvSpPr>
        <p:spPr>
          <a:xfrm>
            <a:off x="5901904" y="4529024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0" name="object 160"/>
          <p:cNvSpPr/>
          <p:nvPr/>
        </p:nvSpPr>
        <p:spPr>
          <a:xfrm>
            <a:off x="7420373" y="4529024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1" name="object 161"/>
          <p:cNvSpPr/>
          <p:nvPr/>
        </p:nvSpPr>
        <p:spPr>
          <a:xfrm>
            <a:off x="8938844" y="4529024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2" name="object 162"/>
          <p:cNvSpPr/>
          <p:nvPr/>
        </p:nvSpPr>
        <p:spPr>
          <a:xfrm flipH="1">
            <a:off x="6434526" y="4897474"/>
            <a:ext cx="0" cy="1991995"/>
          </a:xfrm>
          <a:custGeom>
            <a:rect l="l" t="t" r="r" b="b"/>
            <a:pathLst>
              <a:path h="1991995">
                <a:moveTo>
                  <a:pt x="0" y="0"/>
                </a:moveTo>
                <a:lnTo>
                  <a:pt x="0" y="1991995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3" name="object 163"/>
          <p:cNvSpPr/>
          <p:nvPr/>
        </p:nvSpPr>
        <p:spPr>
          <a:xfrm flipH="1">
            <a:off x="7967730" y="4897474"/>
            <a:ext cx="0" cy="1991995"/>
          </a:xfrm>
          <a:custGeom>
            <a:rect l="l" t="t" r="r" b="b"/>
            <a:pathLst>
              <a:path h="1991995">
                <a:moveTo>
                  <a:pt x="0" y="0"/>
                </a:moveTo>
                <a:lnTo>
                  <a:pt x="0" y="1991995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4" name="object 164"/>
          <p:cNvSpPr/>
          <p:nvPr/>
        </p:nvSpPr>
        <p:spPr>
          <a:xfrm flipH="1">
            <a:off x="9492510" y="4897474"/>
            <a:ext cx="0" cy="1991995"/>
          </a:xfrm>
          <a:custGeom>
            <a:rect l="l" t="t" r="r" b="b"/>
            <a:pathLst>
              <a:path h="1991995">
                <a:moveTo>
                  <a:pt x="0" y="0"/>
                </a:moveTo>
                <a:lnTo>
                  <a:pt x="0" y="1991995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5" name="object 165"/>
          <p:cNvSpPr txBox="1"/>
          <p:nvPr/>
        </p:nvSpPr>
        <p:spPr>
          <a:xfrm>
            <a:off x="5901904" y="4529020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【使用场景】</a:t>
            </a:r>
            <a:endParaRPr sz="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50">
              <a:latin typeface="宋体"/>
              <a:cs typeface="宋体"/>
            </a:endParaRPr>
          </a:p>
          <a:p>
            <a:pPr marL="290195" marR="951865" algn="just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宿舍 居家 卧室 直播 主卧 酒店 家用 老人 两用 婚房 冬夏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66" name="object 166"/>
          <p:cNvSpPr txBox="1"/>
          <p:nvPr/>
        </p:nvSpPr>
        <p:spPr>
          <a:xfrm>
            <a:off x="7420373" y="4529020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【商品材质】</a:t>
            </a:r>
            <a:endParaRPr sz="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50">
              <a:latin typeface="宋体"/>
              <a:cs typeface="宋体"/>
            </a:endParaRPr>
          </a:p>
          <a:p>
            <a:pPr marL="279400" marR="962660" algn="just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柔软 全拆 睡感</a:t>
            </a:r>
            <a:endParaRPr sz="700">
              <a:latin typeface="宋体"/>
              <a:cs typeface="宋体"/>
            </a:endParaRPr>
          </a:p>
          <a:p>
            <a:pPr marR="962660" algn="r">
              <a:lnSpc>
                <a:spcPct val="100000"/>
              </a:lnSpc>
              <a:spcBef>
                <a:spcPts val="560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软硬适中</a:t>
            </a:r>
            <a:endParaRPr sz="700">
              <a:latin typeface="宋体"/>
              <a:cs typeface="宋体"/>
            </a:endParaRPr>
          </a:p>
          <a:p>
            <a:pPr marL="190500" marR="962660" indent="889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护腰 偏硬  抗干扰 可拆洗 加热  超软  快支撑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67" name="object 167"/>
          <p:cNvSpPr txBox="1"/>
          <p:nvPr/>
        </p:nvSpPr>
        <p:spPr>
          <a:xfrm>
            <a:off x="8938844" y="4529020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【商品功能】</a:t>
            </a:r>
            <a:endParaRPr sz="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50">
              <a:latin typeface="宋体"/>
              <a:cs typeface="宋体"/>
            </a:endParaRPr>
          </a:p>
          <a:p>
            <a:pPr marL="134620" marR="929640" indent="1778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乳胶 天然乳胶</a:t>
            </a:r>
            <a:endParaRPr sz="700">
              <a:latin typeface="宋体"/>
              <a:cs typeface="宋体"/>
            </a:endParaRPr>
          </a:p>
          <a:p>
            <a:pPr marL="223520" marR="929640" indent="889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海绵 记忆棉 牛皮  黄麻  玉石  棕榈  天丝  棕棉  锗石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68" name="object 168"/>
          <p:cNvSpPr txBox="1"/>
          <p:nvPr/>
        </p:nvSpPr>
        <p:spPr>
          <a:xfrm>
            <a:off x="6341752" y="4132450"/>
            <a:ext cx="15621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3960AD"/>
                </a:solidFill>
                <a:latin typeface="宋体"/>
                <a:cs typeface="宋体"/>
              </a:rPr>
              <a:t>关于床垫类，用户关注…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169" name="object 169"/>
          <p:cNvSpPr/>
          <p:nvPr/>
        </p:nvSpPr>
        <p:spPr>
          <a:xfrm>
            <a:off x="5980628" y="4258810"/>
            <a:ext cx="273050" cy="132715"/>
          </a:xfrm>
          <a:custGeom>
            <a:rect l="l" t="t" r="r" b="b"/>
            <a:pathLst>
              <a:path w="273050" h="132714">
                <a:moveTo>
                  <a:pt x="97456" y="123793"/>
                </a:moveTo>
                <a:lnTo>
                  <a:pt x="9725" y="81768"/>
                </a:lnTo>
                <a:lnTo>
                  <a:pt x="2431" y="75198"/>
                </a:lnTo>
                <a:lnTo>
                  <a:pt x="0" y="66332"/>
                </a:lnTo>
                <a:lnTo>
                  <a:pt x="2431" y="57465"/>
                </a:lnTo>
                <a:lnTo>
                  <a:pt x="9725" y="50895"/>
                </a:lnTo>
                <a:lnTo>
                  <a:pt x="97456" y="8858"/>
                </a:lnTo>
                <a:lnTo>
                  <a:pt x="116583" y="2214"/>
                </a:lnTo>
                <a:lnTo>
                  <a:pt x="136466" y="0"/>
                </a:lnTo>
                <a:lnTo>
                  <a:pt x="156351" y="2214"/>
                </a:lnTo>
                <a:lnTo>
                  <a:pt x="175485" y="8858"/>
                </a:lnTo>
                <a:lnTo>
                  <a:pt x="263217" y="50895"/>
                </a:lnTo>
                <a:lnTo>
                  <a:pt x="270510" y="57465"/>
                </a:lnTo>
                <a:lnTo>
                  <a:pt x="272942" y="66332"/>
                </a:lnTo>
                <a:lnTo>
                  <a:pt x="270510" y="75198"/>
                </a:lnTo>
                <a:lnTo>
                  <a:pt x="263217" y="81768"/>
                </a:lnTo>
                <a:lnTo>
                  <a:pt x="175485" y="123793"/>
                </a:lnTo>
                <a:lnTo>
                  <a:pt x="156351" y="130436"/>
                </a:lnTo>
                <a:lnTo>
                  <a:pt x="136466" y="132651"/>
                </a:lnTo>
                <a:lnTo>
                  <a:pt x="116583" y="130436"/>
                </a:lnTo>
                <a:lnTo>
                  <a:pt x="97456" y="123793"/>
                </a:lnTo>
                <a:close/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0" name="object 170"/>
          <p:cNvSpPr/>
          <p:nvPr/>
        </p:nvSpPr>
        <p:spPr>
          <a:xfrm>
            <a:off x="5980628" y="4212223"/>
            <a:ext cx="273050" cy="132715"/>
          </a:xfrm>
          <a:custGeom>
            <a:rect l="l" t="t" r="r" b="b"/>
            <a:pathLst>
              <a:path w="273050" h="132714">
                <a:moveTo>
                  <a:pt x="136466" y="0"/>
                </a:moveTo>
                <a:lnTo>
                  <a:pt x="97456" y="8858"/>
                </a:lnTo>
                <a:lnTo>
                  <a:pt x="9725" y="50895"/>
                </a:lnTo>
                <a:lnTo>
                  <a:pt x="0" y="66332"/>
                </a:lnTo>
                <a:lnTo>
                  <a:pt x="2431" y="75198"/>
                </a:lnTo>
                <a:lnTo>
                  <a:pt x="9725" y="81768"/>
                </a:lnTo>
                <a:lnTo>
                  <a:pt x="97456" y="123793"/>
                </a:lnTo>
                <a:lnTo>
                  <a:pt x="116583" y="130436"/>
                </a:lnTo>
                <a:lnTo>
                  <a:pt x="136466" y="132651"/>
                </a:lnTo>
                <a:lnTo>
                  <a:pt x="156351" y="130436"/>
                </a:lnTo>
                <a:lnTo>
                  <a:pt x="175485" y="123793"/>
                </a:lnTo>
                <a:lnTo>
                  <a:pt x="263217" y="81768"/>
                </a:lnTo>
                <a:lnTo>
                  <a:pt x="270510" y="75198"/>
                </a:lnTo>
                <a:lnTo>
                  <a:pt x="272942" y="66332"/>
                </a:lnTo>
                <a:lnTo>
                  <a:pt x="270510" y="57465"/>
                </a:lnTo>
                <a:lnTo>
                  <a:pt x="263217" y="50895"/>
                </a:lnTo>
                <a:lnTo>
                  <a:pt x="175485" y="8858"/>
                </a:lnTo>
                <a:lnTo>
                  <a:pt x="156351" y="2214"/>
                </a:lnTo>
                <a:lnTo>
                  <a:pt x="13646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1" name="object 171"/>
          <p:cNvSpPr/>
          <p:nvPr/>
        </p:nvSpPr>
        <p:spPr>
          <a:xfrm>
            <a:off x="5980628" y="4212223"/>
            <a:ext cx="273050" cy="132715"/>
          </a:xfrm>
          <a:custGeom>
            <a:rect l="l" t="t" r="r" b="b"/>
            <a:pathLst>
              <a:path w="273050" h="132714">
                <a:moveTo>
                  <a:pt x="97456" y="123793"/>
                </a:moveTo>
                <a:lnTo>
                  <a:pt x="9725" y="81768"/>
                </a:lnTo>
                <a:lnTo>
                  <a:pt x="2431" y="75198"/>
                </a:lnTo>
                <a:lnTo>
                  <a:pt x="0" y="66332"/>
                </a:lnTo>
                <a:lnTo>
                  <a:pt x="2431" y="57465"/>
                </a:lnTo>
                <a:lnTo>
                  <a:pt x="9725" y="50895"/>
                </a:lnTo>
                <a:lnTo>
                  <a:pt x="97456" y="8858"/>
                </a:lnTo>
                <a:lnTo>
                  <a:pt x="116583" y="2214"/>
                </a:lnTo>
                <a:lnTo>
                  <a:pt x="136466" y="0"/>
                </a:lnTo>
                <a:lnTo>
                  <a:pt x="156351" y="2214"/>
                </a:lnTo>
                <a:lnTo>
                  <a:pt x="175485" y="8858"/>
                </a:lnTo>
                <a:lnTo>
                  <a:pt x="263217" y="50895"/>
                </a:lnTo>
                <a:lnTo>
                  <a:pt x="270510" y="57465"/>
                </a:lnTo>
                <a:lnTo>
                  <a:pt x="272942" y="66332"/>
                </a:lnTo>
                <a:lnTo>
                  <a:pt x="270510" y="75198"/>
                </a:lnTo>
                <a:lnTo>
                  <a:pt x="263217" y="81768"/>
                </a:lnTo>
                <a:lnTo>
                  <a:pt x="175485" y="123793"/>
                </a:lnTo>
                <a:lnTo>
                  <a:pt x="156351" y="130436"/>
                </a:lnTo>
                <a:lnTo>
                  <a:pt x="136466" y="132651"/>
                </a:lnTo>
                <a:lnTo>
                  <a:pt x="116583" y="130436"/>
                </a:lnTo>
                <a:lnTo>
                  <a:pt x="97456" y="123793"/>
                </a:lnTo>
                <a:close/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2" name="object 172"/>
          <p:cNvSpPr/>
          <p:nvPr/>
        </p:nvSpPr>
        <p:spPr>
          <a:xfrm>
            <a:off x="5980628" y="4165635"/>
            <a:ext cx="273050" cy="132715"/>
          </a:xfrm>
          <a:custGeom>
            <a:rect l="l" t="t" r="r" b="b"/>
            <a:pathLst>
              <a:path w="273050" h="132714">
                <a:moveTo>
                  <a:pt x="136466" y="0"/>
                </a:moveTo>
                <a:lnTo>
                  <a:pt x="97456" y="8858"/>
                </a:lnTo>
                <a:lnTo>
                  <a:pt x="9725" y="50895"/>
                </a:lnTo>
                <a:lnTo>
                  <a:pt x="0" y="66332"/>
                </a:lnTo>
                <a:lnTo>
                  <a:pt x="2431" y="75198"/>
                </a:lnTo>
                <a:lnTo>
                  <a:pt x="9725" y="81768"/>
                </a:lnTo>
                <a:lnTo>
                  <a:pt x="97456" y="123793"/>
                </a:lnTo>
                <a:lnTo>
                  <a:pt x="116583" y="130436"/>
                </a:lnTo>
                <a:lnTo>
                  <a:pt x="136466" y="132651"/>
                </a:lnTo>
                <a:lnTo>
                  <a:pt x="156351" y="130436"/>
                </a:lnTo>
                <a:lnTo>
                  <a:pt x="175485" y="123793"/>
                </a:lnTo>
                <a:lnTo>
                  <a:pt x="263217" y="81768"/>
                </a:lnTo>
                <a:lnTo>
                  <a:pt x="270510" y="75198"/>
                </a:lnTo>
                <a:lnTo>
                  <a:pt x="272942" y="66332"/>
                </a:lnTo>
                <a:lnTo>
                  <a:pt x="270510" y="57465"/>
                </a:lnTo>
                <a:lnTo>
                  <a:pt x="263217" y="50895"/>
                </a:lnTo>
                <a:lnTo>
                  <a:pt x="175485" y="8858"/>
                </a:lnTo>
                <a:lnTo>
                  <a:pt x="156351" y="2214"/>
                </a:lnTo>
                <a:lnTo>
                  <a:pt x="13646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3" name="object 173"/>
          <p:cNvSpPr/>
          <p:nvPr/>
        </p:nvSpPr>
        <p:spPr>
          <a:xfrm>
            <a:off x="5980628" y="4165635"/>
            <a:ext cx="273050" cy="132715"/>
          </a:xfrm>
          <a:custGeom>
            <a:rect l="l" t="t" r="r" b="b"/>
            <a:pathLst>
              <a:path w="273050" h="132714">
                <a:moveTo>
                  <a:pt x="97456" y="123793"/>
                </a:moveTo>
                <a:lnTo>
                  <a:pt x="9725" y="81768"/>
                </a:lnTo>
                <a:lnTo>
                  <a:pt x="2431" y="75198"/>
                </a:lnTo>
                <a:lnTo>
                  <a:pt x="0" y="66332"/>
                </a:lnTo>
                <a:lnTo>
                  <a:pt x="2431" y="57465"/>
                </a:lnTo>
                <a:lnTo>
                  <a:pt x="9725" y="50895"/>
                </a:lnTo>
                <a:lnTo>
                  <a:pt x="97456" y="8858"/>
                </a:lnTo>
                <a:lnTo>
                  <a:pt x="116583" y="2214"/>
                </a:lnTo>
                <a:lnTo>
                  <a:pt x="136466" y="0"/>
                </a:lnTo>
                <a:lnTo>
                  <a:pt x="156351" y="2214"/>
                </a:lnTo>
                <a:lnTo>
                  <a:pt x="175485" y="8858"/>
                </a:lnTo>
                <a:lnTo>
                  <a:pt x="263217" y="50895"/>
                </a:lnTo>
                <a:lnTo>
                  <a:pt x="270510" y="57465"/>
                </a:lnTo>
                <a:lnTo>
                  <a:pt x="272942" y="66332"/>
                </a:lnTo>
                <a:lnTo>
                  <a:pt x="270510" y="75198"/>
                </a:lnTo>
                <a:lnTo>
                  <a:pt x="263217" y="81768"/>
                </a:lnTo>
                <a:lnTo>
                  <a:pt x="175485" y="123793"/>
                </a:lnTo>
                <a:lnTo>
                  <a:pt x="156351" y="130436"/>
                </a:lnTo>
                <a:lnTo>
                  <a:pt x="136466" y="132651"/>
                </a:lnTo>
                <a:lnTo>
                  <a:pt x="116583" y="130436"/>
                </a:lnTo>
                <a:lnTo>
                  <a:pt x="97456" y="123793"/>
                </a:lnTo>
                <a:close/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4" name="object 174"/>
          <p:cNvSpPr/>
          <p:nvPr/>
        </p:nvSpPr>
        <p:spPr>
          <a:xfrm>
            <a:off x="6028941" y="4189775"/>
            <a:ext cx="91440" cy="45085"/>
          </a:xfrm>
          <a:custGeom>
            <a:rect l="l" t="t" r="r" b="b"/>
            <a:pathLst>
              <a:path w="91439" h="45085">
                <a:moveTo>
                  <a:pt x="0" y="45008"/>
                </a:moveTo>
                <a:lnTo>
                  <a:pt x="90932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5" name="object 175"/>
          <p:cNvSpPr/>
          <p:nvPr/>
        </p:nvSpPr>
        <p:spPr>
          <a:xfrm>
            <a:off x="6066534" y="4209462"/>
            <a:ext cx="91440" cy="45085"/>
          </a:xfrm>
          <a:custGeom>
            <a:rect l="l" t="t" r="r" b="b"/>
            <a:pathLst>
              <a:path w="91439" h="45085">
                <a:moveTo>
                  <a:pt x="0" y="45008"/>
                </a:moveTo>
                <a:lnTo>
                  <a:pt x="90932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6" name="object 176"/>
          <p:cNvSpPr/>
          <p:nvPr/>
        </p:nvSpPr>
        <p:spPr>
          <a:xfrm>
            <a:off x="6105618" y="4227483"/>
            <a:ext cx="91440" cy="45085"/>
          </a:xfrm>
          <a:custGeom>
            <a:rect l="l" t="t" r="r" b="b"/>
            <a:pathLst>
              <a:path w="91439" h="45085">
                <a:moveTo>
                  <a:pt x="0" y="45008"/>
                </a:moveTo>
                <a:lnTo>
                  <a:pt x="90932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7" name="object 177"/>
          <p:cNvSpPr/>
          <p:nvPr/>
        </p:nvSpPr>
        <p:spPr>
          <a:xfrm>
            <a:off x="968908" y="4950040"/>
            <a:ext cx="817156" cy="83896"/>
          </a:xfrm>
          <a:prstGeom prst="rect">
            <a:avLst/>
          </a:prstGeom>
          <a:blipFill>
            <a:blip r:embed="rId1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8" name="object 178"/>
          <p:cNvSpPr/>
          <p:nvPr/>
        </p:nvSpPr>
        <p:spPr>
          <a:xfrm>
            <a:off x="968908" y="5128158"/>
            <a:ext cx="788860" cy="83896"/>
          </a:xfrm>
          <a:prstGeom prst="rect">
            <a:avLst/>
          </a:prstGeom>
          <a:blipFill>
            <a:blip r:embed="rId1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9" name="object 179"/>
          <p:cNvSpPr/>
          <p:nvPr/>
        </p:nvSpPr>
        <p:spPr>
          <a:xfrm>
            <a:off x="2500667" y="4942128"/>
            <a:ext cx="714705" cy="83908"/>
          </a:xfrm>
          <a:prstGeom prst="rect">
            <a:avLst/>
          </a:prstGeom>
          <a:blipFill>
            <a:blip r:embed="rId1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0" name="object 180"/>
          <p:cNvSpPr/>
          <p:nvPr/>
        </p:nvSpPr>
        <p:spPr>
          <a:xfrm>
            <a:off x="4026903" y="4942128"/>
            <a:ext cx="762368" cy="83908"/>
          </a:xfrm>
          <a:prstGeom prst="rect">
            <a:avLst/>
          </a:prstGeom>
          <a:blipFill>
            <a:blip r:embed="rId1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1" name="object 181"/>
          <p:cNvSpPr/>
          <p:nvPr/>
        </p:nvSpPr>
        <p:spPr>
          <a:xfrm>
            <a:off x="4026903" y="5119941"/>
            <a:ext cx="578040" cy="83908"/>
          </a:xfrm>
          <a:prstGeom prst="rect">
            <a:avLst/>
          </a:prstGeom>
          <a:blipFill>
            <a:blip r:embed="rId1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2" name="object 182"/>
          <p:cNvSpPr/>
          <p:nvPr/>
        </p:nvSpPr>
        <p:spPr>
          <a:xfrm>
            <a:off x="4026903" y="5297741"/>
            <a:ext cx="569277" cy="83908"/>
          </a:xfrm>
          <a:prstGeom prst="rect">
            <a:avLst/>
          </a:prstGeom>
          <a:blipFill>
            <a:blip r:embed="rId1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3" name="object 183"/>
          <p:cNvSpPr/>
          <p:nvPr/>
        </p:nvSpPr>
        <p:spPr>
          <a:xfrm>
            <a:off x="4026903" y="5475554"/>
            <a:ext cx="565848" cy="83896"/>
          </a:xfrm>
          <a:prstGeom prst="rect">
            <a:avLst/>
          </a:prstGeom>
          <a:blipFill>
            <a:blip r:embed="rId1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4" name="object 184"/>
          <p:cNvSpPr/>
          <p:nvPr/>
        </p:nvSpPr>
        <p:spPr>
          <a:xfrm>
            <a:off x="4026903" y="5653354"/>
            <a:ext cx="524281" cy="83896"/>
          </a:xfrm>
          <a:prstGeom prst="rect">
            <a:avLst/>
          </a:prstGeom>
          <a:blipFill>
            <a:blip r:embed="rId1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5" name="object 185"/>
          <p:cNvSpPr/>
          <p:nvPr/>
        </p:nvSpPr>
        <p:spPr>
          <a:xfrm>
            <a:off x="4026903" y="5831154"/>
            <a:ext cx="289013" cy="83908"/>
          </a:xfrm>
          <a:prstGeom prst="rect">
            <a:avLst/>
          </a:prstGeom>
          <a:blipFill>
            <a:blip r:embed="rId1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6" name="object 186"/>
          <p:cNvSpPr/>
          <p:nvPr/>
        </p:nvSpPr>
        <p:spPr>
          <a:xfrm>
            <a:off x="4026903" y="6008966"/>
            <a:ext cx="233794" cy="83896"/>
          </a:xfrm>
          <a:prstGeom prst="rect">
            <a:avLst/>
          </a:prstGeom>
          <a:blipFill>
            <a:blip r:embed="rId1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7" name="object 187"/>
          <p:cNvSpPr/>
          <p:nvPr/>
        </p:nvSpPr>
        <p:spPr>
          <a:xfrm>
            <a:off x="4026903" y="6186766"/>
            <a:ext cx="182524" cy="83896"/>
          </a:xfrm>
          <a:prstGeom prst="rect">
            <a:avLst/>
          </a:prstGeom>
          <a:blipFill>
            <a:blip r:embed="rId1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8" name="object 188"/>
          <p:cNvSpPr/>
          <p:nvPr/>
        </p:nvSpPr>
        <p:spPr>
          <a:xfrm>
            <a:off x="4026903" y="6364579"/>
            <a:ext cx="152895" cy="83896"/>
          </a:xfrm>
          <a:prstGeom prst="rect">
            <a:avLst/>
          </a:prstGeom>
          <a:blipFill>
            <a:blip r:embed="rId1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9" name="object 189"/>
          <p:cNvSpPr/>
          <p:nvPr/>
        </p:nvSpPr>
        <p:spPr>
          <a:xfrm>
            <a:off x="4026903" y="6542379"/>
            <a:ext cx="102781" cy="83896"/>
          </a:xfrm>
          <a:prstGeom prst="rect">
            <a:avLst/>
          </a:prstGeom>
          <a:blipFill>
            <a:blip r:embed="rId1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0" name="object 190"/>
          <p:cNvSpPr/>
          <p:nvPr/>
        </p:nvSpPr>
        <p:spPr>
          <a:xfrm>
            <a:off x="2500668" y="5119941"/>
            <a:ext cx="500506" cy="83908"/>
          </a:xfrm>
          <a:prstGeom prst="rect">
            <a:avLst/>
          </a:prstGeom>
          <a:blipFill>
            <a:blip r:embed="rId1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1" name="object 191"/>
          <p:cNvSpPr/>
          <p:nvPr/>
        </p:nvSpPr>
        <p:spPr>
          <a:xfrm>
            <a:off x="2500668" y="5297741"/>
            <a:ext cx="448779" cy="83908"/>
          </a:xfrm>
          <a:prstGeom prst="rect">
            <a:avLst/>
          </a:prstGeom>
          <a:blipFill>
            <a:blip r:embed="rId1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2" name="object 192"/>
          <p:cNvSpPr/>
          <p:nvPr/>
        </p:nvSpPr>
        <p:spPr>
          <a:xfrm>
            <a:off x="2500668" y="5475554"/>
            <a:ext cx="400723" cy="83896"/>
          </a:xfrm>
          <a:prstGeom prst="rect">
            <a:avLst/>
          </a:prstGeom>
          <a:blipFill>
            <a:blip r:embed="rId12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3" name="object 193"/>
          <p:cNvSpPr/>
          <p:nvPr/>
        </p:nvSpPr>
        <p:spPr>
          <a:xfrm>
            <a:off x="2500668" y="5653354"/>
            <a:ext cx="382384" cy="83896"/>
          </a:xfrm>
          <a:prstGeom prst="rect">
            <a:avLst/>
          </a:prstGeom>
          <a:blipFill>
            <a:blip r:embed="rId12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4" name="object 194"/>
          <p:cNvSpPr/>
          <p:nvPr/>
        </p:nvSpPr>
        <p:spPr>
          <a:xfrm>
            <a:off x="2500667" y="5831154"/>
            <a:ext cx="210692" cy="83908"/>
          </a:xfrm>
          <a:prstGeom prst="rect">
            <a:avLst/>
          </a:prstGeom>
          <a:blipFill>
            <a:blip r:embed="rId12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5" name="object 195"/>
          <p:cNvSpPr/>
          <p:nvPr/>
        </p:nvSpPr>
        <p:spPr>
          <a:xfrm>
            <a:off x="2500668" y="6008966"/>
            <a:ext cx="200367" cy="83896"/>
          </a:xfrm>
          <a:prstGeom prst="rect">
            <a:avLst/>
          </a:prstGeom>
          <a:blipFill>
            <a:blip r:embed="rId12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6" name="object 196"/>
          <p:cNvSpPr/>
          <p:nvPr/>
        </p:nvSpPr>
        <p:spPr>
          <a:xfrm>
            <a:off x="2500668" y="6186766"/>
            <a:ext cx="181686" cy="83896"/>
          </a:xfrm>
          <a:prstGeom prst="rect">
            <a:avLst/>
          </a:prstGeom>
          <a:blipFill>
            <a:blip r:embed="rId12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7" name="object 197"/>
          <p:cNvSpPr/>
          <p:nvPr/>
        </p:nvSpPr>
        <p:spPr>
          <a:xfrm>
            <a:off x="2500668" y="6364579"/>
            <a:ext cx="125196" cy="83896"/>
          </a:xfrm>
          <a:prstGeom prst="rect">
            <a:avLst/>
          </a:prstGeom>
          <a:blipFill>
            <a:blip r:embed="rId13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8" name="object 198"/>
          <p:cNvSpPr/>
          <p:nvPr/>
        </p:nvSpPr>
        <p:spPr>
          <a:xfrm>
            <a:off x="2500668" y="6542379"/>
            <a:ext cx="110235" cy="83896"/>
          </a:xfrm>
          <a:prstGeom prst="rect">
            <a:avLst/>
          </a:prstGeom>
          <a:blipFill>
            <a:blip r:embed="rId13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9" name="object 199"/>
          <p:cNvSpPr/>
          <p:nvPr/>
        </p:nvSpPr>
        <p:spPr>
          <a:xfrm>
            <a:off x="968908" y="5306276"/>
            <a:ext cx="749973" cy="83896"/>
          </a:xfrm>
          <a:prstGeom prst="rect">
            <a:avLst/>
          </a:prstGeom>
          <a:blipFill>
            <a:blip r:embed="rId13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0" name="object 200"/>
          <p:cNvSpPr/>
          <p:nvPr/>
        </p:nvSpPr>
        <p:spPr>
          <a:xfrm>
            <a:off x="968908" y="5484367"/>
            <a:ext cx="552449" cy="83908"/>
          </a:xfrm>
          <a:prstGeom prst="rect">
            <a:avLst/>
          </a:prstGeom>
          <a:blipFill>
            <a:blip r:embed="rId13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1" name="object 201"/>
          <p:cNvSpPr/>
          <p:nvPr/>
        </p:nvSpPr>
        <p:spPr>
          <a:xfrm>
            <a:off x="968908" y="5662485"/>
            <a:ext cx="543102" cy="83896"/>
          </a:xfrm>
          <a:prstGeom prst="rect">
            <a:avLst/>
          </a:prstGeom>
          <a:blipFill>
            <a:blip r:embed="rId13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2" name="object 202"/>
          <p:cNvSpPr/>
          <p:nvPr/>
        </p:nvSpPr>
        <p:spPr>
          <a:xfrm>
            <a:off x="968908" y="5840602"/>
            <a:ext cx="495350" cy="83896"/>
          </a:xfrm>
          <a:prstGeom prst="rect">
            <a:avLst/>
          </a:prstGeom>
          <a:blipFill>
            <a:blip r:embed="rId13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3" name="object 203"/>
          <p:cNvSpPr/>
          <p:nvPr/>
        </p:nvSpPr>
        <p:spPr>
          <a:xfrm>
            <a:off x="968908" y="6018720"/>
            <a:ext cx="422071" cy="83896"/>
          </a:xfrm>
          <a:prstGeom prst="rect">
            <a:avLst/>
          </a:prstGeom>
          <a:blipFill>
            <a:blip r:embed="rId13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4" name="object 204"/>
          <p:cNvSpPr/>
          <p:nvPr/>
        </p:nvSpPr>
        <p:spPr>
          <a:xfrm>
            <a:off x="968908" y="6196825"/>
            <a:ext cx="394436" cy="83896"/>
          </a:xfrm>
          <a:prstGeom prst="rect">
            <a:avLst/>
          </a:prstGeom>
          <a:blipFill>
            <a:blip r:embed="rId13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5" name="object 205"/>
          <p:cNvSpPr/>
          <p:nvPr/>
        </p:nvSpPr>
        <p:spPr>
          <a:xfrm>
            <a:off x="968908" y="6374930"/>
            <a:ext cx="306806" cy="83896"/>
          </a:xfrm>
          <a:prstGeom prst="rect">
            <a:avLst/>
          </a:prstGeom>
          <a:blipFill>
            <a:blip r:embed="rId13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6" name="object 206"/>
          <p:cNvSpPr/>
          <p:nvPr/>
        </p:nvSpPr>
        <p:spPr>
          <a:xfrm>
            <a:off x="968908" y="6553047"/>
            <a:ext cx="187693" cy="83896"/>
          </a:xfrm>
          <a:prstGeom prst="rect">
            <a:avLst/>
          </a:prstGeom>
          <a:blipFill>
            <a:blip r:embed="rId13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7" name="object 207"/>
          <p:cNvSpPr/>
          <p:nvPr/>
        </p:nvSpPr>
        <p:spPr>
          <a:xfrm>
            <a:off x="436294" y="4529024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8" name="object 208"/>
          <p:cNvSpPr/>
          <p:nvPr/>
        </p:nvSpPr>
        <p:spPr>
          <a:xfrm>
            <a:off x="1954763" y="4529024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9" name="object 209"/>
          <p:cNvSpPr/>
          <p:nvPr/>
        </p:nvSpPr>
        <p:spPr>
          <a:xfrm>
            <a:off x="3473234" y="4529024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0" name="object 210"/>
          <p:cNvSpPr/>
          <p:nvPr/>
        </p:nvSpPr>
        <p:spPr>
          <a:xfrm flipH="1">
            <a:off x="968914" y="4897474"/>
            <a:ext cx="0" cy="1991995"/>
          </a:xfrm>
          <a:custGeom>
            <a:rect l="l" t="t" r="r" b="b"/>
            <a:pathLst>
              <a:path h="1991995">
                <a:moveTo>
                  <a:pt x="0" y="0"/>
                </a:moveTo>
                <a:lnTo>
                  <a:pt x="0" y="1991995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1" name="object 211"/>
          <p:cNvSpPr/>
          <p:nvPr/>
        </p:nvSpPr>
        <p:spPr>
          <a:xfrm flipH="1">
            <a:off x="2502120" y="4897474"/>
            <a:ext cx="0" cy="1991995"/>
          </a:xfrm>
          <a:custGeom>
            <a:rect l="l" t="t" r="r" b="b"/>
            <a:pathLst>
              <a:path h="1991995">
                <a:moveTo>
                  <a:pt x="0" y="0"/>
                </a:moveTo>
                <a:lnTo>
                  <a:pt x="0" y="1991995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2" name="object 212"/>
          <p:cNvSpPr/>
          <p:nvPr/>
        </p:nvSpPr>
        <p:spPr>
          <a:xfrm flipH="1">
            <a:off x="4026900" y="4897474"/>
            <a:ext cx="0" cy="1991995"/>
          </a:xfrm>
          <a:custGeom>
            <a:rect l="l" t="t" r="r" b="b"/>
            <a:pathLst>
              <a:path h="1991995">
                <a:moveTo>
                  <a:pt x="0" y="0"/>
                </a:moveTo>
                <a:lnTo>
                  <a:pt x="0" y="1991995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3" name="object 213"/>
          <p:cNvSpPr txBox="1"/>
          <p:nvPr/>
        </p:nvSpPr>
        <p:spPr>
          <a:xfrm>
            <a:off x="436294" y="4529020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【使用场景】</a:t>
            </a:r>
            <a:endParaRPr sz="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50">
              <a:latin typeface="宋体"/>
              <a:cs typeface="宋体"/>
            </a:endParaRPr>
          </a:p>
          <a:p>
            <a:pPr marL="201295" marR="951865" indent="889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秋冬 空调  母婴  冬季  宿舍  夏天  春秋  四季  夏季  春夏  春秋冬</a:t>
            </a:r>
            <a:endParaRPr sz="700">
              <a:latin typeface="宋体"/>
              <a:cs typeface="宋体"/>
            </a:endParaRPr>
          </a:p>
        </p:txBody>
      </p:sp>
      <p:sp>
        <p:nvSpPr>
          <p:cNvPr id="214" name="object 214"/>
          <p:cNvSpPr txBox="1"/>
          <p:nvPr/>
        </p:nvSpPr>
        <p:spPr>
          <a:xfrm>
            <a:off x="1954763" y="4529020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【商品材质】</a:t>
            </a:r>
            <a:endParaRPr sz="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50">
              <a:latin typeface="宋体"/>
              <a:cs typeface="宋体"/>
            </a:endParaRPr>
          </a:p>
          <a:p>
            <a:pPr marL="279400" marR="962660" indent="88900" algn="just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棉 大豆 羽绒 蚕丝 羊毛</a:t>
            </a:r>
            <a:endParaRPr sz="700">
              <a:latin typeface="宋体"/>
              <a:cs typeface="宋体"/>
            </a:endParaRPr>
          </a:p>
          <a:p>
            <a:pPr marR="962660" algn="r">
              <a:lnSpc>
                <a:spcPct val="100000"/>
              </a:lnSpc>
              <a:spcBef>
                <a:spcPts val="560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大豆纤维</a:t>
            </a:r>
            <a:endParaRPr sz="700">
              <a:latin typeface="宋体"/>
              <a:cs typeface="宋体"/>
            </a:endParaRPr>
          </a:p>
          <a:p>
            <a:pPr marL="190500" marR="962660" indent="889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鹅绒 全棉  桑蚕丝 原棉  白鹅绒</a:t>
            </a:r>
            <a:endParaRPr sz="700">
              <a:latin typeface="宋体"/>
              <a:cs typeface="宋体"/>
            </a:endParaRPr>
          </a:p>
        </p:txBody>
      </p:sp>
      <p:sp>
        <p:nvSpPr>
          <p:cNvPr id="215" name="object 215"/>
          <p:cNvSpPr txBox="1"/>
          <p:nvPr/>
        </p:nvSpPr>
        <p:spPr>
          <a:xfrm>
            <a:off x="3473234" y="4529020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【商品功能】</a:t>
            </a:r>
            <a:endParaRPr sz="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50">
              <a:latin typeface="宋体"/>
              <a:cs typeface="宋体"/>
            </a:endParaRPr>
          </a:p>
          <a:p>
            <a:pPr marL="312420" marR="929640" algn="just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蓬松 发热 安抚 加绒 锁温 养生 凉爽 驱蚊 控温 速热 蓄能</a:t>
            </a:r>
            <a:endParaRPr sz="700">
              <a:latin typeface="宋体"/>
              <a:cs typeface="宋体"/>
            </a:endParaRPr>
          </a:p>
        </p:txBody>
      </p:sp>
      <p:sp>
        <p:nvSpPr>
          <p:cNvPr id="216" name="object 216"/>
          <p:cNvSpPr txBox="1"/>
          <p:nvPr/>
        </p:nvSpPr>
        <p:spPr>
          <a:xfrm>
            <a:off x="892039" y="4132450"/>
            <a:ext cx="14224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3960AD"/>
                </a:solidFill>
                <a:latin typeface="宋体"/>
                <a:cs typeface="宋体"/>
              </a:rPr>
              <a:t>关于被子，用户关注…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217" name="object 217"/>
          <p:cNvSpPr/>
          <p:nvPr/>
        </p:nvSpPr>
        <p:spPr>
          <a:xfrm>
            <a:off x="484190" y="4184098"/>
            <a:ext cx="281305" cy="132080"/>
          </a:xfrm>
          <a:custGeom>
            <a:rect l="l" t="t" r="r" b="b"/>
            <a:pathLst>
              <a:path w="281305" h="132079">
                <a:moveTo>
                  <a:pt x="48844" y="46609"/>
                </a:moveTo>
                <a:lnTo>
                  <a:pt x="202399" y="46609"/>
                </a:lnTo>
                <a:lnTo>
                  <a:pt x="230543" y="74752"/>
                </a:lnTo>
                <a:lnTo>
                  <a:pt x="202399" y="102895"/>
                </a:lnTo>
                <a:lnTo>
                  <a:pt x="18097" y="102895"/>
                </a:lnTo>
                <a:lnTo>
                  <a:pt x="11053" y="101473"/>
                </a:lnTo>
                <a:lnTo>
                  <a:pt x="5300" y="97594"/>
                </a:lnTo>
                <a:lnTo>
                  <a:pt x="1422" y="91842"/>
                </a:lnTo>
                <a:lnTo>
                  <a:pt x="0" y="84797"/>
                </a:lnTo>
                <a:lnTo>
                  <a:pt x="0" y="37477"/>
                </a:lnTo>
                <a:lnTo>
                  <a:pt x="2944" y="22888"/>
                </a:lnTo>
                <a:lnTo>
                  <a:pt x="10975" y="10975"/>
                </a:lnTo>
                <a:lnTo>
                  <a:pt x="22888" y="2944"/>
                </a:lnTo>
                <a:lnTo>
                  <a:pt x="37477" y="0"/>
                </a:lnTo>
                <a:lnTo>
                  <a:pt x="243687" y="0"/>
                </a:lnTo>
                <a:lnTo>
                  <a:pt x="258276" y="2944"/>
                </a:lnTo>
                <a:lnTo>
                  <a:pt x="270189" y="10975"/>
                </a:lnTo>
                <a:lnTo>
                  <a:pt x="278220" y="22888"/>
                </a:lnTo>
                <a:lnTo>
                  <a:pt x="281165" y="37477"/>
                </a:lnTo>
                <a:lnTo>
                  <a:pt x="281165" y="132067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8" name="object 218"/>
          <p:cNvSpPr/>
          <p:nvPr/>
        </p:nvSpPr>
        <p:spPr>
          <a:xfrm>
            <a:off x="484190" y="4258255"/>
            <a:ext cx="281305" cy="132080"/>
          </a:xfrm>
          <a:custGeom>
            <a:rect l="l" t="t" r="r" b="b"/>
            <a:pathLst>
              <a:path w="281305" h="132079">
                <a:moveTo>
                  <a:pt x="48844" y="85458"/>
                </a:moveTo>
                <a:lnTo>
                  <a:pt x="202399" y="85458"/>
                </a:lnTo>
                <a:lnTo>
                  <a:pt x="230543" y="57315"/>
                </a:lnTo>
                <a:lnTo>
                  <a:pt x="202399" y="29171"/>
                </a:lnTo>
                <a:lnTo>
                  <a:pt x="18097" y="29171"/>
                </a:lnTo>
                <a:lnTo>
                  <a:pt x="11053" y="30594"/>
                </a:lnTo>
                <a:lnTo>
                  <a:pt x="5300" y="34472"/>
                </a:lnTo>
                <a:lnTo>
                  <a:pt x="1422" y="40225"/>
                </a:lnTo>
                <a:lnTo>
                  <a:pt x="0" y="47269"/>
                </a:lnTo>
                <a:lnTo>
                  <a:pt x="0" y="94589"/>
                </a:lnTo>
                <a:lnTo>
                  <a:pt x="2944" y="109178"/>
                </a:lnTo>
                <a:lnTo>
                  <a:pt x="10975" y="121091"/>
                </a:lnTo>
                <a:lnTo>
                  <a:pt x="22888" y="129122"/>
                </a:lnTo>
                <a:lnTo>
                  <a:pt x="37477" y="132067"/>
                </a:lnTo>
                <a:lnTo>
                  <a:pt x="243687" y="132067"/>
                </a:lnTo>
                <a:lnTo>
                  <a:pt x="258276" y="129122"/>
                </a:lnTo>
                <a:lnTo>
                  <a:pt x="270189" y="121091"/>
                </a:lnTo>
                <a:lnTo>
                  <a:pt x="278220" y="109178"/>
                </a:lnTo>
                <a:lnTo>
                  <a:pt x="281165" y="94589"/>
                </a:lnTo>
                <a:lnTo>
                  <a:pt x="281165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9" name="object 219"/>
          <p:cNvSpPr/>
          <p:nvPr/>
        </p:nvSpPr>
        <p:spPr>
          <a:xfrm>
            <a:off x="893731" y="4380636"/>
            <a:ext cx="1383665" cy="0"/>
          </a:xfrm>
          <a:custGeom>
            <a:rect l="l" t="t" r="r" b="b"/>
            <a:pathLst>
              <a:path w="1383664">
                <a:moveTo>
                  <a:pt x="0" y="0"/>
                </a:moveTo>
                <a:lnTo>
                  <a:pt x="1383449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0" name="object 220"/>
          <p:cNvSpPr/>
          <p:nvPr/>
        </p:nvSpPr>
        <p:spPr>
          <a:xfrm>
            <a:off x="893731" y="4376894"/>
            <a:ext cx="267335" cy="0"/>
          </a:xfrm>
          <a:custGeom>
            <a:rect l="l" t="t" r="r" b="b"/>
            <a:pathLst>
              <a:path w="267334">
                <a:moveTo>
                  <a:pt x="0" y="0"/>
                </a:moveTo>
                <a:lnTo>
                  <a:pt x="267246" y="0"/>
                </a:lnTo>
              </a:path>
            </a:pathLst>
          </a:custGeom>
          <a:ln w="1270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1" name="object 221"/>
          <p:cNvSpPr/>
          <p:nvPr/>
        </p:nvSpPr>
        <p:spPr>
          <a:xfrm>
            <a:off x="6341746" y="4380636"/>
            <a:ext cx="1536700" cy="0"/>
          </a:xfrm>
          <a:custGeom>
            <a:rect l="l" t="t" r="r" b="b"/>
            <a:pathLst>
              <a:path w="1536700">
                <a:moveTo>
                  <a:pt x="0" y="0"/>
                </a:moveTo>
                <a:lnTo>
                  <a:pt x="1536319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2" name="object 222"/>
          <p:cNvSpPr/>
          <p:nvPr/>
        </p:nvSpPr>
        <p:spPr>
          <a:xfrm>
            <a:off x="6341746" y="4376894"/>
            <a:ext cx="267335" cy="0"/>
          </a:xfrm>
          <a:custGeom>
            <a:rect l="l" t="t" r="r" b="b"/>
            <a:pathLst>
              <a:path w="267334">
                <a:moveTo>
                  <a:pt x="0" y="0"/>
                </a:moveTo>
                <a:lnTo>
                  <a:pt x="267246" y="0"/>
                </a:lnTo>
              </a:path>
            </a:pathLst>
          </a:custGeom>
          <a:ln w="1270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3" name="object 223"/>
          <p:cNvSpPr txBox="1"/>
          <p:nvPr/>
        </p:nvSpPr>
        <p:spPr>
          <a:xfrm>
            <a:off x="2804938" y="7019337"/>
            <a:ext cx="2093595" cy="113664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>
                <a:solidFill>
                  <a:srgbClr val="77787B"/>
                </a:solidFill>
                <a:latin typeface="宋体"/>
                <a:cs typeface="宋体"/>
              </a:rPr>
              <a:t>数据来源：巨量算数，相关内容播放次数</a:t>
            </a:r>
            <a:r>
              <a:rPr sz="600" spc="-175">
                <a:solidFill>
                  <a:srgbClr val="77787B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7787B"/>
                </a:solidFill>
                <a:latin typeface="宋体"/>
                <a:cs typeface="宋体"/>
              </a:rPr>
              <a:t>，2023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年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-11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224" name="object 224"/>
          <p:cNvSpPr txBox="1"/>
          <p:nvPr/>
        </p:nvSpPr>
        <p:spPr>
          <a:xfrm>
            <a:off x="8288671" y="7019337"/>
            <a:ext cx="2093595" cy="113664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>
                <a:solidFill>
                  <a:srgbClr val="77787B"/>
                </a:solidFill>
                <a:latin typeface="宋体"/>
                <a:cs typeface="宋体"/>
              </a:rPr>
              <a:t>数据来源：巨量算数，相关内容播放次数</a:t>
            </a:r>
            <a:r>
              <a:rPr sz="600" spc="-175">
                <a:solidFill>
                  <a:srgbClr val="77787B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7787B"/>
                </a:solidFill>
                <a:latin typeface="宋体"/>
                <a:cs typeface="宋体"/>
              </a:rPr>
              <a:t>，2023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年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-11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225" name="object 22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pc="150"/>
              <a:t>PAGE</a:t>
            </a:r>
            <a:r>
              <a:rPr spc="-155"/>
              <a:t> </a:t>
            </a:r>
            <a:r>
              <a:rPr spc="60"/>
              <a:t>09</a:t>
            </a:r>
            <a:r>
              <a:rPr spc="-150"/>
              <a:t> </a:t>
            </a:r>
            <a:r>
              <a:rPr spc="-125"/>
              <a:t>/</a:t>
            </a:r>
            <a:r>
              <a:rPr spc="-150"/>
              <a:t> </a:t>
            </a:r>
            <a:r>
              <a:rPr spc="65"/>
              <a:t>10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35002" y="1477731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514816" y="580870"/>
            <a:ext cx="1673225" cy="271145"/>
          </a:xfrm>
          <a:custGeom>
            <a:rect l="l" t="t" r="r" b="b"/>
            <a:pathLst>
              <a:path w="1673225" h="271144">
                <a:moveTo>
                  <a:pt x="1640573" y="270852"/>
                </a:moveTo>
                <a:lnTo>
                  <a:pt x="32308" y="270852"/>
                </a:lnTo>
                <a:lnTo>
                  <a:pt x="19732" y="268313"/>
                </a:lnTo>
                <a:lnTo>
                  <a:pt x="9463" y="261389"/>
                </a:lnTo>
                <a:lnTo>
                  <a:pt x="2539" y="251120"/>
                </a:lnTo>
                <a:lnTo>
                  <a:pt x="0" y="238544"/>
                </a:lnTo>
                <a:lnTo>
                  <a:pt x="0" y="32296"/>
                </a:lnTo>
                <a:lnTo>
                  <a:pt x="2539" y="19727"/>
                </a:lnTo>
                <a:lnTo>
                  <a:pt x="9463" y="9461"/>
                </a:lnTo>
                <a:lnTo>
                  <a:pt x="19732" y="2538"/>
                </a:lnTo>
                <a:lnTo>
                  <a:pt x="32308" y="0"/>
                </a:lnTo>
                <a:lnTo>
                  <a:pt x="1640573" y="0"/>
                </a:lnTo>
                <a:lnTo>
                  <a:pt x="1653147" y="2538"/>
                </a:lnTo>
                <a:lnTo>
                  <a:pt x="1663412" y="9461"/>
                </a:lnTo>
                <a:lnTo>
                  <a:pt x="1670332" y="19727"/>
                </a:lnTo>
                <a:lnTo>
                  <a:pt x="1672869" y="32296"/>
                </a:lnTo>
                <a:lnTo>
                  <a:pt x="1672869" y="238544"/>
                </a:lnTo>
                <a:lnTo>
                  <a:pt x="1670332" y="251120"/>
                </a:lnTo>
                <a:lnTo>
                  <a:pt x="1663412" y="261389"/>
                </a:lnTo>
                <a:lnTo>
                  <a:pt x="1653147" y="268313"/>
                </a:lnTo>
                <a:lnTo>
                  <a:pt x="1640573" y="270852"/>
                </a:lnTo>
                <a:lnTo>
                  <a:pt x="1650610" y="270852"/>
                </a:lnTo>
                <a:lnTo>
                  <a:pt x="1653955" y="270852"/>
                </a:lnTo>
                <a:lnTo>
                  <a:pt x="1650610" y="270852"/>
                </a:lnTo>
                <a:lnTo>
                  <a:pt x="1640573" y="270852"/>
                </a:lnTo>
                <a:close/>
              </a:path>
            </a:pathLst>
          </a:custGeom>
          <a:ln w="6349">
            <a:solidFill>
              <a:srgbClr val="FE9D1A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043539" y="520661"/>
            <a:ext cx="216477" cy="21664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07394" y="439865"/>
            <a:ext cx="170180" cy="346075"/>
          </a:xfrm>
          <a:custGeom>
            <a:rect l="l" t="t" r="r" b="b"/>
            <a:pathLst>
              <a:path w="170179" h="346075">
                <a:moveTo>
                  <a:pt x="159926" y="12907"/>
                </a:moveTo>
                <a:lnTo>
                  <a:pt x="132995" y="12907"/>
                </a:lnTo>
                <a:lnTo>
                  <a:pt x="139335" y="14291"/>
                </a:lnTo>
                <a:lnTo>
                  <a:pt x="145224" y="17186"/>
                </a:lnTo>
                <a:lnTo>
                  <a:pt x="152958" y="22342"/>
                </a:lnTo>
                <a:lnTo>
                  <a:pt x="157162" y="30419"/>
                </a:lnTo>
                <a:lnTo>
                  <a:pt x="157162" y="67198"/>
                </a:lnTo>
                <a:lnTo>
                  <a:pt x="160070" y="70107"/>
                </a:lnTo>
                <a:lnTo>
                  <a:pt x="167157" y="70107"/>
                </a:lnTo>
                <a:lnTo>
                  <a:pt x="170065" y="67198"/>
                </a:lnTo>
                <a:lnTo>
                  <a:pt x="170065" y="39131"/>
                </a:lnTo>
                <a:lnTo>
                  <a:pt x="168836" y="29448"/>
                </a:lnTo>
                <a:lnTo>
                  <a:pt x="165309" y="20491"/>
                </a:lnTo>
                <a:lnTo>
                  <a:pt x="159926" y="12907"/>
                </a:lnTo>
                <a:close/>
              </a:path>
              <a:path w="170179" h="346075">
                <a:moveTo>
                  <a:pt x="134250" y="0"/>
                </a:moveTo>
                <a:lnTo>
                  <a:pt x="124639" y="312"/>
                </a:lnTo>
                <a:lnTo>
                  <a:pt x="115214" y="2987"/>
                </a:lnTo>
                <a:lnTo>
                  <a:pt x="28727" y="40097"/>
                </a:lnTo>
                <a:lnTo>
                  <a:pt x="25171" y="41392"/>
                </a:lnTo>
                <a:lnTo>
                  <a:pt x="23888" y="45265"/>
                </a:lnTo>
                <a:lnTo>
                  <a:pt x="25171" y="48491"/>
                </a:lnTo>
                <a:lnTo>
                  <a:pt x="26466" y="52035"/>
                </a:lnTo>
                <a:lnTo>
                  <a:pt x="30340" y="53330"/>
                </a:lnTo>
                <a:lnTo>
                  <a:pt x="33566" y="52035"/>
                </a:lnTo>
                <a:lnTo>
                  <a:pt x="120053" y="14925"/>
                </a:lnTo>
                <a:lnTo>
                  <a:pt x="126477" y="13098"/>
                </a:lnTo>
                <a:lnTo>
                  <a:pt x="132995" y="12907"/>
                </a:lnTo>
                <a:lnTo>
                  <a:pt x="159926" y="12907"/>
                </a:lnTo>
                <a:lnTo>
                  <a:pt x="159725" y="12624"/>
                </a:lnTo>
                <a:lnTo>
                  <a:pt x="152323" y="6213"/>
                </a:lnTo>
                <a:lnTo>
                  <a:pt x="143619" y="1987"/>
                </a:lnTo>
                <a:lnTo>
                  <a:pt x="134250" y="0"/>
                </a:lnTo>
                <a:close/>
              </a:path>
              <a:path w="170179" h="346075">
                <a:moveTo>
                  <a:pt x="10007" y="75276"/>
                </a:moveTo>
                <a:lnTo>
                  <a:pt x="2908" y="75276"/>
                </a:lnTo>
                <a:lnTo>
                  <a:pt x="0" y="78171"/>
                </a:lnTo>
                <a:lnTo>
                  <a:pt x="0" y="343093"/>
                </a:lnTo>
                <a:lnTo>
                  <a:pt x="2908" y="346001"/>
                </a:lnTo>
                <a:lnTo>
                  <a:pt x="10007" y="346001"/>
                </a:lnTo>
                <a:lnTo>
                  <a:pt x="12915" y="343093"/>
                </a:lnTo>
                <a:lnTo>
                  <a:pt x="12915" y="78171"/>
                </a:lnTo>
                <a:lnTo>
                  <a:pt x="10007" y="75276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96461" y="497062"/>
            <a:ext cx="149085" cy="9067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45441" y="470601"/>
            <a:ext cx="258445" cy="315595"/>
          </a:xfrm>
          <a:custGeom>
            <a:rect l="l" t="t" r="r" b="b"/>
            <a:pathLst>
              <a:path w="258445" h="315595">
                <a:moveTo>
                  <a:pt x="69380" y="0"/>
                </a:moveTo>
                <a:lnTo>
                  <a:pt x="59590" y="1982"/>
                </a:lnTo>
                <a:lnTo>
                  <a:pt x="51588" y="7385"/>
                </a:lnTo>
                <a:lnTo>
                  <a:pt x="46189" y="15387"/>
                </a:lnTo>
                <a:lnTo>
                  <a:pt x="44208" y="25171"/>
                </a:lnTo>
                <a:lnTo>
                  <a:pt x="46189" y="34960"/>
                </a:lnTo>
                <a:lnTo>
                  <a:pt x="51588" y="42962"/>
                </a:lnTo>
                <a:lnTo>
                  <a:pt x="59590" y="48361"/>
                </a:lnTo>
                <a:lnTo>
                  <a:pt x="69380" y="50342"/>
                </a:lnTo>
                <a:lnTo>
                  <a:pt x="78983" y="48406"/>
                </a:lnTo>
                <a:lnTo>
                  <a:pt x="86923" y="43081"/>
                </a:lnTo>
                <a:lnTo>
                  <a:pt x="90564" y="37757"/>
                </a:lnTo>
                <a:lnTo>
                  <a:pt x="62598" y="37757"/>
                </a:lnTo>
                <a:lnTo>
                  <a:pt x="57111" y="32270"/>
                </a:lnTo>
                <a:lnTo>
                  <a:pt x="57111" y="18719"/>
                </a:lnTo>
                <a:lnTo>
                  <a:pt x="62598" y="13233"/>
                </a:lnTo>
                <a:lnTo>
                  <a:pt x="91117" y="13233"/>
                </a:lnTo>
                <a:lnTo>
                  <a:pt x="87171" y="7385"/>
                </a:lnTo>
                <a:lnTo>
                  <a:pt x="79169" y="1982"/>
                </a:lnTo>
                <a:lnTo>
                  <a:pt x="69380" y="0"/>
                </a:lnTo>
                <a:close/>
              </a:path>
              <a:path w="258445" h="315595">
                <a:moveTo>
                  <a:pt x="91117" y="13233"/>
                </a:moveTo>
                <a:lnTo>
                  <a:pt x="75831" y="13233"/>
                </a:lnTo>
                <a:lnTo>
                  <a:pt x="81318" y="18719"/>
                </a:lnTo>
                <a:lnTo>
                  <a:pt x="81632" y="25171"/>
                </a:lnTo>
                <a:lnTo>
                  <a:pt x="81648" y="32270"/>
                </a:lnTo>
                <a:lnTo>
                  <a:pt x="76149" y="37757"/>
                </a:lnTo>
                <a:lnTo>
                  <a:pt x="90564" y="37757"/>
                </a:lnTo>
                <a:lnTo>
                  <a:pt x="92384" y="35094"/>
                </a:lnTo>
                <a:lnTo>
                  <a:pt x="94551" y="25171"/>
                </a:lnTo>
                <a:lnTo>
                  <a:pt x="92570" y="15387"/>
                </a:lnTo>
                <a:lnTo>
                  <a:pt x="91117" y="13233"/>
                </a:lnTo>
                <a:close/>
              </a:path>
              <a:path w="258445" h="315595">
                <a:moveTo>
                  <a:pt x="133921" y="302348"/>
                </a:moveTo>
                <a:lnTo>
                  <a:pt x="2908" y="302348"/>
                </a:lnTo>
                <a:lnTo>
                  <a:pt x="0" y="305257"/>
                </a:lnTo>
                <a:lnTo>
                  <a:pt x="0" y="312356"/>
                </a:lnTo>
                <a:lnTo>
                  <a:pt x="2908" y="315264"/>
                </a:lnTo>
                <a:lnTo>
                  <a:pt x="133921" y="315264"/>
                </a:lnTo>
                <a:lnTo>
                  <a:pt x="136829" y="312356"/>
                </a:lnTo>
                <a:lnTo>
                  <a:pt x="136829" y="305257"/>
                </a:lnTo>
                <a:lnTo>
                  <a:pt x="133921" y="302348"/>
                </a:lnTo>
                <a:close/>
              </a:path>
              <a:path w="258445" h="315595">
                <a:moveTo>
                  <a:pt x="244932" y="55511"/>
                </a:moveTo>
                <a:lnTo>
                  <a:pt x="205879" y="55511"/>
                </a:lnTo>
                <a:lnTo>
                  <a:pt x="204597" y="56794"/>
                </a:lnTo>
                <a:lnTo>
                  <a:pt x="204597" y="60667"/>
                </a:lnTo>
                <a:lnTo>
                  <a:pt x="205879" y="61963"/>
                </a:lnTo>
                <a:lnTo>
                  <a:pt x="241376" y="61963"/>
                </a:lnTo>
                <a:lnTo>
                  <a:pt x="251701" y="86169"/>
                </a:lnTo>
                <a:lnTo>
                  <a:pt x="252031" y="87452"/>
                </a:lnTo>
                <a:lnTo>
                  <a:pt x="253314" y="88099"/>
                </a:lnTo>
                <a:lnTo>
                  <a:pt x="255574" y="88099"/>
                </a:lnTo>
                <a:lnTo>
                  <a:pt x="255904" y="87782"/>
                </a:lnTo>
                <a:lnTo>
                  <a:pt x="257517" y="87134"/>
                </a:lnTo>
                <a:lnTo>
                  <a:pt x="258165" y="85191"/>
                </a:lnTo>
                <a:lnTo>
                  <a:pt x="257517" y="83578"/>
                </a:lnTo>
                <a:lnTo>
                  <a:pt x="246545" y="57442"/>
                </a:lnTo>
                <a:lnTo>
                  <a:pt x="246214" y="56159"/>
                </a:lnTo>
                <a:lnTo>
                  <a:pt x="244932" y="55511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489648" y="587756"/>
            <a:ext cx="375246" cy="16408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670991" y="588908"/>
            <a:ext cx="1447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E9D1A"/>
                </a:solidFill>
                <a:latin typeface="宋体"/>
                <a:cs typeface="宋体"/>
              </a:rPr>
              <a:t>家装建材赛道洞察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5989927" y="580870"/>
            <a:ext cx="1673225" cy="271145"/>
          </a:xfrm>
          <a:custGeom>
            <a:rect l="l" t="t" r="r" b="b"/>
            <a:pathLst>
              <a:path w="1673225" h="271144">
                <a:moveTo>
                  <a:pt x="1640573" y="270852"/>
                </a:moveTo>
                <a:lnTo>
                  <a:pt x="32308" y="270852"/>
                </a:lnTo>
                <a:lnTo>
                  <a:pt x="19732" y="268313"/>
                </a:lnTo>
                <a:lnTo>
                  <a:pt x="9463" y="261389"/>
                </a:lnTo>
                <a:lnTo>
                  <a:pt x="2539" y="251120"/>
                </a:lnTo>
                <a:lnTo>
                  <a:pt x="0" y="238544"/>
                </a:lnTo>
                <a:lnTo>
                  <a:pt x="0" y="32296"/>
                </a:lnTo>
                <a:lnTo>
                  <a:pt x="2539" y="19727"/>
                </a:lnTo>
                <a:lnTo>
                  <a:pt x="9463" y="9461"/>
                </a:lnTo>
                <a:lnTo>
                  <a:pt x="19732" y="2538"/>
                </a:lnTo>
                <a:lnTo>
                  <a:pt x="32308" y="0"/>
                </a:lnTo>
                <a:lnTo>
                  <a:pt x="1640573" y="0"/>
                </a:lnTo>
                <a:lnTo>
                  <a:pt x="1653147" y="2538"/>
                </a:lnTo>
                <a:lnTo>
                  <a:pt x="1663412" y="9461"/>
                </a:lnTo>
                <a:lnTo>
                  <a:pt x="1670332" y="19727"/>
                </a:lnTo>
                <a:lnTo>
                  <a:pt x="1672869" y="32296"/>
                </a:lnTo>
                <a:lnTo>
                  <a:pt x="1672869" y="238544"/>
                </a:lnTo>
                <a:lnTo>
                  <a:pt x="1670332" y="251120"/>
                </a:lnTo>
                <a:lnTo>
                  <a:pt x="1663412" y="261389"/>
                </a:lnTo>
                <a:lnTo>
                  <a:pt x="1653147" y="268313"/>
                </a:lnTo>
                <a:lnTo>
                  <a:pt x="1640573" y="270852"/>
                </a:lnTo>
                <a:lnTo>
                  <a:pt x="1650610" y="270852"/>
                </a:lnTo>
                <a:lnTo>
                  <a:pt x="1653955" y="270852"/>
                </a:lnTo>
                <a:lnTo>
                  <a:pt x="1650610" y="270852"/>
                </a:lnTo>
                <a:lnTo>
                  <a:pt x="1640573" y="270852"/>
                </a:lnTo>
                <a:close/>
              </a:path>
            </a:pathLst>
          </a:custGeom>
          <a:ln w="6349">
            <a:solidFill>
              <a:srgbClr val="FE9D1A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7518650" y="520662"/>
            <a:ext cx="216477" cy="21664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5982504" y="439865"/>
            <a:ext cx="170180" cy="346075"/>
          </a:xfrm>
          <a:custGeom>
            <a:rect l="l" t="t" r="r" b="b"/>
            <a:pathLst>
              <a:path w="170179" h="346075">
                <a:moveTo>
                  <a:pt x="159926" y="12907"/>
                </a:moveTo>
                <a:lnTo>
                  <a:pt x="132995" y="12907"/>
                </a:lnTo>
                <a:lnTo>
                  <a:pt x="139335" y="14291"/>
                </a:lnTo>
                <a:lnTo>
                  <a:pt x="145224" y="17186"/>
                </a:lnTo>
                <a:lnTo>
                  <a:pt x="152958" y="22342"/>
                </a:lnTo>
                <a:lnTo>
                  <a:pt x="157162" y="30419"/>
                </a:lnTo>
                <a:lnTo>
                  <a:pt x="157162" y="67198"/>
                </a:lnTo>
                <a:lnTo>
                  <a:pt x="160070" y="70107"/>
                </a:lnTo>
                <a:lnTo>
                  <a:pt x="167157" y="70107"/>
                </a:lnTo>
                <a:lnTo>
                  <a:pt x="170065" y="67198"/>
                </a:lnTo>
                <a:lnTo>
                  <a:pt x="170065" y="39131"/>
                </a:lnTo>
                <a:lnTo>
                  <a:pt x="168836" y="29448"/>
                </a:lnTo>
                <a:lnTo>
                  <a:pt x="165309" y="20491"/>
                </a:lnTo>
                <a:lnTo>
                  <a:pt x="159926" y="12907"/>
                </a:lnTo>
                <a:close/>
              </a:path>
              <a:path w="170179" h="346075">
                <a:moveTo>
                  <a:pt x="134250" y="0"/>
                </a:moveTo>
                <a:lnTo>
                  <a:pt x="124639" y="312"/>
                </a:lnTo>
                <a:lnTo>
                  <a:pt x="115214" y="2987"/>
                </a:lnTo>
                <a:lnTo>
                  <a:pt x="28727" y="40097"/>
                </a:lnTo>
                <a:lnTo>
                  <a:pt x="25171" y="41392"/>
                </a:lnTo>
                <a:lnTo>
                  <a:pt x="23888" y="45265"/>
                </a:lnTo>
                <a:lnTo>
                  <a:pt x="25171" y="48491"/>
                </a:lnTo>
                <a:lnTo>
                  <a:pt x="26466" y="52035"/>
                </a:lnTo>
                <a:lnTo>
                  <a:pt x="30340" y="53330"/>
                </a:lnTo>
                <a:lnTo>
                  <a:pt x="33566" y="52035"/>
                </a:lnTo>
                <a:lnTo>
                  <a:pt x="120053" y="14925"/>
                </a:lnTo>
                <a:lnTo>
                  <a:pt x="126477" y="13098"/>
                </a:lnTo>
                <a:lnTo>
                  <a:pt x="132995" y="12907"/>
                </a:lnTo>
                <a:lnTo>
                  <a:pt x="159926" y="12907"/>
                </a:lnTo>
                <a:lnTo>
                  <a:pt x="159725" y="12624"/>
                </a:lnTo>
                <a:lnTo>
                  <a:pt x="152323" y="6213"/>
                </a:lnTo>
                <a:lnTo>
                  <a:pt x="143619" y="1987"/>
                </a:lnTo>
                <a:lnTo>
                  <a:pt x="134250" y="0"/>
                </a:lnTo>
                <a:close/>
              </a:path>
              <a:path w="170179" h="346075">
                <a:moveTo>
                  <a:pt x="10007" y="75276"/>
                </a:moveTo>
                <a:lnTo>
                  <a:pt x="2908" y="75276"/>
                </a:lnTo>
                <a:lnTo>
                  <a:pt x="0" y="78171"/>
                </a:lnTo>
                <a:lnTo>
                  <a:pt x="0" y="343093"/>
                </a:lnTo>
                <a:lnTo>
                  <a:pt x="2908" y="346001"/>
                </a:lnTo>
                <a:lnTo>
                  <a:pt x="10007" y="346001"/>
                </a:lnTo>
                <a:lnTo>
                  <a:pt x="12915" y="343093"/>
                </a:lnTo>
                <a:lnTo>
                  <a:pt x="12915" y="78171"/>
                </a:lnTo>
                <a:lnTo>
                  <a:pt x="10007" y="75276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6071573" y="497062"/>
            <a:ext cx="149085" cy="90677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5920552" y="470601"/>
            <a:ext cx="258445" cy="315595"/>
          </a:xfrm>
          <a:custGeom>
            <a:rect l="l" t="t" r="r" b="b"/>
            <a:pathLst>
              <a:path w="258445" h="315595">
                <a:moveTo>
                  <a:pt x="69380" y="0"/>
                </a:moveTo>
                <a:lnTo>
                  <a:pt x="59590" y="1982"/>
                </a:lnTo>
                <a:lnTo>
                  <a:pt x="51588" y="7385"/>
                </a:lnTo>
                <a:lnTo>
                  <a:pt x="46189" y="15387"/>
                </a:lnTo>
                <a:lnTo>
                  <a:pt x="44208" y="25171"/>
                </a:lnTo>
                <a:lnTo>
                  <a:pt x="46189" y="34960"/>
                </a:lnTo>
                <a:lnTo>
                  <a:pt x="51588" y="42962"/>
                </a:lnTo>
                <a:lnTo>
                  <a:pt x="59590" y="48361"/>
                </a:lnTo>
                <a:lnTo>
                  <a:pt x="69380" y="50342"/>
                </a:lnTo>
                <a:lnTo>
                  <a:pt x="78983" y="48406"/>
                </a:lnTo>
                <a:lnTo>
                  <a:pt x="86923" y="43081"/>
                </a:lnTo>
                <a:lnTo>
                  <a:pt x="90564" y="37757"/>
                </a:lnTo>
                <a:lnTo>
                  <a:pt x="62598" y="37757"/>
                </a:lnTo>
                <a:lnTo>
                  <a:pt x="57111" y="32270"/>
                </a:lnTo>
                <a:lnTo>
                  <a:pt x="57111" y="18719"/>
                </a:lnTo>
                <a:lnTo>
                  <a:pt x="62598" y="13233"/>
                </a:lnTo>
                <a:lnTo>
                  <a:pt x="91117" y="13233"/>
                </a:lnTo>
                <a:lnTo>
                  <a:pt x="87171" y="7385"/>
                </a:lnTo>
                <a:lnTo>
                  <a:pt x="79169" y="1982"/>
                </a:lnTo>
                <a:lnTo>
                  <a:pt x="69380" y="0"/>
                </a:lnTo>
                <a:close/>
              </a:path>
              <a:path w="258445" h="315595">
                <a:moveTo>
                  <a:pt x="91117" y="13233"/>
                </a:moveTo>
                <a:lnTo>
                  <a:pt x="75831" y="13233"/>
                </a:lnTo>
                <a:lnTo>
                  <a:pt x="81318" y="18719"/>
                </a:lnTo>
                <a:lnTo>
                  <a:pt x="81632" y="25171"/>
                </a:lnTo>
                <a:lnTo>
                  <a:pt x="81648" y="32270"/>
                </a:lnTo>
                <a:lnTo>
                  <a:pt x="76149" y="37757"/>
                </a:lnTo>
                <a:lnTo>
                  <a:pt x="90564" y="37757"/>
                </a:lnTo>
                <a:lnTo>
                  <a:pt x="92384" y="35094"/>
                </a:lnTo>
                <a:lnTo>
                  <a:pt x="94551" y="25171"/>
                </a:lnTo>
                <a:lnTo>
                  <a:pt x="92570" y="15387"/>
                </a:lnTo>
                <a:lnTo>
                  <a:pt x="91117" y="13233"/>
                </a:lnTo>
                <a:close/>
              </a:path>
              <a:path w="258445" h="315595">
                <a:moveTo>
                  <a:pt x="133921" y="302348"/>
                </a:moveTo>
                <a:lnTo>
                  <a:pt x="2908" y="302348"/>
                </a:lnTo>
                <a:lnTo>
                  <a:pt x="0" y="305257"/>
                </a:lnTo>
                <a:lnTo>
                  <a:pt x="0" y="312356"/>
                </a:lnTo>
                <a:lnTo>
                  <a:pt x="2908" y="315264"/>
                </a:lnTo>
                <a:lnTo>
                  <a:pt x="133921" y="315264"/>
                </a:lnTo>
                <a:lnTo>
                  <a:pt x="136829" y="312356"/>
                </a:lnTo>
                <a:lnTo>
                  <a:pt x="136829" y="305257"/>
                </a:lnTo>
                <a:lnTo>
                  <a:pt x="133921" y="302348"/>
                </a:lnTo>
                <a:close/>
              </a:path>
              <a:path w="258445" h="315595">
                <a:moveTo>
                  <a:pt x="244932" y="55511"/>
                </a:moveTo>
                <a:lnTo>
                  <a:pt x="205879" y="55511"/>
                </a:lnTo>
                <a:lnTo>
                  <a:pt x="204597" y="56794"/>
                </a:lnTo>
                <a:lnTo>
                  <a:pt x="204597" y="60667"/>
                </a:lnTo>
                <a:lnTo>
                  <a:pt x="205879" y="61963"/>
                </a:lnTo>
                <a:lnTo>
                  <a:pt x="241376" y="61963"/>
                </a:lnTo>
                <a:lnTo>
                  <a:pt x="251701" y="86169"/>
                </a:lnTo>
                <a:lnTo>
                  <a:pt x="252031" y="87452"/>
                </a:lnTo>
                <a:lnTo>
                  <a:pt x="253314" y="88099"/>
                </a:lnTo>
                <a:lnTo>
                  <a:pt x="255574" y="88099"/>
                </a:lnTo>
                <a:lnTo>
                  <a:pt x="255905" y="87782"/>
                </a:lnTo>
                <a:lnTo>
                  <a:pt x="257517" y="87134"/>
                </a:lnTo>
                <a:lnTo>
                  <a:pt x="258165" y="85191"/>
                </a:lnTo>
                <a:lnTo>
                  <a:pt x="257517" y="83578"/>
                </a:lnTo>
                <a:lnTo>
                  <a:pt x="246545" y="57442"/>
                </a:lnTo>
                <a:lnTo>
                  <a:pt x="246214" y="56159"/>
                </a:lnTo>
                <a:lnTo>
                  <a:pt x="244932" y="55511"/>
                </a:lnTo>
                <a:close/>
              </a:path>
            </a:pathLst>
          </a:custGeom>
          <a:solidFill>
            <a:srgbClr val="FE9D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5964758" y="587756"/>
            <a:ext cx="375246" cy="16408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6146105" y="588908"/>
            <a:ext cx="1447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FE9D1A"/>
                </a:solidFill>
                <a:latin typeface="宋体"/>
                <a:cs typeface="宋体"/>
              </a:rPr>
              <a:t>五金电工赛道洞察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4039704" y="1847379"/>
            <a:ext cx="752043" cy="83896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4039704" y="2025535"/>
            <a:ext cx="418655" cy="83896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4039704" y="2381809"/>
            <a:ext cx="190042" cy="83908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4039704" y="2203665"/>
            <a:ext cx="223926" cy="83896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4039704" y="2559952"/>
            <a:ext cx="171830" cy="83896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4039704" y="2738094"/>
            <a:ext cx="156921" cy="83896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4039704" y="2916237"/>
            <a:ext cx="143662" cy="83896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4039704" y="3094367"/>
            <a:ext cx="126060" cy="83908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4039704" y="3272523"/>
            <a:ext cx="95034" cy="83896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4039704" y="3450653"/>
            <a:ext cx="63042" cy="83896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4039704" y="3628809"/>
            <a:ext cx="63042" cy="83896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 flipH="1">
            <a:off x="4038309" y="1772052"/>
            <a:ext cx="0" cy="1985010"/>
          </a:xfrm>
          <a:custGeom>
            <a:rect l="l" t="t" r="r" b="b"/>
            <a:pathLst>
              <a:path h="1985010">
                <a:moveTo>
                  <a:pt x="0" y="0"/>
                </a:moveTo>
                <a:lnTo>
                  <a:pt x="0" y="1984489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 flipH="1">
            <a:off x="1069224" y="1798698"/>
            <a:ext cx="0" cy="1769110"/>
          </a:xfrm>
          <a:custGeom>
            <a:rect l="l" t="t" r="r" b="b"/>
            <a:pathLst>
              <a:path h="1769110">
                <a:moveTo>
                  <a:pt x="0" y="0"/>
                </a:moveTo>
                <a:lnTo>
                  <a:pt x="0" y="1768894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069225" y="1845881"/>
            <a:ext cx="703668" cy="83896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1069225" y="2023313"/>
            <a:ext cx="653770" cy="83908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1069225" y="2200744"/>
            <a:ext cx="335089" cy="83908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1069225" y="2555608"/>
            <a:ext cx="199161" cy="83896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1069225" y="2733039"/>
            <a:ext cx="99580" cy="83896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069225" y="2910459"/>
            <a:ext cx="72440" cy="83896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1069225" y="3265322"/>
            <a:ext cx="42621" cy="83908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1069225" y="3087890"/>
            <a:ext cx="45097" cy="83896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1069225" y="2378176"/>
            <a:ext cx="302742" cy="83896"/>
          </a:xfrm>
          <a:prstGeom prst="rect">
            <a:avLst/>
          </a:prstGeom>
          <a:blipFill>
            <a:blip r:embed="rId2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2500820" y="1847379"/>
            <a:ext cx="812495" cy="83896"/>
          </a:xfrm>
          <a:prstGeom prst="rect">
            <a:avLst/>
          </a:prstGeom>
          <a:blipFill>
            <a:blip r:embed="rId2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2500820" y="2025434"/>
            <a:ext cx="329272" cy="83896"/>
          </a:xfrm>
          <a:prstGeom prst="rect">
            <a:avLst/>
          </a:prstGeom>
          <a:blipFill>
            <a:blip r:embed="rId2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2500820" y="2203488"/>
            <a:ext cx="282016" cy="83896"/>
          </a:xfrm>
          <a:prstGeom prst="rect">
            <a:avLst/>
          </a:prstGeom>
          <a:blipFill>
            <a:blip r:embed="rId2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2500820" y="2381542"/>
            <a:ext cx="233133" cy="83896"/>
          </a:xfrm>
          <a:prstGeom prst="rect">
            <a:avLst/>
          </a:prstGeom>
          <a:blipFill>
            <a:blip r:embed="rId3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2500820" y="2559583"/>
            <a:ext cx="144729" cy="83896"/>
          </a:xfrm>
          <a:prstGeom prst="rect">
            <a:avLst/>
          </a:prstGeom>
          <a:blipFill>
            <a:blip r:embed="rId3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2500820" y="2915691"/>
            <a:ext cx="92328" cy="83896"/>
          </a:xfrm>
          <a:prstGeom prst="rect">
            <a:avLst/>
          </a:prstGeom>
          <a:blipFill>
            <a:blip r:embed="rId3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2500820" y="2737637"/>
            <a:ext cx="100215" cy="83896"/>
          </a:xfrm>
          <a:prstGeom prst="rect">
            <a:avLst/>
          </a:prstGeom>
          <a:blipFill>
            <a:blip r:embed="rId3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2500820" y="3093745"/>
            <a:ext cx="42633" cy="83896"/>
          </a:xfrm>
          <a:prstGeom prst="rect">
            <a:avLst/>
          </a:prstGeom>
          <a:blipFill>
            <a:blip r:embed="rId3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2500820" y="3449840"/>
            <a:ext cx="21323" cy="83896"/>
          </a:xfrm>
          <a:prstGeom prst="rect">
            <a:avLst/>
          </a:prstGeom>
          <a:blipFill>
            <a:blip r:embed="rId3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2500820" y="3271786"/>
            <a:ext cx="37655" cy="83896"/>
          </a:xfrm>
          <a:prstGeom prst="rect">
            <a:avLst/>
          </a:prstGeom>
          <a:blipFill>
            <a:blip r:embed="rId3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 flipH="1">
            <a:off x="2500829" y="1798698"/>
            <a:ext cx="0" cy="1816100"/>
          </a:xfrm>
          <a:custGeom>
            <a:rect l="l" t="t" r="r" b="b"/>
            <a:pathLst>
              <a:path h="1816100">
                <a:moveTo>
                  <a:pt x="0" y="0"/>
                </a:moveTo>
                <a:lnTo>
                  <a:pt x="0" y="1815757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 txBox="1"/>
          <p:nvPr/>
        </p:nvSpPr>
        <p:spPr>
          <a:xfrm>
            <a:off x="435002" y="1477728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【使用场景】</a:t>
            </a:r>
            <a:endParaRPr sz="900">
              <a:latin typeface="宋体"/>
              <a:cs typeface="宋体"/>
            </a:endParaRPr>
          </a:p>
          <a:p>
            <a:pPr marL="379095" marR="862965" algn="just">
              <a:lnSpc>
                <a:spcPct val="166700"/>
              </a:lnSpc>
              <a:spcBef>
                <a:spcPts val="715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新房 装修 母婴 室内 家用</a:t>
            </a:r>
            <a:endParaRPr sz="700">
              <a:latin typeface="宋体"/>
              <a:cs typeface="宋体"/>
            </a:endParaRPr>
          </a:p>
          <a:p>
            <a:pPr marL="141605">
              <a:lnSpc>
                <a:spcPct val="100000"/>
              </a:lnSpc>
              <a:spcBef>
                <a:spcPts val="560"/>
              </a:spcBef>
            </a:pPr>
            <a:r>
              <a:rPr sz="700" spc="60">
                <a:solidFill>
                  <a:srgbClr val="414042"/>
                </a:solidFill>
                <a:latin typeface="宋体"/>
                <a:cs typeface="宋体"/>
              </a:rPr>
              <a:t>80-130㎡</a:t>
            </a:r>
            <a:endParaRPr sz="700">
              <a:latin typeface="宋体"/>
              <a:cs typeface="宋体"/>
            </a:endParaRPr>
          </a:p>
          <a:p>
            <a:pPr marL="87630">
              <a:lnSpc>
                <a:spcPct val="100000"/>
              </a:lnSpc>
              <a:spcBef>
                <a:spcPts val="560"/>
              </a:spcBef>
            </a:pPr>
            <a:r>
              <a:rPr sz="700" spc="60">
                <a:solidFill>
                  <a:srgbClr val="414042"/>
                </a:solidFill>
                <a:latin typeface="宋体"/>
                <a:cs typeface="宋体"/>
              </a:rPr>
              <a:t>100-140㎡</a:t>
            </a:r>
            <a:endParaRPr sz="700">
              <a:latin typeface="宋体"/>
              <a:cs typeface="宋体"/>
            </a:endParaRPr>
          </a:p>
          <a:p>
            <a:pPr marL="88265">
              <a:lnSpc>
                <a:spcPct val="100000"/>
              </a:lnSpc>
              <a:spcBef>
                <a:spcPts val="560"/>
              </a:spcBef>
            </a:pPr>
            <a:r>
              <a:rPr sz="700" spc="60">
                <a:solidFill>
                  <a:srgbClr val="414042"/>
                </a:solidFill>
                <a:latin typeface="宋体"/>
                <a:cs typeface="宋体"/>
              </a:rPr>
              <a:t>110-150㎡</a:t>
            </a:r>
            <a:endParaRPr sz="700">
              <a:latin typeface="宋体"/>
              <a:cs typeface="宋体"/>
            </a:endParaRPr>
          </a:p>
          <a:p>
            <a:pPr marL="127635">
              <a:lnSpc>
                <a:spcPct val="100000"/>
              </a:lnSpc>
              <a:spcBef>
                <a:spcPts val="560"/>
              </a:spcBef>
            </a:pPr>
            <a:r>
              <a:rPr sz="700" spc="30">
                <a:solidFill>
                  <a:srgbClr val="414042"/>
                </a:solidFill>
                <a:latin typeface="宋体"/>
                <a:cs typeface="宋体"/>
              </a:rPr>
              <a:t>100㎡以内</a:t>
            </a:r>
            <a:endParaRPr sz="700">
              <a:latin typeface="宋体"/>
              <a:cs typeface="宋体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1953472" y="1477731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1953472" y="1477728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【商品材质】</a:t>
            </a:r>
            <a:endParaRPr sz="900">
              <a:latin typeface="宋体"/>
              <a:cs typeface="宋体"/>
            </a:endParaRPr>
          </a:p>
          <a:p>
            <a:pPr marL="190500" marR="962660" algn="r">
              <a:lnSpc>
                <a:spcPct val="166700"/>
              </a:lnSpc>
              <a:spcBef>
                <a:spcPts val="715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活性炭 竹炭  活性锰</a:t>
            </a:r>
            <a:endParaRPr sz="700">
              <a:latin typeface="宋体"/>
              <a:cs typeface="宋体"/>
            </a:endParaRPr>
          </a:p>
          <a:p>
            <a:pPr marL="279400" marR="962660" indent="88900" algn="just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碳 纳米 碳包</a:t>
            </a:r>
            <a:endParaRPr sz="700">
              <a:latin typeface="宋体"/>
              <a:cs typeface="宋体"/>
            </a:endParaRPr>
          </a:p>
          <a:p>
            <a:pPr marR="962660" algn="r">
              <a:lnSpc>
                <a:spcPct val="100000"/>
              </a:lnSpc>
              <a:spcBef>
                <a:spcPts val="560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纳米矿晶</a:t>
            </a:r>
            <a:endParaRPr sz="700">
              <a:latin typeface="宋体"/>
              <a:cs typeface="宋体"/>
            </a:endParaRPr>
          </a:p>
          <a:p>
            <a:pPr marL="101600" marR="962660" indent="1778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硅胶 活性锰碳 花岗岩</a:t>
            </a:r>
            <a:endParaRPr sz="700">
              <a:latin typeface="宋体"/>
              <a:cs typeface="宋体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3471942" y="1477731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3471942" y="1477728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【商品功能】</a:t>
            </a:r>
            <a:endParaRPr sz="900">
              <a:latin typeface="宋体"/>
              <a:cs typeface="宋体"/>
            </a:endParaRPr>
          </a:p>
          <a:p>
            <a:pPr marL="210820" marR="942340" indent="88900" algn="r">
              <a:lnSpc>
                <a:spcPct val="166700"/>
              </a:lnSpc>
              <a:spcBef>
                <a:spcPts val="715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除醛 除甲醛 净化  除味  变色  除异味 去甲醛 清除</a:t>
            </a:r>
            <a:endParaRPr sz="700">
              <a:latin typeface="宋体"/>
              <a:cs typeface="宋体"/>
            </a:endParaRPr>
          </a:p>
          <a:p>
            <a:pPr marR="942340" algn="r">
              <a:lnSpc>
                <a:spcPct val="100000"/>
              </a:lnSpc>
              <a:spcBef>
                <a:spcPts val="560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净化空气</a:t>
            </a:r>
            <a:endParaRPr sz="700">
              <a:latin typeface="宋体"/>
              <a:cs typeface="宋体"/>
            </a:endParaRPr>
          </a:p>
          <a:p>
            <a:pPr marL="121920" marR="942340" indent="1778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祛味 甲醛清除</a:t>
            </a:r>
            <a:endParaRPr sz="700">
              <a:latin typeface="宋体"/>
              <a:cs typeface="宋体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6435928" y="1845881"/>
            <a:ext cx="824877" cy="83896"/>
          </a:xfrm>
          <a:prstGeom prst="rect">
            <a:avLst/>
          </a:prstGeom>
          <a:blipFill>
            <a:blip r:embed="rId3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6435928" y="2023287"/>
            <a:ext cx="412432" cy="83896"/>
          </a:xfrm>
          <a:prstGeom prst="rect">
            <a:avLst/>
          </a:prstGeom>
          <a:blipFill>
            <a:blip r:embed="rId3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6435928" y="2200681"/>
            <a:ext cx="307378" cy="83908"/>
          </a:xfrm>
          <a:prstGeom prst="rect">
            <a:avLst/>
          </a:prstGeom>
          <a:blipFill>
            <a:blip r:embed="rId3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6435928" y="2378087"/>
            <a:ext cx="289775" cy="83896"/>
          </a:xfrm>
          <a:prstGeom prst="rect">
            <a:avLst/>
          </a:prstGeom>
          <a:blipFill>
            <a:blip r:embed="rId4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6435927" y="2555494"/>
            <a:ext cx="213652" cy="83896"/>
          </a:xfrm>
          <a:prstGeom prst="rect">
            <a:avLst/>
          </a:prstGeom>
          <a:blipFill>
            <a:blip r:embed="rId4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6435928" y="2732887"/>
            <a:ext cx="186562" cy="83896"/>
          </a:xfrm>
          <a:prstGeom prst="rect">
            <a:avLst/>
          </a:prstGeom>
          <a:blipFill>
            <a:blip r:embed="rId4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6435928" y="2910293"/>
            <a:ext cx="135699" cy="83896"/>
          </a:xfrm>
          <a:prstGeom prst="rect">
            <a:avLst/>
          </a:prstGeom>
          <a:blipFill>
            <a:blip r:embed="rId4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6435928" y="3087687"/>
            <a:ext cx="91084" cy="83896"/>
          </a:xfrm>
          <a:prstGeom prst="rect">
            <a:avLst/>
          </a:prstGeom>
          <a:blipFill>
            <a:blip r:embed="rId4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6435928" y="3265093"/>
            <a:ext cx="67843" cy="83896"/>
          </a:xfrm>
          <a:prstGeom prst="rect">
            <a:avLst/>
          </a:prstGeom>
          <a:blipFill>
            <a:blip r:embed="rId4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6435928" y="3442487"/>
            <a:ext cx="33921" cy="83908"/>
          </a:xfrm>
          <a:prstGeom prst="rect">
            <a:avLst/>
          </a:prstGeom>
          <a:blipFill>
            <a:blip r:embed="rId4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7969123" y="1845881"/>
            <a:ext cx="796467" cy="83896"/>
          </a:xfrm>
          <a:prstGeom prst="rect">
            <a:avLst/>
          </a:prstGeom>
          <a:blipFill>
            <a:blip r:embed="rId4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7969122" y="2023287"/>
            <a:ext cx="788327" cy="83896"/>
          </a:xfrm>
          <a:prstGeom prst="rect">
            <a:avLst/>
          </a:prstGeom>
          <a:blipFill>
            <a:blip r:embed="rId4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7969122" y="2200681"/>
            <a:ext cx="551002" cy="83908"/>
          </a:xfrm>
          <a:prstGeom prst="rect">
            <a:avLst/>
          </a:prstGeom>
          <a:blipFill>
            <a:blip r:embed="rId4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7969122" y="2378087"/>
            <a:ext cx="402056" cy="83896"/>
          </a:xfrm>
          <a:prstGeom prst="rect">
            <a:avLst/>
          </a:prstGeom>
          <a:blipFill>
            <a:blip r:embed="rId5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7969122" y="2555494"/>
            <a:ext cx="224840" cy="83896"/>
          </a:xfrm>
          <a:prstGeom prst="rect">
            <a:avLst/>
          </a:prstGeom>
          <a:blipFill>
            <a:blip r:embed="rId5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7969122" y="2732887"/>
            <a:ext cx="196811" cy="83896"/>
          </a:xfrm>
          <a:prstGeom prst="rect">
            <a:avLst/>
          </a:prstGeom>
          <a:blipFill>
            <a:blip r:embed="rId5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7969122" y="3087687"/>
            <a:ext cx="142608" cy="83896"/>
          </a:xfrm>
          <a:prstGeom prst="rect">
            <a:avLst/>
          </a:prstGeom>
          <a:blipFill>
            <a:blip r:embed="rId5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7969122" y="2910293"/>
            <a:ext cx="149821" cy="83896"/>
          </a:xfrm>
          <a:prstGeom prst="rect">
            <a:avLst/>
          </a:prstGeom>
          <a:blipFill>
            <a:blip r:embed="rId5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7969122" y="3265093"/>
            <a:ext cx="112420" cy="83896"/>
          </a:xfrm>
          <a:prstGeom prst="rect">
            <a:avLst/>
          </a:prstGeom>
          <a:blipFill>
            <a:blip r:embed="rId5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7969122" y="3442487"/>
            <a:ext cx="36702" cy="83908"/>
          </a:xfrm>
          <a:prstGeom prst="rect">
            <a:avLst/>
          </a:prstGeom>
          <a:blipFill>
            <a:blip r:embed="rId5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9493910" y="1845881"/>
            <a:ext cx="786739" cy="83896"/>
          </a:xfrm>
          <a:prstGeom prst="rect">
            <a:avLst/>
          </a:prstGeom>
          <a:blipFill>
            <a:blip r:embed="rId5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9493910" y="2023287"/>
            <a:ext cx="345008" cy="83896"/>
          </a:xfrm>
          <a:prstGeom prst="rect">
            <a:avLst/>
          </a:prstGeom>
          <a:blipFill>
            <a:blip r:embed="rId5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9493910" y="2200681"/>
            <a:ext cx="156908" cy="83908"/>
          </a:xfrm>
          <a:prstGeom prst="rect">
            <a:avLst/>
          </a:prstGeom>
          <a:blipFill>
            <a:blip r:embed="rId5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9493911" y="2431262"/>
            <a:ext cx="100203" cy="83896"/>
          </a:xfrm>
          <a:prstGeom prst="rect">
            <a:avLst/>
          </a:prstGeom>
          <a:blipFill>
            <a:blip r:embed="rId6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9493910" y="2661831"/>
            <a:ext cx="69113" cy="83896"/>
          </a:xfrm>
          <a:prstGeom prst="rect">
            <a:avLst/>
          </a:prstGeom>
          <a:blipFill>
            <a:blip r:embed="rId6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9493911" y="2833534"/>
            <a:ext cx="50088" cy="83896"/>
          </a:xfrm>
          <a:prstGeom prst="rect">
            <a:avLst/>
          </a:prstGeom>
          <a:blipFill>
            <a:blip r:embed="rId6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9493911" y="3340442"/>
            <a:ext cx="25044" cy="83896"/>
          </a:xfrm>
          <a:prstGeom prst="rect">
            <a:avLst/>
          </a:prstGeom>
          <a:blipFill>
            <a:blip r:embed="rId6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9493910" y="3086989"/>
            <a:ext cx="36169" cy="83896"/>
          </a:xfrm>
          <a:prstGeom prst="rect">
            <a:avLst/>
          </a:prstGeom>
          <a:blipFill>
            <a:blip r:embed="rId6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 txBox="1"/>
          <p:nvPr/>
        </p:nvSpPr>
        <p:spPr>
          <a:xfrm>
            <a:off x="904292" y="1043007"/>
            <a:ext cx="17018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3960AD"/>
                </a:solidFill>
                <a:latin typeface="宋体"/>
                <a:cs typeface="宋体"/>
              </a:rPr>
              <a:t>关于除醛系列，用户关注…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84" name="object 84"/>
          <p:cNvSpPr/>
          <p:nvPr/>
        </p:nvSpPr>
        <p:spPr>
          <a:xfrm>
            <a:off x="453641" y="4299287"/>
            <a:ext cx="293370" cy="115570"/>
          </a:xfrm>
          <a:custGeom>
            <a:rect l="l" t="t" r="r" b="b"/>
            <a:pathLst>
              <a:path w="293370" h="115570">
                <a:moveTo>
                  <a:pt x="257936" y="0"/>
                </a:moveTo>
                <a:lnTo>
                  <a:pt x="293242" y="0"/>
                </a:lnTo>
                <a:lnTo>
                  <a:pt x="293242" y="41021"/>
                </a:lnTo>
                <a:lnTo>
                  <a:pt x="287404" y="69915"/>
                </a:lnTo>
                <a:lnTo>
                  <a:pt x="271494" y="93487"/>
                </a:lnTo>
                <a:lnTo>
                  <a:pt x="247915" y="109368"/>
                </a:lnTo>
                <a:lnTo>
                  <a:pt x="219074" y="115189"/>
                </a:lnTo>
                <a:lnTo>
                  <a:pt x="74167" y="115189"/>
                </a:lnTo>
                <a:lnTo>
                  <a:pt x="35163" y="104044"/>
                </a:lnTo>
                <a:lnTo>
                  <a:pt x="6635" y="71659"/>
                </a:lnTo>
                <a:lnTo>
                  <a:pt x="0" y="41021"/>
                </a:lnTo>
                <a:lnTo>
                  <a:pt x="0" y="0"/>
                </a:lnTo>
                <a:lnTo>
                  <a:pt x="161924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434972" y="4265759"/>
            <a:ext cx="331470" cy="33655"/>
          </a:xfrm>
          <a:custGeom>
            <a:rect l="l" t="t" r="r" b="b"/>
            <a:pathLst>
              <a:path w="331470" h="33654">
                <a:moveTo>
                  <a:pt x="276606" y="33527"/>
                </a:moveTo>
                <a:lnTo>
                  <a:pt x="311912" y="33527"/>
                </a:lnTo>
                <a:lnTo>
                  <a:pt x="314452" y="33527"/>
                </a:lnTo>
                <a:lnTo>
                  <a:pt x="323723" y="33527"/>
                </a:lnTo>
                <a:lnTo>
                  <a:pt x="331216" y="26034"/>
                </a:lnTo>
                <a:lnTo>
                  <a:pt x="331216" y="16763"/>
                </a:lnTo>
                <a:lnTo>
                  <a:pt x="331216" y="7492"/>
                </a:lnTo>
                <a:lnTo>
                  <a:pt x="323723" y="0"/>
                </a:lnTo>
                <a:lnTo>
                  <a:pt x="7492" y="0"/>
                </a:lnTo>
                <a:lnTo>
                  <a:pt x="0" y="7492"/>
                </a:lnTo>
                <a:lnTo>
                  <a:pt x="0" y="16763"/>
                </a:lnTo>
                <a:lnTo>
                  <a:pt x="0" y="26034"/>
                </a:lnTo>
                <a:lnTo>
                  <a:pt x="7492" y="33527"/>
                </a:lnTo>
                <a:lnTo>
                  <a:pt x="16764" y="33527"/>
                </a:lnTo>
                <a:lnTo>
                  <a:pt x="18669" y="33527"/>
                </a:lnTo>
                <a:lnTo>
                  <a:pt x="180594" y="33527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612397" y="4262622"/>
            <a:ext cx="102374" cy="74269"/>
          </a:xfrm>
          <a:prstGeom prst="rect">
            <a:avLst/>
          </a:prstGeom>
          <a:blipFill>
            <a:blip r:embed="rId6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472427" y="4134248"/>
            <a:ext cx="100121" cy="131549"/>
          </a:xfrm>
          <a:prstGeom prst="rect">
            <a:avLst/>
          </a:prstGeom>
          <a:blipFill>
            <a:blip r:embed="rId6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467353" y="4395323"/>
            <a:ext cx="43815" cy="37465"/>
          </a:xfrm>
          <a:custGeom>
            <a:rect l="l" t="t" r="r" b="b"/>
            <a:pathLst>
              <a:path w="43815" h="37464">
                <a:moveTo>
                  <a:pt x="10744" y="0"/>
                </a:moveTo>
                <a:lnTo>
                  <a:pt x="0" y="36957"/>
                </a:lnTo>
                <a:lnTo>
                  <a:pt x="27406" y="36957"/>
                </a:lnTo>
                <a:lnTo>
                  <a:pt x="43599" y="17627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690352" y="4395323"/>
            <a:ext cx="43815" cy="37465"/>
          </a:xfrm>
          <a:custGeom>
            <a:rect l="l" t="t" r="r" b="b"/>
            <a:pathLst>
              <a:path w="43815" h="37464">
                <a:moveTo>
                  <a:pt x="32854" y="0"/>
                </a:moveTo>
                <a:lnTo>
                  <a:pt x="43599" y="36957"/>
                </a:lnTo>
                <a:lnTo>
                  <a:pt x="16192" y="36957"/>
                </a:lnTo>
                <a:lnTo>
                  <a:pt x="0" y="17627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/>
          <p:nvPr/>
        </p:nvSpPr>
        <p:spPr>
          <a:xfrm>
            <a:off x="487220" y="1058316"/>
            <a:ext cx="303437" cy="294243"/>
          </a:xfrm>
          <a:prstGeom prst="rect">
            <a:avLst/>
          </a:prstGeom>
          <a:blipFill>
            <a:blip r:embed="rId6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>
            <a:off x="5903298" y="1477731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 flipH="1">
            <a:off x="9493904" y="1772052"/>
            <a:ext cx="0" cy="1839595"/>
          </a:xfrm>
          <a:custGeom>
            <a:rect l="l" t="t" r="r" b="b"/>
            <a:pathLst>
              <a:path h="1839595">
                <a:moveTo>
                  <a:pt x="0" y="0"/>
                </a:moveTo>
                <a:lnTo>
                  <a:pt x="0" y="1839429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 flipH="1">
            <a:off x="6435920" y="1798698"/>
            <a:ext cx="0" cy="1769110"/>
          </a:xfrm>
          <a:custGeom>
            <a:rect l="l" t="t" r="r" b="b"/>
            <a:pathLst>
              <a:path h="1769110">
                <a:moveTo>
                  <a:pt x="0" y="0"/>
                </a:moveTo>
                <a:lnTo>
                  <a:pt x="0" y="1768894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 flipH="1">
            <a:off x="7969126" y="1798698"/>
            <a:ext cx="0" cy="1816100"/>
          </a:xfrm>
          <a:custGeom>
            <a:rect l="l" t="t" r="r" b="b"/>
            <a:pathLst>
              <a:path h="1816100">
                <a:moveTo>
                  <a:pt x="0" y="0"/>
                </a:moveTo>
                <a:lnTo>
                  <a:pt x="0" y="1815757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 txBox="1"/>
          <p:nvPr/>
        </p:nvSpPr>
        <p:spPr>
          <a:xfrm>
            <a:off x="5903298" y="1477728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【使用场景】</a:t>
            </a:r>
            <a:endParaRPr sz="900">
              <a:latin typeface="宋体"/>
              <a:cs typeface="宋体"/>
            </a:endParaRPr>
          </a:p>
          <a:p>
            <a:pPr marL="201295" marR="951865" indent="88900" algn="r">
              <a:lnSpc>
                <a:spcPct val="166700"/>
              </a:lnSpc>
              <a:spcBef>
                <a:spcPts val="715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工厂 家用  家庭  公寓  居家  室内  办公  办公室 夏日  秋季</a:t>
            </a:r>
            <a:endParaRPr sz="700">
              <a:latin typeface="宋体"/>
              <a:cs typeface="宋体"/>
            </a:endParaRPr>
          </a:p>
        </p:txBody>
      </p:sp>
      <p:sp>
        <p:nvSpPr>
          <p:cNvPr id="96" name="object 96"/>
          <p:cNvSpPr/>
          <p:nvPr/>
        </p:nvSpPr>
        <p:spPr>
          <a:xfrm>
            <a:off x="7421769" y="1477731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 txBox="1"/>
          <p:nvPr/>
        </p:nvSpPr>
        <p:spPr>
          <a:xfrm>
            <a:off x="7421769" y="1477728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【商品材质】</a:t>
            </a:r>
            <a:endParaRPr sz="900">
              <a:latin typeface="宋体"/>
              <a:cs typeface="宋体"/>
            </a:endParaRPr>
          </a:p>
          <a:p>
            <a:pPr marL="292100" marR="949960" indent="88900" algn="r">
              <a:lnSpc>
                <a:spcPct val="166700"/>
              </a:lnSpc>
              <a:spcBef>
                <a:spcPts val="715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铝 木  玻璃</a:t>
            </a:r>
            <a:endParaRPr sz="700">
              <a:latin typeface="宋体"/>
              <a:cs typeface="宋体"/>
            </a:endParaRPr>
          </a:p>
          <a:p>
            <a:pPr marL="25400" marR="949960" indent="1778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航空铝 航空铝材质</a:t>
            </a:r>
            <a:endParaRPr sz="700">
              <a:latin typeface="宋体"/>
              <a:cs typeface="宋体"/>
            </a:endParaRPr>
          </a:p>
          <a:p>
            <a:pPr marL="203200" marR="94996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不锈钢 铝合金 锌合金 子母</a:t>
            </a:r>
            <a:endParaRPr sz="700">
              <a:latin typeface="宋体"/>
              <a:cs typeface="宋体"/>
            </a:endParaRPr>
          </a:p>
          <a:p>
            <a:pPr marR="949960" algn="r">
              <a:lnSpc>
                <a:spcPct val="100000"/>
              </a:lnSpc>
              <a:spcBef>
                <a:spcPts val="560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全航空铝</a:t>
            </a:r>
            <a:endParaRPr sz="700">
              <a:latin typeface="宋体"/>
              <a:cs typeface="宋体"/>
            </a:endParaRPr>
          </a:p>
        </p:txBody>
      </p:sp>
      <p:sp>
        <p:nvSpPr>
          <p:cNvPr id="98" name="object 98"/>
          <p:cNvSpPr/>
          <p:nvPr/>
        </p:nvSpPr>
        <p:spPr>
          <a:xfrm>
            <a:off x="8940238" y="1477731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 txBox="1"/>
          <p:nvPr/>
        </p:nvSpPr>
        <p:spPr>
          <a:xfrm>
            <a:off x="8940238" y="1477728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【商品功能】</a:t>
            </a:r>
            <a:endParaRPr sz="900">
              <a:latin typeface="宋体"/>
              <a:cs typeface="宋体"/>
            </a:endParaRPr>
          </a:p>
          <a:p>
            <a:pPr marL="312420" marR="929640" algn="just">
              <a:lnSpc>
                <a:spcPct val="166700"/>
              </a:lnSpc>
              <a:spcBef>
                <a:spcPts val="715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指纹 安全 监控</a:t>
            </a:r>
            <a:endParaRPr sz="700">
              <a:latin typeface="宋体"/>
              <a:cs typeface="宋体"/>
            </a:endParaRPr>
          </a:p>
          <a:p>
            <a:pPr marL="223520" marR="929640" indent="-88900" algn="r">
              <a:lnSpc>
                <a:spcPts val="800"/>
              </a:lnSpc>
              <a:spcBef>
                <a:spcPts val="620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人脸识别 指纹锁</a:t>
            </a:r>
            <a:endParaRPr sz="700">
              <a:latin typeface="宋体"/>
              <a:cs typeface="宋体"/>
            </a:endParaRPr>
          </a:p>
          <a:p>
            <a:pPr marL="312420" marR="929640" algn="just">
              <a:lnSpc>
                <a:spcPts val="1400"/>
              </a:lnSpc>
              <a:spcBef>
                <a:spcPts val="120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防撬 夜视 手机</a:t>
            </a:r>
            <a:endParaRPr sz="700">
              <a:latin typeface="宋体"/>
              <a:cs typeface="宋体"/>
            </a:endParaRPr>
          </a:p>
          <a:p>
            <a:pPr marR="929640" algn="r">
              <a:lnSpc>
                <a:spcPts val="66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远程解锁</a:t>
            </a:r>
            <a:endParaRPr sz="700">
              <a:latin typeface="宋体"/>
              <a:cs typeface="宋体"/>
            </a:endParaRPr>
          </a:p>
          <a:p>
            <a:pPr marL="134620" marR="929640" indent="177800">
              <a:lnSpc>
                <a:spcPts val="800"/>
              </a:lnSpc>
              <a:spcBef>
                <a:spcPts val="620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手机 远程防盗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00" name="object 100"/>
          <p:cNvSpPr/>
          <p:nvPr/>
        </p:nvSpPr>
        <p:spPr>
          <a:xfrm>
            <a:off x="9493910" y="4947373"/>
            <a:ext cx="786180" cy="83896"/>
          </a:xfrm>
          <a:prstGeom prst="rect">
            <a:avLst/>
          </a:prstGeom>
          <a:blipFill>
            <a:blip r:embed="rId6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/>
          <p:nvPr/>
        </p:nvSpPr>
        <p:spPr>
          <a:xfrm>
            <a:off x="7969122" y="4947373"/>
            <a:ext cx="744105" cy="83896"/>
          </a:xfrm>
          <a:prstGeom prst="rect">
            <a:avLst/>
          </a:prstGeom>
          <a:blipFill>
            <a:blip r:embed="rId6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/>
          <p:nvPr/>
        </p:nvSpPr>
        <p:spPr>
          <a:xfrm>
            <a:off x="6435928" y="4947373"/>
            <a:ext cx="805002" cy="83896"/>
          </a:xfrm>
          <a:prstGeom prst="rect">
            <a:avLst/>
          </a:prstGeom>
          <a:blipFill>
            <a:blip r:embed="rId7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3" name="object 103"/>
          <p:cNvSpPr/>
          <p:nvPr/>
        </p:nvSpPr>
        <p:spPr>
          <a:xfrm>
            <a:off x="6435928" y="5125415"/>
            <a:ext cx="449224" cy="83896"/>
          </a:xfrm>
          <a:prstGeom prst="rect">
            <a:avLst/>
          </a:prstGeom>
          <a:blipFill>
            <a:blip r:embed="rId7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4" name="object 104"/>
          <p:cNvSpPr/>
          <p:nvPr/>
        </p:nvSpPr>
        <p:spPr>
          <a:xfrm>
            <a:off x="6435928" y="5303456"/>
            <a:ext cx="251714" cy="83896"/>
          </a:xfrm>
          <a:prstGeom prst="rect">
            <a:avLst/>
          </a:prstGeom>
          <a:blipFill>
            <a:blip r:embed="rId7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5" name="object 105"/>
          <p:cNvSpPr/>
          <p:nvPr/>
        </p:nvSpPr>
        <p:spPr>
          <a:xfrm>
            <a:off x="6435928" y="5481510"/>
            <a:ext cx="200367" cy="83896"/>
          </a:xfrm>
          <a:prstGeom prst="rect">
            <a:avLst/>
          </a:prstGeom>
          <a:blipFill>
            <a:blip r:embed="rId7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6" name="object 106"/>
          <p:cNvSpPr/>
          <p:nvPr/>
        </p:nvSpPr>
        <p:spPr>
          <a:xfrm>
            <a:off x="6435928" y="5659551"/>
            <a:ext cx="188798" cy="83896"/>
          </a:xfrm>
          <a:prstGeom prst="rect">
            <a:avLst/>
          </a:prstGeom>
          <a:blipFill>
            <a:blip r:embed="rId7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7" name="object 107"/>
          <p:cNvSpPr/>
          <p:nvPr/>
        </p:nvSpPr>
        <p:spPr>
          <a:xfrm>
            <a:off x="6435928" y="5837593"/>
            <a:ext cx="125857" cy="83908"/>
          </a:xfrm>
          <a:prstGeom prst="rect">
            <a:avLst/>
          </a:prstGeom>
          <a:blipFill>
            <a:blip r:embed="rId7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8" name="object 108"/>
          <p:cNvSpPr/>
          <p:nvPr/>
        </p:nvSpPr>
        <p:spPr>
          <a:xfrm>
            <a:off x="6435928" y="6015634"/>
            <a:ext cx="107632" cy="83908"/>
          </a:xfrm>
          <a:prstGeom prst="rect">
            <a:avLst/>
          </a:prstGeom>
          <a:blipFill>
            <a:blip r:embed="rId7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9" name="object 109"/>
          <p:cNvSpPr/>
          <p:nvPr/>
        </p:nvSpPr>
        <p:spPr>
          <a:xfrm>
            <a:off x="6435927" y="6193701"/>
            <a:ext cx="86753" cy="83896"/>
          </a:xfrm>
          <a:prstGeom prst="rect">
            <a:avLst/>
          </a:prstGeom>
          <a:blipFill>
            <a:blip r:embed="rId7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0" name="object 110"/>
          <p:cNvSpPr/>
          <p:nvPr/>
        </p:nvSpPr>
        <p:spPr>
          <a:xfrm>
            <a:off x="6435928" y="6371742"/>
            <a:ext cx="74650" cy="83896"/>
          </a:xfrm>
          <a:prstGeom prst="rect">
            <a:avLst/>
          </a:prstGeom>
          <a:blipFill>
            <a:blip r:embed="rId7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1" name="object 111"/>
          <p:cNvSpPr/>
          <p:nvPr/>
        </p:nvSpPr>
        <p:spPr>
          <a:xfrm>
            <a:off x="6435928" y="6549783"/>
            <a:ext cx="70370" cy="83896"/>
          </a:xfrm>
          <a:prstGeom prst="rect">
            <a:avLst/>
          </a:prstGeom>
          <a:blipFill>
            <a:blip r:embed="rId7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2" name="object 112"/>
          <p:cNvSpPr/>
          <p:nvPr/>
        </p:nvSpPr>
        <p:spPr>
          <a:xfrm>
            <a:off x="6435928" y="6727837"/>
            <a:ext cx="35178" cy="83896"/>
          </a:xfrm>
          <a:prstGeom prst="rect">
            <a:avLst/>
          </a:prstGeom>
          <a:blipFill>
            <a:blip r:embed="rId8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3" name="object 113"/>
          <p:cNvSpPr/>
          <p:nvPr/>
        </p:nvSpPr>
        <p:spPr>
          <a:xfrm>
            <a:off x="7969122" y="5125415"/>
            <a:ext cx="548106" cy="83896"/>
          </a:xfrm>
          <a:prstGeom prst="rect">
            <a:avLst/>
          </a:prstGeom>
          <a:blipFill>
            <a:blip r:embed="rId8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4" name="object 114"/>
          <p:cNvSpPr/>
          <p:nvPr/>
        </p:nvSpPr>
        <p:spPr>
          <a:xfrm>
            <a:off x="7969122" y="5303456"/>
            <a:ext cx="433171" cy="83896"/>
          </a:xfrm>
          <a:prstGeom prst="rect">
            <a:avLst/>
          </a:prstGeom>
          <a:blipFill>
            <a:blip r:embed="rId8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5" name="object 115"/>
          <p:cNvSpPr/>
          <p:nvPr/>
        </p:nvSpPr>
        <p:spPr>
          <a:xfrm>
            <a:off x="7969122" y="5481510"/>
            <a:ext cx="422033" cy="83896"/>
          </a:xfrm>
          <a:prstGeom prst="rect">
            <a:avLst/>
          </a:prstGeom>
          <a:blipFill>
            <a:blip r:embed="rId8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6" name="object 116"/>
          <p:cNvSpPr/>
          <p:nvPr/>
        </p:nvSpPr>
        <p:spPr>
          <a:xfrm>
            <a:off x="7969122" y="5659551"/>
            <a:ext cx="403707" cy="83896"/>
          </a:xfrm>
          <a:prstGeom prst="rect">
            <a:avLst/>
          </a:prstGeom>
          <a:blipFill>
            <a:blip r:embed="rId8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7" name="object 117"/>
          <p:cNvSpPr/>
          <p:nvPr/>
        </p:nvSpPr>
        <p:spPr>
          <a:xfrm>
            <a:off x="7969122" y="5837593"/>
            <a:ext cx="395160" cy="83908"/>
          </a:xfrm>
          <a:prstGeom prst="rect">
            <a:avLst/>
          </a:prstGeom>
          <a:blipFill>
            <a:blip r:embed="rId8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8" name="object 118"/>
          <p:cNvSpPr/>
          <p:nvPr/>
        </p:nvSpPr>
        <p:spPr>
          <a:xfrm>
            <a:off x="7969122" y="6015634"/>
            <a:ext cx="197573" cy="83908"/>
          </a:xfrm>
          <a:prstGeom prst="rect">
            <a:avLst/>
          </a:prstGeom>
          <a:blipFill>
            <a:blip r:embed="rId8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9" name="object 119"/>
          <p:cNvSpPr/>
          <p:nvPr/>
        </p:nvSpPr>
        <p:spPr>
          <a:xfrm>
            <a:off x="7969122" y="6193701"/>
            <a:ext cx="127076" cy="83896"/>
          </a:xfrm>
          <a:prstGeom prst="rect">
            <a:avLst/>
          </a:prstGeom>
          <a:blipFill>
            <a:blip r:embed="rId8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0" name="object 120"/>
          <p:cNvSpPr/>
          <p:nvPr/>
        </p:nvSpPr>
        <p:spPr>
          <a:xfrm>
            <a:off x="7969122" y="6371742"/>
            <a:ext cx="63080" cy="83896"/>
          </a:xfrm>
          <a:prstGeom prst="rect">
            <a:avLst/>
          </a:prstGeom>
          <a:blipFill>
            <a:blip r:embed="rId8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1" name="object 121"/>
          <p:cNvSpPr/>
          <p:nvPr/>
        </p:nvSpPr>
        <p:spPr>
          <a:xfrm>
            <a:off x="7969122" y="6549783"/>
            <a:ext cx="45097" cy="83896"/>
          </a:xfrm>
          <a:prstGeom prst="rect">
            <a:avLst/>
          </a:prstGeom>
          <a:blipFill>
            <a:blip r:embed="rId8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2" name="object 122"/>
          <p:cNvSpPr/>
          <p:nvPr/>
        </p:nvSpPr>
        <p:spPr>
          <a:xfrm>
            <a:off x="7969122" y="6727837"/>
            <a:ext cx="31546" cy="83896"/>
          </a:xfrm>
          <a:prstGeom prst="rect">
            <a:avLst/>
          </a:prstGeom>
          <a:blipFill>
            <a:blip r:embed="rId9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3" name="object 123"/>
          <p:cNvSpPr/>
          <p:nvPr/>
        </p:nvSpPr>
        <p:spPr>
          <a:xfrm>
            <a:off x="9493910" y="5145201"/>
            <a:ext cx="444385" cy="83896"/>
          </a:xfrm>
          <a:prstGeom prst="rect">
            <a:avLst/>
          </a:prstGeom>
          <a:blipFill>
            <a:blip r:embed="rId9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4" name="object 124"/>
          <p:cNvSpPr/>
          <p:nvPr/>
        </p:nvSpPr>
        <p:spPr>
          <a:xfrm>
            <a:off x="9493910" y="5343016"/>
            <a:ext cx="438619" cy="83908"/>
          </a:xfrm>
          <a:prstGeom prst="rect">
            <a:avLst/>
          </a:prstGeom>
          <a:blipFill>
            <a:blip r:embed="rId9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5" name="object 125"/>
          <p:cNvSpPr/>
          <p:nvPr/>
        </p:nvSpPr>
        <p:spPr>
          <a:xfrm>
            <a:off x="9493910" y="5540844"/>
            <a:ext cx="431711" cy="83908"/>
          </a:xfrm>
          <a:prstGeom prst="rect">
            <a:avLst/>
          </a:prstGeom>
          <a:blipFill>
            <a:blip r:embed="rId9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6" name="object 126"/>
          <p:cNvSpPr/>
          <p:nvPr/>
        </p:nvSpPr>
        <p:spPr>
          <a:xfrm>
            <a:off x="9493909" y="5738685"/>
            <a:ext cx="231978" cy="83908"/>
          </a:xfrm>
          <a:prstGeom prst="rect">
            <a:avLst/>
          </a:prstGeom>
          <a:blipFill>
            <a:blip r:embed="rId9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7" name="object 127"/>
          <p:cNvSpPr/>
          <p:nvPr/>
        </p:nvSpPr>
        <p:spPr>
          <a:xfrm>
            <a:off x="9493910" y="5936513"/>
            <a:ext cx="194665" cy="83908"/>
          </a:xfrm>
          <a:prstGeom prst="rect">
            <a:avLst/>
          </a:prstGeom>
          <a:blipFill>
            <a:blip r:embed="rId9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8" name="object 128"/>
          <p:cNvSpPr/>
          <p:nvPr/>
        </p:nvSpPr>
        <p:spPr>
          <a:xfrm>
            <a:off x="9493910" y="6134341"/>
            <a:ext cx="111823" cy="83896"/>
          </a:xfrm>
          <a:prstGeom prst="rect">
            <a:avLst/>
          </a:prstGeom>
          <a:blipFill>
            <a:blip r:embed="rId9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9" name="object 129"/>
          <p:cNvSpPr/>
          <p:nvPr/>
        </p:nvSpPr>
        <p:spPr>
          <a:xfrm>
            <a:off x="9493911" y="6332169"/>
            <a:ext cx="96227" cy="83896"/>
          </a:xfrm>
          <a:prstGeom prst="rect">
            <a:avLst/>
          </a:prstGeom>
          <a:blipFill>
            <a:blip r:embed="rId9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0" name="object 130"/>
          <p:cNvSpPr/>
          <p:nvPr/>
        </p:nvSpPr>
        <p:spPr>
          <a:xfrm>
            <a:off x="9493911" y="6529996"/>
            <a:ext cx="63017" cy="83896"/>
          </a:xfrm>
          <a:prstGeom prst="rect">
            <a:avLst/>
          </a:prstGeom>
          <a:blipFill>
            <a:blip r:embed="rId9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1" name="object 131"/>
          <p:cNvSpPr/>
          <p:nvPr/>
        </p:nvSpPr>
        <p:spPr>
          <a:xfrm>
            <a:off x="9493911" y="6727837"/>
            <a:ext cx="45097" cy="83896"/>
          </a:xfrm>
          <a:prstGeom prst="rect">
            <a:avLst/>
          </a:prstGeom>
          <a:blipFill>
            <a:blip r:embed="rId9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2" name="object 132"/>
          <p:cNvSpPr/>
          <p:nvPr/>
        </p:nvSpPr>
        <p:spPr>
          <a:xfrm>
            <a:off x="435002" y="4529024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3" name="object 133"/>
          <p:cNvSpPr/>
          <p:nvPr/>
        </p:nvSpPr>
        <p:spPr>
          <a:xfrm>
            <a:off x="1953472" y="4529024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4" name="object 134"/>
          <p:cNvSpPr/>
          <p:nvPr/>
        </p:nvSpPr>
        <p:spPr>
          <a:xfrm>
            <a:off x="3471942" y="4529024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5" name="object 135"/>
          <p:cNvSpPr/>
          <p:nvPr/>
        </p:nvSpPr>
        <p:spPr>
          <a:xfrm flipH="1">
            <a:off x="980433" y="4897474"/>
            <a:ext cx="0" cy="1833245"/>
          </a:xfrm>
          <a:custGeom>
            <a:rect l="l" t="t" r="r" b="b"/>
            <a:pathLst>
              <a:path h="1833245">
                <a:moveTo>
                  <a:pt x="0" y="0"/>
                </a:moveTo>
                <a:lnTo>
                  <a:pt x="0" y="1833016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6" name="object 136"/>
          <p:cNvSpPr/>
          <p:nvPr/>
        </p:nvSpPr>
        <p:spPr>
          <a:xfrm>
            <a:off x="4038307" y="4937302"/>
            <a:ext cx="793330" cy="83896"/>
          </a:xfrm>
          <a:prstGeom prst="rect">
            <a:avLst/>
          </a:prstGeom>
          <a:blipFill>
            <a:blip r:embed="rId10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7" name="object 137"/>
          <p:cNvSpPr/>
          <p:nvPr/>
        </p:nvSpPr>
        <p:spPr>
          <a:xfrm>
            <a:off x="2497213" y="4952695"/>
            <a:ext cx="811136" cy="83908"/>
          </a:xfrm>
          <a:prstGeom prst="rect">
            <a:avLst/>
          </a:prstGeom>
          <a:blipFill>
            <a:blip r:embed="rId10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8" name="object 138"/>
          <p:cNvSpPr/>
          <p:nvPr/>
        </p:nvSpPr>
        <p:spPr>
          <a:xfrm>
            <a:off x="980427" y="5840958"/>
            <a:ext cx="175780" cy="83896"/>
          </a:xfrm>
          <a:prstGeom prst="rect">
            <a:avLst/>
          </a:prstGeom>
          <a:blipFill>
            <a:blip r:embed="rId10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9" name="object 139"/>
          <p:cNvSpPr/>
          <p:nvPr/>
        </p:nvSpPr>
        <p:spPr>
          <a:xfrm>
            <a:off x="980427" y="6018606"/>
            <a:ext cx="140131" cy="83896"/>
          </a:xfrm>
          <a:prstGeom prst="rect">
            <a:avLst/>
          </a:prstGeom>
          <a:blipFill>
            <a:blip r:embed="rId10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0" name="object 140"/>
          <p:cNvSpPr/>
          <p:nvPr/>
        </p:nvSpPr>
        <p:spPr>
          <a:xfrm>
            <a:off x="980427" y="6196253"/>
            <a:ext cx="109131" cy="83896"/>
          </a:xfrm>
          <a:prstGeom prst="rect">
            <a:avLst/>
          </a:prstGeom>
          <a:blipFill>
            <a:blip r:embed="rId10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1" name="object 141"/>
          <p:cNvSpPr/>
          <p:nvPr/>
        </p:nvSpPr>
        <p:spPr>
          <a:xfrm>
            <a:off x="980427" y="6373914"/>
            <a:ext cx="83896" cy="83896"/>
          </a:xfrm>
          <a:prstGeom prst="rect">
            <a:avLst/>
          </a:prstGeom>
          <a:blipFill>
            <a:blip r:embed="rId10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2" name="object 142"/>
          <p:cNvSpPr/>
          <p:nvPr/>
        </p:nvSpPr>
        <p:spPr>
          <a:xfrm>
            <a:off x="980427" y="6551561"/>
            <a:ext cx="41948" cy="83908"/>
          </a:xfrm>
          <a:prstGeom prst="rect">
            <a:avLst/>
          </a:prstGeom>
          <a:blipFill>
            <a:blip r:embed="rId10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3" name="object 143"/>
          <p:cNvSpPr/>
          <p:nvPr/>
        </p:nvSpPr>
        <p:spPr>
          <a:xfrm>
            <a:off x="980427" y="5130355"/>
            <a:ext cx="307682" cy="83896"/>
          </a:xfrm>
          <a:prstGeom prst="rect">
            <a:avLst/>
          </a:prstGeom>
          <a:blipFill>
            <a:blip r:embed="rId10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4" name="object 144"/>
          <p:cNvSpPr/>
          <p:nvPr/>
        </p:nvSpPr>
        <p:spPr>
          <a:xfrm>
            <a:off x="980427" y="5308003"/>
            <a:ext cx="300062" cy="83908"/>
          </a:xfrm>
          <a:prstGeom prst="rect">
            <a:avLst/>
          </a:prstGeom>
          <a:blipFill>
            <a:blip r:embed="rId10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5" name="object 145"/>
          <p:cNvSpPr/>
          <p:nvPr/>
        </p:nvSpPr>
        <p:spPr>
          <a:xfrm>
            <a:off x="980427" y="5663310"/>
            <a:ext cx="266153" cy="83896"/>
          </a:xfrm>
          <a:prstGeom prst="rect">
            <a:avLst/>
          </a:prstGeom>
          <a:blipFill>
            <a:blip r:embed="rId10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6" name="object 146"/>
          <p:cNvSpPr/>
          <p:nvPr/>
        </p:nvSpPr>
        <p:spPr>
          <a:xfrm>
            <a:off x="980427" y="4952695"/>
            <a:ext cx="737463" cy="83908"/>
          </a:xfrm>
          <a:prstGeom prst="rect">
            <a:avLst/>
          </a:prstGeom>
          <a:blipFill>
            <a:blip r:embed="rId1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7" name="object 147"/>
          <p:cNvSpPr/>
          <p:nvPr/>
        </p:nvSpPr>
        <p:spPr>
          <a:xfrm>
            <a:off x="980427" y="5485650"/>
            <a:ext cx="275564" cy="83896"/>
          </a:xfrm>
          <a:prstGeom prst="rect">
            <a:avLst/>
          </a:prstGeom>
          <a:blipFill>
            <a:blip r:embed="rId1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8" name="object 148"/>
          <p:cNvSpPr/>
          <p:nvPr/>
        </p:nvSpPr>
        <p:spPr>
          <a:xfrm>
            <a:off x="2497213" y="5307317"/>
            <a:ext cx="637273" cy="83908"/>
          </a:xfrm>
          <a:prstGeom prst="rect">
            <a:avLst/>
          </a:prstGeom>
          <a:blipFill>
            <a:blip r:embed="rId1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9" name="object 149"/>
          <p:cNvSpPr/>
          <p:nvPr/>
        </p:nvSpPr>
        <p:spPr>
          <a:xfrm>
            <a:off x="2497213" y="5130012"/>
            <a:ext cx="679462" cy="83896"/>
          </a:xfrm>
          <a:prstGeom prst="rect">
            <a:avLst/>
          </a:prstGeom>
          <a:blipFill>
            <a:blip r:embed="rId1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0" name="object 150"/>
          <p:cNvSpPr/>
          <p:nvPr/>
        </p:nvSpPr>
        <p:spPr>
          <a:xfrm>
            <a:off x="2497213" y="5484621"/>
            <a:ext cx="624636" cy="83896"/>
          </a:xfrm>
          <a:prstGeom prst="rect">
            <a:avLst/>
          </a:prstGeom>
          <a:blipFill>
            <a:blip r:embed="rId1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1" name="object 151"/>
          <p:cNvSpPr/>
          <p:nvPr/>
        </p:nvSpPr>
        <p:spPr>
          <a:xfrm>
            <a:off x="2497213" y="5661926"/>
            <a:ext cx="350532" cy="83908"/>
          </a:xfrm>
          <a:prstGeom prst="rect">
            <a:avLst/>
          </a:prstGeom>
          <a:blipFill>
            <a:blip r:embed="rId1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2" name="object 152"/>
          <p:cNvSpPr/>
          <p:nvPr/>
        </p:nvSpPr>
        <p:spPr>
          <a:xfrm>
            <a:off x="2497213" y="5839243"/>
            <a:ext cx="223164" cy="83896"/>
          </a:xfrm>
          <a:prstGeom prst="rect">
            <a:avLst/>
          </a:prstGeom>
          <a:blipFill>
            <a:blip r:embed="rId1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3" name="object 153"/>
          <p:cNvSpPr/>
          <p:nvPr/>
        </p:nvSpPr>
        <p:spPr>
          <a:xfrm>
            <a:off x="2497213" y="6016549"/>
            <a:ext cx="187451" cy="83896"/>
          </a:xfrm>
          <a:prstGeom prst="rect">
            <a:avLst/>
          </a:prstGeom>
          <a:blipFill>
            <a:blip r:embed="rId1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4" name="object 154"/>
          <p:cNvSpPr/>
          <p:nvPr/>
        </p:nvSpPr>
        <p:spPr>
          <a:xfrm>
            <a:off x="2497213" y="6193853"/>
            <a:ext cx="124891" cy="83896"/>
          </a:xfrm>
          <a:prstGeom prst="rect">
            <a:avLst/>
          </a:prstGeom>
          <a:blipFill>
            <a:blip r:embed="rId1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5" name="object 155"/>
          <p:cNvSpPr/>
          <p:nvPr/>
        </p:nvSpPr>
        <p:spPr>
          <a:xfrm>
            <a:off x="2497213" y="6371170"/>
            <a:ext cx="80048" cy="83896"/>
          </a:xfrm>
          <a:prstGeom prst="rect">
            <a:avLst/>
          </a:prstGeom>
          <a:blipFill>
            <a:blip r:embed="rId1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6" name="object 156"/>
          <p:cNvSpPr/>
          <p:nvPr/>
        </p:nvSpPr>
        <p:spPr>
          <a:xfrm>
            <a:off x="2497213" y="6548475"/>
            <a:ext cx="72859" cy="83896"/>
          </a:xfrm>
          <a:prstGeom prst="rect">
            <a:avLst/>
          </a:prstGeom>
          <a:blipFill>
            <a:blip r:embed="rId1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7" name="object 157"/>
          <p:cNvSpPr/>
          <p:nvPr/>
        </p:nvSpPr>
        <p:spPr>
          <a:xfrm>
            <a:off x="4038308" y="5295442"/>
            <a:ext cx="403618" cy="83896"/>
          </a:xfrm>
          <a:prstGeom prst="rect">
            <a:avLst/>
          </a:prstGeom>
          <a:blipFill>
            <a:blip r:embed="rId1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8" name="object 158"/>
          <p:cNvSpPr/>
          <p:nvPr/>
        </p:nvSpPr>
        <p:spPr>
          <a:xfrm>
            <a:off x="4038307" y="5116360"/>
            <a:ext cx="450850" cy="83908"/>
          </a:xfrm>
          <a:prstGeom prst="rect">
            <a:avLst/>
          </a:prstGeom>
          <a:blipFill>
            <a:blip r:embed="rId1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9" name="object 159"/>
          <p:cNvSpPr/>
          <p:nvPr/>
        </p:nvSpPr>
        <p:spPr>
          <a:xfrm>
            <a:off x="4038307" y="5474500"/>
            <a:ext cx="304977" cy="83896"/>
          </a:xfrm>
          <a:prstGeom prst="rect">
            <a:avLst/>
          </a:prstGeom>
          <a:blipFill>
            <a:blip r:embed="rId1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0" name="object 160"/>
          <p:cNvSpPr/>
          <p:nvPr/>
        </p:nvSpPr>
        <p:spPr>
          <a:xfrm>
            <a:off x="4038308" y="5653570"/>
            <a:ext cx="277952" cy="83896"/>
          </a:xfrm>
          <a:prstGeom prst="rect">
            <a:avLst/>
          </a:prstGeom>
          <a:blipFill>
            <a:blip r:embed="rId1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1" name="object 161"/>
          <p:cNvSpPr/>
          <p:nvPr/>
        </p:nvSpPr>
        <p:spPr>
          <a:xfrm>
            <a:off x="4038307" y="5832640"/>
            <a:ext cx="268312" cy="83896"/>
          </a:xfrm>
          <a:prstGeom prst="rect">
            <a:avLst/>
          </a:prstGeom>
          <a:blipFill>
            <a:blip r:embed="rId12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2" name="object 162"/>
          <p:cNvSpPr/>
          <p:nvPr/>
        </p:nvSpPr>
        <p:spPr>
          <a:xfrm>
            <a:off x="4038307" y="6011697"/>
            <a:ext cx="215493" cy="83908"/>
          </a:xfrm>
          <a:prstGeom prst="rect">
            <a:avLst/>
          </a:prstGeom>
          <a:blipFill>
            <a:blip r:embed="rId12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3" name="object 163"/>
          <p:cNvSpPr/>
          <p:nvPr/>
        </p:nvSpPr>
        <p:spPr>
          <a:xfrm>
            <a:off x="4038307" y="6190767"/>
            <a:ext cx="175387" cy="83896"/>
          </a:xfrm>
          <a:prstGeom prst="rect">
            <a:avLst/>
          </a:prstGeom>
          <a:blipFill>
            <a:blip r:embed="rId12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4" name="object 164"/>
          <p:cNvSpPr/>
          <p:nvPr/>
        </p:nvSpPr>
        <p:spPr>
          <a:xfrm>
            <a:off x="4038307" y="6369837"/>
            <a:ext cx="98145" cy="83896"/>
          </a:xfrm>
          <a:prstGeom prst="rect">
            <a:avLst/>
          </a:prstGeom>
          <a:blipFill>
            <a:blip r:embed="rId12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5" name="object 165"/>
          <p:cNvSpPr/>
          <p:nvPr/>
        </p:nvSpPr>
        <p:spPr>
          <a:xfrm>
            <a:off x="4038307" y="6548907"/>
            <a:ext cx="63347" cy="83896"/>
          </a:xfrm>
          <a:prstGeom prst="rect">
            <a:avLst/>
          </a:prstGeom>
          <a:blipFill>
            <a:blip r:embed="rId12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6" name="object 166"/>
          <p:cNvSpPr/>
          <p:nvPr/>
        </p:nvSpPr>
        <p:spPr>
          <a:xfrm flipH="1">
            <a:off x="2500829" y="4897474"/>
            <a:ext cx="0" cy="1833245"/>
          </a:xfrm>
          <a:custGeom>
            <a:rect l="l" t="t" r="r" b="b"/>
            <a:pathLst>
              <a:path h="1833245">
                <a:moveTo>
                  <a:pt x="0" y="0"/>
                </a:moveTo>
                <a:lnTo>
                  <a:pt x="0" y="1833016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7" name="object 167"/>
          <p:cNvSpPr/>
          <p:nvPr/>
        </p:nvSpPr>
        <p:spPr>
          <a:xfrm flipH="1">
            <a:off x="4038309" y="4897474"/>
            <a:ext cx="0" cy="1833245"/>
          </a:xfrm>
          <a:custGeom>
            <a:rect l="l" t="t" r="r" b="b"/>
            <a:pathLst>
              <a:path h="1833245">
                <a:moveTo>
                  <a:pt x="0" y="0"/>
                </a:moveTo>
                <a:lnTo>
                  <a:pt x="0" y="1833016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8" name="object 168"/>
          <p:cNvSpPr txBox="1"/>
          <p:nvPr/>
        </p:nvSpPr>
        <p:spPr>
          <a:xfrm>
            <a:off x="435002" y="4529020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【使用场景】</a:t>
            </a:r>
            <a:endParaRPr sz="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50">
              <a:latin typeface="宋体"/>
              <a:cs typeface="宋体"/>
            </a:endParaRPr>
          </a:p>
          <a:p>
            <a:pPr marL="201295" marR="951865" indent="889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卫浴 卫生间 浴室  厕所  淋浴  厨房  阳台  全屋  家用  四季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69" name="object 169"/>
          <p:cNvSpPr txBox="1"/>
          <p:nvPr/>
        </p:nvSpPr>
        <p:spPr>
          <a:xfrm>
            <a:off x="1953472" y="4529020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【商品材质】</a:t>
            </a:r>
            <a:endParaRPr sz="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50">
              <a:latin typeface="宋体"/>
              <a:cs typeface="宋体"/>
            </a:endParaRPr>
          </a:p>
          <a:p>
            <a:pPr marL="190500" marR="962660" indent="889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陶瓷 岩板  玻璃  不锈钢 全铜  微晶石 实木  太空铝 铜材  硅胶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70" name="object 170"/>
          <p:cNvSpPr txBox="1"/>
          <p:nvPr/>
        </p:nvSpPr>
        <p:spPr>
          <a:xfrm>
            <a:off x="3471942" y="4529020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【商品功能】</a:t>
            </a:r>
            <a:endParaRPr sz="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50">
              <a:latin typeface="宋体"/>
              <a:cs typeface="宋体"/>
            </a:endParaRPr>
          </a:p>
          <a:p>
            <a:pPr marL="210820" marR="942340" indent="889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淋浴 增压  洗澡  防臭  洗手  洗脸  恒温  过滤  数显  无水压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71" name="object 171"/>
          <p:cNvSpPr/>
          <p:nvPr/>
        </p:nvSpPr>
        <p:spPr>
          <a:xfrm>
            <a:off x="5903298" y="4529024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2" name="object 172"/>
          <p:cNvSpPr/>
          <p:nvPr/>
        </p:nvSpPr>
        <p:spPr>
          <a:xfrm>
            <a:off x="7421769" y="4529024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3" name="object 173"/>
          <p:cNvSpPr/>
          <p:nvPr/>
        </p:nvSpPr>
        <p:spPr>
          <a:xfrm>
            <a:off x="8940238" y="4529024"/>
            <a:ext cx="1428750" cy="237490"/>
          </a:xfrm>
          <a:custGeom>
            <a:rect l="l" t="t" r="r" b="b"/>
            <a:pathLst>
              <a:path w="1428750" h="237489">
                <a:moveTo>
                  <a:pt x="1384998" y="0"/>
                </a:moveTo>
                <a:lnTo>
                  <a:pt x="43192" y="0"/>
                </a:lnTo>
                <a:lnTo>
                  <a:pt x="26381" y="3395"/>
                </a:lnTo>
                <a:lnTo>
                  <a:pt x="12652" y="12653"/>
                </a:lnTo>
                <a:lnTo>
                  <a:pt x="3394" y="26387"/>
                </a:lnTo>
                <a:lnTo>
                  <a:pt x="0" y="43205"/>
                </a:lnTo>
                <a:lnTo>
                  <a:pt x="0" y="237439"/>
                </a:lnTo>
                <a:lnTo>
                  <a:pt x="1428203" y="237439"/>
                </a:lnTo>
                <a:lnTo>
                  <a:pt x="1428203" y="43205"/>
                </a:lnTo>
                <a:lnTo>
                  <a:pt x="1424808" y="26387"/>
                </a:lnTo>
                <a:lnTo>
                  <a:pt x="1415549" y="12653"/>
                </a:lnTo>
                <a:lnTo>
                  <a:pt x="1401816" y="3395"/>
                </a:lnTo>
                <a:lnTo>
                  <a:pt x="1384998" y="0"/>
                </a:lnTo>
                <a:close/>
              </a:path>
            </a:pathLst>
          </a:custGeom>
          <a:solidFill>
            <a:srgbClr val="007FE0">
              <a:alpha val="14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4" name="object 174"/>
          <p:cNvSpPr/>
          <p:nvPr/>
        </p:nvSpPr>
        <p:spPr>
          <a:xfrm flipH="1">
            <a:off x="6435920" y="4897474"/>
            <a:ext cx="0" cy="1991995"/>
          </a:xfrm>
          <a:custGeom>
            <a:rect l="l" t="t" r="r" b="b"/>
            <a:pathLst>
              <a:path h="1991995">
                <a:moveTo>
                  <a:pt x="0" y="0"/>
                </a:moveTo>
                <a:lnTo>
                  <a:pt x="0" y="1991995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5" name="object 175"/>
          <p:cNvSpPr/>
          <p:nvPr/>
        </p:nvSpPr>
        <p:spPr>
          <a:xfrm flipH="1">
            <a:off x="7969126" y="4897474"/>
            <a:ext cx="0" cy="1991995"/>
          </a:xfrm>
          <a:custGeom>
            <a:rect l="l" t="t" r="r" b="b"/>
            <a:pathLst>
              <a:path h="1991995">
                <a:moveTo>
                  <a:pt x="0" y="0"/>
                </a:moveTo>
                <a:lnTo>
                  <a:pt x="0" y="1991995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6" name="object 176"/>
          <p:cNvSpPr/>
          <p:nvPr/>
        </p:nvSpPr>
        <p:spPr>
          <a:xfrm flipH="1">
            <a:off x="9493904" y="4897474"/>
            <a:ext cx="0" cy="1991995"/>
          </a:xfrm>
          <a:custGeom>
            <a:rect l="l" t="t" r="r" b="b"/>
            <a:pathLst>
              <a:path h="1991995">
                <a:moveTo>
                  <a:pt x="0" y="0"/>
                </a:moveTo>
                <a:lnTo>
                  <a:pt x="0" y="1991995"/>
                </a:lnTo>
              </a:path>
            </a:pathLst>
          </a:custGeom>
          <a:ln w="4445">
            <a:solidFill>
              <a:srgbClr val="CFD1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7" name="object 177"/>
          <p:cNvSpPr txBox="1"/>
          <p:nvPr/>
        </p:nvSpPr>
        <p:spPr>
          <a:xfrm>
            <a:off x="5903298" y="4529020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【使用场景】</a:t>
            </a:r>
            <a:endParaRPr sz="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50">
              <a:latin typeface="宋体"/>
              <a:cs typeface="宋体"/>
            </a:endParaRPr>
          </a:p>
          <a:p>
            <a:pPr marL="290195" marR="951865" algn="just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客厅 卧室 户外 庭院 家用 室内 房间 厨房 学习 书房 睡眠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78" name="object 178"/>
          <p:cNvSpPr txBox="1"/>
          <p:nvPr/>
        </p:nvSpPr>
        <p:spPr>
          <a:xfrm>
            <a:off x="7421769" y="4529020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【商品材质】</a:t>
            </a:r>
            <a:endParaRPr sz="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50">
              <a:latin typeface="宋体"/>
              <a:cs typeface="宋体"/>
            </a:endParaRPr>
          </a:p>
          <a:p>
            <a:pPr marL="190500" marR="962660" indent="889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全铜 玻璃  亚克力 硅胶  实木  羽毛  琉璃  钻石  铝槽  蕾丝  岩盐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79" name="object 179"/>
          <p:cNvSpPr txBox="1"/>
          <p:nvPr/>
        </p:nvSpPr>
        <p:spPr>
          <a:xfrm>
            <a:off x="8940238" y="4529020"/>
            <a:ext cx="1428750" cy="2429510"/>
          </a:xfrm>
          <a:prstGeom prst="rect">
            <a:avLst/>
          </a:prstGeom>
          <a:ln w="17098">
            <a:solidFill>
              <a:srgbClr val="939598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395"/>
              </a:spcBef>
            </a:pPr>
            <a:r>
              <a:rPr sz="900">
                <a:solidFill>
                  <a:srgbClr val="3960AD"/>
                </a:solidFill>
                <a:latin typeface="宋体"/>
                <a:cs typeface="宋体"/>
              </a:rPr>
              <a:t>【商品功能】</a:t>
            </a:r>
            <a:endParaRPr sz="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50">
              <a:latin typeface="宋体"/>
              <a:cs typeface="宋体"/>
            </a:endParaRPr>
          </a:p>
          <a:p>
            <a:pPr marL="312420" marR="929640" indent="-88900" algn="just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全光谱 遥控 语音 超薄</a:t>
            </a:r>
            <a:endParaRPr sz="700">
              <a:latin typeface="宋体"/>
              <a:cs typeface="宋体"/>
            </a:endParaRPr>
          </a:p>
          <a:p>
            <a:pPr marR="929640" algn="r">
              <a:lnSpc>
                <a:spcPct val="100000"/>
              </a:lnSpc>
              <a:spcBef>
                <a:spcPts val="560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语音控制</a:t>
            </a:r>
            <a:endParaRPr sz="700">
              <a:latin typeface="宋体"/>
              <a:cs typeface="宋体"/>
            </a:endParaRPr>
          </a:p>
          <a:p>
            <a:pPr marL="223520" marR="929640" indent="88900" algn="r">
              <a:lnSpc>
                <a:spcPct val="166700"/>
              </a:lnSpc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旋转 起夜  柔光  充电式</a:t>
            </a:r>
            <a:endParaRPr sz="700">
              <a:latin typeface="宋体"/>
              <a:cs typeface="宋体"/>
            </a:endParaRPr>
          </a:p>
          <a:p>
            <a:pPr marR="929640" algn="r">
              <a:lnSpc>
                <a:spcPct val="100000"/>
              </a:lnSpc>
              <a:spcBef>
                <a:spcPts val="560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说话控制</a:t>
            </a:r>
            <a:endParaRPr sz="700">
              <a:latin typeface="宋体"/>
              <a:cs typeface="宋体"/>
            </a:endParaRPr>
          </a:p>
          <a:p>
            <a:pPr marR="929640" algn="r">
              <a:lnSpc>
                <a:spcPct val="100000"/>
              </a:lnSpc>
              <a:spcBef>
                <a:spcPts val="560"/>
              </a:spcBef>
            </a:pPr>
            <a:r>
              <a:rPr sz="700">
                <a:solidFill>
                  <a:srgbClr val="414042"/>
                </a:solidFill>
                <a:latin typeface="宋体"/>
                <a:cs typeface="宋体"/>
              </a:rPr>
              <a:t>防徒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80" name="object 180"/>
          <p:cNvSpPr txBox="1"/>
          <p:nvPr/>
        </p:nvSpPr>
        <p:spPr>
          <a:xfrm>
            <a:off x="6359053" y="1043007"/>
            <a:ext cx="17018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3960AD"/>
                </a:solidFill>
                <a:latin typeface="宋体"/>
                <a:cs typeface="宋体"/>
              </a:rPr>
              <a:t>关于智能门锁，用户关注…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181" name="object 181"/>
          <p:cNvSpPr txBox="1"/>
          <p:nvPr/>
        </p:nvSpPr>
        <p:spPr>
          <a:xfrm>
            <a:off x="6359053" y="4132473"/>
            <a:ext cx="18415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3960AD"/>
                </a:solidFill>
                <a:latin typeface="宋体"/>
                <a:cs typeface="宋体"/>
              </a:rPr>
              <a:t>关于家居类灯饰，用户关注…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182" name="object 182"/>
          <p:cNvSpPr/>
          <p:nvPr/>
        </p:nvSpPr>
        <p:spPr>
          <a:xfrm>
            <a:off x="6001851" y="4227069"/>
            <a:ext cx="257175" cy="145415"/>
          </a:xfrm>
          <a:custGeom>
            <a:rect l="l" t="t" r="r" b="b"/>
            <a:pathLst>
              <a:path w="257175" h="145414">
                <a:moveTo>
                  <a:pt x="256755" y="145275"/>
                </a:moveTo>
                <a:lnTo>
                  <a:pt x="0" y="145275"/>
                </a:lnTo>
                <a:lnTo>
                  <a:pt x="0" y="128371"/>
                </a:lnTo>
                <a:lnTo>
                  <a:pt x="10087" y="78406"/>
                </a:lnTo>
                <a:lnTo>
                  <a:pt x="37596" y="37601"/>
                </a:lnTo>
                <a:lnTo>
                  <a:pt x="78400" y="10088"/>
                </a:lnTo>
                <a:lnTo>
                  <a:pt x="128371" y="0"/>
                </a:lnTo>
                <a:lnTo>
                  <a:pt x="178344" y="10088"/>
                </a:lnTo>
                <a:lnTo>
                  <a:pt x="219152" y="37601"/>
                </a:lnTo>
                <a:lnTo>
                  <a:pt x="246666" y="78406"/>
                </a:lnTo>
                <a:lnTo>
                  <a:pt x="256755" y="128371"/>
                </a:lnTo>
                <a:lnTo>
                  <a:pt x="256755" y="145275"/>
                </a:lnTo>
                <a:close/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3" name="object 183"/>
          <p:cNvSpPr/>
          <p:nvPr/>
        </p:nvSpPr>
        <p:spPr>
          <a:xfrm>
            <a:off x="6023141" y="4137419"/>
            <a:ext cx="136965" cy="214756"/>
          </a:xfrm>
          <a:prstGeom prst="rect">
            <a:avLst/>
          </a:prstGeom>
          <a:blipFill>
            <a:blip r:embed="rId13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4" name="object 184"/>
          <p:cNvSpPr/>
          <p:nvPr/>
        </p:nvSpPr>
        <p:spPr>
          <a:xfrm>
            <a:off x="5986623" y="4392317"/>
            <a:ext cx="30480" cy="50165"/>
          </a:xfrm>
          <a:custGeom>
            <a:rect l="l" t="t" r="r" b="b"/>
            <a:pathLst>
              <a:path w="30478" h="50164">
                <a:moveTo>
                  <a:pt x="30441" y="0"/>
                </a:moveTo>
                <a:lnTo>
                  <a:pt x="0" y="49695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5" name="object 185"/>
          <p:cNvSpPr/>
          <p:nvPr/>
        </p:nvSpPr>
        <p:spPr>
          <a:xfrm>
            <a:off x="6062620" y="4392938"/>
            <a:ext cx="6985" cy="48895"/>
          </a:xfrm>
          <a:custGeom>
            <a:rect l="l" t="t" r="r" b="b"/>
            <a:pathLst>
              <a:path w="6985" h="48895">
                <a:moveTo>
                  <a:pt x="6832" y="0"/>
                </a:moveTo>
                <a:lnTo>
                  <a:pt x="0" y="4845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6" name="object 186"/>
          <p:cNvSpPr/>
          <p:nvPr/>
        </p:nvSpPr>
        <p:spPr>
          <a:xfrm>
            <a:off x="6243388" y="4392317"/>
            <a:ext cx="30480" cy="50165"/>
          </a:xfrm>
          <a:custGeom>
            <a:rect l="l" t="t" r="r" b="b"/>
            <a:pathLst>
              <a:path w="30478" h="50164">
                <a:moveTo>
                  <a:pt x="0" y="0"/>
                </a:moveTo>
                <a:lnTo>
                  <a:pt x="30441" y="49695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7" name="object 187"/>
          <p:cNvSpPr/>
          <p:nvPr/>
        </p:nvSpPr>
        <p:spPr>
          <a:xfrm>
            <a:off x="6191001" y="4392938"/>
            <a:ext cx="6985" cy="48895"/>
          </a:xfrm>
          <a:custGeom>
            <a:rect l="l" t="t" r="r" b="b"/>
            <a:pathLst>
              <a:path w="6985" h="48895">
                <a:moveTo>
                  <a:pt x="0" y="0"/>
                </a:moveTo>
                <a:lnTo>
                  <a:pt x="6832" y="4845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8" name="object 188"/>
          <p:cNvSpPr/>
          <p:nvPr/>
        </p:nvSpPr>
        <p:spPr>
          <a:xfrm flipH="1">
            <a:off x="6130226" y="4394801"/>
            <a:ext cx="0" cy="48260"/>
          </a:xfrm>
          <a:custGeom>
            <a:rect l="l" t="t" r="r" b="b"/>
            <a:pathLst>
              <a:path h="48260">
                <a:moveTo>
                  <a:pt x="0" y="0"/>
                </a:moveTo>
                <a:lnTo>
                  <a:pt x="0" y="47828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9" name="object 189"/>
          <p:cNvSpPr/>
          <p:nvPr/>
        </p:nvSpPr>
        <p:spPr>
          <a:xfrm>
            <a:off x="6019484" y="1055960"/>
            <a:ext cx="197485" cy="319405"/>
          </a:xfrm>
          <a:custGeom>
            <a:rect l="l" t="t" r="r" b="b"/>
            <a:pathLst>
              <a:path w="197485" h="319405">
                <a:moveTo>
                  <a:pt x="88519" y="229615"/>
                </a:moveTo>
                <a:lnTo>
                  <a:pt x="88519" y="237743"/>
                </a:lnTo>
                <a:lnTo>
                  <a:pt x="95123" y="244347"/>
                </a:lnTo>
                <a:lnTo>
                  <a:pt x="103251" y="244347"/>
                </a:lnTo>
                <a:lnTo>
                  <a:pt x="197358" y="244347"/>
                </a:lnTo>
                <a:lnTo>
                  <a:pt x="197358" y="303402"/>
                </a:lnTo>
                <a:lnTo>
                  <a:pt x="197358" y="312165"/>
                </a:lnTo>
                <a:lnTo>
                  <a:pt x="190119" y="319277"/>
                </a:lnTo>
                <a:lnTo>
                  <a:pt x="181356" y="319277"/>
                </a:lnTo>
                <a:lnTo>
                  <a:pt x="16002" y="319277"/>
                </a:lnTo>
                <a:lnTo>
                  <a:pt x="7112" y="319277"/>
                </a:lnTo>
                <a:lnTo>
                  <a:pt x="0" y="312165"/>
                </a:lnTo>
                <a:lnTo>
                  <a:pt x="0" y="303402"/>
                </a:lnTo>
                <a:lnTo>
                  <a:pt x="0" y="16001"/>
                </a:lnTo>
                <a:lnTo>
                  <a:pt x="0" y="7111"/>
                </a:lnTo>
                <a:lnTo>
                  <a:pt x="7112" y="0"/>
                </a:lnTo>
                <a:lnTo>
                  <a:pt x="16002" y="0"/>
                </a:lnTo>
                <a:lnTo>
                  <a:pt x="181356" y="0"/>
                </a:lnTo>
                <a:lnTo>
                  <a:pt x="190119" y="0"/>
                </a:lnTo>
                <a:lnTo>
                  <a:pt x="197358" y="7111"/>
                </a:lnTo>
                <a:lnTo>
                  <a:pt x="197358" y="16001"/>
                </a:lnTo>
                <a:lnTo>
                  <a:pt x="197358" y="214756"/>
                </a:lnTo>
                <a:lnTo>
                  <a:pt x="103251" y="214756"/>
                </a:lnTo>
                <a:lnTo>
                  <a:pt x="95123" y="214756"/>
                </a:lnTo>
                <a:lnTo>
                  <a:pt x="88519" y="221360"/>
                </a:lnTo>
                <a:lnTo>
                  <a:pt x="88519" y="229615"/>
                </a:lnTo>
                <a:close/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0" name="object 190"/>
          <p:cNvSpPr/>
          <p:nvPr/>
        </p:nvSpPr>
        <p:spPr>
          <a:xfrm>
            <a:off x="6048395" y="1078327"/>
            <a:ext cx="139700" cy="125095"/>
          </a:xfrm>
          <a:custGeom>
            <a:rect l="l" t="t" r="r" b="b"/>
            <a:pathLst>
              <a:path w="139700" h="125094">
                <a:moveTo>
                  <a:pt x="128358" y="125069"/>
                </a:moveTo>
                <a:lnTo>
                  <a:pt x="11150" y="125069"/>
                </a:lnTo>
                <a:lnTo>
                  <a:pt x="4991" y="125069"/>
                </a:lnTo>
                <a:lnTo>
                  <a:pt x="0" y="120078"/>
                </a:lnTo>
                <a:lnTo>
                  <a:pt x="0" y="113919"/>
                </a:lnTo>
                <a:lnTo>
                  <a:pt x="0" y="11150"/>
                </a:lnTo>
                <a:lnTo>
                  <a:pt x="0" y="4991"/>
                </a:lnTo>
                <a:lnTo>
                  <a:pt x="4991" y="0"/>
                </a:lnTo>
                <a:lnTo>
                  <a:pt x="11150" y="0"/>
                </a:lnTo>
                <a:lnTo>
                  <a:pt x="128358" y="0"/>
                </a:lnTo>
                <a:lnTo>
                  <a:pt x="134518" y="0"/>
                </a:lnTo>
                <a:lnTo>
                  <a:pt x="139509" y="4991"/>
                </a:lnTo>
                <a:lnTo>
                  <a:pt x="139509" y="11150"/>
                </a:lnTo>
                <a:lnTo>
                  <a:pt x="139509" y="113919"/>
                </a:lnTo>
                <a:lnTo>
                  <a:pt x="139509" y="120078"/>
                </a:lnTo>
                <a:lnTo>
                  <a:pt x="134518" y="125069"/>
                </a:lnTo>
                <a:lnTo>
                  <a:pt x="128358" y="125069"/>
                </a:lnTo>
                <a:close/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1" name="object 191"/>
          <p:cNvSpPr/>
          <p:nvPr/>
        </p:nvSpPr>
        <p:spPr>
          <a:xfrm>
            <a:off x="6077013" y="1242904"/>
            <a:ext cx="82550" cy="85090"/>
          </a:xfrm>
          <a:custGeom>
            <a:rect l="l" t="t" r="r" b="b"/>
            <a:pathLst>
              <a:path w="82550" h="85090">
                <a:moveTo>
                  <a:pt x="46989" y="57403"/>
                </a:moveTo>
                <a:lnTo>
                  <a:pt x="42417" y="84835"/>
                </a:lnTo>
                <a:lnTo>
                  <a:pt x="25878" y="81494"/>
                </a:lnTo>
                <a:lnTo>
                  <a:pt x="12398" y="72389"/>
                </a:lnTo>
                <a:lnTo>
                  <a:pt x="3323" y="58904"/>
                </a:lnTo>
                <a:lnTo>
                  <a:pt x="0" y="42417"/>
                </a:lnTo>
                <a:lnTo>
                  <a:pt x="3323" y="25878"/>
                </a:lnTo>
                <a:lnTo>
                  <a:pt x="12398" y="12398"/>
                </a:lnTo>
                <a:lnTo>
                  <a:pt x="25878" y="3323"/>
                </a:lnTo>
                <a:lnTo>
                  <a:pt x="42417" y="0"/>
                </a:lnTo>
                <a:lnTo>
                  <a:pt x="55524" y="2059"/>
                </a:lnTo>
                <a:lnTo>
                  <a:pt x="66976" y="7810"/>
                </a:lnTo>
                <a:lnTo>
                  <a:pt x="76118" y="16609"/>
                </a:lnTo>
                <a:lnTo>
                  <a:pt x="82295" y="27812"/>
                </a:lnTo>
                <a:lnTo>
                  <a:pt x="46989" y="27812"/>
                </a:lnTo>
                <a:lnTo>
                  <a:pt x="38861" y="27812"/>
                </a:lnTo>
                <a:lnTo>
                  <a:pt x="32257" y="34416"/>
                </a:lnTo>
                <a:lnTo>
                  <a:pt x="32257" y="42671"/>
                </a:lnTo>
                <a:lnTo>
                  <a:pt x="32257" y="50799"/>
                </a:lnTo>
                <a:lnTo>
                  <a:pt x="38861" y="57403"/>
                </a:lnTo>
                <a:lnTo>
                  <a:pt x="46989" y="57403"/>
                </a:lnTo>
                <a:close/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2" name="object 192"/>
          <p:cNvSpPr/>
          <p:nvPr/>
        </p:nvSpPr>
        <p:spPr>
          <a:xfrm>
            <a:off x="6048391" y="1120061"/>
            <a:ext cx="139700" cy="0"/>
          </a:xfrm>
          <a:custGeom>
            <a:rect l="l" t="t" r="r" b="b"/>
            <a:pathLst>
              <a:path w="139700">
                <a:moveTo>
                  <a:pt x="0" y="0"/>
                </a:moveTo>
                <a:lnTo>
                  <a:pt x="139509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3" name="object 193"/>
          <p:cNvSpPr/>
          <p:nvPr/>
        </p:nvSpPr>
        <p:spPr>
          <a:xfrm>
            <a:off x="6048391" y="1164054"/>
            <a:ext cx="139700" cy="0"/>
          </a:xfrm>
          <a:custGeom>
            <a:rect l="l" t="t" r="r" b="b"/>
            <a:pathLst>
              <a:path w="139700">
                <a:moveTo>
                  <a:pt x="0" y="0"/>
                </a:moveTo>
                <a:lnTo>
                  <a:pt x="139509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4" name="object 194"/>
          <p:cNvSpPr/>
          <p:nvPr/>
        </p:nvSpPr>
        <p:spPr>
          <a:xfrm flipH="1">
            <a:off x="6094286" y="1078329"/>
            <a:ext cx="0" cy="122555"/>
          </a:xfrm>
          <a:custGeom>
            <a:rect l="l" t="t" r="r" b="b"/>
            <a:pathLst>
              <a:path h="122555">
                <a:moveTo>
                  <a:pt x="0" y="0"/>
                </a:moveTo>
                <a:lnTo>
                  <a:pt x="0" y="122173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5" name="object 195"/>
          <p:cNvSpPr/>
          <p:nvPr/>
        </p:nvSpPr>
        <p:spPr>
          <a:xfrm flipH="1">
            <a:off x="6139013" y="1078329"/>
            <a:ext cx="0" cy="122555"/>
          </a:xfrm>
          <a:custGeom>
            <a:rect l="l" t="t" r="r" b="b"/>
            <a:pathLst>
              <a:path h="122555">
                <a:moveTo>
                  <a:pt x="0" y="0"/>
                </a:moveTo>
                <a:lnTo>
                  <a:pt x="0" y="122173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6" name="object 196"/>
          <p:cNvSpPr/>
          <p:nvPr/>
        </p:nvSpPr>
        <p:spPr>
          <a:xfrm>
            <a:off x="6216841" y="1270717"/>
            <a:ext cx="74930" cy="29845"/>
          </a:xfrm>
          <a:custGeom>
            <a:rect l="l" t="t" r="r" b="b"/>
            <a:pathLst>
              <a:path w="74929" h="29844">
                <a:moveTo>
                  <a:pt x="0" y="29590"/>
                </a:moveTo>
                <a:lnTo>
                  <a:pt x="60198" y="29590"/>
                </a:lnTo>
                <a:lnTo>
                  <a:pt x="68326" y="29590"/>
                </a:lnTo>
                <a:lnTo>
                  <a:pt x="74930" y="22986"/>
                </a:lnTo>
                <a:lnTo>
                  <a:pt x="74930" y="14858"/>
                </a:lnTo>
                <a:lnTo>
                  <a:pt x="74930" y="6603"/>
                </a:lnTo>
                <a:lnTo>
                  <a:pt x="68326" y="0"/>
                </a:lnTo>
                <a:lnTo>
                  <a:pt x="60198" y="0"/>
                </a:lnTo>
                <a:lnTo>
                  <a:pt x="0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7" name="object 197"/>
          <p:cNvSpPr/>
          <p:nvPr/>
        </p:nvSpPr>
        <p:spPr>
          <a:xfrm>
            <a:off x="6093416" y="1352276"/>
            <a:ext cx="49530" cy="0"/>
          </a:xfrm>
          <a:custGeom>
            <a:rect l="l" t="t" r="r" b="b"/>
            <a:pathLst>
              <a:path w="49529">
                <a:moveTo>
                  <a:pt x="0" y="0"/>
                </a:moveTo>
                <a:lnTo>
                  <a:pt x="49491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8" name="object 198"/>
          <p:cNvSpPr txBox="1"/>
          <p:nvPr/>
        </p:nvSpPr>
        <p:spPr>
          <a:xfrm>
            <a:off x="2809645" y="3925734"/>
            <a:ext cx="20935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>
                <a:solidFill>
                  <a:srgbClr val="77787B"/>
                </a:solidFill>
                <a:latin typeface="宋体"/>
                <a:cs typeface="宋体"/>
              </a:rPr>
              <a:t>数据来源：巨量算数，相关内容播放次数</a:t>
            </a:r>
            <a:r>
              <a:rPr sz="600" spc="-175">
                <a:solidFill>
                  <a:srgbClr val="77787B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7787B"/>
                </a:solidFill>
                <a:latin typeface="宋体"/>
                <a:cs typeface="宋体"/>
              </a:rPr>
              <a:t>，2023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年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-11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99" name="object 199"/>
          <p:cNvSpPr txBox="1"/>
          <p:nvPr/>
        </p:nvSpPr>
        <p:spPr>
          <a:xfrm>
            <a:off x="8282786" y="3925734"/>
            <a:ext cx="20935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>
                <a:solidFill>
                  <a:srgbClr val="77787B"/>
                </a:solidFill>
                <a:latin typeface="宋体"/>
                <a:cs typeface="宋体"/>
              </a:rPr>
              <a:t>数据来源：巨量算数，相关内容播放次数</a:t>
            </a:r>
            <a:r>
              <a:rPr sz="600" spc="-175">
                <a:solidFill>
                  <a:srgbClr val="77787B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7787B"/>
                </a:solidFill>
                <a:latin typeface="宋体"/>
                <a:cs typeface="宋体"/>
              </a:rPr>
              <a:t>，2023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年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-11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200" name="object 200"/>
          <p:cNvSpPr/>
          <p:nvPr/>
        </p:nvSpPr>
        <p:spPr>
          <a:xfrm>
            <a:off x="931265" y="1316572"/>
            <a:ext cx="1647825" cy="0"/>
          </a:xfrm>
          <a:custGeom>
            <a:rect l="l" t="t" r="r" b="b"/>
            <a:pathLst>
              <a:path w="1647825">
                <a:moveTo>
                  <a:pt x="0" y="0"/>
                </a:moveTo>
                <a:lnTo>
                  <a:pt x="1647545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1" name="object 201"/>
          <p:cNvSpPr/>
          <p:nvPr/>
        </p:nvSpPr>
        <p:spPr>
          <a:xfrm>
            <a:off x="931265" y="1312830"/>
            <a:ext cx="267335" cy="0"/>
          </a:xfrm>
          <a:custGeom>
            <a:rect l="l" t="t" r="r" b="b"/>
            <a:pathLst>
              <a:path w="267334">
                <a:moveTo>
                  <a:pt x="0" y="0"/>
                </a:moveTo>
                <a:lnTo>
                  <a:pt x="267246" y="0"/>
                </a:lnTo>
              </a:path>
            </a:pathLst>
          </a:custGeom>
          <a:ln w="1270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2" name="object 202"/>
          <p:cNvSpPr/>
          <p:nvPr/>
        </p:nvSpPr>
        <p:spPr>
          <a:xfrm>
            <a:off x="6395332" y="1316572"/>
            <a:ext cx="1647825" cy="0"/>
          </a:xfrm>
          <a:custGeom>
            <a:rect l="l" t="t" r="r" b="b"/>
            <a:pathLst>
              <a:path w="1647825">
                <a:moveTo>
                  <a:pt x="0" y="0"/>
                </a:moveTo>
                <a:lnTo>
                  <a:pt x="1647545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3" name="object 203"/>
          <p:cNvSpPr/>
          <p:nvPr/>
        </p:nvSpPr>
        <p:spPr>
          <a:xfrm>
            <a:off x="6395332" y="1312830"/>
            <a:ext cx="267335" cy="0"/>
          </a:xfrm>
          <a:custGeom>
            <a:rect l="l" t="t" r="r" b="b"/>
            <a:pathLst>
              <a:path w="267334">
                <a:moveTo>
                  <a:pt x="0" y="0"/>
                </a:moveTo>
                <a:lnTo>
                  <a:pt x="267246" y="0"/>
                </a:lnTo>
              </a:path>
            </a:pathLst>
          </a:custGeom>
          <a:ln w="1270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4" name="object 204"/>
          <p:cNvSpPr txBox="1"/>
          <p:nvPr/>
        </p:nvSpPr>
        <p:spPr>
          <a:xfrm>
            <a:off x="904292" y="4132450"/>
            <a:ext cx="17018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3960AD"/>
                </a:solidFill>
                <a:latin typeface="宋体"/>
                <a:cs typeface="宋体"/>
              </a:rPr>
              <a:t>关于卫浴用品，用户关注…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205" name="object 205"/>
          <p:cNvSpPr/>
          <p:nvPr/>
        </p:nvSpPr>
        <p:spPr>
          <a:xfrm>
            <a:off x="931265" y="4405088"/>
            <a:ext cx="1647825" cy="0"/>
          </a:xfrm>
          <a:custGeom>
            <a:rect l="l" t="t" r="r" b="b"/>
            <a:pathLst>
              <a:path w="1647825">
                <a:moveTo>
                  <a:pt x="0" y="0"/>
                </a:moveTo>
                <a:lnTo>
                  <a:pt x="1647545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6" name="object 206"/>
          <p:cNvSpPr/>
          <p:nvPr/>
        </p:nvSpPr>
        <p:spPr>
          <a:xfrm>
            <a:off x="931265" y="4401347"/>
            <a:ext cx="267335" cy="0"/>
          </a:xfrm>
          <a:custGeom>
            <a:rect l="l" t="t" r="r" b="b"/>
            <a:pathLst>
              <a:path w="267334">
                <a:moveTo>
                  <a:pt x="0" y="0"/>
                </a:moveTo>
                <a:lnTo>
                  <a:pt x="267246" y="0"/>
                </a:lnTo>
              </a:path>
            </a:pathLst>
          </a:custGeom>
          <a:ln w="1270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7" name="object 207"/>
          <p:cNvSpPr/>
          <p:nvPr/>
        </p:nvSpPr>
        <p:spPr>
          <a:xfrm>
            <a:off x="6395332" y="4405088"/>
            <a:ext cx="1778000" cy="0"/>
          </a:xfrm>
          <a:custGeom>
            <a:rect l="l" t="t" r="r" b="b"/>
            <a:pathLst>
              <a:path w="1778000">
                <a:moveTo>
                  <a:pt x="0" y="0"/>
                </a:moveTo>
                <a:lnTo>
                  <a:pt x="1777644" y="0"/>
                </a:lnTo>
              </a:path>
            </a:pathLst>
          </a:custGeom>
          <a:ln w="635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8" name="object 208"/>
          <p:cNvSpPr/>
          <p:nvPr/>
        </p:nvSpPr>
        <p:spPr>
          <a:xfrm>
            <a:off x="6395332" y="4401347"/>
            <a:ext cx="267335" cy="0"/>
          </a:xfrm>
          <a:custGeom>
            <a:rect l="l" t="t" r="r" b="b"/>
            <a:pathLst>
              <a:path w="267334">
                <a:moveTo>
                  <a:pt x="0" y="0"/>
                </a:moveTo>
                <a:lnTo>
                  <a:pt x="267246" y="0"/>
                </a:lnTo>
              </a:path>
            </a:pathLst>
          </a:custGeom>
          <a:ln w="12700">
            <a:solidFill>
              <a:srgbClr val="3960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9" name="object 209"/>
          <p:cNvSpPr txBox="1"/>
          <p:nvPr/>
        </p:nvSpPr>
        <p:spPr>
          <a:xfrm>
            <a:off x="2804938" y="7019337"/>
            <a:ext cx="2093595" cy="113664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>
                <a:solidFill>
                  <a:srgbClr val="77787B"/>
                </a:solidFill>
                <a:latin typeface="宋体"/>
                <a:cs typeface="宋体"/>
              </a:rPr>
              <a:t>数据来源：巨量算数，相关内容播放次数</a:t>
            </a:r>
            <a:r>
              <a:rPr sz="600" spc="-175">
                <a:solidFill>
                  <a:srgbClr val="77787B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7787B"/>
                </a:solidFill>
                <a:latin typeface="宋体"/>
                <a:cs typeface="宋体"/>
              </a:rPr>
              <a:t>，2023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年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-11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210" name="object 210"/>
          <p:cNvSpPr txBox="1"/>
          <p:nvPr/>
        </p:nvSpPr>
        <p:spPr>
          <a:xfrm>
            <a:off x="8288671" y="7019337"/>
            <a:ext cx="2093595" cy="113664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>
                <a:solidFill>
                  <a:srgbClr val="77787B"/>
                </a:solidFill>
                <a:latin typeface="宋体"/>
                <a:cs typeface="宋体"/>
              </a:rPr>
              <a:t>数据来源：巨量算数，相关内容播放次数</a:t>
            </a:r>
            <a:r>
              <a:rPr sz="600" spc="-175">
                <a:solidFill>
                  <a:srgbClr val="77787B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77787B"/>
                </a:solidFill>
                <a:latin typeface="宋体"/>
                <a:cs typeface="宋体"/>
              </a:rPr>
              <a:t>，2023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年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r>
              <a:rPr sz="600" spc="30">
                <a:solidFill>
                  <a:srgbClr val="77787B"/>
                </a:solidFill>
                <a:latin typeface="宋体"/>
                <a:cs typeface="宋体"/>
              </a:rPr>
              <a:t>-11</a:t>
            </a:r>
            <a:r>
              <a:rPr sz="600" spc="60">
                <a:solidFill>
                  <a:srgbClr val="77787B"/>
                </a:solidFill>
                <a:latin typeface="宋体"/>
                <a:cs typeface="宋体"/>
              </a:rPr>
              <a:t>月</a:t>
            </a:r>
            <a:endParaRPr sz="600">
              <a:latin typeface="宋体"/>
              <a:cs typeface="宋体"/>
            </a:endParaRPr>
          </a:p>
        </p:txBody>
      </p:sp>
      <p:sp>
        <p:nvSpPr>
          <p:cNvPr id="211" name="object 2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pc="150"/>
              <a:t>PAGE</a:t>
            </a:r>
            <a:r>
              <a:rPr spc="-155"/>
              <a:t> </a:t>
            </a:r>
            <a:r>
              <a:rPr spc="60"/>
              <a:t>09</a:t>
            </a:r>
            <a:r>
              <a:rPr spc="-150"/>
              <a:t> </a:t>
            </a:r>
            <a:r>
              <a:rPr spc="-125"/>
              <a:t>/</a:t>
            </a:r>
            <a:r>
              <a:rPr spc="-150"/>
              <a:t> </a:t>
            </a:r>
            <a:r>
              <a:rPr spc="65"/>
              <a:t>11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12"/>
            <a:ext cx="5394325" cy="7560309"/>
          </a:xfrm>
          <a:custGeom>
            <a:rect l="l" t="t" r="r" b="b"/>
            <a:pathLst>
              <a:path w="5394325" h="7560309">
                <a:moveTo>
                  <a:pt x="0" y="7559992"/>
                </a:moveTo>
                <a:lnTo>
                  <a:pt x="5394134" y="7559992"/>
                </a:lnTo>
                <a:lnTo>
                  <a:pt x="5394134" y="0"/>
                </a:lnTo>
                <a:lnTo>
                  <a:pt x="0" y="0"/>
                </a:lnTo>
                <a:lnTo>
                  <a:pt x="0" y="7559992"/>
                </a:lnTo>
                <a:close/>
              </a:path>
            </a:pathLst>
          </a:custGeom>
          <a:solidFill>
            <a:srgbClr val="007FE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2527973"/>
            <a:ext cx="5394198" cy="503203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241780" y="4057394"/>
            <a:ext cx="3566160" cy="0"/>
          </a:xfrm>
          <a:custGeom>
            <a:rect l="l" t="t" r="r" b="b"/>
            <a:pathLst>
              <a:path w="3566159">
                <a:moveTo>
                  <a:pt x="3565639" y="0"/>
                </a:moveTo>
                <a:lnTo>
                  <a:pt x="0" y="0"/>
                </a:lnTo>
              </a:path>
            </a:pathLst>
          </a:custGeom>
          <a:ln w="4445">
            <a:solidFill>
              <a:srgbClr val="DADBDC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241780" y="3894175"/>
            <a:ext cx="3566160" cy="0"/>
          </a:xfrm>
          <a:custGeom>
            <a:rect l="l" t="t" r="r" b="b"/>
            <a:pathLst>
              <a:path w="3566159">
                <a:moveTo>
                  <a:pt x="3565639" y="0"/>
                </a:moveTo>
                <a:lnTo>
                  <a:pt x="0" y="0"/>
                </a:lnTo>
              </a:path>
            </a:pathLst>
          </a:custGeom>
          <a:ln w="4445">
            <a:solidFill>
              <a:srgbClr val="DADBDC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241780" y="3730956"/>
            <a:ext cx="3566160" cy="0"/>
          </a:xfrm>
          <a:custGeom>
            <a:rect l="l" t="t" r="r" b="b"/>
            <a:pathLst>
              <a:path w="3566159">
                <a:moveTo>
                  <a:pt x="3565639" y="0"/>
                </a:moveTo>
                <a:lnTo>
                  <a:pt x="0" y="0"/>
                </a:lnTo>
              </a:path>
            </a:pathLst>
          </a:custGeom>
          <a:ln w="4445">
            <a:solidFill>
              <a:srgbClr val="DADBDC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241780" y="3567737"/>
            <a:ext cx="3566160" cy="0"/>
          </a:xfrm>
          <a:custGeom>
            <a:rect l="l" t="t" r="r" b="b"/>
            <a:pathLst>
              <a:path w="3566159">
                <a:moveTo>
                  <a:pt x="3565639" y="0"/>
                </a:moveTo>
                <a:lnTo>
                  <a:pt x="0" y="0"/>
                </a:lnTo>
              </a:path>
            </a:pathLst>
          </a:custGeom>
          <a:ln w="4445">
            <a:solidFill>
              <a:srgbClr val="DADBDC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241780" y="3404518"/>
            <a:ext cx="3566160" cy="0"/>
          </a:xfrm>
          <a:custGeom>
            <a:rect l="l" t="t" r="r" b="b"/>
            <a:pathLst>
              <a:path w="3566159">
                <a:moveTo>
                  <a:pt x="3565639" y="0"/>
                </a:moveTo>
                <a:lnTo>
                  <a:pt x="0" y="0"/>
                </a:lnTo>
              </a:path>
            </a:pathLst>
          </a:custGeom>
          <a:ln w="4445">
            <a:solidFill>
              <a:srgbClr val="DADBDC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241780" y="3241299"/>
            <a:ext cx="3566160" cy="0"/>
          </a:xfrm>
          <a:custGeom>
            <a:rect l="l" t="t" r="r" b="b"/>
            <a:pathLst>
              <a:path w="3566159">
                <a:moveTo>
                  <a:pt x="3565639" y="0"/>
                </a:moveTo>
                <a:lnTo>
                  <a:pt x="0" y="0"/>
                </a:lnTo>
              </a:path>
            </a:pathLst>
          </a:custGeom>
          <a:ln w="4445">
            <a:solidFill>
              <a:srgbClr val="DADBDC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5946559" y="5548261"/>
            <a:ext cx="1745805" cy="16781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5946558" y="2413927"/>
            <a:ext cx="1839925" cy="16780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6006336" y="5551959"/>
            <a:ext cx="1625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007FE0"/>
                </a:solidFill>
                <a:latin typeface="宋体"/>
                <a:cs typeface="宋体"/>
              </a:rPr>
              <a:t>智能家居相关短视频发布量对比</a:t>
            </a:r>
            <a:endParaRPr sz="900">
              <a:latin typeface="宋体"/>
              <a:cs typeface="宋体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8316048" y="5548261"/>
            <a:ext cx="1773821" cy="16781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8405476" y="5551959"/>
            <a:ext cx="1625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007FE0"/>
                </a:solidFill>
                <a:latin typeface="宋体"/>
                <a:cs typeface="宋体"/>
              </a:rPr>
              <a:t>智能家居相关短视频播放量对比</a:t>
            </a:r>
            <a:endParaRPr sz="900">
              <a:latin typeface="宋体"/>
              <a:cs typeface="宋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880081" y="1255466"/>
            <a:ext cx="448627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智能生活趋势的背后是用户追求“适我生活”。</a:t>
            </a:r>
            <a:endParaRPr sz="800">
              <a:latin typeface="宋体"/>
              <a:cs typeface="宋体"/>
            </a:endParaRPr>
          </a:p>
          <a:p>
            <a:pPr marL="12700" marR="5080" indent="203200" algn="just">
              <a:lnSpc>
                <a:spcPct val="166700"/>
              </a:lnSpc>
            </a:pP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智能家居产品为“懒惰”但又追求便利和精致的用户提供更加周到的服务。在技术进步和产业 完善的加持下，智能家居产品越来越丰富和智能。智能家居市场渐入佳境，已成为拉动家居产业增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长的新引擎，市场规模不断扩大。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892577" y="4664958"/>
            <a:ext cx="4490720" cy="553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同时，抖音线上数据也验证了整体的市场表现，巨量算数数据显示</a:t>
            </a:r>
            <a:r>
              <a:rPr sz="800" spc="35">
                <a:solidFill>
                  <a:srgbClr val="323031"/>
                </a:solidFill>
                <a:latin typeface="宋体"/>
                <a:cs typeface="宋体"/>
              </a:rPr>
              <a:t>，2023</a:t>
            </a:r>
            <a:r>
              <a:rPr sz="800" spc="45">
                <a:solidFill>
                  <a:srgbClr val="323031"/>
                </a:solidFill>
                <a:latin typeface="宋体"/>
                <a:cs typeface="宋体"/>
              </a:rPr>
              <a:t>年</a:t>
            </a:r>
            <a:r>
              <a:rPr sz="800" spc="20">
                <a:solidFill>
                  <a:srgbClr val="323031"/>
                </a:solidFill>
                <a:latin typeface="宋体"/>
                <a:cs typeface="宋体"/>
              </a:rPr>
              <a:t>1-11</a:t>
            </a:r>
            <a:r>
              <a:rPr sz="800" spc="45">
                <a:solidFill>
                  <a:srgbClr val="323031"/>
                </a:solidFill>
                <a:latin typeface="宋体"/>
                <a:cs typeface="宋体"/>
              </a:rPr>
              <a:t>月智能家居相</a:t>
            </a:r>
            <a:endParaRPr sz="800">
              <a:latin typeface="宋体"/>
              <a:cs typeface="宋体"/>
            </a:endParaRPr>
          </a:p>
          <a:p>
            <a:pPr marL="12700" marR="5715">
              <a:lnSpc>
                <a:spcPct val="166700"/>
              </a:lnSpc>
            </a:pP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关内容发布量和播放量同比分别有</a:t>
            </a:r>
            <a:r>
              <a:rPr sz="800" spc="105">
                <a:solidFill>
                  <a:srgbClr val="323031"/>
                </a:solidFill>
                <a:latin typeface="宋体"/>
                <a:cs typeface="宋体"/>
              </a:rPr>
              <a:t>89.2%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、</a:t>
            </a:r>
            <a:r>
              <a:rPr sz="800" spc="100">
                <a:solidFill>
                  <a:srgbClr val="323031"/>
                </a:solidFill>
                <a:latin typeface="宋体"/>
                <a:cs typeface="宋体"/>
              </a:rPr>
              <a:t>17.2%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的增幅，供需两旺的内容凸显了智能家居领域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的 热度攀升，用户对该领域的兴趣愈发浓厚。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024759" y="2423561"/>
            <a:ext cx="1711325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25">
                <a:solidFill>
                  <a:srgbClr val="007FE0"/>
                </a:solidFill>
                <a:latin typeface="宋体"/>
                <a:cs typeface="宋体"/>
              </a:rPr>
              <a:t>2016-2022</a:t>
            </a:r>
            <a:r>
              <a:rPr sz="800" spc="55">
                <a:solidFill>
                  <a:srgbClr val="007FE0"/>
                </a:solidFill>
                <a:latin typeface="宋体"/>
                <a:cs typeface="宋体"/>
              </a:rPr>
              <a:t>年中国智能家居市场规模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6037473" y="4209028"/>
            <a:ext cx="4089400" cy="0"/>
          </a:xfrm>
          <a:custGeom>
            <a:rect l="l" t="t" r="r" b="b"/>
            <a:pathLst>
              <a:path w="4089400">
                <a:moveTo>
                  <a:pt x="0" y="0"/>
                </a:moveTo>
                <a:lnTo>
                  <a:pt x="4089184" y="0"/>
                </a:lnTo>
              </a:path>
            </a:pathLst>
          </a:custGeom>
          <a:ln w="6350">
            <a:solidFill>
              <a:srgbClr val="32303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6529666" y="3806507"/>
            <a:ext cx="160261" cy="397916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7016470" y="3660520"/>
            <a:ext cx="160248" cy="543902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7508569" y="3461524"/>
            <a:ext cx="160248" cy="742899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7995869" y="3253143"/>
            <a:ext cx="160248" cy="951280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8481352" y="3150057"/>
            <a:ext cx="160248" cy="1054366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8959621" y="3024517"/>
            <a:ext cx="160248" cy="1179906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9451225" y="2859722"/>
            <a:ext cx="160261" cy="1344701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/>
          <p:nvPr/>
        </p:nvSpPr>
        <p:spPr>
          <a:xfrm>
            <a:off x="5966256" y="2687932"/>
            <a:ext cx="4164965" cy="403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3840479"/>
              </a:tabLst>
            </a:pPr>
            <a:r>
              <a:rPr sz="600" spc="60">
                <a:solidFill>
                  <a:srgbClr val="323031"/>
                </a:solidFill>
                <a:latin typeface="宋体"/>
                <a:cs typeface="宋体"/>
              </a:rPr>
              <a:t>2500</a:t>
            </a:r>
            <a:r>
              <a:rPr sz="600" u="dash" spc="60">
                <a:solidFill>
                  <a:srgbClr val="323031"/>
                </a:solidFill>
                <a:uFill>
                  <a:solidFill>
                    <a:srgbClr val="DADBDC"/>
                  </a:solidFill>
                </a:uFill>
                <a:latin typeface="宋体"/>
                <a:cs typeface="宋体"/>
              </a:rPr>
              <a:t> 	</a:t>
            </a:r>
            <a:r>
              <a:rPr sz="600" spc="5">
                <a:solidFill>
                  <a:srgbClr val="323031"/>
                </a:solidFill>
                <a:latin typeface="宋体"/>
                <a:cs typeface="宋体"/>
              </a:rPr>
              <a:t>45.0％</a:t>
            </a:r>
            <a:endParaRPr sz="600">
              <a:latin typeface="宋体"/>
              <a:cs typeface="宋体"/>
            </a:endParaRPr>
          </a:p>
          <a:p>
            <a:pPr marL="38100" marR="30480" indent="236854">
              <a:lnSpc>
                <a:spcPct val="134000"/>
              </a:lnSpc>
              <a:spcBef>
                <a:spcPts val="320"/>
              </a:spcBef>
              <a:tabLst>
                <a:tab pos="3840479"/>
              </a:tabLst>
            </a:pPr>
            <a:r>
              <a:rPr sz="600" u="dash">
                <a:solidFill>
                  <a:srgbClr val="323031"/>
                </a:solidFill>
                <a:uFill>
                  <a:solidFill>
                    <a:srgbClr val="DADBDC"/>
                  </a:solidFill>
                </a:uFill>
                <a:latin typeface="Times New Roman"/>
                <a:cs typeface="Times New Roman"/>
              </a:rPr>
              <a:t> 	</a:t>
            </a:r>
            <a:r>
              <a:rPr sz="600">
                <a:solidFill>
                  <a:srgbClr val="323031"/>
                </a:solidFill>
                <a:latin typeface="Times New Roman"/>
                <a:cs typeface="Times New Roman"/>
              </a:rPr>
              <a:t> </a:t>
            </a:r>
            <a:r>
              <a:rPr sz="600" spc="70">
                <a:solidFill>
                  <a:srgbClr val="323031"/>
                </a:solidFill>
                <a:latin typeface="Times New Roman"/>
                <a:cs typeface="Times New Roman"/>
              </a:rPr>
              <a:t> </a:t>
            </a:r>
            <a:r>
              <a:rPr sz="600" spc="5">
                <a:solidFill>
                  <a:srgbClr val="323031"/>
                </a:solidFill>
                <a:latin typeface="宋体"/>
                <a:cs typeface="宋体"/>
              </a:rPr>
              <a:t>40.0％  </a:t>
            </a:r>
            <a:r>
              <a:rPr sz="600" spc="60">
                <a:solidFill>
                  <a:srgbClr val="323031"/>
                </a:solidFill>
                <a:latin typeface="宋体"/>
                <a:cs typeface="宋体"/>
              </a:rPr>
              <a:t>2000</a:t>
            </a:r>
            <a:r>
              <a:rPr sz="600" spc="110">
                <a:solidFill>
                  <a:srgbClr val="323031"/>
                </a:solidFill>
                <a:latin typeface="宋体"/>
                <a:cs typeface="宋体"/>
              </a:rPr>
              <a:t> </a:t>
            </a:r>
            <a:r>
              <a:rPr sz="600" u="dash">
                <a:solidFill>
                  <a:srgbClr val="323031"/>
                </a:solidFill>
                <a:uFill>
                  <a:solidFill>
                    <a:srgbClr val="DADBDC"/>
                  </a:solidFill>
                </a:uFill>
                <a:latin typeface="Times New Roman"/>
                <a:cs typeface="Times New Roman"/>
              </a:rPr>
              <a:t> 	</a:t>
            </a:r>
            <a:r>
              <a:rPr sz="600">
                <a:solidFill>
                  <a:srgbClr val="323031"/>
                </a:solidFill>
                <a:latin typeface="Times New Roman"/>
                <a:cs typeface="Times New Roman"/>
              </a:rPr>
              <a:t> </a:t>
            </a:r>
            <a:r>
              <a:rPr sz="600" spc="70">
                <a:solidFill>
                  <a:srgbClr val="323031"/>
                </a:solidFill>
                <a:latin typeface="Times New Roman"/>
                <a:cs typeface="Times New Roman"/>
              </a:rPr>
              <a:t> </a:t>
            </a:r>
            <a:r>
              <a:rPr sz="900" spc="7" baseline="-27777">
                <a:solidFill>
                  <a:srgbClr val="323031"/>
                </a:solidFill>
                <a:latin typeface="宋体"/>
                <a:cs typeface="宋体"/>
              </a:rPr>
              <a:t>35.0％</a:t>
            </a:r>
            <a:endParaRPr sz="900" baseline="-27777">
              <a:latin typeface="宋体"/>
              <a:cs typeface="宋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991656" y="3260041"/>
            <a:ext cx="211454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60">
                <a:solidFill>
                  <a:srgbClr val="323031"/>
                </a:solidFill>
                <a:latin typeface="宋体"/>
                <a:cs typeface="宋体"/>
              </a:rPr>
              <a:t>1500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991656" y="3546096"/>
            <a:ext cx="211454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60">
                <a:solidFill>
                  <a:srgbClr val="323031"/>
                </a:solidFill>
                <a:latin typeface="宋体"/>
                <a:cs typeface="宋体"/>
              </a:rPr>
              <a:t>1000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9842195" y="3178279"/>
            <a:ext cx="26289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">
                <a:solidFill>
                  <a:srgbClr val="323031"/>
                </a:solidFill>
                <a:latin typeface="宋体"/>
                <a:cs typeface="宋体"/>
              </a:rPr>
              <a:t>30.0％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229080" y="3341728"/>
            <a:ext cx="387604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625215"/>
              </a:tabLst>
            </a:pPr>
            <a:r>
              <a:rPr sz="600">
                <a:solidFill>
                  <a:srgbClr val="323031"/>
                </a:solidFill>
                <a:latin typeface="Times New Roman"/>
                <a:cs typeface="Times New Roman"/>
              </a:rPr>
              <a:t> 	</a:t>
            </a:r>
            <a:r>
              <a:rPr sz="600" spc="10">
                <a:solidFill>
                  <a:srgbClr val="323031"/>
                </a:solidFill>
                <a:latin typeface="宋体"/>
                <a:cs typeface="宋体"/>
              </a:rPr>
              <a:t>25.0％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9842195" y="3505177"/>
            <a:ext cx="26289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0">
                <a:solidFill>
                  <a:srgbClr val="323031"/>
                </a:solidFill>
                <a:latin typeface="宋体"/>
                <a:cs typeface="宋体"/>
              </a:rPr>
              <a:t>20.0％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229080" y="3668626"/>
            <a:ext cx="387604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625215"/>
              </a:tabLst>
            </a:pPr>
            <a:r>
              <a:rPr sz="600">
                <a:solidFill>
                  <a:srgbClr val="323031"/>
                </a:solidFill>
                <a:latin typeface="Times New Roman"/>
                <a:cs typeface="Times New Roman"/>
              </a:rPr>
              <a:t> 	</a:t>
            </a:r>
            <a:r>
              <a:rPr sz="600" spc="5">
                <a:solidFill>
                  <a:srgbClr val="323031"/>
                </a:solidFill>
                <a:latin typeface="宋体"/>
                <a:cs typeface="宋体"/>
              </a:rPr>
              <a:t>15.0％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021527" y="3832151"/>
            <a:ext cx="408368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832860"/>
              </a:tabLst>
            </a:pPr>
            <a:r>
              <a:rPr sz="600" spc="60">
                <a:solidFill>
                  <a:srgbClr val="323031"/>
                </a:solidFill>
                <a:latin typeface="宋体"/>
                <a:cs typeface="宋体"/>
              </a:rPr>
              <a:t>500	</a:t>
            </a:r>
            <a:r>
              <a:rPr sz="600" spc="5">
                <a:solidFill>
                  <a:srgbClr val="323031"/>
                </a:solidFill>
                <a:latin typeface="宋体"/>
                <a:cs typeface="宋体"/>
              </a:rPr>
              <a:t>10.0％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7096600" y="2834881"/>
            <a:ext cx="2435225" cy="1052830"/>
          </a:xfrm>
          <a:custGeom>
            <a:rect l="l" t="t" r="r" b="b"/>
            <a:pathLst>
              <a:path w="2435225" h="1052829">
                <a:moveTo>
                  <a:pt x="0" y="0"/>
                </a:moveTo>
                <a:lnTo>
                  <a:pt x="492099" y="153936"/>
                </a:lnTo>
                <a:lnTo>
                  <a:pt x="996276" y="550316"/>
                </a:lnTo>
                <a:lnTo>
                  <a:pt x="1452003" y="1052436"/>
                </a:lnTo>
                <a:lnTo>
                  <a:pt x="1943150" y="1012126"/>
                </a:lnTo>
                <a:lnTo>
                  <a:pt x="2434755" y="992886"/>
                </a:lnTo>
              </a:path>
            </a:pathLst>
          </a:custGeom>
          <a:ln w="12700">
            <a:solidFill>
              <a:srgbClr val="007FE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8685644" y="2484780"/>
            <a:ext cx="72123" cy="72123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8856737" y="2462065"/>
            <a:ext cx="123698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95044"/>
              </a:tabLst>
            </a:pPr>
            <a:r>
              <a:rPr sz="600">
                <a:solidFill>
                  <a:srgbClr val="323031"/>
                </a:solidFill>
                <a:latin typeface="宋体"/>
                <a:cs typeface="宋体"/>
              </a:rPr>
              <a:t>市场规模（亿级）	增长率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9596616" y="2520834"/>
            <a:ext cx="163195" cy="0"/>
          </a:xfrm>
          <a:custGeom>
            <a:rect l="l" t="t" r="r" b="b"/>
            <a:pathLst>
              <a:path w="163195">
                <a:moveTo>
                  <a:pt x="162966" y="0"/>
                </a:moveTo>
                <a:lnTo>
                  <a:pt x="0" y="0"/>
                </a:lnTo>
              </a:path>
            </a:pathLst>
          </a:custGeom>
          <a:ln w="12700">
            <a:solidFill>
              <a:srgbClr val="007FE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6090437" y="6767645"/>
            <a:ext cx="1457960" cy="0"/>
          </a:xfrm>
          <a:custGeom>
            <a:rect l="l" t="t" r="r" b="b"/>
            <a:pathLst>
              <a:path w="1457959">
                <a:moveTo>
                  <a:pt x="0" y="0"/>
                </a:moveTo>
                <a:lnTo>
                  <a:pt x="1457401" y="0"/>
                </a:lnTo>
              </a:path>
            </a:pathLst>
          </a:custGeom>
          <a:ln w="12700">
            <a:solidFill>
              <a:srgbClr val="231F2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6331051" y="6220231"/>
            <a:ext cx="188988" cy="543077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7101738" y="5855461"/>
            <a:ext cx="188976" cy="907846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6642240" y="6141148"/>
            <a:ext cx="278701" cy="336986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6543513" y="5914002"/>
            <a:ext cx="541655" cy="20701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150" b="1" spc="20">
                <a:solidFill>
                  <a:srgbClr val="FE9D1A"/>
                </a:solidFill>
                <a:latin typeface="Arial"/>
                <a:cs typeface="Arial"/>
              </a:rPr>
              <a:t>+89.2%</a:t>
            </a:r>
            <a:endParaRPr sz="1150">
              <a:latin typeface="Arial"/>
              <a:cs typeface="Arial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8556511" y="6767651"/>
            <a:ext cx="1457960" cy="0"/>
          </a:xfrm>
          <a:custGeom>
            <a:rect l="l" t="t" r="r" b="b"/>
            <a:pathLst>
              <a:path w="1457959">
                <a:moveTo>
                  <a:pt x="0" y="0"/>
                </a:moveTo>
                <a:lnTo>
                  <a:pt x="1457401" y="0"/>
                </a:lnTo>
              </a:path>
            </a:pathLst>
          </a:custGeom>
          <a:ln w="12700">
            <a:solidFill>
              <a:srgbClr val="231F2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8797137" y="5960224"/>
            <a:ext cx="188975" cy="803097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9567811" y="5855461"/>
            <a:ext cx="188988" cy="907859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9121013" y="6141148"/>
            <a:ext cx="278701" cy="336986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 txBox="1"/>
          <p:nvPr/>
        </p:nvSpPr>
        <p:spPr>
          <a:xfrm>
            <a:off x="9022289" y="5914008"/>
            <a:ext cx="541655" cy="20701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150" b="1" spc="20">
                <a:solidFill>
                  <a:srgbClr val="FE9D1A"/>
                </a:solidFill>
                <a:latin typeface="Arial"/>
                <a:cs typeface="Arial"/>
              </a:rPr>
              <a:t>+17.2%</a:t>
            </a:r>
            <a:endParaRPr sz="1150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8432229" y="6821346"/>
            <a:ext cx="1595755" cy="250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8275">
              <a:lnSpc>
                <a:spcPct val="100000"/>
              </a:lnSpc>
              <a:spcBef>
                <a:spcPts val="100"/>
              </a:spcBef>
              <a:tabLst>
                <a:tab pos="986155"/>
              </a:tabLst>
            </a:pPr>
            <a:r>
              <a:rPr sz="600" spc="40">
                <a:solidFill>
                  <a:srgbClr val="414042"/>
                </a:solidFill>
                <a:latin typeface="宋体"/>
                <a:cs typeface="宋体"/>
              </a:rPr>
              <a:t>2022</a:t>
            </a:r>
            <a:r>
              <a:rPr sz="600" spc="85">
                <a:solidFill>
                  <a:srgbClr val="414042"/>
                </a:solidFill>
                <a:latin typeface="宋体"/>
                <a:cs typeface="宋体"/>
              </a:rPr>
              <a:t>年</a:t>
            </a:r>
            <a:r>
              <a:rPr sz="600" spc="40">
                <a:solidFill>
                  <a:srgbClr val="414042"/>
                </a:solidFill>
                <a:latin typeface="宋体"/>
                <a:cs typeface="宋体"/>
              </a:rPr>
              <a:t>1-11</a:t>
            </a:r>
            <a:r>
              <a:rPr sz="600" spc="85">
                <a:solidFill>
                  <a:srgbClr val="414042"/>
                </a:solidFill>
                <a:latin typeface="宋体"/>
                <a:cs typeface="宋体"/>
              </a:rPr>
              <a:t>月	</a:t>
            </a:r>
            <a:r>
              <a:rPr sz="600" spc="40">
                <a:solidFill>
                  <a:srgbClr val="414042"/>
                </a:solidFill>
                <a:latin typeface="宋体"/>
                <a:cs typeface="宋体"/>
              </a:rPr>
              <a:t>2023</a:t>
            </a:r>
            <a:r>
              <a:rPr sz="600" spc="85">
                <a:solidFill>
                  <a:srgbClr val="414042"/>
                </a:solidFill>
                <a:latin typeface="宋体"/>
                <a:cs typeface="宋体"/>
              </a:rPr>
              <a:t>年</a:t>
            </a:r>
            <a:r>
              <a:rPr sz="600" spc="40">
                <a:solidFill>
                  <a:srgbClr val="414042"/>
                </a:solidFill>
                <a:latin typeface="宋体"/>
                <a:cs typeface="宋体"/>
              </a:rPr>
              <a:t>1-11</a:t>
            </a:r>
            <a:r>
              <a:rPr sz="600" spc="85">
                <a:solidFill>
                  <a:srgbClr val="414042"/>
                </a:solidFill>
                <a:latin typeface="宋体"/>
                <a:cs typeface="宋体"/>
              </a:rPr>
              <a:t>月</a:t>
            </a:r>
            <a:endParaRPr sz="6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55"/>
              </a:spcBef>
            </a:pPr>
            <a:r>
              <a:rPr sz="500" spc="35">
                <a:solidFill>
                  <a:srgbClr val="87888B"/>
                </a:solidFill>
                <a:latin typeface="宋体"/>
                <a:cs typeface="宋体"/>
              </a:rPr>
              <a:t>数据来源：巨量算数</a:t>
            </a:r>
            <a:r>
              <a:rPr sz="500" spc="20">
                <a:solidFill>
                  <a:srgbClr val="87888B"/>
                </a:solidFill>
                <a:latin typeface="宋体"/>
                <a:cs typeface="宋体"/>
              </a:rPr>
              <a:t>，2022</a:t>
            </a:r>
            <a:r>
              <a:rPr sz="500" spc="3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500" spc="15">
                <a:solidFill>
                  <a:srgbClr val="87888B"/>
                </a:solidFill>
                <a:latin typeface="宋体"/>
                <a:cs typeface="宋体"/>
              </a:rPr>
              <a:t>1-11</a:t>
            </a:r>
            <a:r>
              <a:rPr sz="500" spc="35">
                <a:solidFill>
                  <a:srgbClr val="87888B"/>
                </a:solidFill>
                <a:latin typeface="宋体"/>
                <a:cs typeface="宋体"/>
              </a:rPr>
              <a:t>月、</a:t>
            </a:r>
            <a:r>
              <a:rPr sz="500" spc="15">
                <a:solidFill>
                  <a:srgbClr val="87888B"/>
                </a:solidFill>
                <a:latin typeface="宋体"/>
                <a:cs typeface="宋体"/>
              </a:rPr>
              <a:t>2023</a:t>
            </a:r>
            <a:r>
              <a:rPr sz="500" spc="3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500" spc="15">
                <a:solidFill>
                  <a:srgbClr val="87888B"/>
                </a:solidFill>
                <a:latin typeface="宋体"/>
                <a:cs typeface="宋体"/>
              </a:rPr>
              <a:t>1-11</a:t>
            </a:r>
            <a:r>
              <a:rPr sz="500" spc="35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endParaRPr sz="500">
              <a:latin typeface="宋体"/>
              <a:cs typeface="宋体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6006021" y="6821346"/>
            <a:ext cx="1595755" cy="2559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39370" algn="ctr">
              <a:lnSpc>
                <a:spcPct val="100000"/>
              </a:lnSpc>
              <a:spcBef>
                <a:spcPts val="100"/>
              </a:spcBef>
              <a:tabLst>
                <a:tab pos="793115"/>
              </a:tabLst>
            </a:pPr>
            <a:r>
              <a:rPr sz="600" spc="40">
                <a:solidFill>
                  <a:srgbClr val="414042"/>
                </a:solidFill>
                <a:latin typeface="宋体"/>
                <a:cs typeface="宋体"/>
              </a:rPr>
              <a:t>2022</a:t>
            </a:r>
            <a:r>
              <a:rPr sz="600" spc="85">
                <a:solidFill>
                  <a:srgbClr val="414042"/>
                </a:solidFill>
                <a:latin typeface="宋体"/>
                <a:cs typeface="宋体"/>
              </a:rPr>
              <a:t>年</a:t>
            </a:r>
            <a:r>
              <a:rPr sz="600" spc="40">
                <a:solidFill>
                  <a:srgbClr val="414042"/>
                </a:solidFill>
                <a:latin typeface="宋体"/>
                <a:cs typeface="宋体"/>
              </a:rPr>
              <a:t>1-11</a:t>
            </a:r>
            <a:r>
              <a:rPr sz="600" spc="85">
                <a:solidFill>
                  <a:srgbClr val="414042"/>
                </a:solidFill>
                <a:latin typeface="宋体"/>
                <a:cs typeface="宋体"/>
              </a:rPr>
              <a:t>月	</a:t>
            </a:r>
            <a:r>
              <a:rPr sz="600" spc="40">
                <a:solidFill>
                  <a:srgbClr val="414042"/>
                </a:solidFill>
                <a:latin typeface="宋体"/>
                <a:cs typeface="宋体"/>
              </a:rPr>
              <a:t>2023</a:t>
            </a:r>
            <a:r>
              <a:rPr sz="600" spc="85">
                <a:solidFill>
                  <a:srgbClr val="414042"/>
                </a:solidFill>
                <a:latin typeface="宋体"/>
                <a:cs typeface="宋体"/>
              </a:rPr>
              <a:t>年</a:t>
            </a:r>
            <a:r>
              <a:rPr sz="600" spc="40">
                <a:solidFill>
                  <a:srgbClr val="414042"/>
                </a:solidFill>
                <a:latin typeface="宋体"/>
                <a:cs typeface="宋体"/>
              </a:rPr>
              <a:t>1-11</a:t>
            </a:r>
            <a:r>
              <a:rPr sz="600" spc="85">
                <a:solidFill>
                  <a:srgbClr val="414042"/>
                </a:solidFill>
                <a:latin typeface="宋体"/>
                <a:cs typeface="宋体"/>
              </a:rPr>
              <a:t>月</a:t>
            </a:r>
            <a:endParaRPr sz="6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490"/>
              </a:spcBef>
            </a:pPr>
            <a:r>
              <a:rPr sz="500" spc="35">
                <a:solidFill>
                  <a:srgbClr val="87888B"/>
                </a:solidFill>
                <a:latin typeface="宋体"/>
                <a:cs typeface="宋体"/>
              </a:rPr>
              <a:t>数据来源：巨量算数</a:t>
            </a:r>
            <a:r>
              <a:rPr sz="500" spc="20">
                <a:solidFill>
                  <a:srgbClr val="87888B"/>
                </a:solidFill>
                <a:latin typeface="宋体"/>
                <a:cs typeface="宋体"/>
              </a:rPr>
              <a:t>，2022</a:t>
            </a:r>
            <a:r>
              <a:rPr sz="500" spc="3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500" spc="15">
                <a:solidFill>
                  <a:srgbClr val="87888B"/>
                </a:solidFill>
                <a:latin typeface="宋体"/>
                <a:cs typeface="宋体"/>
              </a:rPr>
              <a:t>1-11</a:t>
            </a:r>
            <a:r>
              <a:rPr sz="500" spc="35">
                <a:solidFill>
                  <a:srgbClr val="87888B"/>
                </a:solidFill>
                <a:latin typeface="宋体"/>
                <a:cs typeface="宋体"/>
              </a:rPr>
              <a:t>月、</a:t>
            </a:r>
            <a:r>
              <a:rPr sz="500" spc="15">
                <a:solidFill>
                  <a:srgbClr val="87888B"/>
                </a:solidFill>
                <a:latin typeface="宋体"/>
                <a:cs typeface="宋体"/>
              </a:rPr>
              <a:t>2023</a:t>
            </a:r>
            <a:r>
              <a:rPr sz="500" spc="3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500" spc="15">
                <a:solidFill>
                  <a:srgbClr val="87888B"/>
                </a:solidFill>
                <a:latin typeface="宋体"/>
                <a:cs typeface="宋体"/>
              </a:rPr>
              <a:t>1-11</a:t>
            </a:r>
            <a:r>
              <a:rPr sz="500" spc="35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endParaRPr sz="500">
              <a:latin typeface="宋体"/>
              <a:cs typeface="宋体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6229080" y="3995524"/>
            <a:ext cx="3912235" cy="487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625215"/>
              </a:tabLst>
            </a:pPr>
            <a:r>
              <a:rPr sz="600">
                <a:solidFill>
                  <a:srgbClr val="323031"/>
                </a:solidFill>
                <a:latin typeface="Times New Roman"/>
                <a:cs typeface="Times New Roman"/>
              </a:rPr>
              <a:t> 	</a:t>
            </a:r>
            <a:r>
              <a:rPr sz="600" spc="-5">
                <a:solidFill>
                  <a:srgbClr val="323031"/>
                </a:solidFill>
                <a:latin typeface="宋体"/>
                <a:cs typeface="宋体"/>
              </a:rPr>
              <a:t>5.0％</a:t>
            </a:r>
            <a:endParaRPr sz="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900">
              <a:latin typeface="宋体"/>
              <a:cs typeface="宋体"/>
            </a:endParaRPr>
          </a:p>
          <a:p>
            <a:pPr marL="308610">
              <a:lnSpc>
                <a:spcPct val="100000"/>
              </a:lnSpc>
              <a:tabLst>
                <a:tab pos="796925"/>
                <a:tab pos="1285875"/>
                <a:tab pos="1774189"/>
                <a:tab pos="2262505"/>
                <a:tab pos="2750820"/>
                <a:tab pos="3239135"/>
              </a:tabLst>
            </a:pPr>
            <a:r>
              <a:rPr sz="600" spc="65">
                <a:solidFill>
                  <a:srgbClr val="323031"/>
                </a:solidFill>
                <a:latin typeface="宋体"/>
                <a:cs typeface="宋体"/>
              </a:rPr>
              <a:t>2016	</a:t>
            </a:r>
            <a:r>
              <a:rPr sz="600" spc="60">
                <a:solidFill>
                  <a:srgbClr val="323031"/>
                </a:solidFill>
                <a:latin typeface="宋体"/>
                <a:cs typeface="宋体"/>
              </a:rPr>
              <a:t>2017	</a:t>
            </a:r>
            <a:r>
              <a:rPr sz="600" spc="65">
                <a:solidFill>
                  <a:srgbClr val="323031"/>
                </a:solidFill>
                <a:latin typeface="宋体"/>
                <a:cs typeface="宋体"/>
              </a:rPr>
              <a:t>2018	2019	</a:t>
            </a:r>
            <a:r>
              <a:rPr sz="600" spc="60">
                <a:solidFill>
                  <a:srgbClr val="323031"/>
                </a:solidFill>
                <a:latin typeface="宋体"/>
                <a:cs typeface="宋体"/>
              </a:rPr>
              <a:t>2020	2021	2022</a:t>
            </a:r>
            <a:endParaRPr sz="600">
              <a:latin typeface="宋体"/>
              <a:cs typeface="宋体"/>
            </a:endParaRPr>
          </a:p>
          <a:p>
            <a:pPr marR="5080" algn="r">
              <a:lnSpc>
                <a:spcPct val="100000"/>
              </a:lnSpc>
              <a:spcBef>
                <a:spcPts val="545"/>
              </a:spcBef>
            </a:pPr>
            <a:r>
              <a:rPr sz="400" spc="40">
                <a:solidFill>
                  <a:srgbClr val="87888B"/>
                </a:solidFill>
                <a:latin typeface="宋体"/>
                <a:cs typeface="宋体"/>
              </a:rPr>
              <a:t>数据来源：艾媒数据中心，2016-</a:t>
            </a:r>
            <a:r>
              <a:rPr sz="400" spc="15">
                <a:solidFill>
                  <a:srgbClr val="87888B"/>
                </a:solidFill>
                <a:latin typeface="宋体"/>
                <a:cs typeface="宋体"/>
              </a:rPr>
              <a:t>2</a:t>
            </a:r>
            <a:r>
              <a:rPr sz="400" spc="45">
                <a:solidFill>
                  <a:srgbClr val="87888B"/>
                </a:solidFill>
                <a:latin typeface="宋体"/>
                <a:cs typeface="宋体"/>
              </a:rPr>
              <a:t>022年</a:t>
            </a:r>
            <a:endParaRPr sz="400">
              <a:latin typeface="宋体"/>
              <a:cs typeface="宋体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6550088" y="906310"/>
            <a:ext cx="2148674" cy="21983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5922740" y="490419"/>
            <a:ext cx="541020" cy="438150"/>
          </a:xfrm>
          <a:custGeom>
            <a:rect l="l" t="t" r="r" b="b"/>
            <a:pathLst>
              <a:path w="541020" h="438150">
                <a:moveTo>
                  <a:pt x="418541" y="0"/>
                </a:moveTo>
                <a:lnTo>
                  <a:pt x="0" y="173469"/>
                </a:lnTo>
                <a:lnTo>
                  <a:pt x="0" y="437870"/>
                </a:lnTo>
                <a:lnTo>
                  <a:pt x="540740" y="437870"/>
                </a:lnTo>
                <a:lnTo>
                  <a:pt x="540740" y="86182"/>
                </a:lnTo>
                <a:lnTo>
                  <a:pt x="418541" y="0"/>
                </a:lnTo>
                <a:close/>
              </a:path>
            </a:pathLst>
          </a:custGeom>
          <a:solidFill>
            <a:srgbClr val="00CA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5922740" y="450129"/>
            <a:ext cx="541020" cy="173990"/>
          </a:xfrm>
          <a:custGeom>
            <a:rect l="l" t="t" r="r" b="b"/>
            <a:pathLst>
              <a:path w="541020" h="173990">
                <a:moveTo>
                  <a:pt x="0" y="173469"/>
                </a:moveTo>
                <a:lnTo>
                  <a:pt x="418541" y="0"/>
                </a:lnTo>
                <a:lnTo>
                  <a:pt x="540740" y="86169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5959636" y="548362"/>
            <a:ext cx="479425" cy="46609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900" b="1" spc="-220">
                <a:solidFill>
                  <a:srgbClr val="FFFFFF"/>
                </a:solidFill>
                <a:latin typeface="Arial"/>
                <a:cs typeface="Arial"/>
              </a:rPr>
              <a:t>2.1</a:t>
            </a:r>
            <a:endParaRPr sz="2900">
              <a:latin typeface="Arial"/>
              <a:cs typeface="Arial"/>
            </a:endParaRPr>
          </a:p>
        </p:txBody>
      </p:sp>
      <p:sp>
        <p:nvSpPr>
          <p:cNvPr id="55" name="object 55"/>
          <p:cNvSpPr txBox="1">
            <a:spLocks noGrp="1"/>
          </p:cNvSpPr>
          <p:nvPr>
            <p:ph type="title"/>
          </p:nvPr>
        </p:nvSpPr>
        <p:spPr>
          <a:xfrm>
            <a:off x="6583197" y="379439"/>
            <a:ext cx="2120900" cy="56451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6510">
              <a:lnSpc>
                <a:spcPct val="100000"/>
              </a:lnSpc>
              <a:spcBef>
                <a:spcPts val="420"/>
              </a:spcBef>
            </a:pPr>
            <a:r>
              <a:rPr sz="1500">
                <a:solidFill>
                  <a:srgbClr val="007FE0"/>
                </a:solidFill>
              </a:rPr>
              <a:t>趋势一</a:t>
            </a:r>
            <a:r>
              <a:rPr sz="1500" spc="-345">
                <a:solidFill>
                  <a:srgbClr val="007FE0"/>
                </a:solidFill>
              </a:rPr>
              <a:t> </a:t>
            </a:r>
            <a:r>
              <a:rPr sz="1500">
                <a:solidFill>
                  <a:srgbClr val="007FE0"/>
                </a:solidFill>
              </a:rPr>
              <a:t>智能生活</a:t>
            </a:r>
            <a:endParaRPr sz="1500"/>
          </a:p>
          <a:p>
            <a:pPr marL="12700">
              <a:lnSpc>
                <a:spcPct val="100000"/>
              </a:lnSpc>
              <a:spcBef>
                <a:spcPts val="325"/>
              </a:spcBef>
            </a:pPr>
            <a:r>
              <a:rPr sz="1500" u="heavy">
                <a:solidFill>
                  <a:srgbClr val="007FE0"/>
                </a:solidFill>
                <a:uFill>
                  <a:solidFill>
                    <a:srgbClr val="000000"/>
                  </a:solidFill>
                </a:uFill>
              </a:rPr>
              <a:t>从单品智能，到全屋智能</a:t>
            </a:r>
            <a:endParaRPr sz="1500"/>
          </a:p>
        </p:txBody>
      </p:sp>
      <p:sp>
        <p:nvSpPr>
          <p:cNvPr id="56" name="object 56"/>
          <p:cNvSpPr/>
          <p:nvPr/>
        </p:nvSpPr>
        <p:spPr>
          <a:xfrm>
            <a:off x="8600858" y="819409"/>
            <a:ext cx="195783" cy="195783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 txBox="1"/>
          <p:nvPr/>
        </p:nvSpPr>
        <p:spPr>
          <a:xfrm>
            <a:off x="680140" y="496938"/>
            <a:ext cx="344805" cy="1301115"/>
          </a:xfrm>
          <a:prstGeom prst="rect">
            <a:avLst/>
          </a:prstGeom>
        </p:spPr>
        <p:txBody>
          <a:bodyPr vert="eaVert" wrap="square" lIns="0" tIns="0" rIns="0" bIns="0" rtlCol="0">
            <a:spAutoFit/>
          </a:bodyPr>
          <a:lstStyle/>
          <a:p>
            <a:pPr marL="12700">
              <a:lnSpc>
                <a:spcPct val="60000"/>
              </a:lnSpc>
            </a:pPr>
            <a:r>
              <a:rPr sz="2500">
                <a:solidFill>
                  <a:srgbClr val="FFFFFF"/>
                </a:solidFill>
                <a:latin typeface="宋体"/>
                <a:cs typeface="宋体"/>
              </a:rPr>
              <a:t>五大趋势</a:t>
            </a:r>
            <a:endParaRPr sz="2500">
              <a:latin typeface="宋体"/>
              <a:cs typeface="宋体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636551" y="1772135"/>
            <a:ext cx="394335" cy="34480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845"/>
              </a:lnSpc>
            </a:pPr>
            <a:r>
              <a:rPr sz="2500">
                <a:solidFill>
                  <a:srgbClr val="FFFFFF"/>
                </a:solidFill>
                <a:latin typeface="宋体"/>
                <a:cs typeface="宋体"/>
              </a:rPr>
              <a:t>·</a:t>
            </a:r>
            <a:endParaRPr sz="2500">
              <a:latin typeface="宋体"/>
              <a:cs typeface="宋体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680140" y="2090931"/>
            <a:ext cx="344805" cy="2576195"/>
          </a:xfrm>
          <a:prstGeom prst="rect">
            <a:avLst/>
          </a:prstGeom>
        </p:spPr>
        <p:txBody>
          <a:bodyPr vert="eaVert" wrap="square" lIns="0" tIns="0" rIns="0" bIns="0" rtlCol="0">
            <a:spAutoFit/>
          </a:bodyPr>
          <a:lstStyle/>
          <a:p>
            <a:pPr marL="12700">
              <a:lnSpc>
                <a:spcPct val="60000"/>
              </a:lnSpc>
            </a:pPr>
            <a:r>
              <a:rPr sz="2500">
                <a:solidFill>
                  <a:srgbClr val="FFFFFF"/>
                </a:solidFill>
                <a:latin typeface="宋体"/>
                <a:cs typeface="宋体"/>
              </a:rPr>
              <a:t>助力行业迭代升级</a:t>
            </a:r>
            <a:endParaRPr sz="2500">
              <a:latin typeface="宋体"/>
              <a:cs typeface="宋体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2139669" y="749137"/>
            <a:ext cx="12700" cy="132715"/>
          </a:xfrm>
          <a:custGeom>
            <a:rect l="l" t="t" r="r" b="b"/>
            <a:pathLst>
              <a:path w="12700" h="132715">
                <a:moveTo>
                  <a:pt x="12598" y="132562"/>
                </a:moveTo>
                <a:lnTo>
                  <a:pt x="10731" y="94567"/>
                </a:lnTo>
                <a:lnTo>
                  <a:pt x="8008" y="59809"/>
                </a:lnTo>
                <a:lnTo>
                  <a:pt x="4431" y="28287"/>
                </a:lnTo>
                <a:lnTo>
                  <a:pt x="0" y="0"/>
                </a:lnTo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1865806" y="608357"/>
            <a:ext cx="287655" cy="670560"/>
          </a:xfrm>
          <a:custGeom>
            <a:rect l="l" t="t" r="r" b="b"/>
            <a:pathLst>
              <a:path w="287655" h="670560">
                <a:moveTo>
                  <a:pt x="254203" y="72618"/>
                </a:moveTo>
                <a:lnTo>
                  <a:pt x="234755" y="40847"/>
                </a:lnTo>
                <a:lnTo>
                  <a:pt x="209880" y="18154"/>
                </a:lnTo>
                <a:lnTo>
                  <a:pt x="179576" y="4538"/>
                </a:lnTo>
                <a:lnTo>
                  <a:pt x="143840" y="0"/>
                </a:lnTo>
                <a:lnTo>
                  <a:pt x="106651" y="4650"/>
                </a:lnTo>
                <a:lnTo>
                  <a:pt x="50585" y="41855"/>
                </a:lnTo>
                <a:lnTo>
                  <a:pt x="28470" y="82500"/>
                </a:lnTo>
                <a:lnTo>
                  <a:pt x="11144" y="153558"/>
                </a:lnTo>
                <a:lnTo>
                  <a:pt x="4953" y="205401"/>
                </a:lnTo>
                <a:lnTo>
                  <a:pt x="1238" y="266005"/>
                </a:lnTo>
                <a:lnTo>
                  <a:pt x="0" y="335368"/>
                </a:lnTo>
                <a:lnTo>
                  <a:pt x="1323" y="405978"/>
                </a:lnTo>
                <a:lnTo>
                  <a:pt x="5295" y="467418"/>
                </a:lnTo>
                <a:lnTo>
                  <a:pt x="11919" y="519685"/>
                </a:lnTo>
                <a:lnTo>
                  <a:pt x="21197" y="562778"/>
                </a:lnTo>
                <a:lnTo>
                  <a:pt x="52406" y="628784"/>
                </a:lnTo>
                <a:lnTo>
                  <a:pt x="107411" y="665455"/>
                </a:lnTo>
                <a:lnTo>
                  <a:pt x="143129" y="670039"/>
                </a:lnTo>
                <a:lnTo>
                  <a:pt x="178600" y="665545"/>
                </a:lnTo>
                <a:lnTo>
                  <a:pt x="233779" y="629587"/>
                </a:lnTo>
                <a:lnTo>
                  <a:pt x="265063" y="567453"/>
                </a:lnTo>
                <a:lnTo>
                  <a:pt x="274251" y="529146"/>
                </a:lnTo>
                <a:lnTo>
                  <a:pt x="281056" y="483197"/>
                </a:lnTo>
                <a:lnTo>
                  <a:pt x="285477" y="429607"/>
                </a:lnTo>
                <a:lnTo>
                  <a:pt x="287515" y="368376"/>
                </a:lnTo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1629408" y="445289"/>
            <a:ext cx="759460" cy="1002030"/>
          </a:xfrm>
          <a:custGeom>
            <a:rect l="l" t="t" r="r" b="b"/>
            <a:pathLst>
              <a:path w="759460" h="1002030">
                <a:moveTo>
                  <a:pt x="378815" y="0"/>
                </a:moveTo>
                <a:lnTo>
                  <a:pt x="429557" y="2957"/>
                </a:lnTo>
                <a:lnTo>
                  <a:pt x="476813" y="11830"/>
                </a:lnTo>
                <a:lnTo>
                  <a:pt x="520581" y="26618"/>
                </a:lnTo>
                <a:lnTo>
                  <a:pt x="560862" y="47320"/>
                </a:lnTo>
                <a:lnTo>
                  <a:pt x="597656" y="73935"/>
                </a:lnTo>
                <a:lnTo>
                  <a:pt x="630962" y="106464"/>
                </a:lnTo>
                <a:lnTo>
                  <a:pt x="660781" y="144906"/>
                </a:lnTo>
                <a:lnTo>
                  <a:pt x="686850" y="187624"/>
                </a:lnTo>
                <a:lnTo>
                  <a:pt x="708910" y="232971"/>
                </a:lnTo>
                <a:lnTo>
                  <a:pt x="726961" y="280946"/>
                </a:lnTo>
                <a:lnTo>
                  <a:pt x="741000" y="331551"/>
                </a:lnTo>
                <a:lnTo>
                  <a:pt x="751029" y="384786"/>
                </a:lnTo>
                <a:lnTo>
                  <a:pt x="757047" y="440652"/>
                </a:lnTo>
                <a:lnTo>
                  <a:pt x="759053" y="499148"/>
                </a:lnTo>
                <a:lnTo>
                  <a:pt x="757512" y="551638"/>
                </a:lnTo>
                <a:lnTo>
                  <a:pt x="752888" y="601935"/>
                </a:lnTo>
                <a:lnTo>
                  <a:pt x="745182" y="650038"/>
                </a:lnTo>
                <a:lnTo>
                  <a:pt x="734393" y="695948"/>
                </a:lnTo>
                <a:lnTo>
                  <a:pt x="720521" y="739666"/>
                </a:lnTo>
                <a:lnTo>
                  <a:pt x="703568" y="781192"/>
                </a:lnTo>
                <a:lnTo>
                  <a:pt x="683531" y="820526"/>
                </a:lnTo>
                <a:lnTo>
                  <a:pt x="660412" y="857669"/>
                </a:lnTo>
                <a:lnTo>
                  <a:pt x="630492" y="895923"/>
                </a:lnTo>
                <a:lnTo>
                  <a:pt x="597067" y="928293"/>
                </a:lnTo>
                <a:lnTo>
                  <a:pt x="560136" y="954778"/>
                </a:lnTo>
                <a:lnTo>
                  <a:pt x="519703" y="975378"/>
                </a:lnTo>
                <a:lnTo>
                  <a:pt x="475767" y="990093"/>
                </a:lnTo>
                <a:lnTo>
                  <a:pt x="428330" y="998921"/>
                </a:lnTo>
                <a:lnTo>
                  <a:pt x="377393" y="1001864"/>
                </a:lnTo>
                <a:lnTo>
                  <a:pt x="327945" y="998973"/>
                </a:lnTo>
                <a:lnTo>
                  <a:pt x="281741" y="990298"/>
                </a:lnTo>
                <a:lnTo>
                  <a:pt x="238778" y="975839"/>
                </a:lnTo>
                <a:lnTo>
                  <a:pt x="199056" y="955597"/>
                </a:lnTo>
                <a:lnTo>
                  <a:pt x="162573" y="929572"/>
                </a:lnTo>
                <a:lnTo>
                  <a:pt x="129326" y="897763"/>
                </a:lnTo>
                <a:lnTo>
                  <a:pt x="99314" y="860170"/>
                </a:lnTo>
                <a:lnTo>
                  <a:pt x="76042" y="823578"/>
                </a:lnTo>
                <a:lnTo>
                  <a:pt x="55871" y="784649"/>
                </a:lnTo>
                <a:lnTo>
                  <a:pt x="38801" y="743383"/>
                </a:lnTo>
                <a:lnTo>
                  <a:pt x="24834" y="699781"/>
                </a:lnTo>
                <a:lnTo>
                  <a:pt x="13970" y="653841"/>
                </a:lnTo>
                <a:lnTo>
                  <a:pt x="6209" y="605565"/>
                </a:lnTo>
                <a:lnTo>
                  <a:pt x="1552" y="554953"/>
                </a:lnTo>
                <a:lnTo>
                  <a:pt x="0" y="502005"/>
                </a:lnTo>
                <a:lnTo>
                  <a:pt x="1976" y="442755"/>
                </a:lnTo>
                <a:lnTo>
                  <a:pt x="7905" y="386250"/>
                </a:lnTo>
                <a:lnTo>
                  <a:pt x="17787" y="332490"/>
                </a:lnTo>
                <a:lnTo>
                  <a:pt x="31622" y="281475"/>
                </a:lnTo>
                <a:lnTo>
                  <a:pt x="49408" y="233206"/>
                </a:lnTo>
                <a:lnTo>
                  <a:pt x="71147" y="187683"/>
                </a:lnTo>
                <a:lnTo>
                  <a:pt x="96837" y="144906"/>
                </a:lnTo>
                <a:lnTo>
                  <a:pt x="120326" y="113436"/>
                </a:lnTo>
                <a:lnTo>
                  <a:pt x="174338" y="62039"/>
                </a:lnTo>
                <a:lnTo>
                  <a:pt x="204863" y="42113"/>
                </a:lnTo>
              </a:path>
            </a:pathLst>
          </a:custGeom>
          <a:ln w="12699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2737524" y="1432245"/>
            <a:ext cx="108585" cy="0"/>
          </a:xfrm>
          <a:custGeom>
            <a:rect l="l" t="t" r="r" b="b"/>
            <a:pathLst>
              <a:path w="108585">
                <a:moveTo>
                  <a:pt x="108419" y="0"/>
                </a:moveTo>
                <a:lnTo>
                  <a:pt x="0" y="0"/>
                </a:lnTo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2482317" y="445366"/>
            <a:ext cx="746125" cy="987425"/>
          </a:xfrm>
          <a:custGeom>
            <a:rect l="l" t="t" r="r" b="b"/>
            <a:pathLst>
              <a:path w="746125" h="987425">
                <a:moveTo>
                  <a:pt x="167386" y="986878"/>
                </a:moveTo>
                <a:lnTo>
                  <a:pt x="0" y="986878"/>
                </a:lnTo>
                <a:lnTo>
                  <a:pt x="0" y="798258"/>
                </a:lnTo>
                <a:lnTo>
                  <a:pt x="20745" y="782797"/>
                </a:lnTo>
                <a:lnTo>
                  <a:pt x="47282" y="763501"/>
                </a:lnTo>
                <a:lnTo>
                  <a:pt x="79581" y="740344"/>
                </a:lnTo>
                <a:lnTo>
                  <a:pt x="117614" y="713295"/>
                </a:lnTo>
                <a:lnTo>
                  <a:pt x="172583" y="673680"/>
                </a:lnTo>
                <a:lnTo>
                  <a:pt x="223093" y="636089"/>
                </a:lnTo>
                <a:lnTo>
                  <a:pt x="269151" y="600528"/>
                </a:lnTo>
                <a:lnTo>
                  <a:pt x="310762" y="567003"/>
                </a:lnTo>
                <a:lnTo>
                  <a:pt x="347931" y="535519"/>
                </a:lnTo>
                <a:lnTo>
                  <a:pt x="380663" y="506083"/>
                </a:lnTo>
                <a:lnTo>
                  <a:pt x="408965" y="478701"/>
                </a:lnTo>
                <a:lnTo>
                  <a:pt x="448722" y="433573"/>
                </a:lnTo>
                <a:lnTo>
                  <a:pt x="477159" y="390409"/>
                </a:lnTo>
                <a:lnTo>
                  <a:pt x="494245" y="349147"/>
                </a:lnTo>
                <a:lnTo>
                  <a:pt x="499948" y="309727"/>
                </a:lnTo>
                <a:lnTo>
                  <a:pt x="497688" y="282862"/>
                </a:lnTo>
                <a:lnTo>
                  <a:pt x="479615" y="236389"/>
                </a:lnTo>
                <a:lnTo>
                  <a:pt x="444001" y="200795"/>
                </a:lnTo>
                <a:lnTo>
                  <a:pt x="395241" y="182374"/>
                </a:lnTo>
                <a:lnTo>
                  <a:pt x="366166" y="180060"/>
                </a:lnTo>
                <a:lnTo>
                  <a:pt x="321964" y="185213"/>
                </a:lnTo>
                <a:lnTo>
                  <a:pt x="284455" y="200679"/>
                </a:lnTo>
                <a:lnTo>
                  <a:pt x="253622" y="226466"/>
                </a:lnTo>
                <a:lnTo>
                  <a:pt x="229445" y="262582"/>
                </a:lnTo>
                <a:lnTo>
                  <a:pt x="211907" y="309036"/>
                </a:lnTo>
                <a:lnTo>
                  <a:pt x="200990" y="365836"/>
                </a:lnTo>
                <a:lnTo>
                  <a:pt x="0" y="321144"/>
                </a:lnTo>
                <a:lnTo>
                  <a:pt x="12992" y="269805"/>
                </a:lnTo>
                <a:lnTo>
                  <a:pt x="29302" y="222942"/>
                </a:lnTo>
                <a:lnTo>
                  <a:pt x="48932" y="180552"/>
                </a:lnTo>
                <a:lnTo>
                  <a:pt x="71884" y="142635"/>
                </a:lnTo>
                <a:lnTo>
                  <a:pt x="98160" y="109186"/>
                </a:lnTo>
                <a:lnTo>
                  <a:pt x="127763" y="80205"/>
                </a:lnTo>
                <a:lnTo>
                  <a:pt x="160694" y="55688"/>
                </a:lnTo>
                <a:lnTo>
                  <a:pt x="196957" y="35634"/>
                </a:lnTo>
                <a:lnTo>
                  <a:pt x="236552" y="20041"/>
                </a:lnTo>
                <a:lnTo>
                  <a:pt x="279483" y="8905"/>
                </a:lnTo>
                <a:lnTo>
                  <a:pt x="325752" y="2226"/>
                </a:lnTo>
                <a:lnTo>
                  <a:pt x="375361" y="0"/>
                </a:lnTo>
                <a:lnTo>
                  <a:pt x="430542" y="2509"/>
                </a:lnTo>
                <a:lnTo>
                  <a:pt x="481312" y="10037"/>
                </a:lnTo>
                <a:lnTo>
                  <a:pt x="527643" y="22585"/>
                </a:lnTo>
                <a:lnTo>
                  <a:pt x="569511" y="40152"/>
                </a:lnTo>
                <a:lnTo>
                  <a:pt x="606888" y="62740"/>
                </a:lnTo>
                <a:lnTo>
                  <a:pt x="639749" y="90347"/>
                </a:lnTo>
                <a:lnTo>
                  <a:pt x="672962" y="127896"/>
                </a:lnTo>
                <a:lnTo>
                  <a:pt x="698793" y="168258"/>
                </a:lnTo>
                <a:lnTo>
                  <a:pt x="717243" y="211435"/>
                </a:lnTo>
                <a:lnTo>
                  <a:pt x="728312" y="257427"/>
                </a:lnTo>
                <a:lnTo>
                  <a:pt x="732002" y="306235"/>
                </a:lnTo>
                <a:lnTo>
                  <a:pt x="728157" y="356874"/>
                </a:lnTo>
                <a:lnTo>
                  <a:pt x="716613" y="405321"/>
                </a:lnTo>
                <a:lnTo>
                  <a:pt x="697353" y="451592"/>
                </a:lnTo>
                <a:lnTo>
                  <a:pt x="670361" y="495702"/>
                </a:lnTo>
                <a:lnTo>
                  <a:pt x="635622" y="537667"/>
                </a:lnTo>
                <a:lnTo>
                  <a:pt x="584733" y="585437"/>
                </a:lnTo>
                <a:lnTo>
                  <a:pt x="553293" y="611237"/>
                </a:lnTo>
                <a:lnTo>
                  <a:pt x="517854" y="638320"/>
                </a:lnTo>
                <a:lnTo>
                  <a:pt x="478412" y="666692"/>
                </a:lnTo>
                <a:lnTo>
                  <a:pt x="434965" y="696358"/>
                </a:lnTo>
                <a:lnTo>
                  <a:pt x="387510" y="727325"/>
                </a:lnTo>
                <a:lnTo>
                  <a:pt x="336045" y="759596"/>
                </a:lnTo>
                <a:lnTo>
                  <a:pt x="280568" y="793178"/>
                </a:lnTo>
                <a:lnTo>
                  <a:pt x="745629" y="793178"/>
                </a:lnTo>
                <a:lnTo>
                  <a:pt x="729145" y="986878"/>
                </a:lnTo>
                <a:lnTo>
                  <a:pt x="451446" y="986878"/>
                </a:lnTo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 txBox="1"/>
          <p:nvPr/>
        </p:nvSpPr>
        <p:spPr>
          <a:xfrm>
            <a:off x="1302118" y="1783727"/>
            <a:ext cx="4092575" cy="744855"/>
          </a:xfrm>
          <a:prstGeom prst="rect">
            <a:avLst/>
          </a:prstGeom>
          <a:solidFill>
            <a:srgbClr val="007FE0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350">
              <a:latin typeface="Times New Roman"/>
              <a:cs typeface="Times New Roman"/>
            </a:endParaRPr>
          </a:p>
          <a:p>
            <a:pPr marL="327025">
              <a:lnSpc>
                <a:spcPct val="100000"/>
              </a:lnSpc>
              <a:spcBef>
                <a:spcPts val="5"/>
              </a:spcBef>
            </a:pPr>
            <a:r>
              <a:rPr sz="900" spc="-20">
                <a:solidFill>
                  <a:srgbClr val="FFFFFF"/>
                </a:solidFill>
                <a:latin typeface="宋体"/>
                <a:cs typeface="宋体"/>
              </a:rPr>
              <a:t>2.1</a:t>
            </a:r>
            <a:r>
              <a:rPr sz="900" spc="10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350" baseline="3086">
                <a:solidFill>
                  <a:srgbClr val="FFFFFF"/>
                </a:solidFill>
                <a:latin typeface="宋体"/>
                <a:cs typeface="宋体"/>
              </a:rPr>
              <a:t>趋势一</a:t>
            </a:r>
            <a:r>
              <a:rPr sz="1350" spc="60" baseline="3086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350" baseline="3086">
                <a:solidFill>
                  <a:srgbClr val="FFFFFF"/>
                </a:solidFill>
                <a:latin typeface="宋体"/>
                <a:cs typeface="宋体"/>
              </a:rPr>
              <a:t>智能生活</a:t>
            </a:r>
            <a:endParaRPr sz="1350" baseline="3086">
              <a:latin typeface="宋体"/>
              <a:cs typeface="宋体"/>
            </a:endParaRPr>
          </a:p>
          <a:p>
            <a:pPr marL="617220">
              <a:lnSpc>
                <a:spcPct val="100000"/>
              </a:lnSpc>
              <a:spcBef>
                <a:spcPts val="470"/>
              </a:spcBef>
            </a:pPr>
            <a:r>
              <a:rPr sz="800" spc="10">
                <a:solidFill>
                  <a:srgbClr val="FFFFFF"/>
                </a:solidFill>
                <a:latin typeface="宋体"/>
                <a:cs typeface="宋体"/>
              </a:rPr>
              <a:t>从单品智能，到全屋智能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1302118" y="2592332"/>
            <a:ext cx="4092575" cy="1948814"/>
          </a:xfrm>
          <a:prstGeom prst="rect">
            <a:avLst/>
          </a:prstGeom>
        </p:spPr>
        <p:txBody>
          <a:bodyPr vert="horz" wrap="square" lIns="0" tIns="77470" rIns="0" bIns="0" rtlCol="0">
            <a:spAutoFit/>
          </a:bodyPr>
          <a:lstStyle/>
          <a:p>
            <a:pPr marL="617220" lvl="1" indent="-288925">
              <a:lnSpc>
                <a:spcPct val="100000"/>
              </a:lnSpc>
              <a:spcBef>
                <a:spcPts val="610"/>
              </a:spcBef>
              <a:buAutoNum type="arabicPeriod" startAt="2"/>
              <a:tabLst>
                <a:tab pos="617855"/>
              </a:tabLst>
            </a:pPr>
            <a:r>
              <a:rPr sz="1350" baseline="3086">
                <a:solidFill>
                  <a:srgbClr val="FFFFFF"/>
                </a:solidFill>
                <a:latin typeface="宋体"/>
                <a:cs typeface="宋体"/>
              </a:rPr>
              <a:t>趋势二</a:t>
            </a:r>
            <a:r>
              <a:rPr sz="1350" spc="60" baseline="3086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350" baseline="3086">
                <a:solidFill>
                  <a:srgbClr val="FFFFFF"/>
                </a:solidFill>
                <a:latin typeface="宋体"/>
                <a:cs typeface="宋体"/>
              </a:rPr>
              <a:t>健康为先</a:t>
            </a:r>
            <a:endParaRPr sz="1350" baseline="3086">
              <a:latin typeface="宋体"/>
              <a:cs typeface="宋体"/>
            </a:endParaRPr>
          </a:p>
          <a:p>
            <a:pPr marL="617220">
              <a:lnSpc>
                <a:spcPct val="100000"/>
              </a:lnSpc>
              <a:spcBef>
                <a:spcPts val="455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贯穿于装修前后，存在于衣食住场景</a:t>
            </a:r>
            <a:endParaRPr sz="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250">
              <a:latin typeface="宋体"/>
              <a:cs typeface="宋体"/>
            </a:endParaRPr>
          </a:p>
          <a:p>
            <a:pPr marL="617220" lvl="1" indent="-290195">
              <a:lnSpc>
                <a:spcPct val="100000"/>
              </a:lnSpc>
              <a:spcBef>
                <a:spcPts val="5"/>
              </a:spcBef>
              <a:buAutoNum type="arabicPeriod" startAt="3"/>
              <a:tabLst>
                <a:tab pos="617855"/>
              </a:tabLst>
            </a:pP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趋势三</a:t>
            </a:r>
            <a:r>
              <a:rPr sz="900" spc="4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个性偏好</a:t>
            </a:r>
            <a:endParaRPr sz="900">
              <a:latin typeface="宋体"/>
              <a:cs typeface="宋体"/>
            </a:endParaRPr>
          </a:p>
          <a:p>
            <a:pPr marL="617220">
              <a:lnSpc>
                <a:spcPct val="100000"/>
              </a:lnSpc>
              <a:spcBef>
                <a:spcPts val="434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是审美演进，也是去风格化的自我表达</a:t>
            </a:r>
            <a:endParaRPr sz="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300">
              <a:latin typeface="宋体"/>
              <a:cs typeface="宋体"/>
            </a:endParaRPr>
          </a:p>
          <a:p>
            <a:pPr marL="617220" lvl="1" indent="-290830">
              <a:lnSpc>
                <a:spcPct val="100000"/>
              </a:lnSpc>
              <a:buAutoNum type="arabicPeriod" startAt="4"/>
              <a:tabLst>
                <a:tab pos="617855"/>
              </a:tabLst>
            </a:pP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趋势四</a:t>
            </a:r>
            <a:r>
              <a:rPr sz="900" spc="4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创新需求</a:t>
            </a:r>
            <a:endParaRPr sz="900">
              <a:latin typeface="宋体"/>
              <a:cs typeface="宋体"/>
            </a:endParaRPr>
          </a:p>
          <a:p>
            <a:pPr marL="617220">
              <a:lnSpc>
                <a:spcPct val="100000"/>
              </a:lnSpc>
              <a:spcBef>
                <a:spcPts val="42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创新需求的萌发，是对家的重新定义</a:t>
            </a:r>
            <a:endParaRPr sz="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300">
              <a:latin typeface="宋体"/>
              <a:cs typeface="宋体"/>
            </a:endParaRPr>
          </a:p>
          <a:p>
            <a:pPr marL="617220" lvl="1" indent="-290195">
              <a:lnSpc>
                <a:spcPct val="100000"/>
              </a:lnSpc>
              <a:spcBef>
                <a:spcPts val="5"/>
              </a:spcBef>
              <a:buAutoNum type="arabicPeriod" startAt="5"/>
              <a:tabLst>
                <a:tab pos="617855"/>
              </a:tabLst>
            </a:pP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趋势五</a:t>
            </a:r>
            <a:r>
              <a:rPr sz="900" spc="4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情绪价值</a:t>
            </a:r>
            <a:endParaRPr sz="900">
              <a:latin typeface="宋体"/>
              <a:cs typeface="宋体"/>
            </a:endParaRPr>
          </a:p>
          <a:p>
            <a:pPr marL="617220">
              <a:lnSpc>
                <a:spcPct val="100000"/>
              </a:lnSpc>
              <a:spcBef>
                <a:spcPts val="125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高层次需求崛起，推动使用价值到情绪价值演进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7" name="object 67"/>
          <p:cNvSpPr/>
          <p:nvPr/>
        </p:nvSpPr>
        <p:spPr>
          <a:xfrm>
            <a:off x="1298948" y="1780552"/>
            <a:ext cx="4070350" cy="0"/>
          </a:xfrm>
          <a:custGeom>
            <a:rect l="l" t="t" r="r" b="b"/>
            <a:pathLst>
              <a:path w="4070350">
                <a:moveTo>
                  <a:pt x="0" y="0"/>
                </a:moveTo>
                <a:lnTo>
                  <a:pt x="4069791" y="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 txBox="1"/>
          <p:nvPr/>
        </p:nvSpPr>
        <p:spPr>
          <a:xfrm>
            <a:off x="4248584" y="440111"/>
            <a:ext cx="653415" cy="314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4480">
              <a:lnSpc>
                <a:spcPct val="100000"/>
              </a:lnSpc>
              <a:spcBef>
                <a:spcPts val="100"/>
              </a:spcBef>
            </a:pPr>
            <a:r>
              <a:rPr sz="700">
                <a:solidFill>
                  <a:srgbClr val="FFFFFF"/>
                </a:solidFill>
                <a:latin typeface="宋体"/>
                <a:cs typeface="宋体"/>
              </a:rPr>
              <a:t>第二篇章</a:t>
            </a:r>
            <a:endParaRPr sz="7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95"/>
              </a:spcBef>
            </a:pPr>
            <a:r>
              <a:rPr sz="700" spc="175">
                <a:solidFill>
                  <a:srgbClr val="FFFFFF"/>
                </a:solidFill>
                <a:latin typeface="宋体"/>
                <a:cs typeface="宋体"/>
              </a:rPr>
              <a:t>PAGE</a:t>
            </a: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700" spc="70">
                <a:solidFill>
                  <a:srgbClr val="FFFFFF"/>
                </a:solidFill>
                <a:latin typeface="宋体"/>
                <a:cs typeface="宋体"/>
              </a:rPr>
              <a:t>02</a:t>
            </a:r>
            <a:r>
              <a:rPr sz="700" spc="-17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700" spc="80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700" spc="-18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700" spc="70">
                <a:solidFill>
                  <a:srgbClr val="FFFFFF"/>
                </a:solidFill>
                <a:latin typeface="宋体"/>
                <a:cs typeface="宋体"/>
              </a:rPr>
              <a:t>04</a:t>
            </a:r>
            <a:endParaRPr sz="700">
              <a:latin typeface="宋体"/>
              <a:cs typeface="宋体"/>
            </a:endParaRPr>
          </a:p>
        </p:txBody>
      </p:sp>
      <p:sp>
        <p:nvSpPr>
          <p:cNvPr id="69" name="object 69"/>
          <p:cNvSpPr/>
          <p:nvPr/>
        </p:nvSpPr>
        <p:spPr>
          <a:xfrm>
            <a:off x="1542416" y="5095186"/>
            <a:ext cx="4068445" cy="2044700"/>
          </a:xfrm>
          <a:custGeom>
            <a:rect l="l" t="t" r="r" b="b"/>
            <a:pathLst>
              <a:path w="4068445" h="2044700">
                <a:moveTo>
                  <a:pt x="51739" y="1828800"/>
                </a:moveTo>
                <a:lnTo>
                  <a:pt x="44716" y="1828800"/>
                </a:lnTo>
                <a:lnTo>
                  <a:pt x="0" y="2044700"/>
                </a:lnTo>
                <a:lnTo>
                  <a:pt x="7785" y="2044700"/>
                </a:lnTo>
                <a:lnTo>
                  <a:pt x="51739" y="1828800"/>
                </a:lnTo>
                <a:close/>
              </a:path>
              <a:path w="4068445" h="2044700">
                <a:moveTo>
                  <a:pt x="99021" y="1828800"/>
                </a:moveTo>
                <a:lnTo>
                  <a:pt x="91795" y="1828800"/>
                </a:lnTo>
                <a:lnTo>
                  <a:pt x="23774" y="2044700"/>
                </a:lnTo>
                <a:lnTo>
                  <a:pt x="29413" y="2044700"/>
                </a:lnTo>
                <a:lnTo>
                  <a:pt x="99021" y="1828800"/>
                </a:lnTo>
                <a:close/>
              </a:path>
              <a:path w="4068445" h="2044700">
                <a:moveTo>
                  <a:pt x="482028" y="1828800"/>
                </a:moveTo>
                <a:lnTo>
                  <a:pt x="474789" y="1828800"/>
                </a:lnTo>
                <a:lnTo>
                  <a:pt x="544423" y="2044700"/>
                </a:lnTo>
                <a:lnTo>
                  <a:pt x="550062" y="2044700"/>
                </a:lnTo>
                <a:lnTo>
                  <a:pt x="482028" y="1828800"/>
                </a:lnTo>
                <a:close/>
              </a:path>
              <a:path w="4068445" h="2044700">
                <a:moveTo>
                  <a:pt x="529653" y="1828800"/>
                </a:moveTo>
                <a:lnTo>
                  <a:pt x="522617" y="1828800"/>
                </a:lnTo>
                <a:lnTo>
                  <a:pt x="566038" y="2044700"/>
                </a:lnTo>
                <a:lnTo>
                  <a:pt x="573836" y="2044700"/>
                </a:lnTo>
                <a:lnTo>
                  <a:pt x="529653" y="1828800"/>
                </a:lnTo>
                <a:close/>
              </a:path>
              <a:path w="4068445" h="2044700">
                <a:moveTo>
                  <a:pt x="749871" y="1536699"/>
                </a:moveTo>
                <a:lnTo>
                  <a:pt x="743013" y="1536699"/>
                </a:lnTo>
                <a:lnTo>
                  <a:pt x="743013" y="2044700"/>
                </a:lnTo>
                <a:lnTo>
                  <a:pt x="749871" y="2044700"/>
                </a:lnTo>
                <a:lnTo>
                  <a:pt x="749871" y="1701800"/>
                </a:lnTo>
                <a:lnTo>
                  <a:pt x="1170597" y="1701800"/>
                </a:lnTo>
                <a:lnTo>
                  <a:pt x="1170597" y="1689100"/>
                </a:lnTo>
                <a:lnTo>
                  <a:pt x="749871" y="1689100"/>
                </a:lnTo>
                <a:lnTo>
                  <a:pt x="749871" y="1536699"/>
                </a:lnTo>
                <a:close/>
              </a:path>
              <a:path w="4068445" h="2044700">
                <a:moveTo>
                  <a:pt x="1170597" y="1701800"/>
                </a:moveTo>
                <a:lnTo>
                  <a:pt x="1163751" y="1701800"/>
                </a:lnTo>
                <a:lnTo>
                  <a:pt x="1163751" y="2044700"/>
                </a:lnTo>
                <a:lnTo>
                  <a:pt x="1170597" y="2044700"/>
                </a:lnTo>
                <a:lnTo>
                  <a:pt x="1170597" y="1701800"/>
                </a:lnTo>
                <a:close/>
              </a:path>
              <a:path w="4068445" h="2044700">
                <a:moveTo>
                  <a:pt x="1334350" y="1955800"/>
                </a:moveTo>
                <a:lnTo>
                  <a:pt x="1327188" y="1955800"/>
                </a:lnTo>
                <a:lnTo>
                  <a:pt x="1327188" y="2044700"/>
                </a:lnTo>
                <a:lnTo>
                  <a:pt x="1334350" y="2044700"/>
                </a:lnTo>
                <a:lnTo>
                  <a:pt x="1334350" y="1955800"/>
                </a:lnTo>
                <a:close/>
              </a:path>
              <a:path w="4068445" h="2044700">
                <a:moveTo>
                  <a:pt x="1385582" y="1955800"/>
                </a:moveTo>
                <a:lnTo>
                  <a:pt x="1377899" y="1955800"/>
                </a:lnTo>
                <a:lnTo>
                  <a:pt x="1345780" y="2044700"/>
                </a:lnTo>
                <a:lnTo>
                  <a:pt x="1352067" y="2044700"/>
                </a:lnTo>
                <a:lnTo>
                  <a:pt x="1385582" y="1955800"/>
                </a:lnTo>
                <a:close/>
              </a:path>
              <a:path w="4068445" h="2044700">
                <a:moveTo>
                  <a:pt x="1694548" y="1955800"/>
                </a:moveTo>
                <a:lnTo>
                  <a:pt x="1686864" y="1955800"/>
                </a:lnTo>
                <a:lnTo>
                  <a:pt x="1720367" y="2044700"/>
                </a:lnTo>
                <a:lnTo>
                  <a:pt x="1726666" y="2044700"/>
                </a:lnTo>
                <a:lnTo>
                  <a:pt x="1694548" y="1955800"/>
                </a:lnTo>
                <a:close/>
              </a:path>
              <a:path w="4068445" h="2044700">
                <a:moveTo>
                  <a:pt x="1745259" y="1955800"/>
                </a:moveTo>
                <a:lnTo>
                  <a:pt x="1738096" y="1955800"/>
                </a:lnTo>
                <a:lnTo>
                  <a:pt x="1738096" y="2044700"/>
                </a:lnTo>
                <a:lnTo>
                  <a:pt x="1745259" y="2044700"/>
                </a:lnTo>
                <a:lnTo>
                  <a:pt x="1745259" y="1955800"/>
                </a:lnTo>
                <a:close/>
              </a:path>
              <a:path w="4068445" h="2044700">
                <a:moveTo>
                  <a:pt x="1832013" y="1943100"/>
                </a:moveTo>
                <a:lnTo>
                  <a:pt x="1824570" y="1943100"/>
                </a:lnTo>
                <a:lnTo>
                  <a:pt x="1796161" y="2044700"/>
                </a:lnTo>
                <a:lnTo>
                  <a:pt x="1803628" y="2044700"/>
                </a:lnTo>
                <a:lnTo>
                  <a:pt x="1832013" y="1943100"/>
                </a:lnTo>
                <a:close/>
              </a:path>
              <a:path w="4068445" h="2044700">
                <a:moveTo>
                  <a:pt x="1982901" y="1943100"/>
                </a:moveTo>
                <a:lnTo>
                  <a:pt x="1972970" y="1943100"/>
                </a:lnTo>
                <a:lnTo>
                  <a:pt x="1881632" y="2044700"/>
                </a:lnTo>
                <a:lnTo>
                  <a:pt x="1891169" y="2044700"/>
                </a:lnTo>
                <a:lnTo>
                  <a:pt x="1982901" y="1943100"/>
                </a:lnTo>
                <a:close/>
              </a:path>
              <a:path w="4068445" h="2044700">
                <a:moveTo>
                  <a:pt x="3451910" y="1943100"/>
                </a:moveTo>
                <a:lnTo>
                  <a:pt x="3441979" y="1943100"/>
                </a:lnTo>
                <a:lnTo>
                  <a:pt x="3533749" y="2044700"/>
                </a:lnTo>
                <a:lnTo>
                  <a:pt x="3543287" y="2044700"/>
                </a:lnTo>
                <a:lnTo>
                  <a:pt x="3451910" y="1943100"/>
                </a:lnTo>
                <a:close/>
              </a:path>
              <a:path w="4068445" h="2044700">
                <a:moveTo>
                  <a:pt x="3600310" y="1943100"/>
                </a:moveTo>
                <a:lnTo>
                  <a:pt x="3592880" y="1943100"/>
                </a:lnTo>
                <a:lnTo>
                  <a:pt x="3621290" y="2044700"/>
                </a:lnTo>
                <a:lnTo>
                  <a:pt x="3628745" y="2044700"/>
                </a:lnTo>
                <a:lnTo>
                  <a:pt x="3600310" y="1943100"/>
                </a:lnTo>
                <a:close/>
              </a:path>
              <a:path w="4068445" h="2044700">
                <a:moveTo>
                  <a:pt x="1315808" y="1612899"/>
                </a:moveTo>
                <a:lnTo>
                  <a:pt x="1308646" y="1612899"/>
                </a:lnTo>
                <a:lnTo>
                  <a:pt x="1308646" y="1955800"/>
                </a:lnTo>
                <a:lnTo>
                  <a:pt x="1315808" y="1955800"/>
                </a:lnTo>
                <a:lnTo>
                  <a:pt x="1315808" y="1612899"/>
                </a:lnTo>
                <a:close/>
              </a:path>
              <a:path w="4068445" h="2044700">
                <a:moveTo>
                  <a:pt x="1763801" y="1612899"/>
                </a:moveTo>
                <a:lnTo>
                  <a:pt x="1756638" y="1612899"/>
                </a:lnTo>
                <a:lnTo>
                  <a:pt x="1756638" y="1955800"/>
                </a:lnTo>
                <a:lnTo>
                  <a:pt x="1763801" y="1955800"/>
                </a:lnTo>
                <a:lnTo>
                  <a:pt x="1763801" y="1612899"/>
                </a:lnTo>
                <a:close/>
              </a:path>
              <a:path w="4068445" h="2044700">
                <a:moveTo>
                  <a:pt x="1871810" y="1409699"/>
                </a:moveTo>
                <a:lnTo>
                  <a:pt x="1851279" y="1409699"/>
                </a:lnTo>
                <a:lnTo>
                  <a:pt x="1824068" y="1422399"/>
                </a:lnTo>
                <a:lnTo>
                  <a:pt x="1801822" y="1435099"/>
                </a:lnTo>
                <a:lnTo>
                  <a:pt x="1786810" y="1447799"/>
                </a:lnTo>
                <a:lnTo>
                  <a:pt x="1781302" y="1485899"/>
                </a:lnTo>
                <a:lnTo>
                  <a:pt x="1781302" y="1943100"/>
                </a:lnTo>
                <a:lnTo>
                  <a:pt x="3643566" y="1943100"/>
                </a:lnTo>
                <a:lnTo>
                  <a:pt x="3643566" y="1930400"/>
                </a:lnTo>
                <a:lnTo>
                  <a:pt x="1788464" y="1930400"/>
                </a:lnTo>
                <a:lnTo>
                  <a:pt x="1788464" y="1485899"/>
                </a:lnTo>
                <a:lnTo>
                  <a:pt x="1793409" y="1460499"/>
                </a:lnTo>
                <a:lnTo>
                  <a:pt x="1806884" y="1435099"/>
                </a:lnTo>
                <a:lnTo>
                  <a:pt x="1826853" y="1422399"/>
                </a:lnTo>
                <a:lnTo>
                  <a:pt x="1878291" y="1422399"/>
                </a:lnTo>
                <a:lnTo>
                  <a:pt x="1871810" y="1409699"/>
                </a:lnTo>
                <a:close/>
              </a:path>
              <a:path w="4068445" h="2044700">
                <a:moveTo>
                  <a:pt x="3615504" y="1422399"/>
                </a:moveTo>
                <a:lnTo>
                  <a:pt x="3598020" y="1422399"/>
                </a:lnTo>
                <a:lnTo>
                  <a:pt x="3617985" y="1435099"/>
                </a:lnTo>
                <a:lnTo>
                  <a:pt x="3631459" y="1460499"/>
                </a:lnTo>
                <a:lnTo>
                  <a:pt x="3636403" y="1485899"/>
                </a:lnTo>
                <a:lnTo>
                  <a:pt x="3636403" y="1930400"/>
                </a:lnTo>
                <a:lnTo>
                  <a:pt x="3643566" y="1930400"/>
                </a:lnTo>
                <a:lnTo>
                  <a:pt x="3643566" y="1473199"/>
                </a:lnTo>
                <a:lnTo>
                  <a:pt x="3642715" y="1473199"/>
                </a:lnTo>
                <a:lnTo>
                  <a:pt x="3638740" y="1460499"/>
                </a:lnTo>
                <a:lnTo>
                  <a:pt x="3629228" y="1435099"/>
                </a:lnTo>
                <a:lnTo>
                  <a:pt x="3615504" y="1422399"/>
                </a:lnTo>
                <a:close/>
              </a:path>
              <a:path w="4068445" h="2044700">
                <a:moveTo>
                  <a:pt x="916432" y="1854200"/>
                </a:moveTo>
                <a:lnTo>
                  <a:pt x="909574" y="1854200"/>
                </a:lnTo>
                <a:lnTo>
                  <a:pt x="909574" y="1892300"/>
                </a:lnTo>
                <a:lnTo>
                  <a:pt x="916432" y="1892300"/>
                </a:lnTo>
                <a:lnTo>
                  <a:pt x="916432" y="1854200"/>
                </a:lnTo>
                <a:close/>
              </a:path>
              <a:path w="4068445" h="2044700">
                <a:moveTo>
                  <a:pt x="1003503" y="1854200"/>
                </a:moveTo>
                <a:lnTo>
                  <a:pt x="996645" y="1854200"/>
                </a:lnTo>
                <a:lnTo>
                  <a:pt x="996645" y="1892300"/>
                </a:lnTo>
                <a:lnTo>
                  <a:pt x="1003503" y="1892300"/>
                </a:lnTo>
                <a:lnTo>
                  <a:pt x="1003503" y="1854200"/>
                </a:lnTo>
                <a:close/>
              </a:path>
              <a:path w="4068445" h="2044700">
                <a:moveTo>
                  <a:pt x="34556" y="1803400"/>
                </a:moveTo>
                <a:lnTo>
                  <a:pt x="27698" y="1803400"/>
                </a:lnTo>
                <a:lnTo>
                  <a:pt x="27698" y="1828800"/>
                </a:lnTo>
                <a:lnTo>
                  <a:pt x="34556" y="1828800"/>
                </a:lnTo>
                <a:lnTo>
                  <a:pt x="34556" y="1803400"/>
                </a:lnTo>
                <a:close/>
              </a:path>
              <a:path w="4068445" h="2044700">
                <a:moveTo>
                  <a:pt x="557491" y="1803400"/>
                </a:moveTo>
                <a:lnTo>
                  <a:pt x="550633" y="1803400"/>
                </a:lnTo>
                <a:lnTo>
                  <a:pt x="550633" y="1828800"/>
                </a:lnTo>
                <a:lnTo>
                  <a:pt x="557491" y="1828800"/>
                </a:lnTo>
                <a:lnTo>
                  <a:pt x="557491" y="1803400"/>
                </a:lnTo>
                <a:close/>
              </a:path>
              <a:path w="4068445" h="2044700">
                <a:moveTo>
                  <a:pt x="569536" y="1790700"/>
                </a:moveTo>
                <a:lnTo>
                  <a:pt x="15643" y="1790700"/>
                </a:lnTo>
                <a:lnTo>
                  <a:pt x="26365" y="1803400"/>
                </a:lnTo>
                <a:lnTo>
                  <a:pt x="558812" y="1803400"/>
                </a:lnTo>
                <a:lnTo>
                  <a:pt x="569536" y="1790700"/>
                </a:lnTo>
                <a:close/>
              </a:path>
              <a:path w="4068445" h="2044700">
                <a:moveTo>
                  <a:pt x="3537429" y="1790700"/>
                </a:moveTo>
                <a:lnTo>
                  <a:pt x="1887493" y="1790700"/>
                </a:lnTo>
                <a:lnTo>
                  <a:pt x="1896512" y="1803400"/>
                </a:lnTo>
                <a:lnTo>
                  <a:pt x="3528416" y="1803400"/>
                </a:lnTo>
                <a:lnTo>
                  <a:pt x="3537429" y="1790700"/>
                </a:lnTo>
                <a:close/>
              </a:path>
              <a:path w="4068445" h="2044700">
                <a:moveTo>
                  <a:pt x="27033" y="1727200"/>
                </a:moveTo>
                <a:lnTo>
                  <a:pt x="11776" y="1727200"/>
                </a:lnTo>
                <a:lnTo>
                  <a:pt x="3251" y="1752600"/>
                </a:lnTo>
                <a:lnTo>
                  <a:pt x="126" y="1765300"/>
                </a:lnTo>
                <a:lnTo>
                  <a:pt x="2019" y="1778000"/>
                </a:lnTo>
                <a:lnTo>
                  <a:pt x="7359" y="1790700"/>
                </a:lnTo>
                <a:lnTo>
                  <a:pt x="16605" y="1790700"/>
                </a:lnTo>
                <a:lnTo>
                  <a:pt x="9567" y="1778000"/>
                </a:lnTo>
                <a:lnTo>
                  <a:pt x="6985" y="1765300"/>
                </a:lnTo>
                <a:lnTo>
                  <a:pt x="9567" y="1752600"/>
                </a:lnTo>
                <a:lnTo>
                  <a:pt x="16605" y="1739900"/>
                </a:lnTo>
                <a:lnTo>
                  <a:pt x="27033" y="1727200"/>
                </a:lnTo>
                <a:close/>
              </a:path>
              <a:path w="4068445" h="2044700">
                <a:moveTo>
                  <a:pt x="560615" y="1727200"/>
                </a:moveTo>
                <a:lnTo>
                  <a:pt x="557835" y="1727200"/>
                </a:lnTo>
                <a:lnTo>
                  <a:pt x="568432" y="1739900"/>
                </a:lnTo>
                <a:lnTo>
                  <a:pt x="575582" y="1752600"/>
                </a:lnTo>
                <a:lnTo>
                  <a:pt x="578205" y="1765300"/>
                </a:lnTo>
                <a:lnTo>
                  <a:pt x="575582" y="1778000"/>
                </a:lnTo>
                <a:lnTo>
                  <a:pt x="568432" y="1790700"/>
                </a:lnTo>
                <a:lnTo>
                  <a:pt x="577824" y="1790700"/>
                </a:lnTo>
                <a:lnTo>
                  <a:pt x="583169" y="1778000"/>
                </a:lnTo>
                <a:lnTo>
                  <a:pt x="585063" y="1765300"/>
                </a:lnTo>
                <a:lnTo>
                  <a:pt x="581914" y="1752600"/>
                </a:lnTo>
                <a:lnTo>
                  <a:pt x="573333" y="1739900"/>
                </a:lnTo>
                <a:lnTo>
                  <a:pt x="560615" y="1727200"/>
                </a:lnTo>
                <a:close/>
              </a:path>
              <a:path w="4068445" h="2044700">
                <a:moveTo>
                  <a:pt x="1884487" y="1778000"/>
                </a:moveTo>
                <a:lnTo>
                  <a:pt x="1873288" y="1778000"/>
                </a:lnTo>
                <a:lnTo>
                  <a:pt x="1879626" y="1790700"/>
                </a:lnTo>
                <a:lnTo>
                  <a:pt x="1890925" y="1790700"/>
                </a:lnTo>
                <a:lnTo>
                  <a:pt x="1884487" y="1778000"/>
                </a:lnTo>
                <a:close/>
              </a:path>
              <a:path w="4068445" h="2044700">
                <a:moveTo>
                  <a:pt x="3551580" y="1778000"/>
                </a:moveTo>
                <a:lnTo>
                  <a:pt x="3540408" y="1778000"/>
                </a:lnTo>
                <a:lnTo>
                  <a:pt x="3533995" y="1790700"/>
                </a:lnTo>
                <a:lnTo>
                  <a:pt x="3545275" y="1790700"/>
                </a:lnTo>
                <a:lnTo>
                  <a:pt x="3551580" y="1778000"/>
                </a:lnTo>
                <a:close/>
              </a:path>
              <a:path w="4068445" h="2044700">
                <a:moveTo>
                  <a:pt x="1906308" y="1638300"/>
                </a:moveTo>
                <a:lnTo>
                  <a:pt x="1891072" y="1638300"/>
                </a:lnTo>
                <a:lnTo>
                  <a:pt x="1878617" y="1651000"/>
                </a:lnTo>
                <a:lnTo>
                  <a:pt x="1870212" y="1663700"/>
                </a:lnTo>
                <a:lnTo>
                  <a:pt x="1867128" y="1676400"/>
                </a:lnTo>
                <a:lnTo>
                  <a:pt x="1867128" y="1765300"/>
                </a:lnTo>
                <a:lnTo>
                  <a:pt x="1869262" y="1778000"/>
                </a:lnTo>
                <a:lnTo>
                  <a:pt x="1876018" y="1778000"/>
                </a:lnTo>
                <a:lnTo>
                  <a:pt x="1874291" y="1765300"/>
                </a:lnTo>
                <a:lnTo>
                  <a:pt x="1874291" y="1676400"/>
                </a:lnTo>
                <a:lnTo>
                  <a:pt x="1876811" y="1663700"/>
                </a:lnTo>
                <a:lnTo>
                  <a:pt x="1883679" y="1651000"/>
                </a:lnTo>
                <a:lnTo>
                  <a:pt x="1893858" y="1651000"/>
                </a:lnTo>
                <a:lnTo>
                  <a:pt x="1906308" y="1638300"/>
                </a:lnTo>
                <a:close/>
              </a:path>
              <a:path w="4068445" h="2044700">
                <a:moveTo>
                  <a:pt x="3556904" y="1663700"/>
                </a:moveTo>
                <a:lnTo>
                  <a:pt x="3549897" y="1663700"/>
                </a:lnTo>
                <a:lnTo>
                  <a:pt x="3550589" y="1676400"/>
                </a:lnTo>
                <a:lnTo>
                  <a:pt x="3550589" y="1765300"/>
                </a:lnTo>
                <a:lnTo>
                  <a:pt x="3548849" y="1778000"/>
                </a:lnTo>
                <a:lnTo>
                  <a:pt x="3555619" y="1778000"/>
                </a:lnTo>
                <a:lnTo>
                  <a:pt x="3557752" y="1765300"/>
                </a:lnTo>
                <a:lnTo>
                  <a:pt x="3557752" y="1676400"/>
                </a:lnTo>
                <a:lnTo>
                  <a:pt x="3556904" y="1663700"/>
                </a:lnTo>
                <a:close/>
              </a:path>
              <a:path w="4068445" h="2044700">
                <a:moveTo>
                  <a:pt x="916432" y="1701800"/>
                </a:moveTo>
                <a:lnTo>
                  <a:pt x="909574" y="1701800"/>
                </a:lnTo>
                <a:lnTo>
                  <a:pt x="909574" y="1727200"/>
                </a:lnTo>
                <a:lnTo>
                  <a:pt x="911110" y="1739900"/>
                </a:lnTo>
                <a:lnTo>
                  <a:pt x="1001966" y="1739900"/>
                </a:lnTo>
                <a:lnTo>
                  <a:pt x="1003503" y="1727200"/>
                </a:lnTo>
                <a:lnTo>
                  <a:pt x="916432" y="1727200"/>
                </a:lnTo>
                <a:lnTo>
                  <a:pt x="916432" y="1701800"/>
                </a:lnTo>
                <a:close/>
              </a:path>
              <a:path w="4068445" h="2044700">
                <a:moveTo>
                  <a:pt x="47840" y="1714500"/>
                </a:moveTo>
                <a:lnTo>
                  <a:pt x="40716" y="1714500"/>
                </a:lnTo>
                <a:lnTo>
                  <a:pt x="42646" y="1727200"/>
                </a:lnTo>
                <a:lnTo>
                  <a:pt x="49949" y="1727200"/>
                </a:lnTo>
                <a:lnTo>
                  <a:pt x="47840" y="1714500"/>
                </a:lnTo>
                <a:close/>
              </a:path>
              <a:path w="4068445" h="2044700">
                <a:moveTo>
                  <a:pt x="84734" y="1574799"/>
                </a:moveTo>
                <a:lnTo>
                  <a:pt x="78168" y="1574799"/>
                </a:lnTo>
                <a:lnTo>
                  <a:pt x="84644" y="1600199"/>
                </a:lnTo>
                <a:lnTo>
                  <a:pt x="86818" y="1651000"/>
                </a:lnTo>
                <a:lnTo>
                  <a:pt x="84699" y="1689100"/>
                </a:lnTo>
                <a:lnTo>
                  <a:pt x="78295" y="1714500"/>
                </a:lnTo>
                <a:lnTo>
                  <a:pt x="77990" y="1714500"/>
                </a:lnTo>
                <a:lnTo>
                  <a:pt x="78143" y="1727200"/>
                </a:lnTo>
                <a:lnTo>
                  <a:pt x="83781" y="1727200"/>
                </a:lnTo>
                <a:lnTo>
                  <a:pt x="84950" y="1714500"/>
                </a:lnTo>
                <a:lnTo>
                  <a:pt x="91642" y="1689100"/>
                </a:lnTo>
                <a:lnTo>
                  <a:pt x="93824" y="1651000"/>
                </a:lnTo>
                <a:lnTo>
                  <a:pt x="91515" y="1600199"/>
                </a:lnTo>
                <a:lnTo>
                  <a:pt x="84734" y="1574799"/>
                </a:lnTo>
                <a:close/>
              </a:path>
              <a:path w="4068445" h="2044700">
                <a:moveTo>
                  <a:pt x="228112" y="1714500"/>
                </a:moveTo>
                <a:lnTo>
                  <a:pt x="108312" y="1714500"/>
                </a:lnTo>
                <a:lnTo>
                  <a:pt x="88557" y="1727200"/>
                </a:lnTo>
                <a:lnTo>
                  <a:pt x="248056" y="1727200"/>
                </a:lnTo>
                <a:lnTo>
                  <a:pt x="228112" y="1714500"/>
                </a:lnTo>
                <a:close/>
              </a:path>
              <a:path w="4068445" h="2044700">
                <a:moveTo>
                  <a:pt x="258279" y="1714500"/>
                </a:moveTo>
                <a:lnTo>
                  <a:pt x="252183" y="1714500"/>
                </a:lnTo>
                <a:lnTo>
                  <a:pt x="248056" y="1727200"/>
                </a:lnTo>
                <a:lnTo>
                  <a:pt x="258241" y="1727200"/>
                </a:lnTo>
                <a:lnTo>
                  <a:pt x="258279" y="1714500"/>
                </a:lnTo>
                <a:close/>
              </a:path>
              <a:path w="4068445" h="2044700">
                <a:moveTo>
                  <a:pt x="296430" y="1714500"/>
                </a:moveTo>
                <a:lnTo>
                  <a:pt x="289229" y="1714500"/>
                </a:lnTo>
                <a:lnTo>
                  <a:pt x="289839" y="1727200"/>
                </a:lnTo>
                <a:lnTo>
                  <a:pt x="297472" y="1727200"/>
                </a:lnTo>
                <a:lnTo>
                  <a:pt x="296430" y="1714500"/>
                </a:lnTo>
                <a:close/>
              </a:path>
              <a:path w="4068445" h="2044700">
                <a:moveTo>
                  <a:pt x="484667" y="1714500"/>
                </a:moveTo>
                <a:lnTo>
                  <a:pt x="328074" y="1714500"/>
                </a:lnTo>
                <a:lnTo>
                  <a:pt x="302387" y="1727200"/>
                </a:lnTo>
                <a:lnTo>
                  <a:pt x="510806" y="1727200"/>
                </a:lnTo>
                <a:lnTo>
                  <a:pt x="484667" y="1714500"/>
                </a:lnTo>
                <a:close/>
              </a:path>
              <a:path w="4068445" h="2044700">
                <a:moveTo>
                  <a:pt x="523595" y="1714500"/>
                </a:moveTo>
                <a:lnTo>
                  <a:pt x="516077" y="1714500"/>
                </a:lnTo>
                <a:lnTo>
                  <a:pt x="515416" y="1727200"/>
                </a:lnTo>
                <a:lnTo>
                  <a:pt x="522960" y="1727200"/>
                </a:lnTo>
                <a:lnTo>
                  <a:pt x="523595" y="1714500"/>
                </a:lnTo>
                <a:close/>
              </a:path>
              <a:path w="4068445" h="2044700">
                <a:moveTo>
                  <a:pt x="544042" y="1714500"/>
                </a:moveTo>
                <a:lnTo>
                  <a:pt x="536994" y="1714500"/>
                </a:lnTo>
                <a:lnTo>
                  <a:pt x="535216" y="1727200"/>
                </a:lnTo>
                <a:lnTo>
                  <a:pt x="542467" y="1727200"/>
                </a:lnTo>
                <a:lnTo>
                  <a:pt x="544042" y="1714500"/>
                </a:lnTo>
                <a:close/>
              </a:path>
              <a:path w="4068445" h="2044700">
                <a:moveTo>
                  <a:pt x="1003503" y="1701800"/>
                </a:moveTo>
                <a:lnTo>
                  <a:pt x="996645" y="1701800"/>
                </a:lnTo>
                <a:lnTo>
                  <a:pt x="996645" y="1727200"/>
                </a:lnTo>
                <a:lnTo>
                  <a:pt x="1003503" y="1727200"/>
                </a:lnTo>
                <a:lnTo>
                  <a:pt x="1003503" y="1701800"/>
                </a:lnTo>
                <a:close/>
              </a:path>
              <a:path w="4068445" h="2044700">
                <a:moveTo>
                  <a:pt x="520277" y="1473199"/>
                </a:moveTo>
                <a:lnTo>
                  <a:pt x="64381" y="1473199"/>
                </a:lnTo>
                <a:lnTo>
                  <a:pt x="51768" y="1485899"/>
                </a:lnTo>
                <a:lnTo>
                  <a:pt x="43255" y="1498599"/>
                </a:lnTo>
                <a:lnTo>
                  <a:pt x="40132" y="1511299"/>
                </a:lnTo>
                <a:lnTo>
                  <a:pt x="40132" y="1714500"/>
                </a:lnTo>
                <a:lnTo>
                  <a:pt x="47002" y="1714500"/>
                </a:lnTo>
                <a:lnTo>
                  <a:pt x="47002" y="1511299"/>
                </a:lnTo>
                <a:lnTo>
                  <a:pt x="49585" y="1498599"/>
                </a:lnTo>
                <a:lnTo>
                  <a:pt x="56622" y="1485899"/>
                </a:lnTo>
                <a:lnTo>
                  <a:pt x="532877" y="1485899"/>
                </a:lnTo>
                <a:lnTo>
                  <a:pt x="520277" y="1473199"/>
                </a:lnTo>
                <a:close/>
              </a:path>
              <a:path w="4068445" h="2044700">
                <a:moveTo>
                  <a:pt x="257644" y="1574799"/>
                </a:moveTo>
                <a:lnTo>
                  <a:pt x="251472" y="1574799"/>
                </a:lnTo>
                <a:lnTo>
                  <a:pt x="244717" y="1600199"/>
                </a:lnTo>
                <a:lnTo>
                  <a:pt x="242427" y="1651000"/>
                </a:lnTo>
                <a:lnTo>
                  <a:pt x="244618" y="1689100"/>
                </a:lnTo>
                <a:lnTo>
                  <a:pt x="251307" y="1714500"/>
                </a:lnTo>
                <a:lnTo>
                  <a:pt x="257619" y="1714500"/>
                </a:lnTo>
                <a:lnTo>
                  <a:pt x="251499" y="1689100"/>
                </a:lnTo>
                <a:lnTo>
                  <a:pt x="249464" y="1651000"/>
                </a:lnTo>
                <a:lnTo>
                  <a:pt x="251513" y="1600199"/>
                </a:lnTo>
                <a:lnTo>
                  <a:pt x="257644" y="1574799"/>
                </a:lnTo>
                <a:close/>
              </a:path>
              <a:path w="4068445" h="2044700">
                <a:moveTo>
                  <a:pt x="296545" y="1523999"/>
                </a:moveTo>
                <a:lnTo>
                  <a:pt x="290245" y="1523999"/>
                </a:lnTo>
                <a:lnTo>
                  <a:pt x="298539" y="1562099"/>
                </a:lnTo>
                <a:lnTo>
                  <a:pt x="301305" y="1625599"/>
                </a:lnTo>
                <a:lnTo>
                  <a:pt x="298545" y="1676400"/>
                </a:lnTo>
                <a:lnTo>
                  <a:pt x="290258" y="1714500"/>
                </a:lnTo>
                <a:lnTo>
                  <a:pt x="296532" y="1714500"/>
                </a:lnTo>
                <a:lnTo>
                  <a:pt x="305285" y="1676400"/>
                </a:lnTo>
                <a:lnTo>
                  <a:pt x="308206" y="1625599"/>
                </a:lnTo>
                <a:lnTo>
                  <a:pt x="305294" y="1562099"/>
                </a:lnTo>
                <a:lnTo>
                  <a:pt x="296545" y="1523999"/>
                </a:lnTo>
                <a:close/>
              </a:path>
              <a:path w="4068445" h="2044700">
                <a:moveTo>
                  <a:pt x="522592" y="1523999"/>
                </a:moveTo>
                <a:lnTo>
                  <a:pt x="516318" y="1523999"/>
                </a:lnTo>
                <a:lnTo>
                  <a:pt x="507572" y="1562099"/>
                </a:lnTo>
                <a:lnTo>
                  <a:pt x="504653" y="1625599"/>
                </a:lnTo>
                <a:lnTo>
                  <a:pt x="507563" y="1676400"/>
                </a:lnTo>
                <a:lnTo>
                  <a:pt x="516305" y="1714500"/>
                </a:lnTo>
                <a:lnTo>
                  <a:pt x="522579" y="1714500"/>
                </a:lnTo>
                <a:lnTo>
                  <a:pt x="514303" y="1676400"/>
                </a:lnTo>
                <a:lnTo>
                  <a:pt x="511551" y="1625599"/>
                </a:lnTo>
                <a:lnTo>
                  <a:pt x="514316" y="1562099"/>
                </a:lnTo>
                <a:lnTo>
                  <a:pt x="522592" y="1523999"/>
                </a:lnTo>
                <a:close/>
              </a:path>
              <a:path w="4068445" h="2044700">
                <a:moveTo>
                  <a:pt x="532877" y="1485899"/>
                </a:moveTo>
                <a:lnTo>
                  <a:pt x="528035" y="1485899"/>
                </a:lnTo>
                <a:lnTo>
                  <a:pt x="535072" y="1498599"/>
                </a:lnTo>
                <a:lnTo>
                  <a:pt x="537654" y="1511299"/>
                </a:lnTo>
                <a:lnTo>
                  <a:pt x="537654" y="1714500"/>
                </a:lnTo>
                <a:lnTo>
                  <a:pt x="544499" y="1714500"/>
                </a:lnTo>
                <a:lnTo>
                  <a:pt x="544499" y="1511299"/>
                </a:lnTo>
                <a:lnTo>
                  <a:pt x="541380" y="1498599"/>
                </a:lnTo>
                <a:lnTo>
                  <a:pt x="532877" y="1485899"/>
                </a:lnTo>
                <a:close/>
              </a:path>
              <a:path w="4068445" h="2044700">
                <a:moveTo>
                  <a:pt x="1170597" y="1536699"/>
                </a:moveTo>
                <a:lnTo>
                  <a:pt x="1163751" y="1536699"/>
                </a:lnTo>
                <a:lnTo>
                  <a:pt x="1163751" y="1689100"/>
                </a:lnTo>
                <a:lnTo>
                  <a:pt x="1170597" y="1689100"/>
                </a:lnTo>
                <a:lnTo>
                  <a:pt x="1170597" y="1536699"/>
                </a:lnTo>
                <a:close/>
              </a:path>
              <a:path w="4068445" h="2044700">
                <a:moveTo>
                  <a:pt x="3550460" y="1651000"/>
                </a:moveTo>
                <a:lnTo>
                  <a:pt x="3544621" y="1651000"/>
                </a:lnTo>
                <a:lnTo>
                  <a:pt x="3547878" y="1663700"/>
                </a:lnTo>
                <a:lnTo>
                  <a:pt x="3554436" y="1663700"/>
                </a:lnTo>
                <a:lnTo>
                  <a:pt x="3550460" y="1651000"/>
                </a:lnTo>
                <a:close/>
              </a:path>
              <a:path w="4068445" h="2044700">
                <a:moveTo>
                  <a:pt x="3539245" y="1638300"/>
                </a:moveTo>
                <a:lnTo>
                  <a:pt x="3526637" y="1638300"/>
                </a:lnTo>
                <a:lnTo>
                  <a:pt x="3534321" y="1651000"/>
                </a:lnTo>
                <a:lnTo>
                  <a:pt x="3545090" y="1651000"/>
                </a:lnTo>
                <a:lnTo>
                  <a:pt x="3539245" y="1638300"/>
                </a:lnTo>
                <a:close/>
              </a:path>
              <a:path w="4068445" h="2044700">
                <a:moveTo>
                  <a:pt x="1928253" y="1257299"/>
                </a:moveTo>
                <a:lnTo>
                  <a:pt x="1908826" y="1257299"/>
                </a:lnTo>
                <a:lnTo>
                  <a:pt x="1892942" y="1269999"/>
                </a:lnTo>
                <a:lnTo>
                  <a:pt x="1882224" y="1282699"/>
                </a:lnTo>
                <a:lnTo>
                  <a:pt x="1878291" y="1308099"/>
                </a:lnTo>
                <a:lnTo>
                  <a:pt x="1878291" y="1422399"/>
                </a:lnTo>
                <a:lnTo>
                  <a:pt x="1880222" y="1422399"/>
                </a:lnTo>
                <a:lnTo>
                  <a:pt x="1894326" y="1435099"/>
                </a:lnTo>
                <a:lnTo>
                  <a:pt x="1904985" y="1447799"/>
                </a:lnTo>
                <a:lnTo>
                  <a:pt x="1911728" y="1460499"/>
                </a:lnTo>
                <a:lnTo>
                  <a:pt x="1914080" y="1485899"/>
                </a:lnTo>
                <a:lnTo>
                  <a:pt x="1914080" y="1638300"/>
                </a:lnTo>
                <a:lnTo>
                  <a:pt x="1921243" y="1638300"/>
                </a:lnTo>
                <a:lnTo>
                  <a:pt x="1921243" y="1485899"/>
                </a:lnTo>
                <a:lnTo>
                  <a:pt x="1918757" y="1460499"/>
                </a:lnTo>
                <a:lnTo>
                  <a:pt x="1911630" y="1447799"/>
                </a:lnTo>
                <a:lnTo>
                  <a:pt x="1900363" y="1435099"/>
                </a:lnTo>
                <a:lnTo>
                  <a:pt x="1885454" y="1422399"/>
                </a:lnTo>
                <a:lnTo>
                  <a:pt x="1885454" y="1308099"/>
                </a:lnTo>
                <a:lnTo>
                  <a:pt x="1888823" y="1295399"/>
                </a:lnTo>
                <a:lnTo>
                  <a:pt x="1898005" y="1269999"/>
                </a:lnTo>
                <a:lnTo>
                  <a:pt x="1911611" y="1269999"/>
                </a:lnTo>
                <a:lnTo>
                  <a:pt x="1928253" y="1257299"/>
                </a:lnTo>
                <a:close/>
              </a:path>
              <a:path w="4068445" h="2044700">
                <a:moveTo>
                  <a:pt x="2428207" y="1269999"/>
                </a:moveTo>
                <a:lnTo>
                  <a:pt x="2419454" y="1269999"/>
                </a:lnTo>
                <a:lnTo>
                  <a:pt x="2428632" y="1295399"/>
                </a:lnTo>
                <a:lnTo>
                  <a:pt x="2431999" y="1308099"/>
                </a:lnTo>
                <a:lnTo>
                  <a:pt x="2431999" y="1638300"/>
                </a:lnTo>
                <a:lnTo>
                  <a:pt x="2439162" y="1638300"/>
                </a:lnTo>
                <a:lnTo>
                  <a:pt x="2439162" y="1308099"/>
                </a:lnTo>
                <a:lnTo>
                  <a:pt x="2442550" y="1295399"/>
                </a:lnTo>
                <a:lnTo>
                  <a:pt x="2447142" y="1282699"/>
                </a:lnTo>
                <a:lnTo>
                  <a:pt x="2435580" y="1282699"/>
                </a:lnTo>
                <a:lnTo>
                  <a:pt x="2428207" y="1269999"/>
                </a:lnTo>
                <a:close/>
              </a:path>
              <a:path w="4068445" h="2044700">
                <a:moveTo>
                  <a:pt x="2981914" y="1269999"/>
                </a:moveTo>
                <a:lnTo>
                  <a:pt x="2973157" y="1269999"/>
                </a:lnTo>
                <a:lnTo>
                  <a:pt x="2982337" y="1295399"/>
                </a:lnTo>
                <a:lnTo>
                  <a:pt x="2985706" y="1308099"/>
                </a:lnTo>
                <a:lnTo>
                  <a:pt x="2985706" y="1638300"/>
                </a:lnTo>
                <a:lnTo>
                  <a:pt x="2992869" y="1638300"/>
                </a:lnTo>
                <a:lnTo>
                  <a:pt x="2992869" y="1308099"/>
                </a:lnTo>
                <a:lnTo>
                  <a:pt x="2996236" y="1295399"/>
                </a:lnTo>
                <a:lnTo>
                  <a:pt x="3000825" y="1282699"/>
                </a:lnTo>
                <a:lnTo>
                  <a:pt x="2989287" y="1282699"/>
                </a:lnTo>
                <a:lnTo>
                  <a:pt x="2981914" y="1269999"/>
                </a:lnTo>
                <a:close/>
              </a:path>
              <a:path w="4068445" h="2044700">
                <a:moveTo>
                  <a:pt x="3516047" y="1257299"/>
                </a:moveTo>
                <a:lnTo>
                  <a:pt x="3496627" y="1257299"/>
                </a:lnTo>
                <a:lnTo>
                  <a:pt x="3513262" y="1269999"/>
                </a:lnTo>
                <a:lnTo>
                  <a:pt x="3526864" y="1269999"/>
                </a:lnTo>
                <a:lnTo>
                  <a:pt x="3536044" y="1295399"/>
                </a:lnTo>
                <a:lnTo>
                  <a:pt x="3539413" y="1308099"/>
                </a:lnTo>
                <a:lnTo>
                  <a:pt x="3539413" y="1422399"/>
                </a:lnTo>
                <a:lnTo>
                  <a:pt x="3524509" y="1435099"/>
                </a:lnTo>
                <a:lnTo>
                  <a:pt x="3513242" y="1447799"/>
                </a:lnTo>
                <a:lnTo>
                  <a:pt x="3506113" y="1460499"/>
                </a:lnTo>
                <a:lnTo>
                  <a:pt x="3503625" y="1485899"/>
                </a:lnTo>
                <a:lnTo>
                  <a:pt x="3503625" y="1638300"/>
                </a:lnTo>
                <a:lnTo>
                  <a:pt x="3510788" y="1638300"/>
                </a:lnTo>
                <a:lnTo>
                  <a:pt x="3510788" y="1485899"/>
                </a:lnTo>
                <a:lnTo>
                  <a:pt x="3513140" y="1460499"/>
                </a:lnTo>
                <a:lnTo>
                  <a:pt x="3519881" y="1447799"/>
                </a:lnTo>
                <a:lnTo>
                  <a:pt x="3530536" y="1435099"/>
                </a:lnTo>
                <a:lnTo>
                  <a:pt x="3544633" y="1422399"/>
                </a:lnTo>
                <a:lnTo>
                  <a:pt x="3546576" y="1422399"/>
                </a:lnTo>
                <a:lnTo>
                  <a:pt x="3546576" y="1308099"/>
                </a:lnTo>
                <a:lnTo>
                  <a:pt x="3542643" y="1282699"/>
                </a:lnTo>
                <a:lnTo>
                  <a:pt x="3531927" y="1269999"/>
                </a:lnTo>
                <a:lnTo>
                  <a:pt x="3516047" y="1257299"/>
                </a:lnTo>
                <a:close/>
              </a:path>
              <a:path w="4068445" h="2044700">
                <a:moveTo>
                  <a:pt x="1300784" y="1574799"/>
                </a:moveTo>
                <a:lnTo>
                  <a:pt x="1293621" y="1574799"/>
                </a:lnTo>
                <a:lnTo>
                  <a:pt x="1293621" y="1612899"/>
                </a:lnTo>
                <a:lnTo>
                  <a:pt x="1300784" y="1612899"/>
                </a:lnTo>
                <a:lnTo>
                  <a:pt x="1300784" y="1574799"/>
                </a:lnTo>
                <a:close/>
              </a:path>
              <a:path w="4068445" h="2044700">
                <a:moveTo>
                  <a:pt x="1778825" y="1574799"/>
                </a:moveTo>
                <a:lnTo>
                  <a:pt x="1771662" y="1574799"/>
                </a:lnTo>
                <a:lnTo>
                  <a:pt x="1771662" y="1612899"/>
                </a:lnTo>
                <a:lnTo>
                  <a:pt x="1778825" y="1612899"/>
                </a:lnTo>
                <a:lnTo>
                  <a:pt x="1778825" y="1574799"/>
                </a:lnTo>
                <a:close/>
              </a:path>
              <a:path w="4068445" h="2044700">
                <a:moveTo>
                  <a:pt x="257098" y="1562099"/>
                </a:moveTo>
                <a:lnTo>
                  <a:pt x="79527" y="1562099"/>
                </a:lnTo>
                <a:lnTo>
                  <a:pt x="77787" y="1574799"/>
                </a:lnTo>
                <a:lnTo>
                  <a:pt x="258660" y="1574799"/>
                </a:lnTo>
                <a:lnTo>
                  <a:pt x="257098" y="1562099"/>
                </a:lnTo>
                <a:close/>
              </a:path>
              <a:path w="4068445" h="2044700">
                <a:moveTo>
                  <a:pt x="916432" y="1536699"/>
                </a:moveTo>
                <a:lnTo>
                  <a:pt x="909574" y="1536699"/>
                </a:lnTo>
                <a:lnTo>
                  <a:pt x="909574" y="1574799"/>
                </a:lnTo>
                <a:lnTo>
                  <a:pt x="1003503" y="1574799"/>
                </a:lnTo>
                <a:lnTo>
                  <a:pt x="1003503" y="1562099"/>
                </a:lnTo>
                <a:lnTo>
                  <a:pt x="916432" y="1562099"/>
                </a:lnTo>
                <a:lnTo>
                  <a:pt x="916432" y="1536699"/>
                </a:lnTo>
                <a:close/>
              </a:path>
              <a:path w="4068445" h="2044700">
                <a:moveTo>
                  <a:pt x="1486128" y="1536699"/>
                </a:moveTo>
                <a:lnTo>
                  <a:pt x="1481594" y="1536699"/>
                </a:lnTo>
                <a:lnTo>
                  <a:pt x="1463408" y="1574799"/>
                </a:lnTo>
                <a:lnTo>
                  <a:pt x="1471333" y="1574799"/>
                </a:lnTo>
                <a:lnTo>
                  <a:pt x="1486128" y="1536699"/>
                </a:lnTo>
                <a:close/>
              </a:path>
              <a:path w="4068445" h="2044700">
                <a:moveTo>
                  <a:pt x="1590852" y="1536699"/>
                </a:moveTo>
                <a:lnTo>
                  <a:pt x="1586318" y="1536699"/>
                </a:lnTo>
                <a:lnTo>
                  <a:pt x="1601101" y="1574799"/>
                </a:lnTo>
                <a:lnTo>
                  <a:pt x="1609026" y="1574799"/>
                </a:lnTo>
                <a:lnTo>
                  <a:pt x="1590852" y="1536699"/>
                </a:lnTo>
                <a:close/>
              </a:path>
              <a:path w="4068445" h="2044700">
                <a:moveTo>
                  <a:pt x="1003503" y="1536699"/>
                </a:moveTo>
                <a:lnTo>
                  <a:pt x="996645" y="1536699"/>
                </a:lnTo>
                <a:lnTo>
                  <a:pt x="996645" y="1562099"/>
                </a:lnTo>
                <a:lnTo>
                  <a:pt x="1003503" y="1562099"/>
                </a:lnTo>
                <a:lnTo>
                  <a:pt x="1003503" y="1536699"/>
                </a:lnTo>
                <a:close/>
              </a:path>
              <a:path w="4068445" h="2044700">
                <a:moveTo>
                  <a:pt x="880313" y="1523999"/>
                </a:moveTo>
                <a:lnTo>
                  <a:pt x="864082" y="1523999"/>
                </a:lnTo>
                <a:lnTo>
                  <a:pt x="869873" y="1536699"/>
                </a:lnTo>
                <a:lnTo>
                  <a:pt x="887641" y="1536699"/>
                </a:lnTo>
                <a:lnTo>
                  <a:pt x="880313" y="1523999"/>
                </a:lnTo>
                <a:close/>
              </a:path>
              <a:path w="4068445" h="2044700">
                <a:moveTo>
                  <a:pt x="1048994" y="1523999"/>
                </a:moveTo>
                <a:lnTo>
                  <a:pt x="1032916" y="1523999"/>
                </a:lnTo>
                <a:lnTo>
                  <a:pt x="1026248" y="1536699"/>
                </a:lnTo>
                <a:lnTo>
                  <a:pt x="1043190" y="1536699"/>
                </a:lnTo>
                <a:lnTo>
                  <a:pt x="1048994" y="1523999"/>
                </a:lnTo>
                <a:close/>
              </a:path>
              <a:path w="4068445" h="2044700">
                <a:moveTo>
                  <a:pt x="1531327" y="1447799"/>
                </a:moveTo>
                <a:lnTo>
                  <a:pt x="1524152" y="1447799"/>
                </a:lnTo>
                <a:lnTo>
                  <a:pt x="1524152" y="1536699"/>
                </a:lnTo>
                <a:lnTo>
                  <a:pt x="1531327" y="1536699"/>
                </a:lnTo>
                <a:lnTo>
                  <a:pt x="1531327" y="1447799"/>
                </a:lnTo>
                <a:close/>
              </a:path>
              <a:path w="4068445" h="2044700">
                <a:moveTo>
                  <a:pt x="1548295" y="1447799"/>
                </a:moveTo>
                <a:lnTo>
                  <a:pt x="1541132" y="1447799"/>
                </a:lnTo>
                <a:lnTo>
                  <a:pt x="1541132" y="1536699"/>
                </a:lnTo>
                <a:lnTo>
                  <a:pt x="1548295" y="1536699"/>
                </a:lnTo>
                <a:lnTo>
                  <a:pt x="1548295" y="1447799"/>
                </a:lnTo>
                <a:close/>
              </a:path>
              <a:path w="4068445" h="2044700">
                <a:moveTo>
                  <a:pt x="354331" y="1511299"/>
                </a:moveTo>
                <a:lnTo>
                  <a:pt x="292938" y="1511299"/>
                </a:lnTo>
                <a:lnTo>
                  <a:pt x="289039" y="1523999"/>
                </a:lnTo>
                <a:lnTo>
                  <a:pt x="380252" y="1523999"/>
                </a:lnTo>
                <a:lnTo>
                  <a:pt x="354331" y="1511299"/>
                </a:lnTo>
                <a:close/>
              </a:path>
              <a:path w="4068445" h="2044700">
                <a:moveTo>
                  <a:pt x="519874" y="1511299"/>
                </a:moveTo>
                <a:lnTo>
                  <a:pt x="458292" y="1511299"/>
                </a:lnTo>
                <a:lnTo>
                  <a:pt x="432197" y="1523999"/>
                </a:lnTo>
                <a:lnTo>
                  <a:pt x="523811" y="1523999"/>
                </a:lnTo>
                <a:lnTo>
                  <a:pt x="519874" y="1511299"/>
                </a:lnTo>
                <a:close/>
              </a:path>
              <a:path w="4068445" h="2044700">
                <a:moveTo>
                  <a:pt x="859564" y="1520191"/>
                </a:moveTo>
                <a:lnTo>
                  <a:pt x="861720" y="1523999"/>
                </a:lnTo>
                <a:lnTo>
                  <a:pt x="864082" y="1523999"/>
                </a:lnTo>
                <a:lnTo>
                  <a:pt x="859564" y="1520191"/>
                </a:lnTo>
                <a:close/>
              </a:path>
              <a:path w="4068445" h="2044700">
                <a:moveTo>
                  <a:pt x="1053704" y="1520028"/>
                </a:moveTo>
                <a:lnTo>
                  <a:pt x="1048994" y="1523999"/>
                </a:lnTo>
                <a:lnTo>
                  <a:pt x="1051463" y="1523999"/>
                </a:lnTo>
                <a:lnTo>
                  <a:pt x="1053704" y="1520028"/>
                </a:lnTo>
                <a:close/>
              </a:path>
              <a:path w="4068445" h="2044700">
                <a:moveTo>
                  <a:pt x="834770" y="1333499"/>
                </a:moveTo>
                <a:lnTo>
                  <a:pt x="827913" y="1333499"/>
                </a:lnTo>
                <a:lnTo>
                  <a:pt x="827913" y="1460499"/>
                </a:lnTo>
                <a:lnTo>
                  <a:pt x="830426" y="1485899"/>
                </a:lnTo>
                <a:lnTo>
                  <a:pt x="837630" y="1498599"/>
                </a:lnTo>
                <a:lnTo>
                  <a:pt x="849017" y="1511299"/>
                </a:lnTo>
                <a:lnTo>
                  <a:pt x="859564" y="1520191"/>
                </a:lnTo>
                <a:lnTo>
                  <a:pt x="847340" y="1498599"/>
                </a:lnTo>
                <a:lnTo>
                  <a:pt x="838061" y="1485899"/>
                </a:lnTo>
                <a:lnTo>
                  <a:pt x="834770" y="1460499"/>
                </a:lnTo>
                <a:lnTo>
                  <a:pt x="834770" y="1333499"/>
                </a:lnTo>
                <a:close/>
              </a:path>
              <a:path w="4068445" h="2044700">
                <a:moveTo>
                  <a:pt x="1085164" y="1333499"/>
                </a:moveTo>
                <a:lnTo>
                  <a:pt x="1078306" y="1333499"/>
                </a:lnTo>
                <a:lnTo>
                  <a:pt x="1078306" y="1460499"/>
                </a:lnTo>
                <a:lnTo>
                  <a:pt x="1075032" y="1485899"/>
                </a:lnTo>
                <a:lnTo>
                  <a:pt x="1065793" y="1498599"/>
                </a:lnTo>
                <a:lnTo>
                  <a:pt x="1053704" y="1520028"/>
                </a:lnTo>
                <a:lnTo>
                  <a:pt x="1064054" y="1511299"/>
                </a:lnTo>
                <a:lnTo>
                  <a:pt x="1075442" y="1498599"/>
                </a:lnTo>
                <a:lnTo>
                  <a:pt x="1082648" y="1485899"/>
                </a:lnTo>
                <a:lnTo>
                  <a:pt x="1085164" y="1460499"/>
                </a:lnTo>
                <a:lnTo>
                  <a:pt x="1085164" y="1333499"/>
                </a:lnTo>
                <a:close/>
              </a:path>
              <a:path w="4068445" h="2044700">
                <a:moveTo>
                  <a:pt x="1604149" y="1244599"/>
                </a:moveTo>
                <a:lnTo>
                  <a:pt x="1468297" y="1244599"/>
                </a:lnTo>
                <a:lnTo>
                  <a:pt x="1432280" y="1447799"/>
                </a:lnTo>
                <a:lnTo>
                  <a:pt x="1640166" y="1447799"/>
                </a:lnTo>
                <a:lnTo>
                  <a:pt x="1637915" y="1435099"/>
                </a:lnTo>
                <a:lnTo>
                  <a:pt x="1440891" y="1435099"/>
                </a:lnTo>
                <a:lnTo>
                  <a:pt x="1474241" y="1257299"/>
                </a:lnTo>
                <a:lnTo>
                  <a:pt x="1606400" y="1257299"/>
                </a:lnTo>
                <a:lnTo>
                  <a:pt x="1604149" y="1244599"/>
                </a:lnTo>
                <a:close/>
              </a:path>
              <a:path w="4068445" h="2044700">
                <a:moveTo>
                  <a:pt x="1606400" y="1257299"/>
                </a:moveTo>
                <a:lnTo>
                  <a:pt x="1598206" y="1257299"/>
                </a:lnTo>
                <a:lnTo>
                  <a:pt x="1631543" y="1435099"/>
                </a:lnTo>
                <a:lnTo>
                  <a:pt x="1637915" y="1435099"/>
                </a:lnTo>
                <a:lnTo>
                  <a:pt x="1606400" y="1257299"/>
                </a:lnTo>
                <a:close/>
              </a:path>
              <a:path w="4068445" h="2044700">
                <a:moveTo>
                  <a:pt x="3578809" y="1409699"/>
                </a:moveTo>
                <a:lnTo>
                  <a:pt x="3554260" y="1409699"/>
                </a:lnTo>
                <a:lnTo>
                  <a:pt x="3546576" y="1422399"/>
                </a:lnTo>
                <a:lnTo>
                  <a:pt x="3598415" y="1422399"/>
                </a:lnTo>
                <a:lnTo>
                  <a:pt x="3578809" y="1409699"/>
                </a:lnTo>
                <a:close/>
              </a:path>
              <a:path w="4068445" h="2044700">
                <a:moveTo>
                  <a:pt x="794745" y="1028699"/>
                </a:moveTo>
                <a:lnTo>
                  <a:pt x="762266" y="1028699"/>
                </a:lnTo>
                <a:lnTo>
                  <a:pt x="777715" y="1041399"/>
                </a:lnTo>
                <a:lnTo>
                  <a:pt x="805945" y="1041399"/>
                </a:lnTo>
                <a:lnTo>
                  <a:pt x="818629" y="1054099"/>
                </a:lnTo>
                <a:lnTo>
                  <a:pt x="848281" y="1092199"/>
                </a:lnTo>
                <a:lnTo>
                  <a:pt x="868759" y="1142999"/>
                </a:lnTo>
                <a:lnTo>
                  <a:pt x="881756" y="1206499"/>
                </a:lnTo>
                <a:lnTo>
                  <a:pt x="888967" y="1257299"/>
                </a:lnTo>
                <a:lnTo>
                  <a:pt x="892087" y="1295399"/>
                </a:lnTo>
                <a:lnTo>
                  <a:pt x="892810" y="1333499"/>
                </a:lnTo>
                <a:lnTo>
                  <a:pt x="899693" y="1333499"/>
                </a:lnTo>
                <a:lnTo>
                  <a:pt x="899082" y="1295399"/>
                </a:lnTo>
                <a:lnTo>
                  <a:pt x="896038" y="1257299"/>
                </a:lnTo>
                <a:lnTo>
                  <a:pt x="888742" y="1206499"/>
                </a:lnTo>
                <a:lnTo>
                  <a:pt x="875379" y="1142999"/>
                </a:lnTo>
                <a:lnTo>
                  <a:pt x="854129" y="1092199"/>
                </a:lnTo>
                <a:lnTo>
                  <a:pt x="823175" y="1054099"/>
                </a:lnTo>
                <a:lnTo>
                  <a:pt x="809468" y="1041399"/>
                </a:lnTo>
                <a:lnTo>
                  <a:pt x="794745" y="1028699"/>
                </a:lnTo>
                <a:close/>
              </a:path>
              <a:path w="4068445" h="2044700">
                <a:moveTo>
                  <a:pt x="871483" y="876299"/>
                </a:moveTo>
                <a:lnTo>
                  <a:pt x="861674" y="876299"/>
                </a:lnTo>
                <a:lnTo>
                  <a:pt x="867810" y="888999"/>
                </a:lnTo>
                <a:lnTo>
                  <a:pt x="873683" y="888999"/>
                </a:lnTo>
                <a:lnTo>
                  <a:pt x="894085" y="914399"/>
                </a:lnTo>
                <a:lnTo>
                  <a:pt x="909411" y="965199"/>
                </a:lnTo>
                <a:lnTo>
                  <a:pt x="920364" y="1028699"/>
                </a:lnTo>
                <a:lnTo>
                  <a:pt x="927645" y="1079499"/>
                </a:lnTo>
                <a:lnTo>
                  <a:pt x="931957" y="1155699"/>
                </a:lnTo>
                <a:lnTo>
                  <a:pt x="934000" y="1206499"/>
                </a:lnTo>
                <a:lnTo>
                  <a:pt x="934477" y="1269999"/>
                </a:lnTo>
                <a:lnTo>
                  <a:pt x="934089" y="1308099"/>
                </a:lnTo>
                <a:lnTo>
                  <a:pt x="933538" y="1333499"/>
                </a:lnTo>
                <a:lnTo>
                  <a:pt x="940358" y="1333499"/>
                </a:lnTo>
                <a:lnTo>
                  <a:pt x="941020" y="1308099"/>
                </a:lnTo>
                <a:lnTo>
                  <a:pt x="941468" y="1269999"/>
                </a:lnTo>
                <a:lnTo>
                  <a:pt x="941028" y="1206499"/>
                </a:lnTo>
                <a:lnTo>
                  <a:pt x="938961" y="1142999"/>
                </a:lnTo>
                <a:lnTo>
                  <a:pt x="934528" y="1079499"/>
                </a:lnTo>
                <a:lnTo>
                  <a:pt x="926993" y="1015999"/>
                </a:lnTo>
                <a:lnTo>
                  <a:pt x="915615" y="965199"/>
                </a:lnTo>
                <a:lnTo>
                  <a:pt x="899658" y="914399"/>
                </a:lnTo>
                <a:lnTo>
                  <a:pt x="878382" y="888999"/>
                </a:lnTo>
                <a:lnTo>
                  <a:pt x="871483" y="876299"/>
                </a:lnTo>
                <a:close/>
              </a:path>
              <a:path w="4068445" h="2044700">
                <a:moveTo>
                  <a:pt x="1073378" y="825499"/>
                </a:moveTo>
                <a:lnTo>
                  <a:pt x="1062710" y="825499"/>
                </a:lnTo>
                <a:lnTo>
                  <a:pt x="1054087" y="838199"/>
                </a:lnTo>
                <a:lnTo>
                  <a:pt x="1044689" y="850899"/>
                </a:lnTo>
                <a:lnTo>
                  <a:pt x="1024087" y="888999"/>
                </a:lnTo>
                <a:lnTo>
                  <a:pt x="1003947" y="952499"/>
                </a:lnTo>
                <a:lnTo>
                  <a:pt x="995127" y="1003299"/>
                </a:lnTo>
                <a:lnTo>
                  <a:pt x="987715" y="1066799"/>
                </a:lnTo>
                <a:lnTo>
                  <a:pt x="982141" y="1130299"/>
                </a:lnTo>
                <a:lnTo>
                  <a:pt x="978835" y="1219199"/>
                </a:lnTo>
                <a:lnTo>
                  <a:pt x="978230" y="1333499"/>
                </a:lnTo>
                <a:lnTo>
                  <a:pt x="985088" y="1333499"/>
                </a:lnTo>
                <a:lnTo>
                  <a:pt x="985777" y="1219199"/>
                </a:lnTo>
                <a:lnTo>
                  <a:pt x="989328" y="1130299"/>
                </a:lnTo>
                <a:lnTo>
                  <a:pt x="995221" y="1054099"/>
                </a:lnTo>
                <a:lnTo>
                  <a:pt x="1002967" y="1003125"/>
                </a:lnTo>
                <a:lnTo>
                  <a:pt x="1011955" y="952499"/>
                </a:lnTo>
                <a:lnTo>
                  <a:pt x="1021756" y="914399"/>
                </a:lnTo>
                <a:lnTo>
                  <a:pt x="1031821" y="888999"/>
                </a:lnTo>
                <a:lnTo>
                  <a:pt x="1041631" y="863599"/>
                </a:lnTo>
                <a:lnTo>
                  <a:pt x="1050665" y="850899"/>
                </a:lnTo>
                <a:lnTo>
                  <a:pt x="1058405" y="838199"/>
                </a:lnTo>
                <a:lnTo>
                  <a:pt x="1071892" y="838199"/>
                </a:lnTo>
                <a:lnTo>
                  <a:pt x="1073378" y="825499"/>
                </a:lnTo>
                <a:close/>
              </a:path>
              <a:path w="4068445" h="2044700">
                <a:moveTo>
                  <a:pt x="1142303" y="952499"/>
                </a:moveTo>
                <a:lnTo>
                  <a:pt x="1129843" y="952499"/>
                </a:lnTo>
                <a:lnTo>
                  <a:pt x="1119936" y="965199"/>
                </a:lnTo>
                <a:lnTo>
                  <a:pt x="1090124" y="990599"/>
                </a:lnTo>
                <a:lnTo>
                  <a:pt x="1066630" y="1041399"/>
                </a:lnTo>
                <a:lnTo>
                  <a:pt x="1048713" y="1092199"/>
                </a:lnTo>
                <a:lnTo>
                  <a:pt x="1035632" y="1155699"/>
                </a:lnTo>
                <a:lnTo>
                  <a:pt x="1026646" y="1219199"/>
                </a:lnTo>
                <a:lnTo>
                  <a:pt x="1021015" y="1269999"/>
                </a:lnTo>
                <a:lnTo>
                  <a:pt x="1017997" y="1308099"/>
                </a:lnTo>
                <a:lnTo>
                  <a:pt x="1016850" y="1333499"/>
                </a:lnTo>
                <a:lnTo>
                  <a:pt x="1023746" y="1333499"/>
                </a:lnTo>
                <a:lnTo>
                  <a:pt x="1025279" y="1295399"/>
                </a:lnTo>
                <a:lnTo>
                  <a:pt x="1028667" y="1257299"/>
                </a:lnTo>
                <a:lnTo>
                  <a:pt x="1034553" y="1206499"/>
                </a:lnTo>
                <a:lnTo>
                  <a:pt x="1043581" y="1155699"/>
                </a:lnTo>
                <a:lnTo>
                  <a:pt x="1056394" y="1092199"/>
                </a:lnTo>
                <a:lnTo>
                  <a:pt x="1073635" y="1041399"/>
                </a:lnTo>
                <a:lnTo>
                  <a:pt x="1095948" y="990599"/>
                </a:lnTo>
                <a:lnTo>
                  <a:pt x="1123975" y="965199"/>
                </a:lnTo>
                <a:lnTo>
                  <a:pt x="1133027" y="965199"/>
                </a:lnTo>
                <a:lnTo>
                  <a:pt x="1142303" y="952499"/>
                </a:lnTo>
                <a:close/>
              </a:path>
              <a:path w="4068445" h="2044700">
                <a:moveTo>
                  <a:pt x="2451735" y="1269999"/>
                </a:moveTo>
                <a:lnTo>
                  <a:pt x="2442954" y="1269999"/>
                </a:lnTo>
                <a:lnTo>
                  <a:pt x="2435580" y="1282699"/>
                </a:lnTo>
                <a:lnTo>
                  <a:pt x="2447142" y="1282699"/>
                </a:lnTo>
                <a:lnTo>
                  <a:pt x="2451735" y="1269999"/>
                </a:lnTo>
                <a:close/>
              </a:path>
              <a:path w="4068445" h="2044700">
                <a:moveTo>
                  <a:pt x="3005413" y="1269999"/>
                </a:moveTo>
                <a:lnTo>
                  <a:pt x="2996661" y="1269999"/>
                </a:lnTo>
                <a:lnTo>
                  <a:pt x="2989287" y="1282699"/>
                </a:lnTo>
                <a:lnTo>
                  <a:pt x="3000825" y="1282699"/>
                </a:lnTo>
                <a:lnTo>
                  <a:pt x="3005413" y="1269999"/>
                </a:lnTo>
                <a:close/>
              </a:path>
              <a:path w="4068445" h="2044700">
                <a:moveTo>
                  <a:pt x="2404315" y="1257299"/>
                </a:moveTo>
                <a:lnTo>
                  <a:pt x="2389212" y="1257299"/>
                </a:lnTo>
                <a:lnTo>
                  <a:pt x="2405853" y="1269999"/>
                </a:lnTo>
                <a:lnTo>
                  <a:pt x="2417549" y="1269999"/>
                </a:lnTo>
                <a:lnTo>
                  <a:pt x="2404315" y="1257299"/>
                </a:lnTo>
                <a:close/>
              </a:path>
              <a:path w="4068445" h="2044700">
                <a:moveTo>
                  <a:pt x="2481948" y="1257299"/>
                </a:moveTo>
                <a:lnTo>
                  <a:pt x="2466845" y="1257299"/>
                </a:lnTo>
                <a:lnTo>
                  <a:pt x="2453611" y="1269999"/>
                </a:lnTo>
                <a:lnTo>
                  <a:pt x="2465329" y="1269999"/>
                </a:lnTo>
                <a:lnTo>
                  <a:pt x="2481948" y="1257299"/>
                </a:lnTo>
                <a:close/>
              </a:path>
              <a:path w="4068445" h="2044700">
                <a:moveTo>
                  <a:pt x="2958023" y="1257299"/>
                </a:moveTo>
                <a:lnTo>
                  <a:pt x="2942920" y="1257299"/>
                </a:lnTo>
                <a:lnTo>
                  <a:pt x="2959555" y="1269999"/>
                </a:lnTo>
                <a:lnTo>
                  <a:pt x="2971257" y="1269999"/>
                </a:lnTo>
                <a:lnTo>
                  <a:pt x="2958023" y="1257299"/>
                </a:lnTo>
                <a:close/>
              </a:path>
              <a:path w="4068445" h="2044700">
                <a:moveTo>
                  <a:pt x="3035655" y="1257299"/>
                </a:moveTo>
                <a:lnTo>
                  <a:pt x="3020552" y="1257299"/>
                </a:lnTo>
                <a:lnTo>
                  <a:pt x="3007318" y="1269999"/>
                </a:lnTo>
                <a:lnTo>
                  <a:pt x="3019015" y="1269999"/>
                </a:lnTo>
                <a:lnTo>
                  <a:pt x="3035655" y="1257299"/>
                </a:lnTo>
                <a:close/>
              </a:path>
              <a:path w="4068445" h="2044700">
                <a:moveTo>
                  <a:pt x="2023757" y="0"/>
                </a:moveTo>
                <a:lnTo>
                  <a:pt x="2016594" y="0"/>
                </a:lnTo>
                <a:lnTo>
                  <a:pt x="2016594" y="1257299"/>
                </a:lnTo>
                <a:lnTo>
                  <a:pt x="2023757" y="1257299"/>
                </a:lnTo>
                <a:lnTo>
                  <a:pt x="2023757" y="1041399"/>
                </a:lnTo>
                <a:lnTo>
                  <a:pt x="2060282" y="1041399"/>
                </a:lnTo>
                <a:lnTo>
                  <a:pt x="2023757" y="1028699"/>
                </a:lnTo>
                <a:lnTo>
                  <a:pt x="2023757" y="990599"/>
                </a:lnTo>
                <a:lnTo>
                  <a:pt x="2042071" y="990599"/>
                </a:lnTo>
                <a:lnTo>
                  <a:pt x="2023757" y="977899"/>
                </a:lnTo>
                <a:lnTo>
                  <a:pt x="2023757" y="0"/>
                </a:lnTo>
                <a:close/>
              </a:path>
              <a:path w="4068445" h="2044700">
                <a:moveTo>
                  <a:pt x="2060282" y="1041399"/>
                </a:moveTo>
                <a:lnTo>
                  <a:pt x="2023757" y="1041399"/>
                </a:lnTo>
                <a:lnTo>
                  <a:pt x="2060714" y="1054099"/>
                </a:lnTo>
                <a:lnTo>
                  <a:pt x="2067039" y="1257299"/>
                </a:lnTo>
                <a:lnTo>
                  <a:pt x="2074202" y="1257299"/>
                </a:lnTo>
                <a:lnTo>
                  <a:pt x="2067953" y="1054099"/>
                </a:lnTo>
                <a:lnTo>
                  <a:pt x="2096808" y="1054099"/>
                </a:lnTo>
                <a:lnTo>
                  <a:pt x="2060282" y="1041399"/>
                </a:lnTo>
                <a:close/>
              </a:path>
              <a:path w="4068445" h="2044700">
                <a:moveTo>
                  <a:pt x="2098043" y="1054432"/>
                </a:moveTo>
                <a:lnTo>
                  <a:pt x="2101336" y="1092199"/>
                </a:lnTo>
                <a:lnTo>
                  <a:pt x="2106460" y="1130299"/>
                </a:lnTo>
                <a:lnTo>
                  <a:pt x="2112870" y="1193799"/>
                </a:lnTo>
                <a:lnTo>
                  <a:pt x="2120049" y="1257299"/>
                </a:lnTo>
                <a:lnTo>
                  <a:pt x="2127250" y="1257299"/>
                </a:lnTo>
                <a:lnTo>
                  <a:pt x="2120305" y="1193799"/>
                </a:lnTo>
                <a:lnTo>
                  <a:pt x="2114049" y="1130299"/>
                </a:lnTo>
                <a:lnTo>
                  <a:pt x="2108949" y="1092199"/>
                </a:lnTo>
                <a:lnTo>
                  <a:pt x="2105469" y="1066799"/>
                </a:lnTo>
                <a:lnTo>
                  <a:pt x="2143963" y="1066799"/>
                </a:lnTo>
                <a:lnTo>
                  <a:pt x="2098043" y="1054432"/>
                </a:lnTo>
                <a:close/>
              </a:path>
              <a:path w="4068445" h="2044700">
                <a:moveTo>
                  <a:pt x="2157928" y="1066799"/>
                </a:moveTo>
                <a:lnTo>
                  <a:pt x="2139810" y="1066799"/>
                </a:lnTo>
                <a:lnTo>
                  <a:pt x="2147491" y="1104899"/>
                </a:lnTo>
                <a:lnTo>
                  <a:pt x="2157312" y="1142999"/>
                </a:lnTo>
                <a:lnTo>
                  <a:pt x="2168583" y="1193799"/>
                </a:lnTo>
                <a:lnTo>
                  <a:pt x="2180615" y="1257299"/>
                </a:lnTo>
                <a:lnTo>
                  <a:pt x="2187943" y="1257299"/>
                </a:lnTo>
                <a:lnTo>
                  <a:pt x="2176162" y="1193799"/>
                </a:lnTo>
                <a:lnTo>
                  <a:pt x="2165078" y="1142999"/>
                </a:lnTo>
                <a:lnTo>
                  <a:pt x="2155330" y="1104899"/>
                </a:lnTo>
                <a:lnTo>
                  <a:pt x="2147557" y="1079499"/>
                </a:lnTo>
                <a:lnTo>
                  <a:pt x="2149271" y="1079499"/>
                </a:lnTo>
                <a:lnTo>
                  <a:pt x="2157928" y="1066799"/>
                </a:lnTo>
                <a:close/>
              </a:path>
              <a:path w="4068445" h="2044700">
                <a:moveTo>
                  <a:pt x="2190267" y="1104899"/>
                </a:moveTo>
                <a:lnTo>
                  <a:pt x="2182609" y="1104899"/>
                </a:lnTo>
                <a:lnTo>
                  <a:pt x="2186140" y="1117599"/>
                </a:lnTo>
                <a:lnTo>
                  <a:pt x="2195298" y="1155699"/>
                </a:lnTo>
                <a:lnTo>
                  <a:pt x="2208382" y="1193799"/>
                </a:lnTo>
                <a:lnTo>
                  <a:pt x="2223693" y="1257299"/>
                </a:lnTo>
                <a:lnTo>
                  <a:pt x="2231047" y="1257299"/>
                </a:lnTo>
                <a:lnTo>
                  <a:pt x="2217333" y="1206499"/>
                </a:lnTo>
                <a:lnTo>
                  <a:pt x="2205175" y="1155699"/>
                </a:lnTo>
                <a:lnTo>
                  <a:pt x="2195758" y="1130299"/>
                </a:lnTo>
                <a:lnTo>
                  <a:pt x="2190267" y="1104899"/>
                </a:lnTo>
                <a:close/>
              </a:path>
              <a:path w="4068445" h="2044700">
                <a:moveTo>
                  <a:pt x="3242310" y="1104899"/>
                </a:moveTo>
                <a:lnTo>
                  <a:pt x="3234651" y="1104899"/>
                </a:lnTo>
                <a:lnTo>
                  <a:pt x="3229167" y="1130299"/>
                </a:lnTo>
                <a:lnTo>
                  <a:pt x="3219753" y="1155699"/>
                </a:lnTo>
                <a:lnTo>
                  <a:pt x="3207593" y="1206499"/>
                </a:lnTo>
                <a:lnTo>
                  <a:pt x="3193872" y="1257299"/>
                </a:lnTo>
                <a:lnTo>
                  <a:pt x="3201238" y="1257299"/>
                </a:lnTo>
                <a:lnTo>
                  <a:pt x="3216549" y="1193799"/>
                </a:lnTo>
                <a:lnTo>
                  <a:pt x="3229632" y="1155699"/>
                </a:lnTo>
                <a:lnTo>
                  <a:pt x="3238785" y="1117599"/>
                </a:lnTo>
                <a:lnTo>
                  <a:pt x="3242310" y="1104899"/>
                </a:lnTo>
                <a:close/>
              </a:path>
              <a:path w="4068445" h="2044700">
                <a:moveTo>
                  <a:pt x="3285070" y="1066799"/>
                </a:moveTo>
                <a:lnTo>
                  <a:pt x="3266975" y="1066799"/>
                </a:lnTo>
                <a:lnTo>
                  <a:pt x="3275596" y="1079499"/>
                </a:lnTo>
                <a:lnTo>
                  <a:pt x="3277311" y="1079499"/>
                </a:lnTo>
                <a:lnTo>
                  <a:pt x="3269443" y="1104899"/>
                </a:lnTo>
                <a:lnTo>
                  <a:pt x="3259632" y="1142999"/>
                </a:lnTo>
                <a:lnTo>
                  <a:pt x="3248564" y="1193799"/>
                </a:lnTo>
                <a:lnTo>
                  <a:pt x="3236925" y="1257299"/>
                </a:lnTo>
                <a:lnTo>
                  <a:pt x="3244215" y="1257299"/>
                </a:lnTo>
                <a:lnTo>
                  <a:pt x="3256117" y="1193799"/>
                </a:lnTo>
                <a:lnTo>
                  <a:pt x="3267386" y="1142999"/>
                </a:lnTo>
                <a:lnTo>
                  <a:pt x="3277283" y="1104899"/>
                </a:lnTo>
                <a:lnTo>
                  <a:pt x="3285070" y="1066799"/>
                </a:lnTo>
                <a:close/>
              </a:path>
              <a:path w="4068445" h="2044700">
                <a:moveTo>
                  <a:pt x="3408286" y="1015999"/>
                </a:moveTo>
                <a:lnTo>
                  <a:pt x="3401123" y="1015999"/>
                </a:lnTo>
                <a:lnTo>
                  <a:pt x="3401123" y="1028699"/>
                </a:lnTo>
                <a:lnTo>
                  <a:pt x="3281146" y="1066799"/>
                </a:lnTo>
                <a:lnTo>
                  <a:pt x="3319399" y="1066799"/>
                </a:lnTo>
                <a:lnTo>
                  <a:pt x="3315926" y="1092199"/>
                </a:lnTo>
                <a:lnTo>
                  <a:pt x="3310823" y="1130299"/>
                </a:lnTo>
                <a:lnTo>
                  <a:pt x="3304543" y="1193799"/>
                </a:lnTo>
                <a:lnTo>
                  <a:pt x="3297542" y="1257299"/>
                </a:lnTo>
                <a:lnTo>
                  <a:pt x="3304743" y="1257299"/>
                </a:lnTo>
                <a:lnTo>
                  <a:pt x="3311298" y="1193799"/>
                </a:lnTo>
                <a:lnTo>
                  <a:pt x="3317544" y="1142999"/>
                </a:lnTo>
                <a:lnTo>
                  <a:pt x="3322895" y="1092199"/>
                </a:lnTo>
                <a:lnTo>
                  <a:pt x="3326765" y="1054099"/>
                </a:lnTo>
                <a:lnTo>
                  <a:pt x="3364153" y="1054099"/>
                </a:lnTo>
                <a:lnTo>
                  <a:pt x="3401123" y="1041399"/>
                </a:lnTo>
                <a:lnTo>
                  <a:pt x="3408286" y="1041399"/>
                </a:lnTo>
                <a:lnTo>
                  <a:pt x="3408286" y="1015999"/>
                </a:lnTo>
                <a:close/>
              </a:path>
              <a:path w="4068445" h="2044700">
                <a:moveTo>
                  <a:pt x="3364153" y="1054099"/>
                </a:moveTo>
                <a:lnTo>
                  <a:pt x="3356927" y="1054099"/>
                </a:lnTo>
                <a:lnTo>
                  <a:pt x="3350653" y="1257299"/>
                </a:lnTo>
                <a:lnTo>
                  <a:pt x="3357816" y="1257299"/>
                </a:lnTo>
                <a:lnTo>
                  <a:pt x="3364153" y="1054099"/>
                </a:lnTo>
                <a:close/>
              </a:path>
              <a:path w="4068445" h="2044700">
                <a:moveTo>
                  <a:pt x="3408286" y="1041399"/>
                </a:moveTo>
                <a:lnTo>
                  <a:pt x="3401123" y="1041399"/>
                </a:lnTo>
                <a:lnTo>
                  <a:pt x="3401123" y="1257299"/>
                </a:lnTo>
                <a:lnTo>
                  <a:pt x="3408286" y="1257299"/>
                </a:lnTo>
                <a:lnTo>
                  <a:pt x="3408286" y="1041399"/>
                </a:lnTo>
                <a:close/>
              </a:path>
              <a:path w="4068445" h="2044700">
                <a:moveTo>
                  <a:pt x="2579263" y="241299"/>
                </a:moveTo>
                <a:lnTo>
                  <a:pt x="2571965" y="241299"/>
                </a:lnTo>
                <a:lnTo>
                  <a:pt x="2570988" y="253999"/>
                </a:lnTo>
                <a:lnTo>
                  <a:pt x="2568511" y="266699"/>
                </a:lnTo>
                <a:lnTo>
                  <a:pt x="2564644" y="292099"/>
                </a:lnTo>
                <a:lnTo>
                  <a:pt x="2559657" y="330199"/>
                </a:lnTo>
                <a:lnTo>
                  <a:pt x="2553469" y="355599"/>
                </a:lnTo>
                <a:lnTo>
                  <a:pt x="2545996" y="393699"/>
                </a:lnTo>
                <a:lnTo>
                  <a:pt x="2537155" y="444499"/>
                </a:lnTo>
                <a:lnTo>
                  <a:pt x="2526863" y="482599"/>
                </a:lnTo>
                <a:lnTo>
                  <a:pt x="2515038" y="533399"/>
                </a:lnTo>
                <a:lnTo>
                  <a:pt x="2501595" y="584199"/>
                </a:lnTo>
                <a:lnTo>
                  <a:pt x="2486453" y="622299"/>
                </a:lnTo>
                <a:lnTo>
                  <a:pt x="2469529" y="673099"/>
                </a:lnTo>
                <a:lnTo>
                  <a:pt x="2450738" y="723899"/>
                </a:lnTo>
                <a:lnTo>
                  <a:pt x="2430000" y="774699"/>
                </a:lnTo>
                <a:lnTo>
                  <a:pt x="2407229" y="825499"/>
                </a:lnTo>
                <a:lnTo>
                  <a:pt x="2382344" y="876299"/>
                </a:lnTo>
                <a:lnTo>
                  <a:pt x="2355261" y="927099"/>
                </a:lnTo>
                <a:lnTo>
                  <a:pt x="2325898" y="965199"/>
                </a:lnTo>
                <a:lnTo>
                  <a:pt x="2294171" y="1003299"/>
                </a:lnTo>
                <a:lnTo>
                  <a:pt x="2259998" y="1041399"/>
                </a:lnTo>
                <a:lnTo>
                  <a:pt x="2223295" y="1079499"/>
                </a:lnTo>
                <a:lnTo>
                  <a:pt x="2183980" y="1104899"/>
                </a:lnTo>
                <a:lnTo>
                  <a:pt x="2202942" y="1104899"/>
                </a:lnTo>
                <a:lnTo>
                  <a:pt x="2209180" y="1092199"/>
                </a:lnTo>
                <a:lnTo>
                  <a:pt x="2220315" y="1092199"/>
                </a:lnTo>
                <a:lnTo>
                  <a:pt x="2228380" y="1079499"/>
                </a:lnTo>
                <a:lnTo>
                  <a:pt x="2233968" y="1079499"/>
                </a:lnTo>
                <a:lnTo>
                  <a:pt x="2242413" y="1066799"/>
                </a:lnTo>
                <a:lnTo>
                  <a:pt x="2245309" y="1066799"/>
                </a:lnTo>
                <a:lnTo>
                  <a:pt x="2253018" y="1054099"/>
                </a:lnTo>
                <a:lnTo>
                  <a:pt x="2257780" y="1054099"/>
                </a:lnTo>
                <a:lnTo>
                  <a:pt x="2265451" y="1041399"/>
                </a:lnTo>
                <a:lnTo>
                  <a:pt x="2275738" y="1041399"/>
                </a:lnTo>
                <a:lnTo>
                  <a:pt x="2280145" y="1028699"/>
                </a:lnTo>
                <a:lnTo>
                  <a:pt x="2287384" y="1028699"/>
                </a:lnTo>
                <a:lnTo>
                  <a:pt x="2290254" y="1015999"/>
                </a:lnTo>
                <a:lnTo>
                  <a:pt x="2297290" y="1015999"/>
                </a:lnTo>
                <a:lnTo>
                  <a:pt x="2301417" y="1003299"/>
                </a:lnTo>
                <a:lnTo>
                  <a:pt x="2308364" y="1003299"/>
                </a:lnTo>
                <a:lnTo>
                  <a:pt x="2311209" y="990599"/>
                </a:lnTo>
                <a:lnTo>
                  <a:pt x="2317915" y="990599"/>
                </a:lnTo>
                <a:lnTo>
                  <a:pt x="2321750" y="977899"/>
                </a:lnTo>
                <a:lnTo>
                  <a:pt x="2328329" y="977899"/>
                </a:lnTo>
                <a:lnTo>
                  <a:pt x="2331072" y="965199"/>
                </a:lnTo>
                <a:lnTo>
                  <a:pt x="2337460" y="965199"/>
                </a:lnTo>
                <a:lnTo>
                  <a:pt x="2341067" y="952499"/>
                </a:lnTo>
                <a:lnTo>
                  <a:pt x="2347315" y="952499"/>
                </a:lnTo>
                <a:lnTo>
                  <a:pt x="2349969" y="939799"/>
                </a:lnTo>
                <a:lnTo>
                  <a:pt x="2356053" y="927099"/>
                </a:lnTo>
                <a:lnTo>
                  <a:pt x="2359456" y="927099"/>
                </a:lnTo>
                <a:lnTo>
                  <a:pt x="2365336" y="914399"/>
                </a:lnTo>
                <a:lnTo>
                  <a:pt x="2367838" y="914399"/>
                </a:lnTo>
                <a:lnTo>
                  <a:pt x="2373617" y="901699"/>
                </a:lnTo>
                <a:lnTo>
                  <a:pt x="2376881" y="901699"/>
                </a:lnTo>
                <a:lnTo>
                  <a:pt x="2382520" y="888999"/>
                </a:lnTo>
                <a:lnTo>
                  <a:pt x="2384920" y="888999"/>
                </a:lnTo>
                <a:lnTo>
                  <a:pt x="2390394" y="876299"/>
                </a:lnTo>
                <a:lnTo>
                  <a:pt x="2393454" y="863599"/>
                </a:lnTo>
                <a:lnTo>
                  <a:pt x="2398801" y="863599"/>
                </a:lnTo>
                <a:lnTo>
                  <a:pt x="2401100" y="850899"/>
                </a:lnTo>
                <a:lnTo>
                  <a:pt x="2406294" y="850899"/>
                </a:lnTo>
                <a:lnTo>
                  <a:pt x="2409177" y="838199"/>
                </a:lnTo>
                <a:lnTo>
                  <a:pt x="2414219" y="825499"/>
                </a:lnTo>
                <a:lnTo>
                  <a:pt x="2416390" y="825499"/>
                </a:lnTo>
                <a:lnTo>
                  <a:pt x="2421293" y="812799"/>
                </a:lnTo>
                <a:lnTo>
                  <a:pt x="2424023" y="812799"/>
                </a:lnTo>
                <a:lnTo>
                  <a:pt x="2428798" y="800099"/>
                </a:lnTo>
                <a:lnTo>
                  <a:pt x="2430856" y="787399"/>
                </a:lnTo>
                <a:lnTo>
                  <a:pt x="2435491" y="787399"/>
                </a:lnTo>
                <a:lnTo>
                  <a:pt x="2438057" y="774699"/>
                </a:lnTo>
                <a:lnTo>
                  <a:pt x="2442565" y="761999"/>
                </a:lnTo>
                <a:lnTo>
                  <a:pt x="2444508" y="761999"/>
                </a:lnTo>
                <a:lnTo>
                  <a:pt x="2448877" y="749299"/>
                </a:lnTo>
                <a:lnTo>
                  <a:pt x="2451290" y="749299"/>
                </a:lnTo>
                <a:lnTo>
                  <a:pt x="2455532" y="736599"/>
                </a:lnTo>
                <a:lnTo>
                  <a:pt x="2457373" y="736599"/>
                </a:lnTo>
                <a:lnTo>
                  <a:pt x="2461488" y="723899"/>
                </a:lnTo>
                <a:lnTo>
                  <a:pt x="2463736" y="711199"/>
                </a:lnTo>
                <a:lnTo>
                  <a:pt x="2467698" y="698499"/>
                </a:lnTo>
                <a:lnTo>
                  <a:pt x="2469400" y="698499"/>
                </a:lnTo>
                <a:lnTo>
                  <a:pt x="2473261" y="685799"/>
                </a:lnTo>
                <a:lnTo>
                  <a:pt x="2475407" y="685799"/>
                </a:lnTo>
                <a:lnTo>
                  <a:pt x="2479116" y="673099"/>
                </a:lnTo>
                <a:lnTo>
                  <a:pt x="2480691" y="673099"/>
                </a:lnTo>
                <a:lnTo>
                  <a:pt x="2486329" y="647699"/>
                </a:lnTo>
                <a:lnTo>
                  <a:pt x="2489822" y="634999"/>
                </a:lnTo>
                <a:lnTo>
                  <a:pt x="2491282" y="634999"/>
                </a:lnTo>
                <a:lnTo>
                  <a:pt x="2494661" y="622299"/>
                </a:lnTo>
                <a:lnTo>
                  <a:pt x="2496553" y="622299"/>
                </a:lnTo>
                <a:lnTo>
                  <a:pt x="2499804" y="609599"/>
                </a:lnTo>
                <a:lnTo>
                  <a:pt x="2501163" y="609599"/>
                </a:lnTo>
                <a:lnTo>
                  <a:pt x="2504313" y="596899"/>
                </a:lnTo>
                <a:lnTo>
                  <a:pt x="2506078" y="584199"/>
                </a:lnTo>
                <a:lnTo>
                  <a:pt x="2509100" y="584199"/>
                </a:lnTo>
                <a:lnTo>
                  <a:pt x="2510370" y="571499"/>
                </a:lnTo>
                <a:lnTo>
                  <a:pt x="2513279" y="558799"/>
                </a:lnTo>
                <a:lnTo>
                  <a:pt x="2514917" y="558799"/>
                </a:lnTo>
                <a:lnTo>
                  <a:pt x="2517711" y="546099"/>
                </a:lnTo>
                <a:lnTo>
                  <a:pt x="2518867" y="546099"/>
                </a:lnTo>
                <a:lnTo>
                  <a:pt x="2521572" y="533399"/>
                </a:lnTo>
                <a:lnTo>
                  <a:pt x="2523109" y="533399"/>
                </a:lnTo>
                <a:lnTo>
                  <a:pt x="2525674" y="520699"/>
                </a:lnTo>
                <a:lnTo>
                  <a:pt x="2529217" y="507999"/>
                </a:lnTo>
                <a:lnTo>
                  <a:pt x="2530640" y="495299"/>
                </a:lnTo>
                <a:lnTo>
                  <a:pt x="2533015" y="495299"/>
                </a:lnTo>
                <a:lnTo>
                  <a:pt x="2533980" y="482599"/>
                </a:lnTo>
                <a:lnTo>
                  <a:pt x="2537587" y="469899"/>
                </a:lnTo>
                <a:lnTo>
                  <a:pt x="2539733" y="457199"/>
                </a:lnTo>
                <a:lnTo>
                  <a:pt x="2542679" y="444499"/>
                </a:lnTo>
                <a:lnTo>
                  <a:pt x="2543898" y="444499"/>
                </a:lnTo>
                <a:lnTo>
                  <a:pt x="2545880" y="431799"/>
                </a:lnTo>
                <a:lnTo>
                  <a:pt x="2547454" y="431799"/>
                </a:lnTo>
                <a:lnTo>
                  <a:pt x="2549664" y="419099"/>
                </a:lnTo>
                <a:lnTo>
                  <a:pt x="2552141" y="406399"/>
                </a:lnTo>
                <a:lnTo>
                  <a:pt x="2554859" y="393699"/>
                </a:lnTo>
                <a:lnTo>
                  <a:pt x="2556471" y="380999"/>
                </a:lnTo>
                <a:lnTo>
                  <a:pt x="2559545" y="368299"/>
                </a:lnTo>
                <a:lnTo>
                  <a:pt x="2563698" y="342899"/>
                </a:lnTo>
                <a:lnTo>
                  <a:pt x="2564968" y="342899"/>
                </a:lnTo>
                <a:lnTo>
                  <a:pt x="2567368" y="317499"/>
                </a:lnTo>
                <a:lnTo>
                  <a:pt x="2570568" y="304799"/>
                </a:lnTo>
                <a:lnTo>
                  <a:pt x="2573299" y="292099"/>
                </a:lnTo>
                <a:lnTo>
                  <a:pt x="2575407" y="266699"/>
                </a:lnTo>
                <a:lnTo>
                  <a:pt x="2576766" y="266699"/>
                </a:lnTo>
                <a:lnTo>
                  <a:pt x="2578239" y="253999"/>
                </a:lnTo>
                <a:lnTo>
                  <a:pt x="2579263" y="241299"/>
                </a:lnTo>
                <a:close/>
              </a:path>
              <a:path w="4068445" h="2044700">
                <a:moveTo>
                  <a:pt x="3172893" y="1056031"/>
                </a:moveTo>
                <a:lnTo>
                  <a:pt x="3179419" y="1066799"/>
                </a:lnTo>
                <a:lnTo>
                  <a:pt x="3182416" y="1066799"/>
                </a:lnTo>
                <a:lnTo>
                  <a:pt x="3190684" y="1079499"/>
                </a:lnTo>
                <a:lnTo>
                  <a:pt x="3196005" y="1079499"/>
                </a:lnTo>
                <a:lnTo>
                  <a:pt x="3204070" y="1092199"/>
                </a:lnTo>
                <a:lnTo>
                  <a:pt x="3215749" y="1092199"/>
                </a:lnTo>
                <a:lnTo>
                  <a:pt x="3221983" y="1104899"/>
                </a:lnTo>
                <a:lnTo>
                  <a:pt x="3240938" y="1104899"/>
                </a:lnTo>
                <a:lnTo>
                  <a:pt x="3204497" y="1079499"/>
                </a:lnTo>
                <a:lnTo>
                  <a:pt x="3172893" y="1056031"/>
                </a:lnTo>
                <a:close/>
              </a:path>
              <a:path w="4068445" h="2044700">
                <a:moveTo>
                  <a:pt x="2176077" y="1041399"/>
                </a:moveTo>
                <a:lnTo>
                  <a:pt x="2168871" y="1041399"/>
                </a:lnTo>
                <a:lnTo>
                  <a:pt x="2168220" y="1054099"/>
                </a:lnTo>
                <a:lnTo>
                  <a:pt x="2164740" y="1054099"/>
                </a:lnTo>
                <a:lnTo>
                  <a:pt x="2159044" y="1066799"/>
                </a:lnTo>
                <a:lnTo>
                  <a:pt x="2171417" y="1066799"/>
                </a:lnTo>
                <a:lnTo>
                  <a:pt x="2175116" y="1054099"/>
                </a:lnTo>
                <a:lnTo>
                  <a:pt x="2176077" y="1041399"/>
                </a:lnTo>
                <a:close/>
              </a:path>
              <a:path w="4068445" h="2044700">
                <a:moveTo>
                  <a:pt x="3256002" y="1041399"/>
                </a:moveTo>
                <a:lnTo>
                  <a:pt x="3248794" y="1041399"/>
                </a:lnTo>
                <a:lnTo>
                  <a:pt x="3249752" y="1054099"/>
                </a:lnTo>
                <a:lnTo>
                  <a:pt x="3253486" y="1066799"/>
                </a:lnTo>
                <a:lnTo>
                  <a:pt x="3259048" y="1066799"/>
                </a:lnTo>
                <a:lnTo>
                  <a:pt x="3256648" y="1054099"/>
                </a:lnTo>
                <a:lnTo>
                  <a:pt x="3256002" y="1041399"/>
                </a:lnTo>
                <a:close/>
              </a:path>
              <a:path w="4068445" h="2044700">
                <a:moveTo>
                  <a:pt x="3171723" y="1054099"/>
                </a:moveTo>
                <a:lnTo>
                  <a:pt x="3170293" y="1054099"/>
                </a:lnTo>
                <a:lnTo>
                  <a:pt x="3172893" y="1056031"/>
                </a:lnTo>
                <a:lnTo>
                  <a:pt x="3171723" y="1054099"/>
                </a:lnTo>
                <a:close/>
              </a:path>
              <a:path w="4068445" h="2044700">
                <a:moveTo>
                  <a:pt x="2098014" y="1054099"/>
                </a:moveTo>
                <a:lnTo>
                  <a:pt x="2096808" y="1054099"/>
                </a:lnTo>
                <a:lnTo>
                  <a:pt x="2098043" y="1054432"/>
                </a:lnTo>
                <a:lnTo>
                  <a:pt x="2098014" y="1054099"/>
                </a:lnTo>
                <a:close/>
              </a:path>
              <a:path w="4068445" h="2044700">
                <a:moveTo>
                  <a:pt x="2852902" y="241299"/>
                </a:moveTo>
                <a:lnTo>
                  <a:pt x="2845985" y="241299"/>
                </a:lnTo>
                <a:lnTo>
                  <a:pt x="2846771" y="253999"/>
                </a:lnTo>
                <a:lnTo>
                  <a:pt x="2849092" y="266699"/>
                </a:lnTo>
                <a:lnTo>
                  <a:pt x="2851023" y="279399"/>
                </a:lnTo>
                <a:lnTo>
                  <a:pt x="2854312" y="304799"/>
                </a:lnTo>
                <a:lnTo>
                  <a:pt x="2857500" y="317499"/>
                </a:lnTo>
                <a:lnTo>
                  <a:pt x="2859913" y="342899"/>
                </a:lnTo>
                <a:lnTo>
                  <a:pt x="2861183" y="342899"/>
                </a:lnTo>
                <a:lnTo>
                  <a:pt x="2863405" y="355599"/>
                </a:lnTo>
                <a:lnTo>
                  <a:pt x="2863900" y="355599"/>
                </a:lnTo>
                <a:lnTo>
                  <a:pt x="2868409" y="380999"/>
                </a:lnTo>
                <a:lnTo>
                  <a:pt x="2870009" y="393699"/>
                </a:lnTo>
                <a:lnTo>
                  <a:pt x="2874162" y="406399"/>
                </a:lnTo>
                <a:lnTo>
                  <a:pt x="2875216" y="419099"/>
                </a:lnTo>
                <a:lnTo>
                  <a:pt x="2878251" y="431799"/>
                </a:lnTo>
                <a:lnTo>
                  <a:pt x="2879001" y="431799"/>
                </a:lnTo>
                <a:lnTo>
                  <a:pt x="2880956" y="444499"/>
                </a:lnTo>
                <a:lnTo>
                  <a:pt x="2884258" y="457199"/>
                </a:lnTo>
                <a:lnTo>
                  <a:pt x="2885135" y="457199"/>
                </a:lnTo>
                <a:lnTo>
                  <a:pt x="2887294" y="469899"/>
                </a:lnTo>
                <a:lnTo>
                  <a:pt x="2890875" y="482599"/>
                </a:lnTo>
                <a:lnTo>
                  <a:pt x="2891853" y="495299"/>
                </a:lnTo>
                <a:lnTo>
                  <a:pt x="2894241" y="495299"/>
                </a:lnTo>
                <a:lnTo>
                  <a:pt x="2898165" y="520699"/>
                </a:lnTo>
                <a:lnTo>
                  <a:pt x="2899206" y="520699"/>
                </a:lnTo>
                <a:lnTo>
                  <a:pt x="2901772" y="533399"/>
                </a:lnTo>
                <a:lnTo>
                  <a:pt x="2906014" y="546099"/>
                </a:lnTo>
                <a:lnTo>
                  <a:pt x="2907182" y="546099"/>
                </a:lnTo>
                <a:lnTo>
                  <a:pt x="2909963" y="558799"/>
                </a:lnTo>
                <a:lnTo>
                  <a:pt x="2911614" y="558799"/>
                </a:lnTo>
                <a:lnTo>
                  <a:pt x="2915793" y="584199"/>
                </a:lnTo>
                <a:lnTo>
                  <a:pt x="2918828" y="584199"/>
                </a:lnTo>
                <a:lnTo>
                  <a:pt x="2923781" y="609599"/>
                </a:lnTo>
                <a:lnTo>
                  <a:pt x="2925102" y="609599"/>
                </a:lnTo>
                <a:lnTo>
                  <a:pt x="2928353" y="622299"/>
                </a:lnTo>
                <a:lnTo>
                  <a:pt x="2933674" y="634999"/>
                </a:lnTo>
                <a:lnTo>
                  <a:pt x="2935097" y="634999"/>
                </a:lnTo>
                <a:lnTo>
                  <a:pt x="2938564" y="647699"/>
                </a:lnTo>
                <a:lnTo>
                  <a:pt x="2944228" y="673099"/>
                </a:lnTo>
                <a:lnTo>
                  <a:pt x="2945790" y="673099"/>
                </a:lnTo>
                <a:lnTo>
                  <a:pt x="2949511" y="685799"/>
                </a:lnTo>
                <a:lnTo>
                  <a:pt x="2955556" y="698499"/>
                </a:lnTo>
                <a:lnTo>
                  <a:pt x="2957220" y="698499"/>
                </a:lnTo>
                <a:lnTo>
                  <a:pt x="2961170" y="711199"/>
                </a:lnTo>
                <a:lnTo>
                  <a:pt x="2963481" y="723899"/>
                </a:lnTo>
                <a:lnTo>
                  <a:pt x="2967609" y="736599"/>
                </a:lnTo>
                <a:lnTo>
                  <a:pt x="2969399" y="736599"/>
                </a:lnTo>
                <a:lnTo>
                  <a:pt x="2973641" y="749299"/>
                </a:lnTo>
                <a:lnTo>
                  <a:pt x="2976105" y="749299"/>
                </a:lnTo>
                <a:lnTo>
                  <a:pt x="2980474" y="761999"/>
                </a:lnTo>
                <a:lnTo>
                  <a:pt x="2982366" y="761999"/>
                </a:lnTo>
                <a:lnTo>
                  <a:pt x="2986849" y="774699"/>
                </a:lnTo>
                <a:lnTo>
                  <a:pt x="2989465" y="787399"/>
                </a:lnTo>
                <a:lnTo>
                  <a:pt x="2994113" y="787399"/>
                </a:lnTo>
                <a:lnTo>
                  <a:pt x="2996133" y="800099"/>
                </a:lnTo>
                <a:lnTo>
                  <a:pt x="3000883" y="812799"/>
                </a:lnTo>
                <a:lnTo>
                  <a:pt x="3003626" y="812799"/>
                </a:lnTo>
                <a:lnTo>
                  <a:pt x="3008541" y="825499"/>
                </a:lnTo>
                <a:lnTo>
                  <a:pt x="3010687" y="825499"/>
                </a:lnTo>
                <a:lnTo>
                  <a:pt x="3015767" y="838199"/>
                </a:lnTo>
                <a:lnTo>
                  <a:pt x="3018713" y="850899"/>
                </a:lnTo>
                <a:lnTo>
                  <a:pt x="3023895" y="850899"/>
                </a:lnTo>
                <a:lnTo>
                  <a:pt x="3026130" y="863599"/>
                </a:lnTo>
                <a:lnTo>
                  <a:pt x="3031426" y="863599"/>
                </a:lnTo>
                <a:lnTo>
                  <a:pt x="3034512" y="876299"/>
                </a:lnTo>
                <a:lnTo>
                  <a:pt x="3039999" y="888999"/>
                </a:lnTo>
                <a:lnTo>
                  <a:pt x="3042386" y="888999"/>
                </a:lnTo>
                <a:lnTo>
                  <a:pt x="3047987" y="901699"/>
                </a:lnTo>
                <a:lnTo>
                  <a:pt x="3051213" y="901699"/>
                </a:lnTo>
                <a:lnTo>
                  <a:pt x="3056991" y="914399"/>
                </a:lnTo>
                <a:lnTo>
                  <a:pt x="3059518" y="914399"/>
                </a:lnTo>
                <a:lnTo>
                  <a:pt x="3065500" y="927099"/>
                </a:lnTo>
                <a:lnTo>
                  <a:pt x="3068954" y="927099"/>
                </a:lnTo>
                <a:lnTo>
                  <a:pt x="3075038" y="939799"/>
                </a:lnTo>
                <a:lnTo>
                  <a:pt x="3077629" y="952499"/>
                </a:lnTo>
                <a:lnTo>
                  <a:pt x="3083877" y="952499"/>
                </a:lnTo>
                <a:lnTo>
                  <a:pt x="3087547" y="965199"/>
                </a:lnTo>
                <a:lnTo>
                  <a:pt x="3093935" y="965199"/>
                </a:lnTo>
                <a:lnTo>
                  <a:pt x="3096641" y="977899"/>
                </a:lnTo>
                <a:lnTo>
                  <a:pt x="3103168" y="977899"/>
                </a:lnTo>
                <a:lnTo>
                  <a:pt x="3107029" y="990599"/>
                </a:lnTo>
                <a:lnTo>
                  <a:pt x="3113735" y="990599"/>
                </a:lnTo>
                <a:lnTo>
                  <a:pt x="3116567" y="1003299"/>
                </a:lnTo>
                <a:lnTo>
                  <a:pt x="3123501" y="1003299"/>
                </a:lnTo>
                <a:lnTo>
                  <a:pt x="3127641" y="1015999"/>
                </a:lnTo>
                <a:lnTo>
                  <a:pt x="3134664" y="1015999"/>
                </a:lnTo>
                <a:lnTo>
                  <a:pt x="3137535" y="1028699"/>
                </a:lnTo>
                <a:lnTo>
                  <a:pt x="3144774" y="1028699"/>
                </a:lnTo>
                <a:lnTo>
                  <a:pt x="3149180" y="1041399"/>
                </a:lnTo>
                <a:lnTo>
                  <a:pt x="3159480" y="1041399"/>
                </a:lnTo>
                <a:lnTo>
                  <a:pt x="3167049" y="1054099"/>
                </a:lnTo>
                <a:lnTo>
                  <a:pt x="3170293" y="1054099"/>
                </a:lnTo>
                <a:lnTo>
                  <a:pt x="3138261" y="1015999"/>
                </a:lnTo>
                <a:lnTo>
                  <a:pt x="3108336" y="977899"/>
                </a:lnTo>
                <a:lnTo>
                  <a:pt x="3080451" y="939799"/>
                </a:lnTo>
                <a:lnTo>
                  <a:pt x="3054543" y="901699"/>
                </a:lnTo>
                <a:lnTo>
                  <a:pt x="3030544" y="850899"/>
                </a:lnTo>
                <a:lnTo>
                  <a:pt x="3008390" y="812799"/>
                </a:lnTo>
                <a:lnTo>
                  <a:pt x="2988015" y="761999"/>
                </a:lnTo>
                <a:lnTo>
                  <a:pt x="2969354" y="711199"/>
                </a:lnTo>
                <a:lnTo>
                  <a:pt x="2952340" y="673099"/>
                </a:lnTo>
                <a:lnTo>
                  <a:pt x="2936910" y="622299"/>
                </a:lnTo>
                <a:lnTo>
                  <a:pt x="2922997" y="584199"/>
                </a:lnTo>
                <a:lnTo>
                  <a:pt x="2910535" y="533399"/>
                </a:lnTo>
                <a:lnTo>
                  <a:pt x="2899460" y="495299"/>
                </a:lnTo>
                <a:lnTo>
                  <a:pt x="2883974" y="419099"/>
                </a:lnTo>
                <a:lnTo>
                  <a:pt x="2871830" y="368299"/>
                </a:lnTo>
                <a:lnTo>
                  <a:pt x="2862722" y="317499"/>
                </a:lnTo>
                <a:lnTo>
                  <a:pt x="2856344" y="266699"/>
                </a:lnTo>
                <a:lnTo>
                  <a:pt x="2855328" y="266699"/>
                </a:lnTo>
                <a:lnTo>
                  <a:pt x="2853880" y="253999"/>
                </a:lnTo>
                <a:lnTo>
                  <a:pt x="2852902" y="241299"/>
                </a:lnTo>
                <a:close/>
              </a:path>
              <a:path w="4068445" h="2044700">
                <a:moveTo>
                  <a:pt x="2171169" y="1028699"/>
                </a:moveTo>
                <a:lnTo>
                  <a:pt x="2163478" y="1028699"/>
                </a:lnTo>
                <a:lnTo>
                  <a:pt x="2167212" y="1041399"/>
                </a:lnTo>
                <a:lnTo>
                  <a:pt x="2174687" y="1041399"/>
                </a:lnTo>
                <a:lnTo>
                  <a:pt x="2171169" y="1028699"/>
                </a:lnTo>
                <a:close/>
              </a:path>
              <a:path w="4068445" h="2044700">
                <a:moveTo>
                  <a:pt x="3261348" y="1028699"/>
                </a:moveTo>
                <a:lnTo>
                  <a:pt x="3253709" y="1028699"/>
                </a:lnTo>
                <a:lnTo>
                  <a:pt x="3250190" y="1041399"/>
                </a:lnTo>
                <a:lnTo>
                  <a:pt x="3257651" y="1041399"/>
                </a:lnTo>
                <a:lnTo>
                  <a:pt x="3261348" y="1028699"/>
                </a:lnTo>
                <a:close/>
              </a:path>
              <a:path w="4068445" h="2044700">
                <a:moveTo>
                  <a:pt x="3377916" y="852654"/>
                </a:moveTo>
                <a:lnTo>
                  <a:pt x="3395002" y="863599"/>
                </a:lnTo>
                <a:lnTo>
                  <a:pt x="3524732" y="914399"/>
                </a:lnTo>
                <a:lnTo>
                  <a:pt x="3512972" y="1041399"/>
                </a:lnTo>
                <a:lnTo>
                  <a:pt x="3519957" y="1041399"/>
                </a:lnTo>
                <a:lnTo>
                  <a:pt x="3531616" y="927099"/>
                </a:lnTo>
                <a:lnTo>
                  <a:pt x="3550539" y="927099"/>
                </a:lnTo>
                <a:lnTo>
                  <a:pt x="3532390" y="914399"/>
                </a:lnTo>
                <a:lnTo>
                  <a:pt x="3377916" y="852654"/>
                </a:lnTo>
                <a:close/>
              </a:path>
              <a:path w="4068445" h="2044700">
                <a:moveTo>
                  <a:pt x="2247988" y="266699"/>
                </a:moveTo>
                <a:lnTo>
                  <a:pt x="2240813" y="266699"/>
                </a:lnTo>
                <a:lnTo>
                  <a:pt x="2238585" y="304799"/>
                </a:lnTo>
                <a:lnTo>
                  <a:pt x="2235593" y="342899"/>
                </a:lnTo>
                <a:lnTo>
                  <a:pt x="2231791" y="393699"/>
                </a:lnTo>
                <a:lnTo>
                  <a:pt x="2227131" y="444499"/>
                </a:lnTo>
                <a:lnTo>
                  <a:pt x="2221567" y="495299"/>
                </a:lnTo>
                <a:lnTo>
                  <a:pt x="2215052" y="558799"/>
                </a:lnTo>
                <a:lnTo>
                  <a:pt x="2207539" y="609599"/>
                </a:lnTo>
                <a:lnTo>
                  <a:pt x="2198982" y="673099"/>
                </a:lnTo>
                <a:lnTo>
                  <a:pt x="2189333" y="736599"/>
                </a:lnTo>
                <a:lnTo>
                  <a:pt x="2178546" y="787399"/>
                </a:lnTo>
                <a:lnTo>
                  <a:pt x="2166574" y="838199"/>
                </a:lnTo>
                <a:lnTo>
                  <a:pt x="2153371" y="888999"/>
                </a:lnTo>
                <a:lnTo>
                  <a:pt x="2138888" y="939799"/>
                </a:lnTo>
                <a:lnTo>
                  <a:pt x="2123081" y="977899"/>
                </a:lnTo>
                <a:lnTo>
                  <a:pt x="2105901" y="1003299"/>
                </a:lnTo>
                <a:lnTo>
                  <a:pt x="2078964" y="1003299"/>
                </a:lnTo>
                <a:lnTo>
                  <a:pt x="2155850" y="1028699"/>
                </a:lnTo>
                <a:lnTo>
                  <a:pt x="2165743" y="1028699"/>
                </a:lnTo>
                <a:lnTo>
                  <a:pt x="2179308" y="1015999"/>
                </a:lnTo>
                <a:lnTo>
                  <a:pt x="2130196" y="1015999"/>
                </a:lnTo>
                <a:lnTo>
                  <a:pt x="2113089" y="1003299"/>
                </a:lnTo>
                <a:lnTo>
                  <a:pt x="2146128" y="939799"/>
                </a:lnTo>
                <a:lnTo>
                  <a:pt x="2160627" y="888999"/>
                </a:lnTo>
                <a:lnTo>
                  <a:pt x="2173841" y="838199"/>
                </a:lnTo>
                <a:lnTo>
                  <a:pt x="2185819" y="787399"/>
                </a:lnTo>
                <a:lnTo>
                  <a:pt x="2196606" y="723899"/>
                </a:lnTo>
                <a:lnTo>
                  <a:pt x="2206252" y="673099"/>
                </a:lnTo>
                <a:lnTo>
                  <a:pt x="2214803" y="609599"/>
                </a:lnTo>
                <a:lnTo>
                  <a:pt x="2222307" y="546099"/>
                </a:lnTo>
                <a:lnTo>
                  <a:pt x="2228810" y="495299"/>
                </a:lnTo>
                <a:lnTo>
                  <a:pt x="2234362" y="444499"/>
                </a:lnTo>
                <a:lnTo>
                  <a:pt x="2239008" y="393699"/>
                </a:lnTo>
                <a:lnTo>
                  <a:pt x="2242796" y="342899"/>
                </a:lnTo>
                <a:lnTo>
                  <a:pt x="2245774" y="304799"/>
                </a:lnTo>
                <a:lnTo>
                  <a:pt x="2247988" y="266699"/>
                </a:lnTo>
                <a:close/>
              </a:path>
              <a:path w="4068445" h="2044700">
                <a:moveTo>
                  <a:pt x="2881680" y="241299"/>
                </a:moveTo>
                <a:lnTo>
                  <a:pt x="2875076" y="241299"/>
                </a:lnTo>
                <a:lnTo>
                  <a:pt x="2876410" y="253999"/>
                </a:lnTo>
                <a:lnTo>
                  <a:pt x="2878480" y="266699"/>
                </a:lnTo>
                <a:lnTo>
                  <a:pt x="2879877" y="266699"/>
                </a:lnTo>
                <a:lnTo>
                  <a:pt x="2884877" y="292099"/>
                </a:lnTo>
                <a:lnTo>
                  <a:pt x="2891349" y="330199"/>
                </a:lnTo>
                <a:lnTo>
                  <a:pt x="2899372" y="355599"/>
                </a:lnTo>
                <a:lnTo>
                  <a:pt x="2909024" y="393699"/>
                </a:lnTo>
                <a:lnTo>
                  <a:pt x="2920383" y="431799"/>
                </a:lnTo>
                <a:lnTo>
                  <a:pt x="2933527" y="482599"/>
                </a:lnTo>
                <a:lnTo>
                  <a:pt x="2948536" y="533399"/>
                </a:lnTo>
                <a:lnTo>
                  <a:pt x="2965488" y="571499"/>
                </a:lnTo>
                <a:lnTo>
                  <a:pt x="2984461" y="622299"/>
                </a:lnTo>
                <a:lnTo>
                  <a:pt x="3005534" y="673099"/>
                </a:lnTo>
                <a:lnTo>
                  <a:pt x="3028785" y="723899"/>
                </a:lnTo>
                <a:lnTo>
                  <a:pt x="3054293" y="774699"/>
                </a:lnTo>
                <a:lnTo>
                  <a:pt x="3082136" y="825499"/>
                </a:lnTo>
                <a:lnTo>
                  <a:pt x="3112392" y="863599"/>
                </a:lnTo>
                <a:lnTo>
                  <a:pt x="3145141" y="914399"/>
                </a:lnTo>
                <a:lnTo>
                  <a:pt x="3180460" y="952499"/>
                </a:lnTo>
                <a:lnTo>
                  <a:pt x="3218429" y="990599"/>
                </a:lnTo>
                <a:lnTo>
                  <a:pt x="3259124" y="1028699"/>
                </a:lnTo>
                <a:lnTo>
                  <a:pt x="3269030" y="1028699"/>
                </a:lnTo>
                <a:lnTo>
                  <a:pt x="3317786" y="1015999"/>
                </a:lnTo>
                <a:lnTo>
                  <a:pt x="3256572" y="1015999"/>
                </a:lnTo>
                <a:lnTo>
                  <a:pt x="3214903" y="977899"/>
                </a:lnTo>
                <a:lnTo>
                  <a:pt x="3176169" y="939799"/>
                </a:lnTo>
                <a:lnTo>
                  <a:pt x="3140281" y="888999"/>
                </a:lnTo>
                <a:lnTo>
                  <a:pt x="3107150" y="850899"/>
                </a:lnTo>
                <a:lnTo>
                  <a:pt x="3076689" y="800099"/>
                </a:lnTo>
                <a:lnTo>
                  <a:pt x="3048808" y="749299"/>
                </a:lnTo>
                <a:lnTo>
                  <a:pt x="3023420" y="698499"/>
                </a:lnTo>
                <a:lnTo>
                  <a:pt x="3000436" y="647699"/>
                </a:lnTo>
                <a:lnTo>
                  <a:pt x="2979767" y="596899"/>
                </a:lnTo>
                <a:lnTo>
                  <a:pt x="2961326" y="546099"/>
                </a:lnTo>
                <a:lnTo>
                  <a:pt x="2945024" y="495299"/>
                </a:lnTo>
                <a:lnTo>
                  <a:pt x="2930772" y="444499"/>
                </a:lnTo>
                <a:lnTo>
                  <a:pt x="2918483" y="406399"/>
                </a:lnTo>
                <a:lnTo>
                  <a:pt x="2908067" y="368299"/>
                </a:lnTo>
                <a:lnTo>
                  <a:pt x="2899437" y="330199"/>
                </a:lnTo>
                <a:lnTo>
                  <a:pt x="2892504" y="292099"/>
                </a:lnTo>
                <a:lnTo>
                  <a:pt x="2887179" y="266699"/>
                </a:lnTo>
                <a:lnTo>
                  <a:pt x="2883789" y="253999"/>
                </a:lnTo>
                <a:lnTo>
                  <a:pt x="2881680" y="241299"/>
                </a:lnTo>
                <a:close/>
              </a:path>
              <a:path w="4068445" h="2044700">
                <a:moveTo>
                  <a:pt x="3396462" y="1003299"/>
                </a:moveTo>
                <a:lnTo>
                  <a:pt x="3377285" y="1003299"/>
                </a:lnTo>
                <a:lnTo>
                  <a:pt x="3376041" y="1015999"/>
                </a:lnTo>
                <a:lnTo>
                  <a:pt x="3381413" y="1028699"/>
                </a:lnTo>
                <a:lnTo>
                  <a:pt x="3394265" y="1028699"/>
                </a:lnTo>
                <a:lnTo>
                  <a:pt x="3399269" y="1015999"/>
                </a:lnTo>
                <a:lnTo>
                  <a:pt x="3408286" y="1015999"/>
                </a:lnTo>
                <a:lnTo>
                  <a:pt x="3396462" y="1003299"/>
                </a:lnTo>
                <a:close/>
              </a:path>
              <a:path w="4068445" h="2044700">
                <a:moveTo>
                  <a:pt x="2349677" y="241299"/>
                </a:moveTo>
                <a:lnTo>
                  <a:pt x="2342832" y="241299"/>
                </a:lnTo>
                <a:lnTo>
                  <a:pt x="2341765" y="253999"/>
                </a:lnTo>
                <a:lnTo>
                  <a:pt x="2339987" y="266699"/>
                </a:lnTo>
                <a:lnTo>
                  <a:pt x="2336776" y="304799"/>
                </a:lnTo>
                <a:lnTo>
                  <a:pt x="2332527" y="330199"/>
                </a:lnTo>
                <a:lnTo>
                  <a:pt x="2327179" y="380999"/>
                </a:lnTo>
                <a:lnTo>
                  <a:pt x="2320671" y="419099"/>
                </a:lnTo>
                <a:lnTo>
                  <a:pt x="2312945" y="469899"/>
                </a:lnTo>
                <a:lnTo>
                  <a:pt x="2303939" y="533399"/>
                </a:lnTo>
                <a:lnTo>
                  <a:pt x="2293592" y="584199"/>
                </a:lnTo>
                <a:lnTo>
                  <a:pt x="2281845" y="634999"/>
                </a:lnTo>
                <a:lnTo>
                  <a:pt x="2268637" y="698499"/>
                </a:lnTo>
                <a:lnTo>
                  <a:pt x="2253907" y="749299"/>
                </a:lnTo>
                <a:lnTo>
                  <a:pt x="2237596" y="800099"/>
                </a:lnTo>
                <a:lnTo>
                  <a:pt x="2219642" y="850899"/>
                </a:lnTo>
                <a:lnTo>
                  <a:pt x="2199985" y="901699"/>
                </a:lnTo>
                <a:lnTo>
                  <a:pt x="2178566" y="939799"/>
                </a:lnTo>
                <a:lnTo>
                  <a:pt x="2155323" y="977899"/>
                </a:lnTo>
                <a:lnTo>
                  <a:pt x="2130196" y="1015999"/>
                </a:lnTo>
                <a:lnTo>
                  <a:pt x="2137829" y="1015999"/>
                </a:lnTo>
                <a:lnTo>
                  <a:pt x="2162948" y="977899"/>
                </a:lnTo>
                <a:lnTo>
                  <a:pt x="2186178" y="939799"/>
                </a:lnTo>
                <a:lnTo>
                  <a:pt x="2207581" y="901699"/>
                </a:lnTo>
                <a:lnTo>
                  <a:pt x="2227216" y="850899"/>
                </a:lnTo>
                <a:lnTo>
                  <a:pt x="2245145" y="800099"/>
                </a:lnTo>
                <a:lnTo>
                  <a:pt x="2261428" y="749299"/>
                </a:lnTo>
                <a:lnTo>
                  <a:pt x="2276127" y="698499"/>
                </a:lnTo>
                <a:lnTo>
                  <a:pt x="2289303" y="634999"/>
                </a:lnTo>
                <a:lnTo>
                  <a:pt x="2301016" y="584199"/>
                </a:lnTo>
                <a:lnTo>
                  <a:pt x="2311328" y="520699"/>
                </a:lnTo>
                <a:lnTo>
                  <a:pt x="2320299" y="469899"/>
                </a:lnTo>
                <a:lnTo>
                  <a:pt x="2327990" y="419099"/>
                </a:lnTo>
                <a:lnTo>
                  <a:pt x="2334462" y="380999"/>
                </a:lnTo>
                <a:lnTo>
                  <a:pt x="2339777" y="330199"/>
                </a:lnTo>
                <a:lnTo>
                  <a:pt x="2343994" y="304799"/>
                </a:lnTo>
                <a:lnTo>
                  <a:pt x="2347175" y="266699"/>
                </a:lnTo>
                <a:lnTo>
                  <a:pt x="2348979" y="253999"/>
                </a:lnTo>
                <a:lnTo>
                  <a:pt x="2349677" y="241299"/>
                </a:lnTo>
                <a:close/>
              </a:path>
              <a:path w="4068445" h="2044700">
                <a:moveTo>
                  <a:pt x="2449791" y="241299"/>
                </a:moveTo>
                <a:lnTo>
                  <a:pt x="2443060" y="241299"/>
                </a:lnTo>
                <a:lnTo>
                  <a:pt x="2441536" y="253999"/>
                </a:lnTo>
                <a:lnTo>
                  <a:pt x="2439009" y="266699"/>
                </a:lnTo>
                <a:lnTo>
                  <a:pt x="2434922" y="292099"/>
                </a:lnTo>
                <a:lnTo>
                  <a:pt x="2429585" y="330199"/>
                </a:lnTo>
                <a:lnTo>
                  <a:pt x="2422930" y="368299"/>
                </a:lnTo>
                <a:lnTo>
                  <a:pt x="2414886" y="406399"/>
                </a:lnTo>
                <a:lnTo>
                  <a:pt x="2405385" y="457199"/>
                </a:lnTo>
                <a:lnTo>
                  <a:pt x="2394357" y="507999"/>
                </a:lnTo>
                <a:lnTo>
                  <a:pt x="2381734" y="558799"/>
                </a:lnTo>
                <a:lnTo>
                  <a:pt x="2367446" y="609599"/>
                </a:lnTo>
                <a:lnTo>
                  <a:pt x="2351424" y="660399"/>
                </a:lnTo>
                <a:lnTo>
                  <a:pt x="2333600" y="711199"/>
                </a:lnTo>
                <a:lnTo>
                  <a:pt x="2313903" y="761999"/>
                </a:lnTo>
                <a:lnTo>
                  <a:pt x="2292265" y="812799"/>
                </a:lnTo>
                <a:lnTo>
                  <a:pt x="2268616" y="863599"/>
                </a:lnTo>
                <a:lnTo>
                  <a:pt x="2242888" y="901699"/>
                </a:lnTo>
                <a:lnTo>
                  <a:pt x="2215011" y="952499"/>
                </a:lnTo>
                <a:lnTo>
                  <a:pt x="2184917" y="990599"/>
                </a:lnTo>
                <a:lnTo>
                  <a:pt x="2152535" y="1015999"/>
                </a:lnTo>
                <a:lnTo>
                  <a:pt x="2168944" y="1015999"/>
                </a:lnTo>
                <a:lnTo>
                  <a:pt x="2202139" y="977899"/>
                </a:lnTo>
                <a:lnTo>
                  <a:pt x="2232848" y="939799"/>
                </a:lnTo>
                <a:lnTo>
                  <a:pt x="2261148" y="888999"/>
                </a:lnTo>
                <a:lnTo>
                  <a:pt x="2287121" y="838199"/>
                </a:lnTo>
                <a:lnTo>
                  <a:pt x="2310846" y="787399"/>
                </a:lnTo>
                <a:lnTo>
                  <a:pt x="2332402" y="736599"/>
                </a:lnTo>
                <a:lnTo>
                  <a:pt x="2351869" y="673099"/>
                </a:lnTo>
                <a:lnTo>
                  <a:pt x="2369327" y="622299"/>
                </a:lnTo>
                <a:lnTo>
                  <a:pt x="2384857" y="571499"/>
                </a:lnTo>
                <a:lnTo>
                  <a:pt x="2398537" y="520699"/>
                </a:lnTo>
                <a:lnTo>
                  <a:pt x="2410447" y="469899"/>
                </a:lnTo>
                <a:lnTo>
                  <a:pt x="2420668" y="419099"/>
                </a:lnTo>
                <a:lnTo>
                  <a:pt x="2429279" y="368299"/>
                </a:lnTo>
                <a:lnTo>
                  <a:pt x="2436359" y="330199"/>
                </a:lnTo>
                <a:lnTo>
                  <a:pt x="2441989" y="292099"/>
                </a:lnTo>
                <a:lnTo>
                  <a:pt x="2446248" y="266699"/>
                </a:lnTo>
                <a:lnTo>
                  <a:pt x="2448814" y="253999"/>
                </a:lnTo>
                <a:lnTo>
                  <a:pt x="2449791" y="241299"/>
                </a:lnTo>
                <a:close/>
              </a:path>
              <a:path w="4068445" h="2044700">
                <a:moveTo>
                  <a:pt x="2549791" y="241299"/>
                </a:moveTo>
                <a:lnTo>
                  <a:pt x="2542438" y="241299"/>
                </a:lnTo>
                <a:lnTo>
                  <a:pt x="2541079" y="253999"/>
                </a:lnTo>
                <a:lnTo>
                  <a:pt x="2537688" y="266699"/>
                </a:lnTo>
                <a:lnTo>
                  <a:pt x="2532369" y="292099"/>
                </a:lnTo>
                <a:lnTo>
                  <a:pt x="2525445" y="330199"/>
                </a:lnTo>
                <a:lnTo>
                  <a:pt x="2516827" y="368299"/>
                </a:lnTo>
                <a:lnTo>
                  <a:pt x="2506426" y="406399"/>
                </a:lnTo>
                <a:lnTo>
                  <a:pt x="2494155" y="444499"/>
                </a:lnTo>
                <a:lnTo>
                  <a:pt x="2479926" y="495299"/>
                </a:lnTo>
                <a:lnTo>
                  <a:pt x="2463651" y="546099"/>
                </a:lnTo>
                <a:lnTo>
                  <a:pt x="2445240" y="596899"/>
                </a:lnTo>
                <a:lnTo>
                  <a:pt x="2424607" y="647699"/>
                </a:lnTo>
                <a:lnTo>
                  <a:pt x="2401663" y="698499"/>
                </a:lnTo>
                <a:lnTo>
                  <a:pt x="2376320" y="749299"/>
                </a:lnTo>
                <a:lnTo>
                  <a:pt x="2348489" y="800099"/>
                </a:lnTo>
                <a:lnTo>
                  <a:pt x="2318084" y="850899"/>
                </a:lnTo>
                <a:lnTo>
                  <a:pt x="2285014" y="888999"/>
                </a:lnTo>
                <a:lnTo>
                  <a:pt x="2249193" y="939799"/>
                </a:lnTo>
                <a:lnTo>
                  <a:pt x="2210532" y="977899"/>
                </a:lnTo>
                <a:lnTo>
                  <a:pt x="2168944" y="1015999"/>
                </a:lnTo>
                <a:lnTo>
                  <a:pt x="2179308" y="1015999"/>
                </a:lnTo>
                <a:lnTo>
                  <a:pt x="2206439" y="990599"/>
                </a:lnTo>
                <a:lnTo>
                  <a:pt x="2244407" y="952499"/>
                </a:lnTo>
                <a:lnTo>
                  <a:pt x="2279726" y="914399"/>
                </a:lnTo>
                <a:lnTo>
                  <a:pt x="2312475" y="863599"/>
                </a:lnTo>
                <a:lnTo>
                  <a:pt x="2342732" y="825499"/>
                </a:lnTo>
                <a:lnTo>
                  <a:pt x="2370574" y="774699"/>
                </a:lnTo>
                <a:lnTo>
                  <a:pt x="2396082" y="723899"/>
                </a:lnTo>
                <a:lnTo>
                  <a:pt x="2419333" y="673099"/>
                </a:lnTo>
                <a:lnTo>
                  <a:pt x="2440406" y="622299"/>
                </a:lnTo>
                <a:lnTo>
                  <a:pt x="2459379" y="571499"/>
                </a:lnTo>
                <a:lnTo>
                  <a:pt x="2476331" y="533399"/>
                </a:lnTo>
                <a:lnTo>
                  <a:pt x="2491340" y="482599"/>
                </a:lnTo>
                <a:lnTo>
                  <a:pt x="2504485" y="431799"/>
                </a:lnTo>
                <a:lnTo>
                  <a:pt x="2515844" y="393699"/>
                </a:lnTo>
                <a:lnTo>
                  <a:pt x="2525495" y="355599"/>
                </a:lnTo>
                <a:lnTo>
                  <a:pt x="2533518" y="330199"/>
                </a:lnTo>
                <a:lnTo>
                  <a:pt x="2539990" y="292099"/>
                </a:lnTo>
                <a:lnTo>
                  <a:pt x="2544991" y="266699"/>
                </a:lnTo>
                <a:lnTo>
                  <a:pt x="2546388" y="266699"/>
                </a:lnTo>
                <a:lnTo>
                  <a:pt x="2548458" y="253999"/>
                </a:lnTo>
                <a:lnTo>
                  <a:pt x="2549791" y="241299"/>
                </a:lnTo>
                <a:close/>
              </a:path>
              <a:path w="4068445" h="2044700">
                <a:moveTo>
                  <a:pt x="2981871" y="241299"/>
                </a:moveTo>
                <a:lnTo>
                  <a:pt x="2974644" y="241299"/>
                </a:lnTo>
                <a:lnTo>
                  <a:pt x="2976118" y="253999"/>
                </a:lnTo>
                <a:lnTo>
                  <a:pt x="2978683" y="266699"/>
                </a:lnTo>
                <a:lnTo>
                  <a:pt x="2982946" y="292099"/>
                </a:lnTo>
                <a:lnTo>
                  <a:pt x="2988583" y="330199"/>
                </a:lnTo>
                <a:lnTo>
                  <a:pt x="2995674" y="368299"/>
                </a:lnTo>
                <a:lnTo>
                  <a:pt x="3004299" y="419099"/>
                </a:lnTo>
                <a:lnTo>
                  <a:pt x="3014538" y="469899"/>
                </a:lnTo>
                <a:lnTo>
                  <a:pt x="3026471" y="520699"/>
                </a:lnTo>
                <a:lnTo>
                  <a:pt x="3040178" y="571499"/>
                </a:lnTo>
                <a:lnTo>
                  <a:pt x="3055739" y="622299"/>
                </a:lnTo>
                <a:lnTo>
                  <a:pt x="3073233" y="685799"/>
                </a:lnTo>
                <a:lnTo>
                  <a:pt x="3092742" y="736599"/>
                </a:lnTo>
                <a:lnTo>
                  <a:pt x="3114345" y="787399"/>
                </a:lnTo>
                <a:lnTo>
                  <a:pt x="3138122" y="838199"/>
                </a:lnTo>
                <a:lnTo>
                  <a:pt x="3164154" y="888999"/>
                </a:lnTo>
                <a:lnTo>
                  <a:pt x="3192519" y="939799"/>
                </a:lnTo>
                <a:lnTo>
                  <a:pt x="3223298" y="977899"/>
                </a:lnTo>
                <a:lnTo>
                  <a:pt x="3256572" y="1015999"/>
                </a:lnTo>
                <a:lnTo>
                  <a:pt x="3272421" y="1015999"/>
                </a:lnTo>
                <a:lnTo>
                  <a:pt x="3240035" y="990599"/>
                </a:lnTo>
                <a:lnTo>
                  <a:pt x="3209937" y="952499"/>
                </a:lnTo>
                <a:lnTo>
                  <a:pt x="3182056" y="901699"/>
                </a:lnTo>
                <a:lnTo>
                  <a:pt x="3156324" y="863599"/>
                </a:lnTo>
                <a:lnTo>
                  <a:pt x="3132673" y="812799"/>
                </a:lnTo>
                <a:lnTo>
                  <a:pt x="3111032" y="761999"/>
                </a:lnTo>
                <a:lnTo>
                  <a:pt x="3091333" y="711199"/>
                </a:lnTo>
                <a:lnTo>
                  <a:pt x="3073506" y="660399"/>
                </a:lnTo>
                <a:lnTo>
                  <a:pt x="3057483" y="609599"/>
                </a:lnTo>
                <a:lnTo>
                  <a:pt x="3043193" y="558799"/>
                </a:lnTo>
                <a:lnTo>
                  <a:pt x="3030569" y="507999"/>
                </a:lnTo>
                <a:lnTo>
                  <a:pt x="3019541" y="457199"/>
                </a:lnTo>
                <a:lnTo>
                  <a:pt x="3010040" y="406399"/>
                </a:lnTo>
                <a:lnTo>
                  <a:pt x="3001997" y="368299"/>
                </a:lnTo>
                <a:lnTo>
                  <a:pt x="2995342" y="330199"/>
                </a:lnTo>
                <a:lnTo>
                  <a:pt x="2990007" y="292099"/>
                </a:lnTo>
                <a:lnTo>
                  <a:pt x="2985922" y="266699"/>
                </a:lnTo>
                <a:lnTo>
                  <a:pt x="2984881" y="266699"/>
                </a:lnTo>
                <a:lnTo>
                  <a:pt x="2983395" y="253999"/>
                </a:lnTo>
                <a:lnTo>
                  <a:pt x="2981871" y="241299"/>
                </a:lnTo>
                <a:close/>
              </a:path>
              <a:path w="4068445" h="2044700">
                <a:moveTo>
                  <a:pt x="3082036" y="241299"/>
                </a:moveTo>
                <a:lnTo>
                  <a:pt x="3075190" y="241299"/>
                </a:lnTo>
                <a:lnTo>
                  <a:pt x="3075889" y="253999"/>
                </a:lnTo>
                <a:lnTo>
                  <a:pt x="3077692" y="266699"/>
                </a:lnTo>
                <a:lnTo>
                  <a:pt x="3080873" y="304799"/>
                </a:lnTo>
                <a:lnTo>
                  <a:pt x="3085091" y="330199"/>
                </a:lnTo>
                <a:lnTo>
                  <a:pt x="3090405" y="380999"/>
                </a:lnTo>
                <a:lnTo>
                  <a:pt x="3096878" y="419099"/>
                </a:lnTo>
                <a:lnTo>
                  <a:pt x="3104569" y="469899"/>
                </a:lnTo>
                <a:lnTo>
                  <a:pt x="3113540" y="520699"/>
                </a:lnTo>
                <a:lnTo>
                  <a:pt x="3123851" y="584199"/>
                </a:lnTo>
                <a:lnTo>
                  <a:pt x="3135564" y="634999"/>
                </a:lnTo>
                <a:lnTo>
                  <a:pt x="3148740" y="698499"/>
                </a:lnTo>
                <a:lnTo>
                  <a:pt x="3163439" y="749299"/>
                </a:lnTo>
                <a:lnTo>
                  <a:pt x="3179723" y="800099"/>
                </a:lnTo>
                <a:lnTo>
                  <a:pt x="3197652" y="850899"/>
                </a:lnTo>
                <a:lnTo>
                  <a:pt x="3217287" y="901699"/>
                </a:lnTo>
                <a:lnTo>
                  <a:pt x="3238689" y="939799"/>
                </a:lnTo>
                <a:lnTo>
                  <a:pt x="3261920" y="977899"/>
                </a:lnTo>
                <a:lnTo>
                  <a:pt x="3287039" y="1015999"/>
                </a:lnTo>
                <a:lnTo>
                  <a:pt x="3294672" y="1015999"/>
                </a:lnTo>
                <a:lnTo>
                  <a:pt x="3269545" y="977899"/>
                </a:lnTo>
                <a:lnTo>
                  <a:pt x="3246302" y="939799"/>
                </a:lnTo>
                <a:lnTo>
                  <a:pt x="3224882" y="901699"/>
                </a:lnTo>
                <a:lnTo>
                  <a:pt x="3205226" y="850899"/>
                </a:lnTo>
                <a:lnTo>
                  <a:pt x="3187272" y="800099"/>
                </a:lnTo>
                <a:lnTo>
                  <a:pt x="3170960" y="749299"/>
                </a:lnTo>
                <a:lnTo>
                  <a:pt x="3156231" y="698499"/>
                </a:lnTo>
                <a:lnTo>
                  <a:pt x="3143022" y="634999"/>
                </a:lnTo>
                <a:lnTo>
                  <a:pt x="3131275" y="584199"/>
                </a:lnTo>
                <a:lnTo>
                  <a:pt x="3120929" y="533399"/>
                </a:lnTo>
                <a:lnTo>
                  <a:pt x="3111922" y="469899"/>
                </a:lnTo>
                <a:lnTo>
                  <a:pt x="3104196" y="419099"/>
                </a:lnTo>
                <a:lnTo>
                  <a:pt x="3097689" y="380999"/>
                </a:lnTo>
                <a:lnTo>
                  <a:pt x="3092341" y="330199"/>
                </a:lnTo>
                <a:lnTo>
                  <a:pt x="3088092" y="304799"/>
                </a:lnTo>
                <a:lnTo>
                  <a:pt x="3084880" y="266699"/>
                </a:lnTo>
                <a:lnTo>
                  <a:pt x="3083102" y="253999"/>
                </a:lnTo>
                <a:lnTo>
                  <a:pt x="3082036" y="241299"/>
                </a:lnTo>
                <a:close/>
              </a:path>
              <a:path w="4068445" h="2044700">
                <a:moveTo>
                  <a:pt x="3366541" y="1003299"/>
                </a:moveTo>
                <a:lnTo>
                  <a:pt x="3311740" y="1003299"/>
                </a:lnTo>
                <a:lnTo>
                  <a:pt x="3294672" y="1015999"/>
                </a:lnTo>
                <a:lnTo>
                  <a:pt x="3317786" y="1015999"/>
                </a:lnTo>
                <a:lnTo>
                  <a:pt x="3366541" y="1003299"/>
                </a:lnTo>
                <a:close/>
              </a:path>
              <a:path w="4068445" h="2044700">
                <a:moveTo>
                  <a:pt x="2077165" y="1003125"/>
                </a:moveTo>
                <a:lnTo>
                  <a:pt x="2077554" y="1003299"/>
                </a:lnTo>
                <a:lnTo>
                  <a:pt x="2077165" y="1003125"/>
                </a:lnTo>
                <a:close/>
              </a:path>
              <a:path w="4068445" h="2044700">
                <a:moveTo>
                  <a:pt x="2149500" y="241299"/>
                </a:moveTo>
                <a:lnTo>
                  <a:pt x="2142337" y="241299"/>
                </a:lnTo>
                <a:lnTo>
                  <a:pt x="2141715" y="266699"/>
                </a:lnTo>
                <a:lnTo>
                  <a:pt x="2141499" y="266699"/>
                </a:lnTo>
                <a:lnTo>
                  <a:pt x="2140489" y="304799"/>
                </a:lnTo>
                <a:lnTo>
                  <a:pt x="2139099" y="342899"/>
                </a:lnTo>
                <a:lnTo>
                  <a:pt x="2137307" y="380999"/>
                </a:lnTo>
                <a:lnTo>
                  <a:pt x="2135089" y="431799"/>
                </a:lnTo>
                <a:lnTo>
                  <a:pt x="2132423" y="495299"/>
                </a:lnTo>
                <a:lnTo>
                  <a:pt x="2129289" y="546099"/>
                </a:lnTo>
                <a:lnTo>
                  <a:pt x="2125662" y="609599"/>
                </a:lnTo>
                <a:lnTo>
                  <a:pt x="2121522" y="673099"/>
                </a:lnTo>
                <a:lnTo>
                  <a:pt x="2116846" y="736599"/>
                </a:lnTo>
                <a:lnTo>
                  <a:pt x="2111612" y="787399"/>
                </a:lnTo>
                <a:lnTo>
                  <a:pt x="2105797" y="838199"/>
                </a:lnTo>
                <a:lnTo>
                  <a:pt x="2099379" y="888999"/>
                </a:lnTo>
                <a:lnTo>
                  <a:pt x="2092337" y="939799"/>
                </a:lnTo>
                <a:lnTo>
                  <a:pt x="2088742" y="952499"/>
                </a:lnTo>
                <a:lnTo>
                  <a:pt x="2085070" y="977899"/>
                </a:lnTo>
                <a:lnTo>
                  <a:pt x="2081336" y="990599"/>
                </a:lnTo>
                <a:lnTo>
                  <a:pt x="2077578" y="1003222"/>
                </a:lnTo>
                <a:lnTo>
                  <a:pt x="2077910" y="1003299"/>
                </a:lnTo>
                <a:lnTo>
                  <a:pt x="2084463" y="1003299"/>
                </a:lnTo>
                <a:lnTo>
                  <a:pt x="2088290" y="990599"/>
                </a:lnTo>
                <a:lnTo>
                  <a:pt x="2092063" y="977899"/>
                </a:lnTo>
                <a:lnTo>
                  <a:pt x="2095766" y="952499"/>
                </a:lnTo>
                <a:lnTo>
                  <a:pt x="2099386" y="939799"/>
                </a:lnTo>
                <a:lnTo>
                  <a:pt x="2106450" y="888999"/>
                </a:lnTo>
                <a:lnTo>
                  <a:pt x="2112887" y="838199"/>
                </a:lnTo>
                <a:lnTo>
                  <a:pt x="2118719" y="787399"/>
                </a:lnTo>
                <a:lnTo>
                  <a:pt x="2123968" y="736599"/>
                </a:lnTo>
                <a:lnTo>
                  <a:pt x="2128657" y="673099"/>
                </a:lnTo>
                <a:lnTo>
                  <a:pt x="2132808" y="609599"/>
                </a:lnTo>
                <a:lnTo>
                  <a:pt x="2136443" y="546099"/>
                </a:lnTo>
                <a:lnTo>
                  <a:pt x="2139585" y="495299"/>
                </a:lnTo>
                <a:lnTo>
                  <a:pt x="2142255" y="431799"/>
                </a:lnTo>
                <a:lnTo>
                  <a:pt x="2144477" y="380999"/>
                </a:lnTo>
                <a:lnTo>
                  <a:pt x="2146273" y="342899"/>
                </a:lnTo>
                <a:lnTo>
                  <a:pt x="2147665" y="304799"/>
                </a:lnTo>
                <a:lnTo>
                  <a:pt x="2148674" y="266699"/>
                </a:lnTo>
                <a:lnTo>
                  <a:pt x="2149500" y="241299"/>
                </a:lnTo>
                <a:close/>
              </a:path>
              <a:path w="4068445" h="2044700">
                <a:moveTo>
                  <a:pt x="3182277" y="241299"/>
                </a:moveTo>
                <a:lnTo>
                  <a:pt x="3175114" y="241299"/>
                </a:lnTo>
                <a:lnTo>
                  <a:pt x="3175774" y="253999"/>
                </a:lnTo>
                <a:lnTo>
                  <a:pt x="3176879" y="266699"/>
                </a:lnTo>
                <a:lnTo>
                  <a:pt x="3178824" y="304799"/>
                </a:lnTo>
                <a:lnTo>
                  <a:pt x="3181464" y="330199"/>
                </a:lnTo>
                <a:lnTo>
                  <a:pt x="3184840" y="380999"/>
                </a:lnTo>
                <a:lnTo>
                  <a:pt x="3188991" y="419099"/>
                </a:lnTo>
                <a:lnTo>
                  <a:pt x="3193958" y="469899"/>
                </a:lnTo>
                <a:lnTo>
                  <a:pt x="3199781" y="533399"/>
                </a:lnTo>
                <a:lnTo>
                  <a:pt x="3206500" y="584199"/>
                </a:lnTo>
                <a:lnTo>
                  <a:pt x="3214157" y="634999"/>
                </a:lnTo>
                <a:lnTo>
                  <a:pt x="3222790" y="698499"/>
                </a:lnTo>
                <a:lnTo>
                  <a:pt x="3232440" y="749299"/>
                </a:lnTo>
                <a:lnTo>
                  <a:pt x="3243149" y="812799"/>
                </a:lnTo>
                <a:lnTo>
                  <a:pt x="3254955" y="863599"/>
                </a:lnTo>
                <a:lnTo>
                  <a:pt x="3267899" y="901699"/>
                </a:lnTo>
                <a:lnTo>
                  <a:pt x="3282022" y="952499"/>
                </a:lnTo>
                <a:lnTo>
                  <a:pt x="3271253" y="952499"/>
                </a:lnTo>
                <a:lnTo>
                  <a:pt x="3290100" y="965199"/>
                </a:lnTo>
                <a:lnTo>
                  <a:pt x="3295353" y="977899"/>
                </a:lnTo>
                <a:lnTo>
                  <a:pt x="3300720" y="990599"/>
                </a:lnTo>
                <a:lnTo>
                  <a:pt x="3306187" y="1003299"/>
                </a:lnTo>
                <a:lnTo>
                  <a:pt x="3314086" y="1003299"/>
                </a:lnTo>
                <a:lnTo>
                  <a:pt x="3309278" y="990599"/>
                </a:lnTo>
                <a:lnTo>
                  <a:pt x="3304540" y="977899"/>
                </a:lnTo>
                <a:lnTo>
                  <a:pt x="3300639" y="967272"/>
                </a:lnTo>
                <a:lnTo>
                  <a:pt x="3295573" y="965199"/>
                </a:lnTo>
                <a:lnTo>
                  <a:pt x="3293541" y="965199"/>
                </a:lnTo>
                <a:lnTo>
                  <a:pt x="3283191" y="952499"/>
                </a:lnTo>
                <a:lnTo>
                  <a:pt x="3297639" y="939799"/>
                </a:lnTo>
                <a:lnTo>
                  <a:pt x="3287471" y="939799"/>
                </a:lnTo>
                <a:lnTo>
                  <a:pt x="3272602" y="888999"/>
                </a:lnTo>
                <a:lnTo>
                  <a:pt x="3259064" y="838199"/>
                </a:lnTo>
                <a:lnTo>
                  <a:pt x="3246808" y="787399"/>
                </a:lnTo>
                <a:lnTo>
                  <a:pt x="3235786" y="736599"/>
                </a:lnTo>
                <a:lnTo>
                  <a:pt x="3225949" y="673099"/>
                </a:lnTo>
                <a:lnTo>
                  <a:pt x="3217247" y="609599"/>
                </a:lnTo>
                <a:lnTo>
                  <a:pt x="3209633" y="546099"/>
                </a:lnTo>
                <a:lnTo>
                  <a:pt x="3203058" y="495299"/>
                </a:lnTo>
                <a:lnTo>
                  <a:pt x="3197472" y="431799"/>
                </a:lnTo>
                <a:lnTo>
                  <a:pt x="3192828" y="380999"/>
                </a:lnTo>
                <a:lnTo>
                  <a:pt x="3189076" y="342899"/>
                </a:lnTo>
                <a:lnTo>
                  <a:pt x="3186168" y="304799"/>
                </a:lnTo>
                <a:lnTo>
                  <a:pt x="3184055" y="266699"/>
                </a:lnTo>
                <a:lnTo>
                  <a:pt x="3182962" y="253999"/>
                </a:lnTo>
                <a:lnTo>
                  <a:pt x="3182277" y="241299"/>
                </a:lnTo>
                <a:close/>
              </a:path>
              <a:path w="4068445" h="2044700">
                <a:moveTo>
                  <a:pt x="3319874" y="975142"/>
                </a:moveTo>
                <a:lnTo>
                  <a:pt x="3325418" y="977899"/>
                </a:lnTo>
                <a:lnTo>
                  <a:pt x="3325418" y="1003299"/>
                </a:lnTo>
                <a:lnTo>
                  <a:pt x="3332581" y="1003299"/>
                </a:lnTo>
                <a:lnTo>
                  <a:pt x="3332581" y="990599"/>
                </a:lnTo>
                <a:lnTo>
                  <a:pt x="3357651" y="990599"/>
                </a:lnTo>
                <a:lnTo>
                  <a:pt x="3319874" y="975142"/>
                </a:lnTo>
                <a:close/>
              </a:path>
              <a:path w="4068445" h="2044700">
                <a:moveTo>
                  <a:pt x="3346513" y="990599"/>
                </a:moveTo>
                <a:lnTo>
                  <a:pt x="3339007" y="990599"/>
                </a:lnTo>
                <a:lnTo>
                  <a:pt x="3340404" y="1003299"/>
                </a:lnTo>
                <a:lnTo>
                  <a:pt x="3347300" y="1003299"/>
                </a:lnTo>
                <a:lnTo>
                  <a:pt x="3346513" y="990599"/>
                </a:lnTo>
                <a:close/>
              </a:path>
              <a:path w="4068445" h="2044700">
                <a:moveTo>
                  <a:pt x="3357651" y="990599"/>
                </a:moveTo>
                <a:lnTo>
                  <a:pt x="3356267" y="990599"/>
                </a:lnTo>
                <a:lnTo>
                  <a:pt x="3347300" y="1003299"/>
                </a:lnTo>
                <a:lnTo>
                  <a:pt x="3388690" y="1003299"/>
                </a:lnTo>
                <a:lnTo>
                  <a:pt x="3357651" y="990599"/>
                </a:lnTo>
                <a:close/>
              </a:path>
              <a:path w="4068445" h="2044700">
                <a:moveTo>
                  <a:pt x="3382797" y="203199"/>
                </a:moveTo>
                <a:lnTo>
                  <a:pt x="2042071" y="203199"/>
                </a:lnTo>
                <a:lnTo>
                  <a:pt x="2042071" y="990599"/>
                </a:lnTo>
                <a:lnTo>
                  <a:pt x="2023757" y="990599"/>
                </a:lnTo>
                <a:lnTo>
                  <a:pt x="2077165" y="1003125"/>
                </a:lnTo>
                <a:lnTo>
                  <a:pt x="2049233" y="990599"/>
                </a:lnTo>
                <a:lnTo>
                  <a:pt x="2049233" y="241299"/>
                </a:lnTo>
                <a:lnTo>
                  <a:pt x="2580055" y="241299"/>
                </a:lnTo>
                <a:lnTo>
                  <a:pt x="2580487" y="228599"/>
                </a:lnTo>
                <a:lnTo>
                  <a:pt x="2049233" y="228599"/>
                </a:lnTo>
                <a:lnTo>
                  <a:pt x="2049233" y="215899"/>
                </a:lnTo>
                <a:lnTo>
                  <a:pt x="3382797" y="215899"/>
                </a:lnTo>
                <a:lnTo>
                  <a:pt x="3382797" y="203199"/>
                </a:lnTo>
                <a:close/>
              </a:path>
              <a:path w="4068445" h="2044700">
                <a:moveTo>
                  <a:pt x="3299879" y="965199"/>
                </a:moveTo>
                <a:lnTo>
                  <a:pt x="3300639" y="967272"/>
                </a:lnTo>
                <a:lnTo>
                  <a:pt x="3319874" y="975142"/>
                </a:lnTo>
                <a:lnTo>
                  <a:pt x="3299879" y="965199"/>
                </a:lnTo>
                <a:close/>
              </a:path>
              <a:path w="4068445" h="2044700">
                <a:moveTo>
                  <a:pt x="3939425" y="901699"/>
                </a:moveTo>
                <a:lnTo>
                  <a:pt x="3934764" y="901699"/>
                </a:lnTo>
                <a:lnTo>
                  <a:pt x="4055008" y="965199"/>
                </a:lnTo>
                <a:lnTo>
                  <a:pt x="4061663" y="952499"/>
                </a:lnTo>
                <a:lnTo>
                  <a:pt x="4051706" y="952499"/>
                </a:lnTo>
                <a:lnTo>
                  <a:pt x="3939425" y="901699"/>
                </a:lnTo>
                <a:close/>
              </a:path>
              <a:path w="4068445" h="2044700">
                <a:moveTo>
                  <a:pt x="1175054" y="939799"/>
                </a:moveTo>
                <a:lnTo>
                  <a:pt x="1150862" y="939799"/>
                </a:lnTo>
                <a:lnTo>
                  <a:pt x="1140164" y="952499"/>
                </a:lnTo>
                <a:lnTo>
                  <a:pt x="1181862" y="952499"/>
                </a:lnTo>
                <a:lnTo>
                  <a:pt x="1175054" y="939799"/>
                </a:lnTo>
                <a:close/>
              </a:path>
              <a:path w="4068445" h="2044700">
                <a:moveTo>
                  <a:pt x="3971442" y="888999"/>
                </a:moveTo>
                <a:lnTo>
                  <a:pt x="3946563" y="888999"/>
                </a:lnTo>
                <a:lnTo>
                  <a:pt x="4058742" y="939799"/>
                </a:lnTo>
                <a:lnTo>
                  <a:pt x="4051706" y="952499"/>
                </a:lnTo>
                <a:lnTo>
                  <a:pt x="4061663" y="952499"/>
                </a:lnTo>
                <a:lnTo>
                  <a:pt x="4068317" y="939799"/>
                </a:lnTo>
                <a:lnTo>
                  <a:pt x="3971442" y="888999"/>
                </a:lnTo>
                <a:close/>
              </a:path>
              <a:path w="4068445" h="2044700">
                <a:moveTo>
                  <a:pt x="3282530" y="241299"/>
                </a:moveTo>
                <a:lnTo>
                  <a:pt x="3275368" y="241299"/>
                </a:lnTo>
                <a:lnTo>
                  <a:pt x="3275977" y="266699"/>
                </a:lnTo>
                <a:lnTo>
                  <a:pt x="3276193" y="266699"/>
                </a:lnTo>
                <a:lnTo>
                  <a:pt x="3277117" y="292099"/>
                </a:lnTo>
                <a:lnTo>
                  <a:pt x="3278383" y="330199"/>
                </a:lnTo>
                <a:lnTo>
                  <a:pt x="3280009" y="380999"/>
                </a:lnTo>
                <a:lnTo>
                  <a:pt x="3282014" y="419099"/>
                </a:lnTo>
                <a:lnTo>
                  <a:pt x="3284415" y="469899"/>
                </a:lnTo>
                <a:lnTo>
                  <a:pt x="3287232" y="533399"/>
                </a:lnTo>
                <a:lnTo>
                  <a:pt x="3290481" y="584199"/>
                </a:lnTo>
                <a:lnTo>
                  <a:pt x="3294182" y="647699"/>
                </a:lnTo>
                <a:lnTo>
                  <a:pt x="3298353" y="698499"/>
                </a:lnTo>
                <a:lnTo>
                  <a:pt x="3303011" y="749299"/>
                </a:lnTo>
                <a:lnTo>
                  <a:pt x="3308176" y="812799"/>
                </a:lnTo>
                <a:lnTo>
                  <a:pt x="3313865" y="863599"/>
                </a:lnTo>
                <a:lnTo>
                  <a:pt x="3320097" y="901699"/>
                </a:lnTo>
                <a:lnTo>
                  <a:pt x="3287471" y="939799"/>
                </a:lnTo>
                <a:lnTo>
                  <a:pt x="3297639" y="939799"/>
                </a:lnTo>
                <a:lnTo>
                  <a:pt x="3326536" y="914399"/>
                </a:lnTo>
                <a:lnTo>
                  <a:pt x="3336264" y="901699"/>
                </a:lnTo>
                <a:lnTo>
                  <a:pt x="3326333" y="901699"/>
                </a:lnTo>
                <a:lnTo>
                  <a:pt x="3319765" y="850899"/>
                </a:lnTo>
                <a:lnTo>
                  <a:pt x="3313816" y="787399"/>
                </a:lnTo>
                <a:lnTo>
                  <a:pt x="3308461" y="736599"/>
                </a:lnTo>
                <a:lnTo>
                  <a:pt x="3303679" y="673099"/>
                </a:lnTo>
                <a:lnTo>
                  <a:pt x="3299447" y="609599"/>
                </a:lnTo>
                <a:lnTo>
                  <a:pt x="3295743" y="558799"/>
                </a:lnTo>
                <a:lnTo>
                  <a:pt x="3292545" y="495299"/>
                </a:lnTo>
                <a:lnTo>
                  <a:pt x="3289830" y="431799"/>
                </a:lnTo>
                <a:lnTo>
                  <a:pt x="3287576" y="380999"/>
                </a:lnTo>
                <a:lnTo>
                  <a:pt x="3285761" y="342899"/>
                </a:lnTo>
                <a:lnTo>
                  <a:pt x="3284361" y="304799"/>
                </a:lnTo>
                <a:lnTo>
                  <a:pt x="3283356" y="266699"/>
                </a:lnTo>
                <a:lnTo>
                  <a:pt x="3282530" y="241299"/>
                </a:lnTo>
                <a:close/>
              </a:path>
              <a:path w="4068445" h="2044700">
                <a:moveTo>
                  <a:pt x="3560406" y="800099"/>
                </a:moveTo>
                <a:lnTo>
                  <a:pt x="3553510" y="800099"/>
                </a:lnTo>
                <a:lnTo>
                  <a:pt x="3571608" y="863599"/>
                </a:lnTo>
                <a:lnTo>
                  <a:pt x="3572585" y="876299"/>
                </a:lnTo>
                <a:lnTo>
                  <a:pt x="3571620" y="888999"/>
                </a:lnTo>
                <a:lnTo>
                  <a:pt x="3569804" y="888999"/>
                </a:lnTo>
                <a:lnTo>
                  <a:pt x="3557092" y="927099"/>
                </a:lnTo>
                <a:lnTo>
                  <a:pt x="3563112" y="927099"/>
                </a:lnTo>
                <a:lnTo>
                  <a:pt x="3576345" y="901699"/>
                </a:lnTo>
                <a:lnTo>
                  <a:pt x="3578575" y="888999"/>
                </a:lnTo>
                <a:lnTo>
                  <a:pt x="3579718" y="876299"/>
                </a:lnTo>
                <a:lnTo>
                  <a:pt x="3578491" y="863599"/>
                </a:lnTo>
                <a:lnTo>
                  <a:pt x="3560406" y="800099"/>
                </a:lnTo>
                <a:close/>
              </a:path>
              <a:path w="4068445" h="2044700">
                <a:moveTo>
                  <a:pt x="3900968" y="901699"/>
                </a:moveTo>
                <a:lnTo>
                  <a:pt x="3886771" y="901699"/>
                </a:lnTo>
                <a:lnTo>
                  <a:pt x="3893781" y="914399"/>
                </a:lnTo>
                <a:lnTo>
                  <a:pt x="3911930" y="914399"/>
                </a:lnTo>
                <a:lnTo>
                  <a:pt x="3900968" y="901699"/>
                </a:lnTo>
                <a:close/>
              </a:path>
              <a:path w="4068445" h="2044700">
                <a:moveTo>
                  <a:pt x="3934764" y="901699"/>
                </a:moveTo>
                <a:lnTo>
                  <a:pt x="3922893" y="901699"/>
                </a:lnTo>
                <a:lnTo>
                  <a:pt x="3911930" y="914399"/>
                </a:lnTo>
                <a:lnTo>
                  <a:pt x="3930040" y="914399"/>
                </a:lnTo>
                <a:lnTo>
                  <a:pt x="3934764" y="901699"/>
                </a:lnTo>
                <a:close/>
              </a:path>
              <a:path w="4068445" h="2044700">
                <a:moveTo>
                  <a:pt x="3373526" y="850899"/>
                </a:moveTo>
                <a:lnTo>
                  <a:pt x="3368306" y="850899"/>
                </a:lnTo>
                <a:lnTo>
                  <a:pt x="3326333" y="901699"/>
                </a:lnTo>
                <a:lnTo>
                  <a:pt x="3336264" y="901699"/>
                </a:lnTo>
                <a:lnTo>
                  <a:pt x="3374790" y="851405"/>
                </a:lnTo>
                <a:lnTo>
                  <a:pt x="3373526" y="850899"/>
                </a:lnTo>
                <a:close/>
              </a:path>
              <a:path w="4068445" h="2044700">
                <a:moveTo>
                  <a:pt x="3885966" y="863599"/>
                </a:moveTo>
                <a:lnTo>
                  <a:pt x="3879138" y="863599"/>
                </a:lnTo>
                <a:lnTo>
                  <a:pt x="3877779" y="876299"/>
                </a:lnTo>
                <a:lnTo>
                  <a:pt x="3876586" y="876299"/>
                </a:lnTo>
                <a:lnTo>
                  <a:pt x="3877831" y="888999"/>
                </a:lnTo>
                <a:lnTo>
                  <a:pt x="3881340" y="901699"/>
                </a:lnTo>
                <a:lnTo>
                  <a:pt x="3892010" y="901699"/>
                </a:lnTo>
                <a:lnTo>
                  <a:pt x="3885966" y="888999"/>
                </a:lnTo>
                <a:lnTo>
                  <a:pt x="3883748" y="876299"/>
                </a:lnTo>
                <a:lnTo>
                  <a:pt x="3885966" y="863599"/>
                </a:lnTo>
                <a:close/>
              </a:path>
              <a:path w="4068445" h="2044700">
                <a:moveTo>
                  <a:pt x="3936696" y="850899"/>
                </a:moveTo>
                <a:lnTo>
                  <a:pt x="3922893" y="850899"/>
                </a:lnTo>
                <a:lnTo>
                  <a:pt x="3931856" y="863599"/>
                </a:lnTo>
                <a:lnTo>
                  <a:pt x="3937904" y="863599"/>
                </a:lnTo>
                <a:lnTo>
                  <a:pt x="3940124" y="876299"/>
                </a:lnTo>
                <a:lnTo>
                  <a:pt x="3937904" y="888999"/>
                </a:lnTo>
                <a:lnTo>
                  <a:pt x="3931856" y="901699"/>
                </a:lnTo>
                <a:lnTo>
                  <a:pt x="3942854" y="901699"/>
                </a:lnTo>
                <a:lnTo>
                  <a:pt x="3945432" y="888999"/>
                </a:lnTo>
                <a:lnTo>
                  <a:pt x="3971442" y="888999"/>
                </a:lnTo>
                <a:lnTo>
                  <a:pt x="3947223" y="876299"/>
                </a:lnTo>
                <a:lnTo>
                  <a:pt x="3944289" y="863599"/>
                </a:lnTo>
                <a:lnTo>
                  <a:pt x="3936696" y="850899"/>
                </a:lnTo>
                <a:close/>
              </a:path>
              <a:path w="4068445" h="2044700">
                <a:moveTo>
                  <a:pt x="848791" y="863599"/>
                </a:moveTo>
                <a:lnTo>
                  <a:pt x="846543" y="863599"/>
                </a:lnTo>
                <a:lnTo>
                  <a:pt x="847229" y="876299"/>
                </a:lnTo>
                <a:lnTo>
                  <a:pt x="856662" y="876299"/>
                </a:lnTo>
                <a:lnTo>
                  <a:pt x="848791" y="863599"/>
                </a:lnTo>
                <a:close/>
              </a:path>
              <a:path w="4068445" h="2044700">
                <a:moveTo>
                  <a:pt x="3566706" y="673099"/>
                </a:moveTo>
                <a:lnTo>
                  <a:pt x="3557701" y="673099"/>
                </a:lnTo>
                <a:lnTo>
                  <a:pt x="3558501" y="685799"/>
                </a:lnTo>
                <a:lnTo>
                  <a:pt x="3543554" y="711199"/>
                </a:lnTo>
                <a:lnTo>
                  <a:pt x="3509238" y="711199"/>
                </a:lnTo>
                <a:lnTo>
                  <a:pt x="3544633" y="723899"/>
                </a:lnTo>
                <a:lnTo>
                  <a:pt x="3554082" y="723899"/>
                </a:lnTo>
                <a:lnTo>
                  <a:pt x="3553381" y="726087"/>
                </a:lnTo>
                <a:lnTo>
                  <a:pt x="3876700" y="876299"/>
                </a:lnTo>
                <a:lnTo>
                  <a:pt x="3877779" y="876299"/>
                </a:lnTo>
                <a:lnTo>
                  <a:pt x="3552151" y="711199"/>
                </a:lnTo>
                <a:lnTo>
                  <a:pt x="3558705" y="698499"/>
                </a:lnTo>
                <a:lnTo>
                  <a:pt x="3586950" y="698499"/>
                </a:lnTo>
                <a:lnTo>
                  <a:pt x="3561626" y="685799"/>
                </a:lnTo>
                <a:lnTo>
                  <a:pt x="3564661" y="685799"/>
                </a:lnTo>
                <a:lnTo>
                  <a:pt x="3566706" y="673099"/>
                </a:lnTo>
                <a:close/>
              </a:path>
              <a:path w="4068445" h="2044700">
                <a:moveTo>
                  <a:pt x="3586950" y="698499"/>
                </a:moveTo>
                <a:lnTo>
                  <a:pt x="3558705" y="698499"/>
                </a:lnTo>
                <a:lnTo>
                  <a:pt x="3885272" y="850899"/>
                </a:lnTo>
                <a:lnTo>
                  <a:pt x="3881754" y="863599"/>
                </a:lnTo>
                <a:lnTo>
                  <a:pt x="3892010" y="863599"/>
                </a:lnTo>
                <a:lnTo>
                  <a:pt x="3900968" y="850899"/>
                </a:lnTo>
                <a:lnTo>
                  <a:pt x="3890848" y="850899"/>
                </a:lnTo>
                <a:lnTo>
                  <a:pt x="3586950" y="698499"/>
                </a:lnTo>
                <a:close/>
              </a:path>
              <a:path w="4068445" h="2044700">
                <a:moveTo>
                  <a:pt x="3375177" y="850899"/>
                </a:moveTo>
                <a:lnTo>
                  <a:pt x="3374790" y="851405"/>
                </a:lnTo>
                <a:lnTo>
                  <a:pt x="3377916" y="852654"/>
                </a:lnTo>
                <a:lnTo>
                  <a:pt x="3375177" y="850899"/>
                </a:lnTo>
                <a:close/>
              </a:path>
              <a:path w="4068445" h="2044700">
                <a:moveTo>
                  <a:pt x="3360851" y="838199"/>
                </a:moveTo>
                <a:lnTo>
                  <a:pt x="3352028" y="838199"/>
                </a:lnTo>
                <a:lnTo>
                  <a:pt x="3357892" y="850899"/>
                </a:lnTo>
                <a:lnTo>
                  <a:pt x="3373488" y="850899"/>
                </a:lnTo>
                <a:lnTo>
                  <a:pt x="3360851" y="838199"/>
                </a:lnTo>
                <a:close/>
              </a:path>
              <a:path w="4068445" h="2044700">
                <a:moveTo>
                  <a:pt x="3352749" y="825499"/>
                </a:moveTo>
                <a:lnTo>
                  <a:pt x="3347109" y="825499"/>
                </a:lnTo>
                <a:lnTo>
                  <a:pt x="3348332" y="838199"/>
                </a:lnTo>
                <a:lnTo>
                  <a:pt x="3355276" y="838199"/>
                </a:lnTo>
                <a:lnTo>
                  <a:pt x="3352749" y="825499"/>
                </a:lnTo>
                <a:close/>
              </a:path>
              <a:path w="4068445" h="2044700">
                <a:moveTo>
                  <a:pt x="3374859" y="787399"/>
                </a:moveTo>
                <a:lnTo>
                  <a:pt x="3361944" y="787399"/>
                </a:lnTo>
                <a:lnTo>
                  <a:pt x="3358959" y="800099"/>
                </a:lnTo>
                <a:lnTo>
                  <a:pt x="3348659" y="825499"/>
                </a:lnTo>
                <a:lnTo>
                  <a:pt x="3355200" y="825499"/>
                </a:lnTo>
                <a:lnTo>
                  <a:pt x="3365500" y="800099"/>
                </a:lnTo>
                <a:lnTo>
                  <a:pt x="3368166" y="800099"/>
                </a:lnTo>
                <a:lnTo>
                  <a:pt x="3374859" y="787399"/>
                </a:lnTo>
                <a:close/>
              </a:path>
              <a:path w="4068445" h="2044700">
                <a:moveTo>
                  <a:pt x="3553934" y="787399"/>
                </a:moveTo>
                <a:lnTo>
                  <a:pt x="3544493" y="787399"/>
                </a:lnTo>
                <a:lnTo>
                  <a:pt x="3551567" y="800099"/>
                </a:lnTo>
                <a:lnTo>
                  <a:pt x="3557866" y="800099"/>
                </a:lnTo>
                <a:lnTo>
                  <a:pt x="3553934" y="787399"/>
                </a:lnTo>
                <a:close/>
              </a:path>
              <a:path w="4068445" h="2044700">
                <a:moveTo>
                  <a:pt x="3382797" y="215899"/>
                </a:moveTo>
                <a:lnTo>
                  <a:pt x="3375634" y="215899"/>
                </a:lnTo>
                <a:lnTo>
                  <a:pt x="3375634" y="228599"/>
                </a:lnTo>
                <a:lnTo>
                  <a:pt x="2844368" y="228599"/>
                </a:lnTo>
                <a:lnTo>
                  <a:pt x="2845435" y="241299"/>
                </a:lnTo>
                <a:lnTo>
                  <a:pt x="3375634" y="241299"/>
                </a:lnTo>
                <a:lnTo>
                  <a:pt x="3375634" y="774699"/>
                </a:lnTo>
                <a:lnTo>
                  <a:pt x="3368789" y="787399"/>
                </a:lnTo>
                <a:lnTo>
                  <a:pt x="3382352" y="787399"/>
                </a:lnTo>
                <a:lnTo>
                  <a:pt x="3403519" y="774699"/>
                </a:lnTo>
                <a:lnTo>
                  <a:pt x="3382797" y="774699"/>
                </a:lnTo>
                <a:lnTo>
                  <a:pt x="3382797" y="215899"/>
                </a:lnTo>
                <a:close/>
              </a:path>
              <a:path w="4068445" h="2044700">
                <a:moveTo>
                  <a:pt x="3481311" y="749299"/>
                </a:moveTo>
                <a:lnTo>
                  <a:pt x="3466084" y="749299"/>
                </a:lnTo>
                <a:lnTo>
                  <a:pt x="3478415" y="761999"/>
                </a:lnTo>
                <a:lnTo>
                  <a:pt x="3478580" y="761999"/>
                </a:lnTo>
                <a:lnTo>
                  <a:pt x="3538042" y="787399"/>
                </a:lnTo>
                <a:lnTo>
                  <a:pt x="3543566" y="787399"/>
                </a:lnTo>
                <a:lnTo>
                  <a:pt x="3545001" y="774699"/>
                </a:lnTo>
                <a:lnTo>
                  <a:pt x="3535083" y="774699"/>
                </a:lnTo>
                <a:lnTo>
                  <a:pt x="3503739" y="761999"/>
                </a:lnTo>
                <a:lnTo>
                  <a:pt x="3481311" y="749299"/>
                </a:lnTo>
                <a:close/>
              </a:path>
              <a:path w="4068445" h="2044700">
                <a:moveTo>
                  <a:pt x="3408286" y="0"/>
                </a:moveTo>
                <a:lnTo>
                  <a:pt x="3401123" y="0"/>
                </a:lnTo>
                <a:lnTo>
                  <a:pt x="3401123" y="761999"/>
                </a:lnTo>
                <a:lnTo>
                  <a:pt x="3382797" y="774699"/>
                </a:lnTo>
                <a:lnTo>
                  <a:pt x="3403519" y="774699"/>
                </a:lnTo>
                <a:lnTo>
                  <a:pt x="3424686" y="761999"/>
                </a:lnTo>
                <a:lnTo>
                  <a:pt x="3408286" y="761999"/>
                </a:lnTo>
                <a:lnTo>
                  <a:pt x="3408286" y="647699"/>
                </a:lnTo>
                <a:lnTo>
                  <a:pt x="3411054" y="647699"/>
                </a:lnTo>
                <a:lnTo>
                  <a:pt x="3418154" y="634999"/>
                </a:lnTo>
                <a:lnTo>
                  <a:pt x="3408286" y="634999"/>
                </a:lnTo>
                <a:lnTo>
                  <a:pt x="3408286" y="0"/>
                </a:lnTo>
                <a:close/>
              </a:path>
              <a:path w="4068445" h="2044700">
                <a:moveTo>
                  <a:pt x="3551123" y="749299"/>
                </a:moveTo>
                <a:lnTo>
                  <a:pt x="3537597" y="749299"/>
                </a:lnTo>
                <a:lnTo>
                  <a:pt x="3543909" y="761999"/>
                </a:lnTo>
                <a:lnTo>
                  <a:pt x="3546576" y="761999"/>
                </a:lnTo>
                <a:lnTo>
                  <a:pt x="3539820" y="774699"/>
                </a:lnTo>
                <a:lnTo>
                  <a:pt x="3546182" y="774699"/>
                </a:lnTo>
                <a:lnTo>
                  <a:pt x="3554856" y="761999"/>
                </a:lnTo>
                <a:lnTo>
                  <a:pt x="3551123" y="749299"/>
                </a:lnTo>
                <a:close/>
              </a:path>
              <a:path w="4068445" h="2044700">
                <a:moveTo>
                  <a:pt x="3445852" y="749299"/>
                </a:moveTo>
                <a:lnTo>
                  <a:pt x="3439363" y="749299"/>
                </a:lnTo>
                <a:lnTo>
                  <a:pt x="3408286" y="761999"/>
                </a:lnTo>
                <a:lnTo>
                  <a:pt x="3424686" y="761999"/>
                </a:lnTo>
                <a:lnTo>
                  <a:pt x="3445852" y="749299"/>
                </a:lnTo>
                <a:close/>
              </a:path>
              <a:path w="4068445" h="2044700">
                <a:moveTo>
                  <a:pt x="3498710" y="723899"/>
                </a:moveTo>
                <a:lnTo>
                  <a:pt x="3473627" y="723899"/>
                </a:lnTo>
                <a:lnTo>
                  <a:pt x="3465804" y="749299"/>
                </a:lnTo>
                <a:lnTo>
                  <a:pt x="3472535" y="749299"/>
                </a:lnTo>
                <a:lnTo>
                  <a:pt x="3478936" y="736599"/>
                </a:lnTo>
                <a:lnTo>
                  <a:pt x="3517017" y="736599"/>
                </a:lnTo>
                <a:lnTo>
                  <a:pt x="3498710" y="723899"/>
                </a:lnTo>
                <a:close/>
              </a:path>
              <a:path w="4068445" h="2044700">
                <a:moveTo>
                  <a:pt x="3533997" y="748379"/>
                </a:moveTo>
                <a:lnTo>
                  <a:pt x="3535324" y="749299"/>
                </a:lnTo>
                <a:lnTo>
                  <a:pt x="3537597" y="749299"/>
                </a:lnTo>
                <a:lnTo>
                  <a:pt x="3533997" y="748379"/>
                </a:lnTo>
                <a:close/>
              </a:path>
              <a:path w="4068445" h="2044700">
                <a:moveTo>
                  <a:pt x="3548672" y="723899"/>
                </a:moveTo>
                <a:lnTo>
                  <a:pt x="3546805" y="723899"/>
                </a:lnTo>
                <a:lnTo>
                  <a:pt x="3539921" y="749299"/>
                </a:lnTo>
                <a:lnTo>
                  <a:pt x="3545941" y="749299"/>
                </a:lnTo>
                <a:lnTo>
                  <a:pt x="3553381" y="726087"/>
                </a:lnTo>
                <a:lnTo>
                  <a:pt x="3548672" y="723899"/>
                </a:lnTo>
                <a:close/>
              </a:path>
              <a:path w="4068445" h="2044700">
                <a:moveTo>
                  <a:pt x="3517017" y="736599"/>
                </a:moveTo>
                <a:lnTo>
                  <a:pt x="3487915" y="736599"/>
                </a:lnTo>
                <a:lnTo>
                  <a:pt x="3533997" y="748379"/>
                </a:lnTo>
                <a:lnTo>
                  <a:pt x="3517017" y="736599"/>
                </a:lnTo>
                <a:close/>
              </a:path>
              <a:path w="4068445" h="2044700">
                <a:moveTo>
                  <a:pt x="3554082" y="723899"/>
                </a:moveTo>
                <a:lnTo>
                  <a:pt x="3548672" y="723899"/>
                </a:lnTo>
                <a:lnTo>
                  <a:pt x="3553381" y="726087"/>
                </a:lnTo>
                <a:lnTo>
                  <a:pt x="3554082" y="723899"/>
                </a:lnTo>
                <a:close/>
              </a:path>
              <a:path w="4068445" h="2044700">
                <a:moveTo>
                  <a:pt x="3518408" y="698499"/>
                </a:moveTo>
                <a:lnTo>
                  <a:pt x="3498075" y="698499"/>
                </a:lnTo>
                <a:lnTo>
                  <a:pt x="3489680" y="723899"/>
                </a:lnTo>
                <a:lnTo>
                  <a:pt x="3496525" y="723899"/>
                </a:lnTo>
                <a:lnTo>
                  <a:pt x="3503650" y="711199"/>
                </a:lnTo>
                <a:lnTo>
                  <a:pt x="3540912" y="711199"/>
                </a:lnTo>
                <a:lnTo>
                  <a:pt x="3518408" y="698499"/>
                </a:lnTo>
                <a:close/>
              </a:path>
              <a:path w="4068445" h="2044700">
                <a:moveTo>
                  <a:pt x="3411054" y="647699"/>
                </a:moveTo>
                <a:lnTo>
                  <a:pt x="3408286" y="647699"/>
                </a:lnTo>
                <a:lnTo>
                  <a:pt x="3509606" y="698499"/>
                </a:lnTo>
                <a:lnTo>
                  <a:pt x="3512299" y="698499"/>
                </a:lnTo>
                <a:lnTo>
                  <a:pt x="3411054" y="647699"/>
                </a:lnTo>
                <a:close/>
              </a:path>
              <a:path w="4068445" h="2044700">
                <a:moveTo>
                  <a:pt x="3414864" y="622299"/>
                </a:moveTo>
                <a:lnTo>
                  <a:pt x="3408286" y="634999"/>
                </a:lnTo>
                <a:lnTo>
                  <a:pt x="3418154" y="634999"/>
                </a:lnTo>
                <a:lnTo>
                  <a:pt x="3518839" y="673099"/>
                </a:lnTo>
                <a:lnTo>
                  <a:pt x="3512299" y="698499"/>
                </a:lnTo>
                <a:lnTo>
                  <a:pt x="3517303" y="698499"/>
                </a:lnTo>
                <a:lnTo>
                  <a:pt x="3530688" y="673099"/>
                </a:lnTo>
                <a:lnTo>
                  <a:pt x="3521760" y="673099"/>
                </a:lnTo>
                <a:lnTo>
                  <a:pt x="3414864" y="622299"/>
                </a:lnTo>
                <a:close/>
              </a:path>
              <a:path w="4068445" h="2044700">
                <a:moveTo>
                  <a:pt x="3534638" y="660399"/>
                </a:moveTo>
                <a:lnTo>
                  <a:pt x="3525050" y="660399"/>
                </a:lnTo>
                <a:lnTo>
                  <a:pt x="3521760" y="673099"/>
                </a:lnTo>
                <a:lnTo>
                  <a:pt x="3564153" y="673099"/>
                </a:lnTo>
                <a:lnTo>
                  <a:pt x="3534638" y="660399"/>
                </a:lnTo>
                <a:close/>
              </a:path>
              <a:path w="4068445" h="2044700">
                <a:moveTo>
                  <a:pt x="2249538" y="241299"/>
                </a:moveTo>
                <a:lnTo>
                  <a:pt x="2242591" y="241299"/>
                </a:lnTo>
                <a:lnTo>
                  <a:pt x="2241270" y="266699"/>
                </a:lnTo>
                <a:lnTo>
                  <a:pt x="2248446" y="266699"/>
                </a:lnTo>
                <a:lnTo>
                  <a:pt x="2249538" y="241299"/>
                </a:lnTo>
                <a:close/>
              </a:path>
              <a:path w="4068445" h="2044700">
                <a:moveTo>
                  <a:pt x="2081936" y="63499"/>
                </a:moveTo>
                <a:lnTo>
                  <a:pt x="2074773" y="63499"/>
                </a:lnTo>
                <a:lnTo>
                  <a:pt x="2074773" y="203199"/>
                </a:lnTo>
                <a:lnTo>
                  <a:pt x="2081936" y="203199"/>
                </a:lnTo>
                <a:lnTo>
                  <a:pt x="2081936" y="63499"/>
                </a:lnTo>
                <a:close/>
              </a:path>
              <a:path w="4068445" h="2044700">
                <a:moveTo>
                  <a:pt x="3350094" y="63499"/>
                </a:moveTo>
                <a:lnTo>
                  <a:pt x="3342944" y="63499"/>
                </a:lnTo>
                <a:lnTo>
                  <a:pt x="3342944" y="203199"/>
                </a:lnTo>
                <a:lnTo>
                  <a:pt x="3350094" y="203199"/>
                </a:lnTo>
                <a:lnTo>
                  <a:pt x="3350094" y="63499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3656586" y="6181571"/>
            <a:ext cx="24130" cy="24130"/>
          </a:xfrm>
          <a:custGeom>
            <a:rect l="l" t="t" r="r" b="b"/>
            <a:pathLst>
              <a:path w="24129" h="24129">
                <a:moveTo>
                  <a:pt x="18491" y="0"/>
                </a:moveTo>
                <a:lnTo>
                  <a:pt x="5334" y="0"/>
                </a:lnTo>
                <a:lnTo>
                  <a:pt x="0" y="5372"/>
                </a:lnTo>
                <a:lnTo>
                  <a:pt x="0" y="18554"/>
                </a:lnTo>
                <a:lnTo>
                  <a:pt x="5334" y="23926"/>
                </a:lnTo>
                <a:lnTo>
                  <a:pt x="18491" y="23926"/>
                </a:lnTo>
                <a:lnTo>
                  <a:pt x="23863" y="18554"/>
                </a:lnTo>
                <a:lnTo>
                  <a:pt x="23863" y="16763"/>
                </a:lnTo>
                <a:lnTo>
                  <a:pt x="9283" y="16763"/>
                </a:lnTo>
                <a:lnTo>
                  <a:pt x="7162" y="14604"/>
                </a:lnTo>
                <a:lnTo>
                  <a:pt x="7212" y="9270"/>
                </a:lnTo>
                <a:lnTo>
                  <a:pt x="9283" y="7162"/>
                </a:lnTo>
                <a:lnTo>
                  <a:pt x="23863" y="7162"/>
                </a:lnTo>
                <a:lnTo>
                  <a:pt x="23863" y="5372"/>
                </a:lnTo>
                <a:lnTo>
                  <a:pt x="18491" y="0"/>
                </a:lnTo>
                <a:close/>
              </a:path>
              <a:path w="24129" h="24129">
                <a:moveTo>
                  <a:pt x="23863" y="7162"/>
                </a:moveTo>
                <a:lnTo>
                  <a:pt x="14592" y="7162"/>
                </a:lnTo>
                <a:lnTo>
                  <a:pt x="16700" y="9270"/>
                </a:lnTo>
                <a:lnTo>
                  <a:pt x="16700" y="14604"/>
                </a:lnTo>
                <a:lnTo>
                  <a:pt x="14541" y="16763"/>
                </a:lnTo>
                <a:lnTo>
                  <a:pt x="23863" y="16763"/>
                </a:lnTo>
                <a:lnTo>
                  <a:pt x="23863" y="7162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4784706" y="6556025"/>
            <a:ext cx="226123" cy="144602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4230993" y="6556025"/>
            <a:ext cx="226123" cy="144602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3677288" y="6556026"/>
            <a:ext cx="226123" cy="144602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2968866" y="7102805"/>
            <a:ext cx="398145" cy="0"/>
          </a:xfrm>
          <a:custGeom>
            <a:rect l="l" t="t" r="r" b="b"/>
            <a:pathLst>
              <a:path w="398145">
                <a:moveTo>
                  <a:pt x="0" y="0"/>
                </a:moveTo>
                <a:lnTo>
                  <a:pt x="397941" y="0"/>
                </a:lnTo>
              </a:path>
            </a:pathLst>
          </a:custGeom>
          <a:ln w="762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 flipH="1">
            <a:off x="2972447" y="6822135"/>
            <a:ext cx="0" cy="276860"/>
          </a:xfrm>
          <a:custGeom>
            <a:rect l="l" t="t" r="r" b="b"/>
            <a:pathLst>
              <a:path h="276859">
                <a:moveTo>
                  <a:pt x="0" y="0"/>
                </a:moveTo>
                <a:lnTo>
                  <a:pt x="0" y="276860"/>
                </a:lnTo>
              </a:path>
            </a:pathLst>
          </a:custGeom>
          <a:ln w="7162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2968866" y="6975805"/>
            <a:ext cx="398145" cy="0"/>
          </a:xfrm>
          <a:custGeom>
            <a:rect l="l" t="t" r="r" b="b"/>
            <a:pathLst>
              <a:path w="398145">
                <a:moveTo>
                  <a:pt x="0" y="0"/>
                </a:moveTo>
                <a:lnTo>
                  <a:pt x="397941" y="0"/>
                </a:lnTo>
              </a:path>
            </a:pathLst>
          </a:custGeom>
          <a:ln w="762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2968866" y="6945960"/>
            <a:ext cx="398145" cy="0"/>
          </a:xfrm>
          <a:custGeom>
            <a:rect l="l" t="t" r="r" b="b"/>
            <a:pathLst>
              <a:path w="398145">
                <a:moveTo>
                  <a:pt x="0" y="0"/>
                </a:moveTo>
                <a:lnTo>
                  <a:pt x="397941" y="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2968866" y="6818960"/>
            <a:ext cx="398145" cy="0"/>
          </a:xfrm>
          <a:custGeom>
            <a:rect l="l" t="t" r="r" b="b"/>
            <a:pathLst>
              <a:path w="398145">
                <a:moveTo>
                  <a:pt x="0" y="0"/>
                </a:moveTo>
                <a:lnTo>
                  <a:pt x="397941" y="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 flipH="1">
            <a:off x="3363226" y="6822579"/>
            <a:ext cx="0" cy="276860"/>
          </a:xfrm>
          <a:custGeom>
            <a:rect l="l" t="t" r="r" b="b"/>
            <a:pathLst>
              <a:path h="276859">
                <a:moveTo>
                  <a:pt x="0" y="0"/>
                </a:moveTo>
                <a:lnTo>
                  <a:pt x="0" y="276479"/>
                </a:lnTo>
              </a:path>
            </a:pathLst>
          </a:custGeom>
          <a:ln w="7162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3270549" y="5737392"/>
            <a:ext cx="290195" cy="368935"/>
          </a:xfrm>
          <a:custGeom>
            <a:rect l="l" t="t" r="r" b="b"/>
            <a:pathLst>
              <a:path w="290195" h="368935">
                <a:moveTo>
                  <a:pt x="289598" y="0"/>
                </a:moveTo>
                <a:lnTo>
                  <a:pt x="0" y="0"/>
                </a:lnTo>
                <a:lnTo>
                  <a:pt x="0" y="368858"/>
                </a:lnTo>
                <a:lnTo>
                  <a:pt x="289598" y="368858"/>
                </a:lnTo>
                <a:lnTo>
                  <a:pt x="289598" y="361695"/>
                </a:lnTo>
                <a:lnTo>
                  <a:pt x="12230" y="361695"/>
                </a:lnTo>
                <a:lnTo>
                  <a:pt x="17297" y="356628"/>
                </a:lnTo>
                <a:lnTo>
                  <a:pt x="7162" y="356628"/>
                </a:lnTo>
                <a:lnTo>
                  <a:pt x="7162" y="12230"/>
                </a:lnTo>
                <a:lnTo>
                  <a:pt x="17297" y="12230"/>
                </a:lnTo>
                <a:lnTo>
                  <a:pt x="12230" y="7162"/>
                </a:lnTo>
                <a:lnTo>
                  <a:pt x="289598" y="7162"/>
                </a:lnTo>
                <a:lnTo>
                  <a:pt x="289598" y="0"/>
                </a:lnTo>
                <a:close/>
              </a:path>
              <a:path w="290195" h="368935">
                <a:moveTo>
                  <a:pt x="269074" y="361683"/>
                </a:moveTo>
                <a:lnTo>
                  <a:pt x="277368" y="361695"/>
                </a:lnTo>
                <a:lnTo>
                  <a:pt x="269074" y="361683"/>
                </a:lnTo>
                <a:close/>
              </a:path>
              <a:path w="290195" h="368935">
                <a:moveTo>
                  <a:pt x="259753" y="333946"/>
                </a:moveTo>
                <a:lnTo>
                  <a:pt x="249618" y="333946"/>
                </a:lnTo>
                <a:lnTo>
                  <a:pt x="277368" y="361695"/>
                </a:lnTo>
                <a:lnTo>
                  <a:pt x="289598" y="361695"/>
                </a:lnTo>
                <a:lnTo>
                  <a:pt x="289598" y="356628"/>
                </a:lnTo>
                <a:lnTo>
                  <a:pt x="282435" y="356628"/>
                </a:lnTo>
                <a:lnTo>
                  <a:pt x="259753" y="333946"/>
                </a:lnTo>
                <a:close/>
              </a:path>
              <a:path w="290195" h="368935">
                <a:moveTo>
                  <a:pt x="17297" y="12230"/>
                </a:moveTo>
                <a:lnTo>
                  <a:pt x="7162" y="12230"/>
                </a:lnTo>
                <a:lnTo>
                  <a:pt x="34912" y="39979"/>
                </a:lnTo>
                <a:lnTo>
                  <a:pt x="34912" y="328879"/>
                </a:lnTo>
                <a:lnTo>
                  <a:pt x="7162" y="356628"/>
                </a:lnTo>
                <a:lnTo>
                  <a:pt x="17297" y="356628"/>
                </a:lnTo>
                <a:lnTo>
                  <a:pt x="39979" y="333946"/>
                </a:lnTo>
                <a:lnTo>
                  <a:pt x="259753" y="333946"/>
                </a:lnTo>
                <a:lnTo>
                  <a:pt x="254685" y="328879"/>
                </a:lnTo>
                <a:lnTo>
                  <a:pt x="254685" y="326783"/>
                </a:lnTo>
                <a:lnTo>
                  <a:pt x="42075" y="326783"/>
                </a:lnTo>
                <a:lnTo>
                  <a:pt x="42075" y="42075"/>
                </a:lnTo>
                <a:lnTo>
                  <a:pt x="254685" y="42075"/>
                </a:lnTo>
                <a:lnTo>
                  <a:pt x="254685" y="39979"/>
                </a:lnTo>
                <a:lnTo>
                  <a:pt x="259753" y="34912"/>
                </a:lnTo>
                <a:lnTo>
                  <a:pt x="39979" y="34912"/>
                </a:lnTo>
                <a:lnTo>
                  <a:pt x="17297" y="12230"/>
                </a:lnTo>
                <a:close/>
              </a:path>
              <a:path w="290195" h="368935">
                <a:moveTo>
                  <a:pt x="289598" y="12230"/>
                </a:moveTo>
                <a:lnTo>
                  <a:pt x="282435" y="12230"/>
                </a:lnTo>
                <a:lnTo>
                  <a:pt x="282435" y="356628"/>
                </a:lnTo>
                <a:lnTo>
                  <a:pt x="289598" y="356628"/>
                </a:lnTo>
                <a:lnTo>
                  <a:pt x="289598" y="12230"/>
                </a:lnTo>
                <a:close/>
              </a:path>
              <a:path w="290195" h="368935">
                <a:moveTo>
                  <a:pt x="254685" y="42075"/>
                </a:moveTo>
                <a:lnTo>
                  <a:pt x="247523" y="42075"/>
                </a:lnTo>
                <a:lnTo>
                  <a:pt x="247523" y="326783"/>
                </a:lnTo>
                <a:lnTo>
                  <a:pt x="254685" y="326783"/>
                </a:lnTo>
                <a:lnTo>
                  <a:pt x="254685" y="42075"/>
                </a:lnTo>
                <a:close/>
              </a:path>
              <a:path w="290195" h="368935">
                <a:moveTo>
                  <a:pt x="289598" y="7162"/>
                </a:moveTo>
                <a:lnTo>
                  <a:pt x="277368" y="7162"/>
                </a:lnTo>
                <a:lnTo>
                  <a:pt x="249618" y="34912"/>
                </a:lnTo>
                <a:lnTo>
                  <a:pt x="259753" y="34912"/>
                </a:lnTo>
                <a:lnTo>
                  <a:pt x="282435" y="12230"/>
                </a:lnTo>
                <a:lnTo>
                  <a:pt x="289598" y="12230"/>
                </a:lnTo>
                <a:lnTo>
                  <a:pt x="289598" y="7162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2907314" y="6001063"/>
            <a:ext cx="290195" cy="368935"/>
          </a:xfrm>
          <a:custGeom>
            <a:rect l="l" t="t" r="r" b="b"/>
            <a:pathLst>
              <a:path w="290194" h="368935">
                <a:moveTo>
                  <a:pt x="289598" y="0"/>
                </a:moveTo>
                <a:lnTo>
                  <a:pt x="0" y="0"/>
                </a:lnTo>
                <a:lnTo>
                  <a:pt x="0" y="368858"/>
                </a:lnTo>
                <a:lnTo>
                  <a:pt x="289598" y="368858"/>
                </a:lnTo>
                <a:lnTo>
                  <a:pt x="289598" y="361696"/>
                </a:lnTo>
                <a:lnTo>
                  <a:pt x="12230" y="361696"/>
                </a:lnTo>
                <a:lnTo>
                  <a:pt x="17297" y="356628"/>
                </a:lnTo>
                <a:lnTo>
                  <a:pt x="7162" y="356628"/>
                </a:lnTo>
                <a:lnTo>
                  <a:pt x="7162" y="12230"/>
                </a:lnTo>
                <a:lnTo>
                  <a:pt x="17297" y="12230"/>
                </a:lnTo>
                <a:lnTo>
                  <a:pt x="12230" y="7162"/>
                </a:lnTo>
                <a:lnTo>
                  <a:pt x="289598" y="7162"/>
                </a:lnTo>
                <a:lnTo>
                  <a:pt x="289598" y="0"/>
                </a:lnTo>
                <a:close/>
              </a:path>
              <a:path w="290194" h="368935">
                <a:moveTo>
                  <a:pt x="269074" y="361683"/>
                </a:moveTo>
                <a:lnTo>
                  <a:pt x="277367" y="361696"/>
                </a:lnTo>
                <a:lnTo>
                  <a:pt x="269074" y="361683"/>
                </a:lnTo>
                <a:close/>
              </a:path>
              <a:path w="290194" h="368935">
                <a:moveTo>
                  <a:pt x="259753" y="333946"/>
                </a:moveTo>
                <a:lnTo>
                  <a:pt x="249618" y="333946"/>
                </a:lnTo>
                <a:lnTo>
                  <a:pt x="277367" y="361696"/>
                </a:lnTo>
                <a:lnTo>
                  <a:pt x="289598" y="361696"/>
                </a:lnTo>
                <a:lnTo>
                  <a:pt x="289598" y="356628"/>
                </a:lnTo>
                <a:lnTo>
                  <a:pt x="282435" y="356628"/>
                </a:lnTo>
                <a:lnTo>
                  <a:pt x="259753" y="333946"/>
                </a:lnTo>
                <a:close/>
              </a:path>
              <a:path w="290194" h="368935">
                <a:moveTo>
                  <a:pt x="17297" y="12230"/>
                </a:moveTo>
                <a:lnTo>
                  <a:pt x="7162" y="12230"/>
                </a:lnTo>
                <a:lnTo>
                  <a:pt x="34912" y="39979"/>
                </a:lnTo>
                <a:lnTo>
                  <a:pt x="34912" y="328879"/>
                </a:lnTo>
                <a:lnTo>
                  <a:pt x="7162" y="356628"/>
                </a:lnTo>
                <a:lnTo>
                  <a:pt x="17297" y="356628"/>
                </a:lnTo>
                <a:lnTo>
                  <a:pt x="39979" y="333946"/>
                </a:lnTo>
                <a:lnTo>
                  <a:pt x="259753" y="333946"/>
                </a:lnTo>
                <a:lnTo>
                  <a:pt x="254685" y="328879"/>
                </a:lnTo>
                <a:lnTo>
                  <a:pt x="254685" y="326783"/>
                </a:lnTo>
                <a:lnTo>
                  <a:pt x="42075" y="326783"/>
                </a:lnTo>
                <a:lnTo>
                  <a:pt x="42075" y="42075"/>
                </a:lnTo>
                <a:lnTo>
                  <a:pt x="254685" y="42075"/>
                </a:lnTo>
                <a:lnTo>
                  <a:pt x="254685" y="39979"/>
                </a:lnTo>
                <a:lnTo>
                  <a:pt x="259753" y="34912"/>
                </a:lnTo>
                <a:lnTo>
                  <a:pt x="39979" y="34912"/>
                </a:lnTo>
                <a:lnTo>
                  <a:pt x="17297" y="12230"/>
                </a:lnTo>
                <a:close/>
              </a:path>
              <a:path w="290194" h="368935">
                <a:moveTo>
                  <a:pt x="289598" y="12230"/>
                </a:moveTo>
                <a:lnTo>
                  <a:pt x="282435" y="12230"/>
                </a:lnTo>
                <a:lnTo>
                  <a:pt x="282435" y="356628"/>
                </a:lnTo>
                <a:lnTo>
                  <a:pt x="289598" y="356628"/>
                </a:lnTo>
                <a:lnTo>
                  <a:pt x="289598" y="12230"/>
                </a:lnTo>
                <a:close/>
              </a:path>
              <a:path w="290194" h="368935">
                <a:moveTo>
                  <a:pt x="254685" y="42075"/>
                </a:moveTo>
                <a:lnTo>
                  <a:pt x="247522" y="42075"/>
                </a:lnTo>
                <a:lnTo>
                  <a:pt x="247522" y="326783"/>
                </a:lnTo>
                <a:lnTo>
                  <a:pt x="254685" y="326783"/>
                </a:lnTo>
                <a:lnTo>
                  <a:pt x="254685" y="42075"/>
                </a:lnTo>
                <a:close/>
              </a:path>
              <a:path w="290194" h="368935">
                <a:moveTo>
                  <a:pt x="289598" y="7162"/>
                </a:moveTo>
                <a:lnTo>
                  <a:pt x="277367" y="7162"/>
                </a:lnTo>
                <a:lnTo>
                  <a:pt x="249618" y="34912"/>
                </a:lnTo>
                <a:lnTo>
                  <a:pt x="259753" y="34912"/>
                </a:lnTo>
                <a:lnTo>
                  <a:pt x="282435" y="12230"/>
                </a:lnTo>
                <a:lnTo>
                  <a:pt x="289598" y="12230"/>
                </a:lnTo>
                <a:lnTo>
                  <a:pt x="289598" y="7162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4938887" y="6095260"/>
            <a:ext cx="123825" cy="57785"/>
          </a:xfrm>
          <a:custGeom>
            <a:rect l="l" t="t" r="r" b="b"/>
            <a:pathLst>
              <a:path w="123825" h="57785">
                <a:moveTo>
                  <a:pt x="0" y="0"/>
                </a:moveTo>
                <a:lnTo>
                  <a:pt x="7327" y="10566"/>
                </a:lnTo>
                <a:lnTo>
                  <a:pt x="106233" y="52174"/>
                </a:lnTo>
                <a:lnTo>
                  <a:pt x="118657" y="57157"/>
                </a:lnTo>
                <a:lnTo>
                  <a:pt x="120548" y="57454"/>
                </a:lnTo>
                <a:lnTo>
                  <a:pt x="121180" y="52174"/>
                </a:lnTo>
                <a:lnTo>
                  <a:pt x="121755" y="46875"/>
                </a:lnTo>
                <a:lnTo>
                  <a:pt x="114782" y="46875"/>
                </a:lnTo>
                <a:lnTo>
                  <a:pt x="0" y="0"/>
                </a:lnTo>
                <a:close/>
              </a:path>
              <a:path w="123825" h="57785">
                <a:moveTo>
                  <a:pt x="118173" y="18288"/>
                </a:moveTo>
                <a:lnTo>
                  <a:pt x="116433" y="29260"/>
                </a:lnTo>
                <a:lnTo>
                  <a:pt x="114782" y="46875"/>
                </a:lnTo>
                <a:lnTo>
                  <a:pt x="121755" y="46875"/>
                </a:lnTo>
                <a:lnTo>
                  <a:pt x="123494" y="30848"/>
                </a:lnTo>
                <a:lnTo>
                  <a:pt x="118173" y="18288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 flipH="1">
            <a:off x="1298945" y="0"/>
            <a:ext cx="0" cy="7560309"/>
          </a:xfrm>
          <a:custGeom>
            <a:rect l="l" t="t" r="r" b="b"/>
            <a:pathLst>
              <a:path h="7560309">
                <a:moveTo>
                  <a:pt x="0" y="0"/>
                </a:moveTo>
                <a:lnTo>
                  <a:pt x="0" y="7560003"/>
                </a:lnTo>
              </a:path>
            </a:pathLst>
          </a:custGeom>
          <a:ln w="6344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 txBox="1"/>
          <p:nvPr/>
        </p:nvSpPr>
        <p:spPr>
          <a:xfrm>
            <a:off x="9847236" y="7245984"/>
            <a:ext cx="528955" cy="113664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 spc="150">
                <a:solidFill>
                  <a:srgbClr val="4C4D4F"/>
                </a:solidFill>
                <a:latin typeface="宋体"/>
                <a:cs typeface="宋体"/>
              </a:rPr>
              <a:t>PAGE</a:t>
            </a:r>
            <a:r>
              <a:rPr sz="600" spc="-160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60">
                <a:solidFill>
                  <a:srgbClr val="4C4D4F"/>
                </a:solidFill>
                <a:latin typeface="宋体"/>
                <a:cs typeface="宋体"/>
              </a:rPr>
              <a:t>13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-125">
                <a:solidFill>
                  <a:srgbClr val="4C4D4F"/>
                </a:solidFill>
                <a:latin typeface="宋体"/>
                <a:cs typeface="宋体"/>
              </a:rPr>
              <a:t>/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60">
                <a:solidFill>
                  <a:srgbClr val="4C4D4F"/>
                </a:solidFill>
                <a:latin typeface="宋体"/>
                <a:cs typeface="宋体"/>
              </a:rPr>
              <a:t>14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102765" y="4175239"/>
            <a:ext cx="1922843" cy="12908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102765" y="4411713"/>
            <a:ext cx="1124229" cy="12908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8102765" y="4648187"/>
            <a:ext cx="1071829" cy="12908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102765" y="4884661"/>
            <a:ext cx="924991" cy="12908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102765" y="5121135"/>
            <a:ext cx="812457" cy="129082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102765" y="5357609"/>
            <a:ext cx="661873" cy="129082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8102765" y="5594096"/>
            <a:ext cx="661873" cy="129070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102765" y="5830570"/>
            <a:ext cx="606691" cy="129070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102765" y="6067044"/>
            <a:ext cx="606691" cy="129070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102765" y="6303517"/>
            <a:ext cx="511124" cy="129082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8102765" y="6539992"/>
            <a:ext cx="447941" cy="129082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8102765" y="6776466"/>
            <a:ext cx="387578" cy="129095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2728036" y="5175186"/>
            <a:ext cx="1797100" cy="126682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2728036" y="5375681"/>
            <a:ext cx="1569859" cy="126657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728036" y="5576150"/>
            <a:ext cx="1095641" cy="126669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2728036" y="5776633"/>
            <a:ext cx="1019289" cy="126657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2728036" y="5977102"/>
            <a:ext cx="957389" cy="126669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2728036" y="6177584"/>
            <a:ext cx="632625" cy="126657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2728036" y="6378054"/>
            <a:ext cx="588086" cy="126682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2728036" y="6578536"/>
            <a:ext cx="404520" cy="126669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2728036" y="6779006"/>
            <a:ext cx="358317" cy="126682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3616690" y="3398384"/>
            <a:ext cx="426720" cy="485775"/>
          </a:xfrm>
          <a:custGeom>
            <a:rect l="l" t="t" r="r" b="b"/>
            <a:pathLst>
              <a:path w="426720" h="485775">
                <a:moveTo>
                  <a:pt x="0" y="0"/>
                </a:moveTo>
                <a:lnTo>
                  <a:pt x="0" y="485495"/>
                </a:lnTo>
                <a:lnTo>
                  <a:pt x="426351" y="253746"/>
                </a:lnTo>
                <a:lnTo>
                  <a:pt x="402065" y="213769"/>
                </a:lnTo>
                <a:lnTo>
                  <a:pt x="374153" y="176443"/>
                </a:lnTo>
                <a:lnTo>
                  <a:pt x="342859" y="142011"/>
                </a:lnTo>
                <a:lnTo>
                  <a:pt x="308427" y="110717"/>
                </a:lnTo>
                <a:lnTo>
                  <a:pt x="271100" y="82806"/>
                </a:lnTo>
                <a:lnTo>
                  <a:pt x="231123" y="58519"/>
                </a:lnTo>
                <a:lnTo>
                  <a:pt x="188738" y="38102"/>
                </a:lnTo>
                <a:lnTo>
                  <a:pt x="144190" y="21798"/>
                </a:lnTo>
                <a:lnTo>
                  <a:pt x="97721" y="9850"/>
                </a:lnTo>
                <a:lnTo>
                  <a:pt x="49577" y="2503"/>
                </a:lnTo>
                <a:lnTo>
                  <a:pt x="0" y="0"/>
                </a:lnTo>
                <a:close/>
              </a:path>
            </a:pathLst>
          </a:custGeom>
          <a:solidFill>
            <a:srgbClr val="00CA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448975" y="1058329"/>
            <a:ext cx="1430954" cy="167805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508750" y="1062020"/>
            <a:ext cx="12827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007FE0"/>
                </a:solidFill>
                <a:latin typeface="宋体"/>
                <a:cs typeface="宋体"/>
              </a:rPr>
              <a:t>用户是否听说过智能家居</a:t>
            </a:r>
            <a:endParaRPr sz="900">
              <a:latin typeface="宋体"/>
              <a:cs typeface="宋体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448975" y="3380028"/>
            <a:ext cx="1745863" cy="167817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508750" y="3383727"/>
            <a:ext cx="1625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007FE0"/>
                </a:solidFill>
                <a:latin typeface="宋体"/>
                <a:cs typeface="宋体"/>
              </a:rPr>
              <a:t>用户是否做过全屋智能家居装修</a:t>
            </a:r>
            <a:endParaRPr sz="900">
              <a:latin typeface="宋体"/>
              <a:cs typeface="宋体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7890776" y="469315"/>
            <a:ext cx="2309139" cy="167805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7950552" y="473009"/>
            <a:ext cx="21971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007FE0"/>
                </a:solidFill>
                <a:latin typeface="宋体"/>
                <a:cs typeface="宋体"/>
              </a:rPr>
              <a:t>没做过全屋智能家居的用户的购买意愿分布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24953" y="423436"/>
            <a:ext cx="4500245" cy="350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>
              <a:lnSpc>
                <a:spcPct val="100000"/>
              </a:lnSpc>
              <a:spcBef>
                <a:spcPts val="100"/>
              </a:spcBef>
            </a:pPr>
            <a:r>
              <a:rPr sz="800" spc="25">
                <a:solidFill>
                  <a:srgbClr val="323031"/>
                </a:solidFill>
                <a:latin typeface="宋体"/>
                <a:cs typeface="宋体"/>
              </a:rPr>
              <a:t>通过巨量算数调研发现，用户对于智能家居认知广泛，听说过智能家居的用户占比接近</a:t>
            </a:r>
            <a:r>
              <a:rPr sz="800" spc="20">
                <a:solidFill>
                  <a:srgbClr val="323031"/>
                </a:solidFill>
                <a:latin typeface="宋体"/>
                <a:cs typeface="宋体"/>
              </a:rPr>
              <a:t>80%，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说明智能家居作为新兴崛起的品类已经拥有较好的用户感知基础。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28153" y="2449136"/>
            <a:ext cx="429641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20">
                <a:solidFill>
                  <a:srgbClr val="323031"/>
                </a:solidFill>
                <a:latin typeface="宋体"/>
                <a:cs typeface="宋体"/>
              </a:rPr>
              <a:t>然而，尽管智慧家居的热度较高，但调研数据显示，真正进行过全屋智慧家居装修的用户不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足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24953" y="2652336"/>
            <a:ext cx="4498340" cy="350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35">
                <a:solidFill>
                  <a:srgbClr val="323031"/>
                </a:solidFill>
                <a:latin typeface="宋体"/>
                <a:cs typeface="宋体"/>
              </a:rPr>
              <a:t>20%</a:t>
            </a:r>
            <a:r>
              <a:rPr sz="800" spc="20">
                <a:solidFill>
                  <a:srgbClr val="323031"/>
                </a:solidFill>
                <a:latin typeface="宋体"/>
                <a:cs typeface="宋体"/>
              </a:rPr>
              <a:t>。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82.3%</a:t>
            </a:r>
            <a:r>
              <a:rPr sz="800" spc="20">
                <a:solidFill>
                  <a:srgbClr val="323031"/>
                </a:solidFill>
                <a:latin typeface="宋体"/>
                <a:cs typeface="宋体"/>
              </a:rPr>
              <a:t>的用户在智能家居装修时仅仅选购智能家居单品。其中，智能音响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/</a:t>
            </a:r>
            <a:r>
              <a:rPr sz="800" spc="20">
                <a:solidFill>
                  <a:srgbClr val="323031"/>
                </a:solidFill>
                <a:latin typeface="宋体"/>
                <a:cs typeface="宋体"/>
              </a:rPr>
              <a:t>音箱、智能门锁、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800" spc="-10">
                <a:solidFill>
                  <a:srgbClr val="323031"/>
                </a:solidFill>
                <a:latin typeface="宋体"/>
                <a:cs typeface="宋体"/>
              </a:rPr>
              <a:t>智能灯具</a:t>
            </a:r>
            <a:r>
              <a:rPr sz="800" spc="-5">
                <a:solidFill>
                  <a:srgbClr val="323031"/>
                </a:solidFill>
                <a:latin typeface="宋体"/>
                <a:cs typeface="宋体"/>
              </a:rPr>
              <a:t>/</a:t>
            </a:r>
            <a:r>
              <a:rPr sz="800" spc="-10">
                <a:solidFill>
                  <a:srgbClr val="323031"/>
                </a:solidFill>
                <a:latin typeface="宋体"/>
                <a:cs typeface="宋体"/>
              </a:rPr>
              <a:t>灯泡是最受用户青睐的产品。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3089464" y="1176354"/>
            <a:ext cx="492125" cy="492759"/>
          </a:xfrm>
          <a:custGeom>
            <a:rect l="l" t="t" r="r" b="b"/>
            <a:pathLst>
              <a:path w="492125" h="492759">
                <a:moveTo>
                  <a:pt x="491832" y="0"/>
                </a:moveTo>
                <a:lnTo>
                  <a:pt x="442423" y="2425"/>
                </a:lnTo>
                <a:lnTo>
                  <a:pt x="394394" y="9547"/>
                </a:lnTo>
                <a:lnTo>
                  <a:pt x="347975" y="21138"/>
                </a:lnTo>
                <a:lnTo>
                  <a:pt x="303395" y="36968"/>
                </a:lnTo>
                <a:lnTo>
                  <a:pt x="260883" y="56807"/>
                </a:lnTo>
                <a:lnTo>
                  <a:pt x="220669" y="80425"/>
                </a:lnTo>
                <a:lnTo>
                  <a:pt x="182982" y="107594"/>
                </a:lnTo>
                <a:lnTo>
                  <a:pt x="148052" y="138084"/>
                </a:lnTo>
                <a:lnTo>
                  <a:pt x="116108" y="171666"/>
                </a:lnTo>
                <a:lnTo>
                  <a:pt x="87380" y="208110"/>
                </a:lnTo>
                <a:lnTo>
                  <a:pt x="62096" y="247187"/>
                </a:lnTo>
                <a:lnTo>
                  <a:pt x="40487" y="288667"/>
                </a:lnTo>
                <a:lnTo>
                  <a:pt x="22782" y="332321"/>
                </a:lnTo>
                <a:lnTo>
                  <a:pt x="9209" y="377920"/>
                </a:lnTo>
                <a:lnTo>
                  <a:pt x="0" y="425234"/>
                </a:lnTo>
                <a:lnTo>
                  <a:pt x="491832" y="492518"/>
                </a:lnTo>
                <a:lnTo>
                  <a:pt x="491832" y="0"/>
                </a:lnTo>
                <a:close/>
              </a:path>
            </a:pathLst>
          </a:custGeom>
          <a:solidFill>
            <a:srgbClr val="00CA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3065138" y="1157171"/>
            <a:ext cx="994410" cy="994410"/>
          </a:xfrm>
          <a:custGeom>
            <a:rect l="l" t="t" r="r" b="b"/>
            <a:pathLst>
              <a:path w="994410" h="994410">
                <a:moveTo>
                  <a:pt x="5143" y="425234"/>
                </a:moveTo>
                <a:lnTo>
                  <a:pt x="2909" y="442896"/>
                </a:lnTo>
                <a:lnTo>
                  <a:pt x="1300" y="460746"/>
                </a:lnTo>
                <a:lnTo>
                  <a:pt x="326" y="478772"/>
                </a:lnTo>
                <a:lnTo>
                  <a:pt x="0" y="496963"/>
                </a:lnTo>
                <a:lnTo>
                  <a:pt x="2275" y="544825"/>
                </a:lnTo>
                <a:lnTo>
                  <a:pt x="8961" y="591400"/>
                </a:lnTo>
                <a:lnTo>
                  <a:pt x="19850" y="636480"/>
                </a:lnTo>
                <a:lnTo>
                  <a:pt x="34734" y="679855"/>
                </a:lnTo>
                <a:lnTo>
                  <a:pt x="53404" y="721319"/>
                </a:lnTo>
                <a:lnTo>
                  <a:pt x="75652" y="760663"/>
                </a:lnTo>
                <a:lnTo>
                  <a:pt x="101270" y="797678"/>
                </a:lnTo>
                <a:lnTo>
                  <a:pt x="130050" y="832156"/>
                </a:lnTo>
                <a:lnTo>
                  <a:pt x="161783" y="863889"/>
                </a:lnTo>
                <a:lnTo>
                  <a:pt x="196261" y="892669"/>
                </a:lnTo>
                <a:lnTo>
                  <a:pt x="233276" y="918287"/>
                </a:lnTo>
                <a:lnTo>
                  <a:pt x="272620" y="940535"/>
                </a:lnTo>
                <a:lnTo>
                  <a:pt x="314084" y="959205"/>
                </a:lnTo>
                <a:lnTo>
                  <a:pt x="357459" y="974089"/>
                </a:lnTo>
                <a:lnTo>
                  <a:pt x="402539" y="984978"/>
                </a:lnTo>
                <a:lnTo>
                  <a:pt x="449114" y="991665"/>
                </a:lnTo>
                <a:lnTo>
                  <a:pt x="496976" y="993940"/>
                </a:lnTo>
                <a:lnTo>
                  <a:pt x="544838" y="991665"/>
                </a:lnTo>
                <a:lnTo>
                  <a:pt x="591413" y="984978"/>
                </a:lnTo>
                <a:lnTo>
                  <a:pt x="636492" y="974089"/>
                </a:lnTo>
                <a:lnTo>
                  <a:pt x="679868" y="959205"/>
                </a:lnTo>
                <a:lnTo>
                  <a:pt x="721332" y="940535"/>
                </a:lnTo>
                <a:lnTo>
                  <a:pt x="760675" y="918287"/>
                </a:lnTo>
                <a:lnTo>
                  <a:pt x="797690" y="892669"/>
                </a:lnTo>
                <a:lnTo>
                  <a:pt x="832169" y="863889"/>
                </a:lnTo>
                <a:lnTo>
                  <a:pt x="863902" y="832156"/>
                </a:lnTo>
                <a:lnTo>
                  <a:pt x="892681" y="797678"/>
                </a:lnTo>
                <a:lnTo>
                  <a:pt x="918300" y="760663"/>
                </a:lnTo>
                <a:lnTo>
                  <a:pt x="940548" y="721319"/>
                </a:lnTo>
                <a:lnTo>
                  <a:pt x="959218" y="679855"/>
                </a:lnTo>
                <a:lnTo>
                  <a:pt x="974102" y="636480"/>
                </a:lnTo>
                <a:lnTo>
                  <a:pt x="984991" y="591400"/>
                </a:lnTo>
                <a:lnTo>
                  <a:pt x="991677" y="544825"/>
                </a:lnTo>
                <a:lnTo>
                  <a:pt x="993952" y="496963"/>
                </a:lnTo>
                <a:lnTo>
                  <a:pt x="496976" y="496963"/>
                </a:lnTo>
                <a:lnTo>
                  <a:pt x="5143" y="425234"/>
                </a:lnTo>
                <a:close/>
              </a:path>
              <a:path w="994410" h="994410">
                <a:moveTo>
                  <a:pt x="496976" y="0"/>
                </a:moveTo>
                <a:lnTo>
                  <a:pt x="496976" y="496963"/>
                </a:lnTo>
                <a:lnTo>
                  <a:pt x="993952" y="496963"/>
                </a:lnTo>
                <a:lnTo>
                  <a:pt x="991677" y="449101"/>
                </a:lnTo>
                <a:lnTo>
                  <a:pt x="984991" y="402527"/>
                </a:lnTo>
                <a:lnTo>
                  <a:pt x="974102" y="357448"/>
                </a:lnTo>
                <a:lnTo>
                  <a:pt x="959218" y="314073"/>
                </a:lnTo>
                <a:lnTo>
                  <a:pt x="940548" y="272610"/>
                </a:lnTo>
                <a:lnTo>
                  <a:pt x="918300" y="233267"/>
                </a:lnTo>
                <a:lnTo>
                  <a:pt x="892681" y="196253"/>
                </a:lnTo>
                <a:lnTo>
                  <a:pt x="863902" y="161776"/>
                </a:lnTo>
                <a:lnTo>
                  <a:pt x="832169" y="130044"/>
                </a:lnTo>
                <a:lnTo>
                  <a:pt x="797690" y="101266"/>
                </a:lnTo>
                <a:lnTo>
                  <a:pt x="760675" y="75649"/>
                </a:lnTo>
                <a:lnTo>
                  <a:pt x="721332" y="53401"/>
                </a:lnTo>
                <a:lnTo>
                  <a:pt x="679868" y="34732"/>
                </a:lnTo>
                <a:lnTo>
                  <a:pt x="636492" y="19849"/>
                </a:lnTo>
                <a:lnTo>
                  <a:pt x="591413" y="8960"/>
                </a:lnTo>
                <a:lnTo>
                  <a:pt x="544838" y="2274"/>
                </a:lnTo>
                <a:lnTo>
                  <a:pt x="496976" y="0"/>
                </a:lnTo>
                <a:close/>
              </a:path>
            </a:pathLst>
          </a:custGeom>
          <a:solidFill>
            <a:srgbClr val="3974A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3065138" y="1157171"/>
            <a:ext cx="994410" cy="994410"/>
          </a:xfrm>
          <a:custGeom>
            <a:rect l="l" t="t" r="r" b="b"/>
            <a:pathLst>
              <a:path w="994410" h="994410">
                <a:moveTo>
                  <a:pt x="5143" y="425234"/>
                </a:moveTo>
                <a:lnTo>
                  <a:pt x="2909" y="442896"/>
                </a:lnTo>
                <a:lnTo>
                  <a:pt x="1300" y="460746"/>
                </a:lnTo>
                <a:lnTo>
                  <a:pt x="326" y="478772"/>
                </a:lnTo>
                <a:lnTo>
                  <a:pt x="0" y="496963"/>
                </a:lnTo>
                <a:lnTo>
                  <a:pt x="2275" y="544825"/>
                </a:lnTo>
                <a:lnTo>
                  <a:pt x="8961" y="591400"/>
                </a:lnTo>
                <a:lnTo>
                  <a:pt x="19850" y="636480"/>
                </a:lnTo>
                <a:lnTo>
                  <a:pt x="34734" y="679855"/>
                </a:lnTo>
                <a:lnTo>
                  <a:pt x="53404" y="721319"/>
                </a:lnTo>
                <a:lnTo>
                  <a:pt x="75652" y="760663"/>
                </a:lnTo>
                <a:lnTo>
                  <a:pt x="101270" y="797678"/>
                </a:lnTo>
                <a:lnTo>
                  <a:pt x="130050" y="832156"/>
                </a:lnTo>
                <a:lnTo>
                  <a:pt x="161783" y="863889"/>
                </a:lnTo>
                <a:lnTo>
                  <a:pt x="196261" y="892669"/>
                </a:lnTo>
                <a:lnTo>
                  <a:pt x="233276" y="918287"/>
                </a:lnTo>
                <a:lnTo>
                  <a:pt x="272620" y="940535"/>
                </a:lnTo>
                <a:lnTo>
                  <a:pt x="314084" y="959205"/>
                </a:lnTo>
                <a:lnTo>
                  <a:pt x="357459" y="974089"/>
                </a:lnTo>
                <a:lnTo>
                  <a:pt x="402539" y="984978"/>
                </a:lnTo>
                <a:lnTo>
                  <a:pt x="449114" y="991665"/>
                </a:lnTo>
                <a:lnTo>
                  <a:pt x="496976" y="993940"/>
                </a:lnTo>
                <a:lnTo>
                  <a:pt x="544838" y="991665"/>
                </a:lnTo>
                <a:lnTo>
                  <a:pt x="591413" y="984978"/>
                </a:lnTo>
                <a:lnTo>
                  <a:pt x="636492" y="974089"/>
                </a:lnTo>
                <a:lnTo>
                  <a:pt x="679868" y="959205"/>
                </a:lnTo>
                <a:lnTo>
                  <a:pt x="721332" y="940535"/>
                </a:lnTo>
                <a:lnTo>
                  <a:pt x="760675" y="918287"/>
                </a:lnTo>
                <a:lnTo>
                  <a:pt x="797690" y="892669"/>
                </a:lnTo>
                <a:lnTo>
                  <a:pt x="832169" y="863889"/>
                </a:lnTo>
                <a:lnTo>
                  <a:pt x="863902" y="832156"/>
                </a:lnTo>
                <a:lnTo>
                  <a:pt x="892681" y="797678"/>
                </a:lnTo>
                <a:lnTo>
                  <a:pt x="918300" y="760663"/>
                </a:lnTo>
                <a:lnTo>
                  <a:pt x="940548" y="721319"/>
                </a:lnTo>
                <a:lnTo>
                  <a:pt x="959218" y="679855"/>
                </a:lnTo>
                <a:lnTo>
                  <a:pt x="974102" y="636480"/>
                </a:lnTo>
                <a:lnTo>
                  <a:pt x="984991" y="591400"/>
                </a:lnTo>
                <a:lnTo>
                  <a:pt x="991677" y="544825"/>
                </a:lnTo>
                <a:lnTo>
                  <a:pt x="993952" y="496963"/>
                </a:lnTo>
                <a:lnTo>
                  <a:pt x="991677" y="449101"/>
                </a:lnTo>
                <a:lnTo>
                  <a:pt x="984991" y="402527"/>
                </a:lnTo>
                <a:lnTo>
                  <a:pt x="974102" y="357448"/>
                </a:lnTo>
                <a:lnTo>
                  <a:pt x="959218" y="314073"/>
                </a:lnTo>
                <a:lnTo>
                  <a:pt x="940548" y="272610"/>
                </a:lnTo>
                <a:lnTo>
                  <a:pt x="918300" y="233267"/>
                </a:lnTo>
                <a:lnTo>
                  <a:pt x="892681" y="196253"/>
                </a:lnTo>
                <a:lnTo>
                  <a:pt x="863902" y="161776"/>
                </a:lnTo>
                <a:lnTo>
                  <a:pt x="832169" y="130044"/>
                </a:lnTo>
                <a:lnTo>
                  <a:pt x="797690" y="101266"/>
                </a:lnTo>
                <a:lnTo>
                  <a:pt x="760675" y="75649"/>
                </a:lnTo>
                <a:lnTo>
                  <a:pt x="721332" y="53401"/>
                </a:lnTo>
                <a:lnTo>
                  <a:pt x="679868" y="34732"/>
                </a:lnTo>
                <a:lnTo>
                  <a:pt x="636492" y="19849"/>
                </a:lnTo>
                <a:lnTo>
                  <a:pt x="591413" y="8960"/>
                </a:lnTo>
                <a:lnTo>
                  <a:pt x="544838" y="2274"/>
                </a:lnTo>
                <a:lnTo>
                  <a:pt x="496976" y="0"/>
                </a:lnTo>
                <a:lnTo>
                  <a:pt x="496976" y="496963"/>
                </a:lnTo>
                <a:lnTo>
                  <a:pt x="5143" y="425234"/>
                </a:lnTo>
                <a:close/>
              </a:path>
            </a:pathLst>
          </a:custGeom>
          <a:ln w="12700">
            <a:solidFill>
              <a:srgbClr val="3974A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3236020" y="1328051"/>
            <a:ext cx="652780" cy="652780"/>
          </a:xfrm>
          <a:custGeom>
            <a:rect l="l" t="t" r="r" b="b"/>
            <a:pathLst>
              <a:path w="652779" h="652780">
                <a:moveTo>
                  <a:pt x="326097" y="0"/>
                </a:moveTo>
                <a:lnTo>
                  <a:pt x="277909" y="3535"/>
                </a:lnTo>
                <a:lnTo>
                  <a:pt x="231916" y="13805"/>
                </a:lnTo>
                <a:lnTo>
                  <a:pt x="188623" y="30306"/>
                </a:lnTo>
                <a:lnTo>
                  <a:pt x="148534" y="52532"/>
                </a:lnTo>
                <a:lnTo>
                  <a:pt x="112153" y="79980"/>
                </a:lnTo>
                <a:lnTo>
                  <a:pt x="79986" y="112146"/>
                </a:lnTo>
                <a:lnTo>
                  <a:pt x="52536" y="148525"/>
                </a:lnTo>
                <a:lnTo>
                  <a:pt x="30308" y="188612"/>
                </a:lnTo>
                <a:lnTo>
                  <a:pt x="13806" y="231904"/>
                </a:lnTo>
                <a:lnTo>
                  <a:pt x="3535" y="277897"/>
                </a:lnTo>
                <a:lnTo>
                  <a:pt x="0" y="326085"/>
                </a:lnTo>
                <a:lnTo>
                  <a:pt x="3535" y="374273"/>
                </a:lnTo>
                <a:lnTo>
                  <a:pt x="13806" y="420265"/>
                </a:lnTo>
                <a:lnTo>
                  <a:pt x="30308" y="463557"/>
                </a:lnTo>
                <a:lnTo>
                  <a:pt x="52536" y="503645"/>
                </a:lnTo>
                <a:lnTo>
                  <a:pt x="79986" y="540023"/>
                </a:lnTo>
                <a:lnTo>
                  <a:pt x="112153" y="572189"/>
                </a:lnTo>
                <a:lnTo>
                  <a:pt x="148534" y="599637"/>
                </a:lnTo>
                <a:lnTo>
                  <a:pt x="188623" y="621864"/>
                </a:lnTo>
                <a:lnTo>
                  <a:pt x="231916" y="638364"/>
                </a:lnTo>
                <a:lnTo>
                  <a:pt x="277909" y="648634"/>
                </a:lnTo>
                <a:lnTo>
                  <a:pt x="326097" y="652170"/>
                </a:lnTo>
                <a:lnTo>
                  <a:pt x="374283" y="648634"/>
                </a:lnTo>
                <a:lnTo>
                  <a:pt x="420273" y="638364"/>
                </a:lnTo>
                <a:lnTo>
                  <a:pt x="463564" y="621864"/>
                </a:lnTo>
                <a:lnTo>
                  <a:pt x="503652" y="599637"/>
                </a:lnTo>
                <a:lnTo>
                  <a:pt x="540031" y="572189"/>
                </a:lnTo>
                <a:lnTo>
                  <a:pt x="572197" y="540023"/>
                </a:lnTo>
                <a:lnTo>
                  <a:pt x="599647" y="503645"/>
                </a:lnTo>
                <a:lnTo>
                  <a:pt x="621874" y="463557"/>
                </a:lnTo>
                <a:lnTo>
                  <a:pt x="638376" y="420265"/>
                </a:lnTo>
                <a:lnTo>
                  <a:pt x="648647" y="374273"/>
                </a:lnTo>
                <a:lnTo>
                  <a:pt x="652183" y="326085"/>
                </a:lnTo>
                <a:lnTo>
                  <a:pt x="648647" y="277897"/>
                </a:lnTo>
                <a:lnTo>
                  <a:pt x="638376" y="231904"/>
                </a:lnTo>
                <a:lnTo>
                  <a:pt x="621874" y="188612"/>
                </a:lnTo>
                <a:lnTo>
                  <a:pt x="599647" y="148525"/>
                </a:lnTo>
                <a:lnTo>
                  <a:pt x="572197" y="112146"/>
                </a:lnTo>
                <a:lnTo>
                  <a:pt x="540031" y="79980"/>
                </a:lnTo>
                <a:lnTo>
                  <a:pt x="503652" y="52532"/>
                </a:lnTo>
                <a:lnTo>
                  <a:pt x="463564" y="30306"/>
                </a:lnTo>
                <a:lnTo>
                  <a:pt x="420273" y="13805"/>
                </a:lnTo>
                <a:lnTo>
                  <a:pt x="374283" y="3535"/>
                </a:lnTo>
                <a:lnTo>
                  <a:pt x="32609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553674" y="1534382"/>
            <a:ext cx="56515" cy="56515"/>
          </a:xfrm>
          <a:custGeom>
            <a:rect l="l" t="t" r="r" b="b"/>
            <a:pathLst>
              <a:path w="56515" h="56515">
                <a:moveTo>
                  <a:pt x="28168" y="0"/>
                </a:moveTo>
                <a:lnTo>
                  <a:pt x="17203" y="2213"/>
                </a:lnTo>
                <a:lnTo>
                  <a:pt x="8250" y="8250"/>
                </a:lnTo>
                <a:lnTo>
                  <a:pt x="2213" y="17203"/>
                </a:lnTo>
                <a:lnTo>
                  <a:pt x="0" y="28168"/>
                </a:lnTo>
                <a:lnTo>
                  <a:pt x="2213" y="39133"/>
                </a:lnTo>
                <a:lnTo>
                  <a:pt x="8250" y="48086"/>
                </a:lnTo>
                <a:lnTo>
                  <a:pt x="17203" y="54123"/>
                </a:lnTo>
                <a:lnTo>
                  <a:pt x="28168" y="56337"/>
                </a:lnTo>
                <a:lnTo>
                  <a:pt x="39133" y="54123"/>
                </a:lnTo>
                <a:lnTo>
                  <a:pt x="48086" y="48086"/>
                </a:lnTo>
                <a:lnTo>
                  <a:pt x="54123" y="39133"/>
                </a:lnTo>
                <a:lnTo>
                  <a:pt x="56337" y="28168"/>
                </a:lnTo>
                <a:lnTo>
                  <a:pt x="54123" y="17203"/>
                </a:lnTo>
                <a:lnTo>
                  <a:pt x="48086" y="8250"/>
                </a:lnTo>
                <a:lnTo>
                  <a:pt x="39133" y="2213"/>
                </a:lnTo>
                <a:lnTo>
                  <a:pt x="28168" y="0"/>
                </a:lnTo>
                <a:close/>
              </a:path>
            </a:pathLst>
          </a:custGeom>
          <a:solidFill>
            <a:srgbClr val="3974A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553674" y="1720744"/>
            <a:ext cx="56515" cy="56515"/>
          </a:xfrm>
          <a:custGeom>
            <a:rect l="l" t="t" r="r" b="b"/>
            <a:pathLst>
              <a:path w="56515" h="56514">
                <a:moveTo>
                  <a:pt x="28168" y="0"/>
                </a:moveTo>
                <a:lnTo>
                  <a:pt x="17203" y="2213"/>
                </a:lnTo>
                <a:lnTo>
                  <a:pt x="8250" y="8250"/>
                </a:lnTo>
                <a:lnTo>
                  <a:pt x="2213" y="17203"/>
                </a:lnTo>
                <a:lnTo>
                  <a:pt x="0" y="28168"/>
                </a:lnTo>
                <a:lnTo>
                  <a:pt x="2213" y="39133"/>
                </a:lnTo>
                <a:lnTo>
                  <a:pt x="8250" y="48086"/>
                </a:lnTo>
                <a:lnTo>
                  <a:pt x="17203" y="54123"/>
                </a:lnTo>
                <a:lnTo>
                  <a:pt x="28168" y="56337"/>
                </a:lnTo>
                <a:lnTo>
                  <a:pt x="39133" y="54123"/>
                </a:lnTo>
                <a:lnTo>
                  <a:pt x="48086" y="48086"/>
                </a:lnTo>
                <a:lnTo>
                  <a:pt x="54123" y="39133"/>
                </a:lnTo>
                <a:lnTo>
                  <a:pt x="56337" y="28168"/>
                </a:lnTo>
                <a:lnTo>
                  <a:pt x="54123" y="17203"/>
                </a:lnTo>
                <a:lnTo>
                  <a:pt x="48086" y="8250"/>
                </a:lnTo>
                <a:lnTo>
                  <a:pt x="39133" y="2213"/>
                </a:lnTo>
                <a:lnTo>
                  <a:pt x="28168" y="0"/>
                </a:lnTo>
                <a:close/>
              </a:path>
            </a:pathLst>
          </a:custGeom>
          <a:solidFill>
            <a:srgbClr val="00CA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 txBox="1"/>
          <p:nvPr/>
        </p:nvSpPr>
        <p:spPr>
          <a:xfrm>
            <a:off x="2378149" y="1057550"/>
            <a:ext cx="359410" cy="15049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800" spc="25">
                <a:solidFill>
                  <a:srgbClr val="323031"/>
                </a:solidFill>
                <a:latin typeface="宋体"/>
                <a:cs typeface="宋体"/>
              </a:rPr>
              <a:t>22</a:t>
            </a:r>
            <a:r>
              <a:rPr sz="800" spc="20">
                <a:solidFill>
                  <a:srgbClr val="323031"/>
                </a:solidFill>
                <a:latin typeface="宋体"/>
                <a:cs typeface="宋体"/>
              </a:rPr>
              <a:t>.</a:t>
            </a:r>
            <a:r>
              <a:rPr sz="800" spc="125">
                <a:solidFill>
                  <a:srgbClr val="323031"/>
                </a:solidFill>
                <a:latin typeface="宋体"/>
                <a:cs typeface="宋体"/>
              </a:rPr>
              <a:t>8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％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3947068" y="1537380"/>
            <a:ext cx="842644" cy="15049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  <a:tabLst>
                <a:tab pos="496570"/>
              </a:tabLst>
            </a:pPr>
            <a:r>
              <a:rPr sz="800" u="sng">
                <a:solidFill>
                  <a:srgbClr val="323031"/>
                </a:solidFill>
                <a:uFill>
                  <a:solidFill>
                    <a:srgbClr val="323031"/>
                  </a:solidFill>
                </a:uFill>
                <a:latin typeface="Times New Roman"/>
                <a:cs typeface="Times New Roman"/>
              </a:rPr>
              <a:t> 	</a:t>
            </a:r>
            <a:r>
              <a:rPr sz="800" u="sng" spc="30">
                <a:solidFill>
                  <a:srgbClr val="323031"/>
                </a:solidFill>
                <a:uFill>
                  <a:solidFill>
                    <a:srgbClr val="323031"/>
                  </a:solidFill>
                </a:uFill>
                <a:latin typeface="宋体"/>
                <a:cs typeface="宋体"/>
              </a:rPr>
              <a:t>77</a:t>
            </a:r>
            <a:r>
              <a:rPr sz="800" u="sng" spc="25">
                <a:solidFill>
                  <a:srgbClr val="323031"/>
                </a:solidFill>
                <a:uFill>
                  <a:solidFill>
                    <a:srgbClr val="323031"/>
                  </a:solidFill>
                </a:uFill>
                <a:latin typeface="宋体"/>
                <a:cs typeface="宋体"/>
              </a:rPr>
              <a:t>.</a:t>
            </a:r>
            <a:r>
              <a:rPr sz="800" u="sng" spc="65">
                <a:solidFill>
                  <a:srgbClr val="323031"/>
                </a:solidFill>
                <a:uFill>
                  <a:solidFill>
                    <a:srgbClr val="323031"/>
                  </a:solidFill>
                </a:uFill>
                <a:latin typeface="宋体"/>
                <a:cs typeface="宋体"/>
              </a:rPr>
              <a:t>2％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691413" y="1428370"/>
            <a:ext cx="546100" cy="386715"/>
          </a:xfrm>
          <a:prstGeom prst="rect">
            <a:avLst/>
          </a:prstGeom>
        </p:spPr>
        <p:txBody>
          <a:bodyPr vert="horz" wrap="square" lIns="0" tIns="704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55"/>
              </a:spcBef>
            </a:pP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听说过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59"/>
              </a:spcBef>
            </a:pP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没有听说过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553674" y="3710499"/>
            <a:ext cx="56515" cy="56515"/>
          </a:xfrm>
          <a:custGeom>
            <a:rect l="l" t="t" r="r" b="b"/>
            <a:pathLst>
              <a:path w="56515" h="56514">
                <a:moveTo>
                  <a:pt x="28168" y="0"/>
                </a:moveTo>
                <a:lnTo>
                  <a:pt x="17203" y="2213"/>
                </a:lnTo>
                <a:lnTo>
                  <a:pt x="8250" y="8250"/>
                </a:lnTo>
                <a:lnTo>
                  <a:pt x="2213" y="17203"/>
                </a:lnTo>
                <a:lnTo>
                  <a:pt x="0" y="28168"/>
                </a:lnTo>
                <a:lnTo>
                  <a:pt x="2213" y="39133"/>
                </a:lnTo>
                <a:lnTo>
                  <a:pt x="8250" y="48086"/>
                </a:lnTo>
                <a:lnTo>
                  <a:pt x="17203" y="54123"/>
                </a:lnTo>
                <a:lnTo>
                  <a:pt x="28168" y="56337"/>
                </a:lnTo>
                <a:lnTo>
                  <a:pt x="39133" y="54123"/>
                </a:lnTo>
                <a:lnTo>
                  <a:pt x="48086" y="48086"/>
                </a:lnTo>
                <a:lnTo>
                  <a:pt x="54123" y="39133"/>
                </a:lnTo>
                <a:lnTo>
                  <a:pt x="56337" y="28168"/>
                </a:lnTo>
                <a:lnTo>
                  <a:pt x="54123" y="17203"/>
                </a:lnTo>
                <a:lnTo>
                  <a:pt x="48086" y="8250"/>
                </a:lnTo>
                <a:lnTo>
                  <a:pt x="39133" y="2213"/>
                </a:lnTo>
                <a:lnTo>
                  <a:pt x="28168" y="0"/>
                </a:lnTo>
                <a:close/>
              </a:path>
            </a:pathLst>
          </a:custGeom>
          <a:solidFill>
            <a:srgbClr val="3974A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553674" y="3927042"/>
            <a:ext cx="56515" cy="56515"/>
          </a:xfrm>
          <a:custGeom>
            <a:rect l="l" t="t" r="r" b="b"/>
            <a:pathLst>
              <a:path w="56515" h="56514">
                <a:moveTo>
                  <a:pt x="28168" y="0"/>
                </a:moveTo>
                <a:lnTo>
                  <a:pt x="17203" y="2213"/>
                </a:lnTo>
                <a:lnTo>
                  <a:pt x="8250" y="8250"/>
                </a:lnTo>
                <a:lnTo>
                  <a:pt x="2213" y="17203"/>
                </a:lnTo>
                <a:lnTo>
                  <a:pt x="0" y="28168"/>
                </a:lnTo>
                <a:lnTo>
                  <a:pt x="2213" y="39133"/>
                </a:lnTo>
                <a:lnTo>
                  <a:pt x="8250" y="48086"/>
                </a:lnTo>
                <a:lnTo>
                  <a:pt x="17203" y="54123"/>
                </a:lnTo>
                <a:lnTo>
                  <a:pt x="28168" y="56337"/>
                </a:lnTo>
                <a:lnTo>
                  <a:pt x="39133" y="54123"/>
                </a:lnTo>
                <a:lnTo>
                  <a:pt x="48086" y="48086"/>
                </a:lnTo>
                <a:lnTo>
                  <a:pt x="54123" y="39133"/>
                </a:lnTo>
                <a:lnTo>
                  <a:pt x="56337" y="28168"/>
                </a:lnTo>
                <a:lnTo>
                  <a:pt x="54123" y="17203"/>
                </a:lnTo>
                <a:lnTo>
                  <a:pt x="48086" y="8250"/>
                </a:lnTo>
                <a:lnTo>
                  <a:pt x="39133" y="2213"/>
                </a:lnTo>
                <a:lnTo>
                  <a:pt x="28168" y="0"/>
                </a:lnTo>
                <a:close/>
              </a:path>
            </a:pathLst>
          </a:custGeom>
          <a:solidFill>
            <a:srgbClr val="00CA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691368" y="3660107"/>
            <a:ext cx="857885" cy="36131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没有做过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做过全屋智能家居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2390851" y="1202432"/>
            <a:ext cx="893444" cy="137795"/>
          </a:xfrm>
          <a:custGeom>
            <a:rect l="l" t="t" r="r" b="b"/>
            <a:pathLst>
              <a:path w="893444" h="137794">
                <a:moveTo>
                  <a:pt x="893025" y="137325"/>
                </a:moveTo>
                <a:lnTo>
                  <a:pt x="656907" y="0"/>
                </a:lnTo>
                <a:lnTo>
                  <a:pt x="0" y="0"/>
                </a:lnTo>
              </a:path>
            </a:pathLst>
          </a:custGeom>
          <a:ln w="6350">
            <a:solidFill>
              <a:srgbClr val="32303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3269727" y="1325822"/>
            <a:ext cx="27305" cy="27305"/>
          </a:xfrm>
          <a:custGeom>
            <a:rect l="l" t="t" r="r" b="b"/>
            <a:pathLst>
              <a:path w="27303" h="27305">
                <a:moveTo>
                  <a:pt x="13931" y="0"/>
                </a:moveTo>
                <a:lnTo>
                  <a:pt x="6629" y="1930"/>
                </a:lnTo>
                <a:lnTo>
                  <a:pt x="0" y="13335"/>
                </a:lnTo>
                <a:lnTo>
                  <a:pt x="1930" y="20637"/>
                </a:lnTo>
                <a:lnTo>
                  <a:pt x="13334" y="27266"/>
                </a:lnTo>
                <a:lnTo>
                  <a:pt x="20637" y="25336"/>
                </a:lnTo>
                <a:lnTo>
                  <a:pt x="27266" y="13931"/>
                </a:lnTo>
                <a:lnTo>
                  <a:pt x="25336" y="6629"/>
                </a:lnTo>
                <a:lnTo>
                  <a:pt x="13931" y="0"/>
                </a:lnTo>
                <a:close/>
              </a:path>
            </a:pathLst>
          </a:custGeom>
          <a:solidFill>
            <a:srgbClr val="323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 txBox="1"/>
          <p:nvPr/>
        </p:nvSpPr>
        <p:spPr>
          <a:xfrm>
            <a:off x="2436694" y="4035155"/>
            <a:ext cx="360680" cy="15049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800" spc="40">
                <a:solidFill>
                  <a:srgbClr val="323031"/>
                </a:solidFill>
                <a:latin typeface="宋体"/>
                <a:cs typeface="宋体"/>
              </a:rPr>
              <a:t>82.3％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3869909" y="3405229"/>
            <a:ext cx="789305" cy="15049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  <a:tabLst>
                <a:tab pos="455295"/>
              </a:tabLst>
            </a:pPr>
            <a:r>
              <a:rPr sz="800" u="sng">
                <a:solidFill>
                  <a:srgbClr val="323031"/>
                </a:solidFill>
                <a:uFill>
                  <a:solidFill>
                    <a:srgbClr val="323031"/>
                  </a:solidFill>
                </a:uFill>
                <a:latin typeface="Times New Roman"/>
                <a:cs typeface="Times New Roman"/>
              </a:rPr>
              <a:t> 	</a:t>
            </a:r>
            <a:r>
              <a:rPr sz="800" u="sng" spc="-5">
                <a:solidFill>
                  <a:srgbClr val="323031"/>
                </a:solidFill>
                <a:uFill>
                  <a:solidFill>
                    <a:srgbClr val="323031"/>
                  </a:solidFill>
                </a:uFill>
                <a:latin typeface="宋体"/>
                <a:cs typeface="宋体"/>
              </a:rPr>
              <a:t>17</a:t>
            </a:r>
            <a:r>
              <a:rPr sz="800" u="sng" spc="-10">
                <a:solidFill>
                  <a:srgbClr val="323031"/>
                </a:solidFill>
                <a:uFill>
                  <a:solidFill>
                    <a:srgbClr val="323031"/>
                  </a:solidFill>
                </a:uFill>
                <a:latin typeface="宋体"/>
                <a:cs typeface="宋体"/>
              </a:rPr>
              <a:t>.</a:t>
            </a:r>
            <a:r>
              <a:rPr sz="800" u="sng" spc="65">
                <a:solidFill>
                  <a:srgbClr val="323031"/>
                </a:solidFill>
                <a:uFill>
                  <a:solidFill>
                    <a:srgbClr val="323031"/>
                  </a:solidFill>
                </a:uFill>
                <a:latin typeface="宋体"/>
                <a:cs typeface="宋体"/>
              </a:rPr>
              <a:t>7％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3140497" y="3378310"/>
            <a:ext cx="970280" cy="970280"/>
          </a:xfrm>
          <a:custGeom>
            <a:rect l="l" t="t" r="r" b="b"/>
            <a:pathLst>
              <a:path w="970278" h="970278">
                <a:moveTo>
                  <a:pt x="484860" y="0"/>
                </a:moveTo>
                <a:lnTo>
                  <a:pt x="438165" y="2219"/>
                </a:lnTo>
                <a:lnTo>
                  <a:pt x="392726" y="8742"/>
                </a:lnTo>
                <a:lnTo>
                  <a:pt x="348745" y="19366"/>
                </a:lnTo>
                <a:lnTo>
                  <a:pt x="306427" y="33887"/>
                </a:lnTo>
                <a:lnTo>
                  <a:pt x="265974" y="52102"/>
                </a:lnTo>
                <a:lnTo>
                  <a:pt x="227590" y="73808"/>
                </a:lnTo>
                <a:lnTo>
                  <a:pt x="191477" y="98802"/>
                </a:lnTo>
                <a:lnTo>
                  <a:pt x="157840" y="126880"/>
                </a:lnTo>
                <a:lnTo>
                  <a:pt x="126880" y="157840"/>
                </a:lnTo>
                <a:lnTo>
                  <a:pt x="98802" y="191477"/>
                </a:lnTo>
                <a:lnTo>
                  <a:pt x="73808" y="227590"/>
                </a:lnTo>
                <a:lnTo>
                  <a:pt x="52102" y="265974"/>
                </a:lnTo>
                <a:lnTo>
                  <a:pt x="33887" y="306427"/>
                </a:lnTo>
                <a:lnTo>
                  <a:pt x="19366" y="348745"/>
                </a:lnTo>
                <a:lnTo>
                  <a:pt x="8742" y="392726"/>
                </a:lnTo>
                <a:lnTo>
                  <a:pt x="2219" y="438165"/>
                </a:lnTo>
                <a:lnTo>
                  <a:pt x="0" y="484860"/>
                </a:lnTo>
                <a:lnTo>
                  <a:pt x="2219" y="531557"/>
                </a:lnTo>
                <a:lnTo>
                  <a:pt x="8742" y="576998"/>
                </a:lnTo>
                <a:lnTo>
                  <a:pt x="19366" y="620980"/>
                </a:lnTo>
                <a:lnTo>
                  <a:pt x="33887" y="663300"/>
                </a:lnTo>
                <a:lnTo>
                  <a:pt x="52102" y="703754"/>
                </a:lnTo>
                <a:lnTo>
                  <a:pt x="73808" y="742139"/>
                </a:lnTo>
                <a:lnTo>
                  <a:pt x="98802" y="778253"/>
                </a:lnTo>
                <a:lnTo>
                  <a:pt x="126880" y="811891"/>
                </a:lnTo>
                <a:lnTo>
                  <a:pt x="157840" y="842851"/>
                </a:lnTo>
                <a:lnTo>
                  <a:pt x="191477" y="870930"/>
                </a:lnTo>
                <a:lnTo>
                  <a:pt x="227590" y="895924"/>
                </a:lnTo>
                <a:lnTo>
                  <a:pt x="265974" y="917630"/>
                </a:lnTo>
                <a:lnTo>
                  <a:pt x="306427" y="935846"/>
                </a:lnTo>
                <a:lnTo>
                  <a:pt x="348745" y="950367"/>
                </a:lnTo>
                <a:lnTo>
                  <a:pt x="392726" y="960991"/>
                </a:lnTo>
                <a:lnTo>
                  <a:pt x="438165" y="967514"/>
                </a:lnTo>
                <a:lnTo>
                  <a:pt x="484860" y="969733"/>
                </a:lnTo>
                <a:lnTo>
                  <a:pt x="531557" y="967514"/>
                </a:lnTo>
                <a:lnTo>
                  <a:pt x="576998" y="960991"/>
                </a:lnTo>
                <a:lnTo>
                  <a:pt x="620980" y="950367"/>
                </a:lnTo>
                <a:lnTo>
                  <a:pt x="663300" y="935846"/>
                </a:lnTo>
                <a:lnTo>
                  <a:pt x="703754" y="917630"/>
                </a:lnTo>
                <a:lnTo>
                  <a:pt x="742139" y="895924"/>
                </a:lnTo>
                <a:lnTo>
                  <a:pt x="778253" y="870930"/>
                </a:lnTo>
                <a:lnTo>
                  <a:pt x="811891" y="842851"/>
                </a:lnTo>
                <a:lnTo>
                  <a:pt x="842851" y="811891"/>
                </a:lnTo>
                <a:lnTo>
                  <a:pt x="870930" y="778253"/>
                </a:lnTo>
                <a:lnTo>
                  <a:pt x="895924" y="742139"/>
                </a:lnTo>
                <a:lnTo>
                  <a:pt x="917630" y="703754"/>
                </a:lnTo>
                <a:lnTo>
                  <a:pt x="935846" y="663300"/>
                </a:lnTo>
                <a:lnTo>
                  <a:pt x="950367" y="620980"/>
                </a:lnTo>
                <a:lnTo>
                  <a:pt x="960991" y="576998"/>
                </a:lnTo>
                <a:lnTo>
                  <a:pt x="967514" y="531557"/>
                </a:lnTo>
                <a:lnTo>
                  <a:pt x="969733" y="484860"/>
                </a:lnTo>
                <a:lnTo>
                  <a:pt x="484860" y="484860"/>
                </a:lnTo>
                <a:lnTo>
                  <a:pt x="484860" y="0"/>
                </a:lnTo>
                <a:close/>
              </a:path>
              <a:path w="970278" h="970278">
                <a:moveTo>
                  <a:pt x="911212" y="253746"/>
                </a:moveTo>
                <a:lnTo>
                  <a:pt x="484860" y="484860"/>
                </a:lnTo>
                <a:lnTo>
                  <a:pt x="969733" y="484860"/>
                </a:lnTo>
                <a:lnTo>
                  <a:pt x="967230" y="435287"/>
                </a:lnTo>
                <a:lnTo>
                  <a:pt x="959883" y="387145"/>
                </a:lnTo>
                <a:lnTo>
                  <a:pt x="947936" y="340679"/>
                </a:lnTo>
                <a:lnTo>
                  <a:pt x="931631" y="296132"/>
                </a:lnTo>
                <a:lnTo>
                  <a:pt x="911212" y="253746"/>
                </a:lnTo>
                <a:close/>
              </a:path>
            </a:pathLst>
          </a:custGeom>
          <a:solidFill>
            <a:srgbClr val="3974A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3140497" y="3378310"/>
            <a:ext cx="970280" cy="970280"/>
          </a:xfrm>
          <a:custGeom>
            <a:rect l="l" t="t" r="r" b="b"/>
            <a:pathLst>
              <a:path w="970278" h="970278">
                <a:moveTo>
                  <a:pt x="911212" y="253746"/>
                </a:moveTo>
                <a:lnTo>
                  <a:pt x="931631" y="296132"/>
                </a:lnTo>
                <a:lnTo>
                  <a:pt x="947936" y="340679"/>
                </a:lnTo>
                <a:lnTo>
                  <a:pt x="959883" y="387145"/>
                </a:lnTo>
                <a:lnTo>
                  <a:pt x="967230" y="435287"/>
                </a:lnTo>
                <a:lnTo>
                  <a:pt x="969733" y="484860"/>
                </a:lnTo>
                <a:lnTo>
                  <a:pt x="967514" y="531557"/>
                </a:lnTo>
                <a:lnTo>
                  <a:pt x="960991" y="576998"/>
                </a:lnTo>
                <a:lnTo>
                  <a:pt x="950367" y="620980"/>
                </a:lnTo>
                <a:lnTo>
                  <a:pt x="935846" y="663300"/>
                </a:lnTo>
                <a:lnTo>
                  <a:pt x="917630" y="703754"/>
                </a:lnTo>
                <a:lnTo>
                  <a:pt x="895924" y="742139"/>
                </a:lnTo>
                <a:lnTo>
                  <a:pt x="870930" y="778253"/>
                </a:lnTo>
                <a:lnTo>
                  <a:pt x="842851" y="811891"/>
                </a:lnTo>
                <a:lnTo>
                  <a:pt x="811891" y="842851"/>
                </a:lnTo>
                <a:lnTo>
                  <a:pt x="778253" y="870930"/>
                </a:lnTo>
                <a:lnTo>
                  <a:pt x="742139" y="895924"/>
                </a:lnTo>
                <a:lnTo>
                  <a:pt x="703754" y="917630"/>
                </a:lnTo>
                <a:lnTo>
                  <a:pt x="663300" y="935846"/>
                </a:lnTo>
                <a:lnTo>
                  <a:pt x="620980" y="950367"/>
                </a:lnTo>
                <a:lnTo>
                  <a:pt x="576998" y="960991"/>
                </a:lnTo>
                <a:lnTo>
                  <a:pt x="531557" y="967514"/>
                </a:lnTo>
                <a:lnTo>
                  <a:pt x="484860" y="969733"/>
                </a:lnTo>
                <a:lnTo>
                  <a:pt x="438165" y="967514"/>
                </a:lnTo>
                <a:lnTo>
                  <a:pt x="392726" y="960991"/>
                </a:lnTo>
                <a:lnTo>
                  <a:pt x="348745" y="950367"/>
                </a:lnTo>
                <a:lnTo>
                  <a:pt x="306427" y="935846"/>
                </a:lnTo>
                <a:lnTo>
                  <a:pt x="265974" y="917630"/>
                </a:lnTo>
                <a:lnTo>
                  <a:pt x="227590" y="895924"/>
                </a:lnTo>
                <a:lnTo>
                  <a:pt x="191477" y="870930"/>
                </a:lnTo>
                <a:lnTo>
                  <a:pt x="157840" y="842851"/>
                </a:lnTo>
                <a:lnTo>
                  <a:pt x="126880" y="811891"/>
                </a:lnTo>
                <a:lnTo>
                  <a:pt x="98802" y="778253"/>
                </a:lnTo>
                <a:lnTo>
                  <a:pt x="73808" y="742139"/>
                </a:lnTo>
                <a:lnTo>
                  <a:pt x="52102" y="703754"/>
                </a:lnTo>
                <a:lnTo>
                  <a:pt x="33887" y="663300"/>
                </a:lnTo>
                <a:lnTo>
                  <a:pt x="19366" y="620980"/>
                </a:lnTo>
                <a:lnTo>
                  <a:pt x="8742" y="576998"/>
                </a:lnTo>
                <a:lnTo>
                  <a:pt x="2219" y="531557"/>
                </a:lnTo>
                <a:lnTo>
                  <a:pt x="0" y="484860"/>
                </a:lnTo>
                <a:lnTo>
                  <a:pt x="2219" y="438165"/>
                </a:lnTo>
                <a:lnTo>
                  <a:pt x="8742" y="392726"/>
                </a:lnTo>
                <a:lnTo>
                  <a:pt x="19366" y="348745"/>
                </a:lnTo>
                <a:lnTo>
                  <a:pt x="33887" y="306427"/>
                </a:lnTo>
                <a:lnTo>
                  <a:pt x="52102" y="265974"/>
                </a:lnTo>
                <a:lnTo>
                  <a:pt x="73808" y="227590"/>
                </a:lnTo>
                <a:lnTo>
                  <a:pt x="98802" y="191477"/>
                </a:lnTo>
                <a:lnTo>
                  <a:pt x="126880" y="157840"/>
                </a:lnTo>
                <a:lnTo>
                  <a:pt x="157840" y="126880"/>
                </a:lnTo>
                <a:lnTo>
                  <a:pt x="191477" y="98802"/>
                </a:lnTo>
                <a:lnTo>
                  <a:pt x="227590" y="73808"/>
                </a:lnTo>
                <a:lnTo>
                  <a:pt x="265974" y="52102"/>
                </a:lnTo>
                <a:lnTo>
                  <a:pt x="306427" y="33887"/>
                </a:lnTo>
                <a:lnTo>
                  <a:pt x="348745" y="19366"/>
                </a:lnTo>
                <a:lnTo>
                  <a:pt x="392726" y="8742"/>
                </a:lnTo>
                <a:lnTo>
                  <a:pt x="438165" y="2219"/>
                </a:lnTo>
                <a:lnTo>
                  <a:pt x="484860" y="0"/>
                </a:lnTo>
                <a:lnTo>
                  <a:pt x="484860" y="484860"/>
                </a:lnTo>
                <a:lnTo>
                  <a:pt x="911212" y="253746"/>
                </a:lnTo>
                <a:close/>
              </a:path>
            </a:pathLst>
          </a:custGeom>
          <a:ln w="12700">
            <a:solidFill>
              <a:srgbClr val="3974A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3309640" y="3547271"/>
            <a:ext cx="644525" cy="644525"/>
          </a:xfrm>
          <a:custGeom>
            <a:rect l="l" t="t" r="r" b="b"/>
            <a:pathLst>
              <a:path w="644525" h="644525">
                <a:moveTo>
                  <a:pt x="322224" y="0"/>
                </a:moveTo>
                <a:lnTo>
                  <a:pt x="274607" y="3493"/>
                </a:lnTo>
                <a:lnTo>
                  <a:pt x="229159" y="13642"/>
                </a:lnTo>
                <a:lnTo>
                  <a:pt x="186380" y="29947"/>
                </a:lnTo>
                <a:lnTo>
                  <a:pt x="146767" y="51910"/>
                </a:lnTo>
                <a:lnTo>
                  <a:pt x="110819" y="79034"/>
                </a:lnTo>
                <a:lnTo>
                  <a:pt x="79034" y="110819"/>
                </a:lnTo>
                <a:lnTo>
                  <a:pt x="51910" y="146767"/>
                </a:lnTo>
                <a:lnTo>
                  <a:pt x="29947" y="186380"/>
                </a:lnTo>
                <a:lnTo>
                  <a:pt x="13642" y="229159"/>
                </a:lnTo>
                <a:lnTo>
                  <a:pt x="3493" y="274607"/>
                </a:lnTo>
                <a:lnTo>
                  <a:pt x="0" y="322224"/>
                </a:lnTo>
                <a:lnTo>
                  <a:pt x="3493" y="369841"/>
                </a:lnTo>
                <a:lnTo>
                  <a:pt x="13642" y="415289"/>
                </a:lnTo>
                <a:lnTo>
                  <a:pt x="29947" y="458068"/>
                </a:lnTo>
                <a:lnTo>
                  <a:pt x="51910" y="497681"/>
                </a:lnTo>
                <a:lnTo>
                  <a:pt x="79034" y="533629"/>
                </a:lnTo>
                <a:lnTo>
                  <a:pt x="110819" y="565414"/>
                </a:lnTo>
                <a:lnTo>
                  <a:pt x="146767" y="592537"/>
                </a:lnTo>
                <a:lnTo>
                  <a:pt x="186380" y="614501"/>
                </a:lnTo>
                <a:lnTo>
                  <a:pt x="229159" y="630806"/>
                </a:lnTo>
                <a:lnTo>
                  <a:pt x="274607" y="640955"/>
                </a:lnTo>
                <a:lnTo>
                  <a:pt x="322224" y="644448"/>
                </a:lnTo>
                <a:lnTo>
                  <a:pt x="369841" y="640955"/>
                </a:lnTo>
                <a:lnTo>
                  <a:pt x="415289" y="630806"/>
                </a:lnTo>
                <a:lnTo>
                  <a:pt x="458068" y="614501"/>
                </a:lnTo>
                <a:lnTo>
                  <a:pt x="497681" y="592537"/>
                </a:lnTo>
                <a:lnTo>
                  <a:pt x="533629" y="565414"/>
                </a:lnTo>
                <a:lnTo>
                  <a:pt x="565414" y="533629"/>
                </a:lnTo>
                <a:lnTo>
                  <a:pt x="592537" y="497681"/>
                </a:lnTo>
                <a:lnTo>
                  <a:pt x="614501" y="458068"/>
                </a:lnTo>
                <a:lnTo>
                  <a:pt x="630806" y="415289"/>
                </a:lnTo>
                <a:lnTo>
                  <a:pt x="640955" y="369841"/>
                </a:lnTo>
                <a:lnTo>
                  <a:pt x="644448" y="322224"/>
                </a:lnTo>
                <a:lnTo>
                  <a:pt x="640955" y="274607"/>
                </a:lnTo>
                <a:lnTo>
                  <a:pt x="630806" y="229159"/>
                </a:lnTo>
                <a:lnTo>
                  <a:pt x="614501" y="186380"/>
                </a:lnTo>
                <a:lnTo>
                  <a:pt x="592537" y="146767"/>
                </a:lnTo>
                <a:lnTo>
                  <a:pt x="565414" y="110819"/>
                </a:lnTo>
                <a:lnTo>
                  <a:pt x="533629" y="79034"/>
                </a:lnTo>
                <a:lnTo>
                  <a:pt x="497681" y="51910"/>
                </a:lnTo>
                <a:lnTo>
                  <a:pt x="458068" y="29947"/>
                </a:lnTo>
                <a:lnTo>
                  <a:pt x="415289" y="13642"/>
                </a:lnTo>
                <a:lnTo>
                  <a:pt x="369841" y="3493"/>
                </a:lnTo>
                <a:lnTo>
                  <a:pt x="32222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2449393" y="3999664"/>
            <a:ext cx="789305" cy="192405"/>
          </a:xfrm>
          <a:custGeom>
            <a:rect l="l" t="t" r="r" b="b"/>
            <a:pathLst>
              <a:path w="789305" h="192404">
                <a:moveTo>
                  <a:pt x="789114" y="0"/>
                </a:moveTo>
                <a:lnTo>
                  <a:pt x="580250" y="192062"/>
                </a:lnTo>
                <a:lnTo>
                  <a:pt x="0" y="192062"/>
                </a:lnTo>
              </a:path>
            </a:pathLst>
          </a:custGeom>
          <a:ln w="6349">
            <a:solidFill>
              <a:srgbClr val="32303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3224820" y="3986824"/>
            <a:ext cx="26670" cy="26670"/>
          </a:xfrm>
          <a:custGeom>
            <a:rect l="l" t="t" r="r" b="b"/>
            <a:pathLst>
              <a:path w="26670" h="26670">
                <a:moveTo>
                  <a:pt x="10020" y="0"/>
                </a:moveTo>
                <a:lnTo>
                  <a:pt x="317" y="8915"/>
                </a:lnTo>
                <a:lnTo>
                  <a:pt x="0" y="16471"/>
                </a:lnTo>
                <a:lnTo>
                  <a:pt x="8928" y="26174"/>
                </a:lnTo>
                <a:lnTo>
                  <a:pt x="16471" y="26492"/>
                </a:lnTo>
                <a:lnTo>
                  <a:pt x="26174" y="17564"/>
                </a:lnTo>
                <a:lnTo>
                  <a:pt x="26492" y="10020"/>
                </a:lnTo>
                <a:lnTo>
                  <a:pt x="17576" y="317"/>
                </a:lnTo>
                <a:lnTo>
                  <a:pt x="10020" y="0"/>
                </a:lnTo>
                <a:close/>
              </a:path>
            </a:pathLst>
          </a:custGeom>
          <a:solidFill>
            <a:srgbClr val="3230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 flipH="1">
            <a:off x="2723276" y="5054853"/>
            <a:ext cx="0" cy="2053589"/>
          </a:xfrm>
          <a:custGeom>
            <a:rect l="l" t="t" r="r" b="b"/>
            <a:pathLst>
              <a:path h="2053589">
                <a:moveTo>
                  <a:pt x="0" y="0"/>
                </a:moveTo>
                <a:lnTo>
                  <a:pt x="0" y="2053577"/>
                </a:lnTo>
              </a:path>
            </a:pathLst>
          </a:custGeom>
          <a:ln w="6350">
            <a:solidFill>
              <a:srgbClr val="32303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 txBox="1"/>
          <p:nvPr/>
        </p:nvSpPr>
        <p:spPr>
          <a:xfrm>
            <a:off x="4343372" y="5161107"/>
            <a:ext cx="596900" cy="348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5904">
              <a:lnSpc>
                <a:spcPct val="100000"/>
              </a:lnSpc>
              <a:spcBef>
                <a:spcPts val="100"/>
              </a:spcBef>
            </a:pPr>
            <a:r>
              <a:rPr sz="800" spc="35">
                <a:solidFill>
                  <a:srgbClr val="ED923D"/>
                </a:solidFill>
                <a:latin typeface="宋体"/>
                <a:cs typeface="宋体"/>
              </a:rPr>
              <a:t>34.5％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20"/>
              </a:spcBef>
            </a:pPr>
            <a:r>
              <a:rPr sz="800" spc="35">
                <a:solidFill>
                  <a:srgbClr val="007FE0"/>
                </a:solidFill>
                <a:latin typeface="宋体"/>
                <a:cs typeface="宋体"/>
              </a:rPr>
              <a:t>30.5％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3734686" y="5563240"/>
            <a:ext cx="468630" cy="549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800" spc="-10">
                <a:solidFill>
                  <a:srgbClr val="007FE0"/>
                </a:solidFill>
                <a:latin typeface="宋体"/>
                <a:cs typeface="宋体"/>
              </a:rPr>
              <a:t>21.1％</a:t>
            </a:r>
            <a:endParaRPr sz="800">
              <a:latin typeface="宋体"/>
              <a:cs typeface="宋体"/>
            </a:endParaRPr>
          </a:p>
          <a:p>
            <a:pPr marR="57150" algn="r">
              <a:lnSpc>
                <a:spcPct val="100000"/>
              </a:lnSpc>
              <a:spcBef>
                <a:spcPts val="620"/>
              </a:spcBef>
            </a:pPr>
            <a:r>
              <a:rPr sz="800" spc="10">
                <a:solidFill>
                  <a:srgbClr val="007FE0"/>
                </a:solidFill>
                <a:latin typeface="宋体"/>
                <a:cs typeface="宋体"/>
              </a:rPr>
              <a:t>19.7％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25"/>
              </a:spcBef>
            </a:pPr>
            <a:r>
              <a:rPr sz="800" spc="15">
                <a:solidFill>
                  <a:srgbClr val="AFB0B3"/>
                </a:solidFill>
                <a:latin typeface="宋体"/>
                <a:cs typeface="宋体"/>
              </a:rPr>
              <a:t>18.7％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2286177" y="5175199"/>
            <a:ext cx="337820" cy="116839"/>
          </a:xfrm>
          <a:prstGeom prst="rect">
            <a:avLst/>
          </a:prstGeom>
          <a:ln w="6350">
            <a:solidFill>
              <a:srgbClr val="ED923D"/>
            </a:solidFill>
          </a:ln>
        </p:spPr>
        <p:txBody>
          <a:bodyPr vert="horz" wrap="square" lIns="0" tIns="10795" rIns="0" bIns="0" rtlCol="0">
            <a:spAutoFit/>
          </a:bodyPr>
          <a:lstStyle/>
          <a:p>
            <a:pPr marL="20320">
              <a:lnSpc>
                <a:spcPct val="100000"/>
              </a:lnSpc>
              <a:spcBef>
                <a:spcPts val="85"/>
              </a:spcBef>
            </a:pPr>
            <a:r>
              <a:rPr sz="600" spc="-5">
                <a:solidFill>
                  <a:srgbClr val="414042"/>
                </a:solidFill>
                <a:latin typeface="宋体"/>
                <a:cs typeface="宋体"/>
              </a:rPr>
              <a:t>都没买过</a:t>
            </a:r>
            <a:endParaRPr sz="600">
              <a:latin typeface="宋体"/>
              <a:cs typeface="宋体"/>
            </a:endParaRPr>
          </a:p>
        </p:txBody>
      </p:sp>
      <p:sp>
        <p:nvSpPr>
          <p:cNvPr id="58" name="object 58"/>
          <p:cNvSpPr/>
          <p:nvPr/>
        </p:nvSpPr>
        <p:spPr>
          <a:xfrm>
            <a:off x="991235" y="5377243"/>
            <a:ext cx="1632585" cy="116839"/>
          </a:xfrm>
          <a:custGeom>
            <a:rect l="l" t="t" r="r" b="b"/>
            <a:pathLst>
              <a:path w="1632585" h="116838">
                <a:moveTo>
                  <a:pt x="0" y="116776"/>
                </a:moveTo>
                <a:lnTo>
                  <a:pt x="1632191" y="116776"/>
                </a:lnTo>
                <a:lnTo>
                  <a:pt x="1632191" y="0"/>
                </a:lnTo>
                <a:lnTo>
                  <a:pt x="0" y="0"/>
                </a:lnTo>
                <a:lnTo>
                  <a:pt x="0" y="116776"/>
                </a:lnTo>
                <a:close/>
              </a:path>
            </a:pathLst>
          </a:custGeom>
          <a:ln w="12699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 txBox="1"/>
          <p:nvPr/>
        </p:nvSpPr>
        <p:spPr>
          <a:xfrm>
            <a:off x="1001792" y="5373357"/>
            <a:ext cx="1621790" cy="11683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600" spc="-5">
                <a:solidFill>
                  <a:srgbClr val="414042"/>
                </a:solidFill>
                <a:latin typeface="宋体"/>
                <a:cs typeface="宋体"/>
              </a:rPr>
              <a:t>如小爱同学、天猫精灵等能语音控制的音响设备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437654" y="5377243"/>
            <a:ext cx="560070" cy="116839"/>
          </a:xfrm>
          <a:prstGeom prst="rect">
            <a:avLst/>
          </a:prstGeom>
          <a:solidFill>
            <a:srgbClr val="DEDFDF"/>
          </a:solidFill>
        </p:spPr>
        <p:txBody>
          <a:bodyPr vert="horz" wrap="square" lIns="0" tIns="8255" rIns="0" bIns="0" rtlCol="0">
            <a:spAutoFit/>
          </a:bodyPr>
          <a:lstStyle/>
          <a:p>
            <a:pPr marL="33655">
              <a:lnSpc>
                <a:spcPct val="100000"/>
              </a:lnSpc>
              <a:spcBef>
                <a:spcPts val="65"/>
              </a:spcBef>
            </a:pPr>
            <a:r>
              <a:rPr sz="600" spc="-25">
                <a:solidFill>
                  <a:srgbClr val="414042"/>
                </a:solidFill>
                <a:latin typeface="宋体"/>
                <a:cs typeface="宋体"/>
              </a:rPr>
              <a:t>智能音响</a:t>
            </a:r>
            <a:r>
              <a:rPr sz="600" spc="-15">
                <a:solidFill>
                  <a:srgbClr val="414042"/>
                </a:solidFill>
                <a:latin typeface="宋体"/>
                <a:cs typeface="宋体"/>
              </a:rPr>
              <a:t>/</a:t>
            </a:r>
            <a:r>
              <a:rPr sz="600" spc="-25">
                <a:solidFill>
                  <a:srgbClr val="414042"/>
                </a:solidFill>
                <a:latin typeface="宋体"/>
                <a:cs typeface="宋体"/>
              </a:rPr>
              <a:t>音箱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1" name="object 61"/>
          <p:cNvSpPr/>
          <p:nvPr/>
        </p:nvSpPr>
        <p:spPr>
          <a:xfrm>
            <a:off x="909777" y="5578208"/>
            <a:ext cx="1713864" cy="116839"/>
          </a:xfrm>
          <a:custGeom>
            <a:rect l="l" t="t" r="r" b="b"/>
            <a:pathLst>
              <a:path w="1713864" h="116838">
                <a:moveTo>
                  <a:pt x="0" y="116776"/>
                </a:moveTo>
                <a:lnTo>
                  <a:pt x="1713661" y="116776"/>
                </a:lnTo>
                <a:lnTo>
                  <a:pt x="1713661" y="0"/>
                </a:lnTo>
                <a:lnTo>
                  <a:pt x="0" y="0"/>
                </a:lnTo>
                <a:lnTo>
                  <a:pt x="0" y="116776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 txBox="1"/>
          <p:nvPr/>
        </p:nvSpPr>
        <p:spPr>
          <a:xfrm>
            <a:off x="540448" y="5574324"/>
            <a:ext cx="2083435" cy="121285"/>
          </a:xfrm>
          <a:prstGeom prst="rect">
            <a:avLst/>
          </a:prstGeom>
          <a:solidFill>
            <a:srgbClr val="DEDFDF"/>
          </a:solidFill>
        </p:spPr>
        <p:txBody>
          <a:bodyPr vert="horz" wrap="square" lIns="0" tIns="12065" rIns="0" bIns="0" rtlCol="0">
            <a:spAutoFit/>
          </a:bodyPr>
          <a:lstStyle/>
          <a:p>
            <a:pPr marL="24130">
              <a:lnSpc>
                <a:spcPct val="100000"/>
              </a:lnSpc>
              <a:spcBef>
                <a:spcPts val="95"/>
              </a:spcBef>
            </a:pPr>
            <a:r>
              <a:rPr sz="600" spc="-5">
                <a:solidFill>
                  <a:srgbClr val="414042"/>
                </a:solidFill>
                <a:latin typeface="宋体"/>
                <a:cs typeface="宋体"/>
              </a:rPr>
              <a:t>智能门锁</a:t>
            </a:r>
            <a:r>
              <a:rPr sz="600" spc="235">
                <a:solidFill>
                  <a:srgbClr val="414042"/>
                </a:solidFill>
                <a:latin typeface="宋体"/>
                <a:cs typeface="宋体"/>
              </a:rPr>
              <a:t> </a:t>
            </a:r>
            <a:r>
              <a:rPr sz="600" spc="-5">
                <a:solidFill>
                  <a:srgbClr val="414042"/>
                </a:solidFill>
                <a:latin typeface="宋体"/>
                <a:cs typeface="宋体"/>
              </a:rPr>
              <a:t>如能远程开锁、指纹识别、面部识别等功能的门锁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3" name="object 63"/>
          <p:cNvSpPr/>
          <p:nvPr/>
        </p:nvSpPr>
        <p:spPr>
          <a:xfrm>
            <a:off x="909777" y="5779160"/>
            <a:ext cx="1713864" cy="116839"/>
          </a:xfrm>
          <a:custGeom>
            <a:rect l="l" t="t" r="r" b="b"/>
            <a:pathLst>
              <a:path w="1713864" h="116838">
                <a:moveTo>
                  <a:pt x="0" y="116776"/>
                </a:moveTo>
                <a:lnTo>
                  <a:pt x="1713661" y="116776"/>
                </a:lnTo>
                <a:lnTo>
                  <a:pt x="1713661" y="0"/>
                </a:lnTo>
                <a:lnTo>
                  <a:pt x="0" y="0"/>
                </a:lnTo>
                <a:lnTo>
                  <a:pt x="0" y="116776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 txBox="1"/>
          <p:nvPr/>
        </p:nvSpPr>
        <p:spPr>
          <a:xfrm>
            <a:off x="737577" y="5775287"/>
            <a:ext cx="1885950" cy="120650"/>
          </a:xfrm>
          <a:prstGeom prst="rect">
            <a:avLst/>
          </a:prstGeom>
          <a:solidFill>
            <a:srgbClr val="DEDFDF"/>
          </a:solidFill>
        </p:spPr>
        <p:txBody>
          <a:bodyPr vert="horz" wrap="square" lIns="0" tIns="12065" rIns="0" bIns="0" rtlCol="0">
            <a:spAutoFit/>
          </a:bodyPr>
          <a:lstStyle/>
          <a:p>
            <a:pPr marL="29209">
              <a:lnSpc>
                <a:spcPct val="100000"/>
              </a:lnSpc>
              <a:spcBef>
                <a:spcPts val="95"/>
              </a:spcBef>
            </a:pPr>
            <a:r>
              <a:rPr sz="600" spc="-25">
                <a:solidFill>
                  <a:srgbClr val="414042"/>
                </a:solidFill>
                <a:latin typeface="宋体"/>
                <a:cs typeface="宋体"/>
              </a:rPr>
              <a:t>智能灯具</a:t>
            </a:r>
            <a:r>
              <a:rPr sz="600" spc="-15">
                <a:solidFill>
                  <a:srgbClr val="414042"/>
                </a:solidFill>
                <a:latin typeface="宋体"/>
                <a:cs typeface="宋体"/>
              </a:rPr>
              <a:t>/</a:t>
            </a:r>
            <a:r>
              <a:rPr sz="600" spc="-25">
                <a:solidFill>
                  <a:srgbClr val="414042"/>
                </a:solidFill>
                <a:latin typeface="宋体"/>
                <a:cs typeface="宋体"/>
              </a:rPr>
              <a:t>灯泡</a:t>
            </a:r>
            <a:r>
              <a:rPr sz="600" spc="-10">
                <a:solidFill>
                  <a:srgbClr val="414042"/>
                </a:solidFill>
                <a:latin typeface="宋体"/>
                <a:cs typeface="宋体"/>
              </a:rPr>
              <a:t> </a:t>
            </a:r>
            <a:r>
              <a:rPr sz="600" spc="-5">
                <a:solidFill>
                  <a:srgbClr val="414042"/>
                </a:solidFill>
                <a:latin typeface="宋体"/>
                <a:cs typeface="宋体"/>
              </a:rPr>
              <a:t>能调节亮度、颜色等功能的灯具或灯泡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5" name="object 65"/>
          <p:cNvSpPr/>
          <p:nvPr/>
        </p:nvSpPr>
        <p:spPr>
          <a:xfrm>
            <a:off x="909777" y="5980125"/>
            <a:ext cx="1713864" cy="116839"/>
          </a:xfrm>
          <a:custGeom>
            <a:rect l="l" t="t" r="r" b="b"/>
            <a:pathLst>
              <a:path w="1713864" h="116838">
                <a:moveTo>
                  <a:pt x="0" y="116776"/>
                </a:moveTo>
                <a:lnTo>
                  <a:pt x="1713661" y="116776"/>
                </a:lnTo>
                <a:lnTo>
                  <a:pt x="1713661" y="0"/>
                </a:lnTo>
                <a:lnTo>
                  <a:pt x="0" y="0"/>
                </a:lnTo>
                <a:lnTo>
                  <a:pt x="0" y="116776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 txBox="1"/>
          <p:nvPr/>
        </p:nvSpPr>
        <p:spPr>
          <a:xfrm>
            <a:off x="825601" y="5976241"/>
            <a:ext cx="1797685" cy="121285"/>
          </a:xfrm>
          <a:prstGeom prst="rect">
            <a:avLst/>
          </a:prstGeom>
          <a:solidFill>
            <a:srgbClr val="DEDFDF"/>
          </a:solidFill>
        </p:spPr>
        <p:txBody>
          <a:bodyPr vert="horz" wrap="square" lIns="0" tIns="12065" rIns="0" bIns="0" rtlCol="0">
            <a:spAutoFit/>
          </a:bodyPr>
          <a:lstStyle/>
          <a:p>
            <a:pPr marL="33655">
              <a:lnSpc>
                <a:spcPct val="100000"/>
              </a:lnSpc>
              <a:spcBef>
                <a:spcPts val="95"/>
              </a:spcBef>
            </a:pPr>
            <a:r>
              <a:rPr sz="600" spc="-5">
                <a:solidFill>
                  <a:srgbClr val="414042"/>
                </a:solidFill>
                <a:latin typeface="宋体"/>
                <a:cs typeface="宋体"/>
              </a:rPr>
              <a:t>智能电视 如有语音控制、互联网连接等功能的电视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7" name="object 67"/>
          <p:cNvSpPr/>
          <p:nvPr/>
        </p:nvSpPr>
        <p:spPr>
          <a:xfrm>
            <a:off x="909777" y="6181077"/>
            <a:ext cx="1713864" cy="116839"/>
          </a:xfrm>
          <a:custGeom>
            <a:rect l="l" t="t" r="r" b="b"/>
            <a:pathLst>
              <a:path w="1713864" h="116838">
                <a:moveTo>
                  <a:pt x="0" y="116776"/>
                </a:moveTo>
                <a:lnTo>
                  <a:pt x="1713661" y="116776"/>
                </a:lnTo>
                <a:lnTo>
                  <a:pt x="1713661" y="0"/>
                </a:lnTo>
                <a:lnTo>
                  <a:pt x="0" y="0"/>
                </a:lnTo>
                <a:lnTo>
                  <a:pt x="0" y="116776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 txBox="1"/>
          <p:nvPr/>
        </p:nvSpPr>
        <p:spPr>
          <a:xfrm>
            <a:off x="467194" y="6177202"/>
            <a:ext cx="2156460" cy="120650"/>
          </a:xfrm>
          <a:prstGeom prst="rect">
            <a:avLst/>
          </a:prstGeom>
          <a:solidFill>
            <a:srgbClr val="DEDFDF"/>
          </a:solidFill>
        </p:spPr>
        <p:txBody>
          <a:bodyPr vert="horz" wrap="square" lIns="0" tIns="12065" rIns="0" bIns="0" rtlCol="0">
            <a:spAutoFit/>
          </a:bodyPr>
          <a:lstStyle/>
          <a:p>
            <a:pPr marL="27940">
              <a:lnSpc>
                <a:spcPct val="100000"/>
              </a:lnSpc>
              <a:spcBef>
                <a:spcPts val="95"/>
              </a:spcBef>
            </a:pPr>
            <a:r>
              <a:rPr sz="600" spc="-5">
                <a:solidFill>
                  <a:srgbClr val="414042"/>
                </a:solidFill>
                <a:latin typeface="宋体"/>
                <a:cs typeface="宋体"/>
              </a:rPr>
              <a:t>智能洗衣机</a:t>
            </a:r>
            <a:r>
              <a:rPr sz="600" spc="180">
                <a:solidFill>
                  <a:srgbClr val="414042"/>
                </a:solidFill>
                <a:latin typeface="宋体"/>
                <a:cs typeface="宋体"/>
              </a:rPr>
              <a:t> </a:t>
            </a:r>
            <a:r>
              <a:rPr sz="600" spc="-5">
                <a:solidFill>
                  <a:srgbClr val="414042"/>
                </a:solidFill>
                <a:latin typeface="宋体"/>
                <a:cs typeface="宋体"/>
              </a:rPr>
              <a:t>如能远程控制、自动洗涤程序选择等功能的洗衣机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9" name="object 69"/>
          <p:cNvSpPr/>
          <p:nvPr/>
        </p:nvSpPr>
        <p:spPr>
          <a:xfrm>
            <a:off x="1126858" y="6382042"/>
            <a:ext cx="1496695" cy="116839"/>
          </a:xfrm>
          <a:custGeom>
            <a:rect l="l" t="t" r="r" b="b"/>
            <a:pathLst>
              <a:path w="1496695" h="116838">
                <a:moveTo>
                  <a:pt x="0" y="116776"/>
                </a:moveTo>
                <a:lnTo>
                  <a:pt x="1496568" y="116776"/>
                </a:lnTo>
                <a:lnTo>
                  <a:pt x="1496568" y="0"/>
                </a:lnTo>
                <a:lnTo>
                  <a:pt x="0" y="0"/>
                </a:lnTo>
                <a:lnTo>
                  <a:pt x="0" y="116776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 txBox="1"/>
          <p:nvPr/>
        </p:nvSpPr>
        <p:spPr>
          <a:xfrm>
            <a:off x="768756" y="6378158"/>
            <a:ext cx="1854835" cy="121285"/>
          </a:xfrm>
          <a:prstGeom prst="rect">
            <a:avLst/>
          </a:prstGeom>
          <a:solidFill>
            <a:srgbClr val="DEDFDF"/>
          </a:solidFill>
        </p:spPr>
        <p:txBody>
          <a:bodyPr vert="horz" wrap="square" lIns="0" tIns="12065" rIns="0" bIns="0" rtlCol="0">
            <a:spAutoFit/>
          </a:bodyPr>
          <a:lstStyle/>
          <a:p>
            <a:pPr marL="21590">
              <a:lnSpc>
                <a:spcPct val="100000"/>
              </a:lnSpc>
              <a:spcBef>
                <a:spcPts val="95"/>
              </a:spcBef>
            </a:pPr>
            <a:r>
              <a:rPr sz="600" spc="-5">
                <a:solidFill>
                  <a:srgbClr val="414042"/>
                </a:solidFill>
                <a:latin typeface="宋体"/>
                <a:cs typeface="宋体"/>
              </a:rPr>
              <a:t>智能空调</a:t>
            </a:r>
            <a:r>
              <a:rPr sz="600" spc="245">
                <a:solidFill>
                  <a:srgbClr val="414042"/>
                </a:solidFill>
                <a:latin typeface="宋体"/>
                <a:cs typeface="宋体"/>
              </a:rPr>
              <a:t> </a:t>
            </a:r>
            <a:r>
              <a:rPr sz="600" spc="-5">
                <a:solidFill>
                  <a:srgbClr val="414042"/>
                </a:solidFill>
                <a:latin typeface="宋体"/>
                <a:cs typeface="宋体"/>
              </a:rPr>
              <a:t>如能远程控制、自动温度调整等功能的空调</a:t>
            </a:r>
            <a:endParaRPr sz="600">
              <a:latin typeface="宋体"/>
              <a:cs typeface="宋体"/>
            </a:endParaRPr>
          </a:p>
        </p:txBody>
      </p:sp>
      <p:sp>
        <p:nvSpPr>
          <p:cNvPr id="71" name="object 71"/>
          <p:cNvSpPr/>
          <p:nvPr/>
        </p:nvSpPr>
        <p:spPr>
          <a:xfrm>
            <a:off x="1126858" y="6582994"/>
            <a:ext cx="1496695" cy="116839"/>
          </a:xfrm>
          <a:custGeom>
            <a:rect l="l" t="t" r="r" b="b"/>
            <a:pathLst>
              <a:path w="1496695" h="116838">
                <a:moveTo>
                  <a:pt x="0" y="116776"/>
                </a:moveTo>
                <a:lnTo>
                  <a:pt x="1496568" y="116776"/>
                </a:lnTo>
                <a:lnTo>
                  <a:pt x="1496568" y="0"/>
                </a:lnTo>
                <a:lnTo>
                  <a:pt x="0" y="0"/>
                </a:lnTo>
                <a:lnTo>
                  <a:pt x="0" y="116776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 txBox="1"/>
          <p:nvPr/>
        </p:nvSpPr>
        <p:spPr>
          <a:xfrm>
            <a:off x="843000" y="6579132"/>
            <a:ext cx="1780539" cy="120650"/>
          </a:xfrm>
          <a:prstGeom prst="rect">
            <a:avLst/>
          </a:prstGeom>
          <a:solidFill>
            <a:srgbClr val="DEDFDF"/>
          </a:solidFill>
        </p:spPr>
        <p:txBody>
          <a:bodyPr vert="horz" wrap="square" lIns="0" tIns="12065" rIns="0" bIns="0" rtlCol="0">
            <a:spAutoFit/>
          </a:bodyPr>
          <a:lstStyle/>
          <a:p>
            <a:pPr marL="32384">
              <a:lnSpc>
                <a:spcPct val="100000"/>
              </a:lnSpc>
              <a:spcBef>
                <a:spcPts val="95"/>
              </a:spcBef>
            </a:pPr>
            <a:r>
              <a:rPr sz="600" spc="-5">
                <a:solidFill>
                  <a:srgbClr val="414042"/>
                </a:solidFill>
                <a:latin typeface="宋体"/>
                <a:cs typeface="宋体"/>
              </a:rPr>
              <a:t>智能扫地机器人</a:t>
            </a:r>
            <a:r>
              <a:rPr sz="600" spc="170">
                <a:solidFill>
                  <a:srgbClr val="414042"/>
                </a:solidFill>
                <a:latin typeface="宋体"/>
                <a:cs typeface="宋体"/>
              </a:rPr>
              <a:t> </a:t>
            </a:r>
            <a:r>
              <a:rPr sz="600" spc="-5">
                <a:solidFill>
                  <a:srgbClr val="414042"/>
                </a:solidFill>
                <a:latin typeface="宋体"/>
                <a:cs typeface="宋体"/>
              </a:rPr>
              <a:t>如能自动导航、定时清扫的机器人</a:t>
            </a:r>
            <a:endParaRPr sz="600">
              <a:latin typeface="宋体"/>
              <a:cs typeface="宋体"/>
            </a:endParaRPr>
          </a:p>
        </p:txBody>
      </p:sp>
      <p:sp>
        <p:nvSpPr>
          <p:cNvPr id="73" name="object 73"/>
          <p:cNvSpPr/>
          <p:nvPr/>
        </p:nvSpPr>
        <p:spPr>
          <a:xfrm>
            <a:off x="976871" y="6783958"/>
            <a:ext cx="1647189" cy="116839"/>
          </a:xfrm>
          <a:custGeom>
            <a:rect l="l" t="t" r="r" b="b"/>
            <a:pathLst>
              <a:path w="1647189" h="116838">
                <a:moveTo>
                  <a:pt x="0" y="116776"/>
                </a:moveTo>
                <a:lnTo>
                  <a:pt x="1646567" y="116776"/>
                </a:lnTo>
                <a:lnTo>
                  <a:pt x="1646567" y="0"/>
                </a:lnTo>
                <a:lnTo>
                  <a:pt x="0" y="0"/>
                </a:lnTo>
                <a:lnTo>
                  <a:pt x="0" y="116776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 txBox="1"/>
          <p:nvPr/>
        </p:nvSpPr>
        <p:spPr>
          <a:xfrm>
            <a:off x="616000" y="6780086"/>
            <a:ext cx="2007870" cy="120650"/>
          </a:xfrm>
          <a:prstGeom prst="rect">
            <a:avLst/>
          </a:prstGeom>
          <a:solidFill>
            <a:srgbClr val="DEDFDF"/>
          </a:solidFill>
        </p:spPr>
        <p:txBody>
          <a:bodyPr vert="horz" wrap="square" lIns="0" tIns="12065" rIns="0" bIns="0" rtlCol="0">
            <a:spAutoFit/>
          </a:bodyPr>
          <a:lstStyle/>
          <a:p>
            <a:pPr marL="27305">
              <a:lnSpc>
                <a:spcPct val="100000"/>
              </a:lnSpc>
              <a:spcBef>
                <a:spcPts val="95"/>
              </a:spcBef>
            </a:pPr>
            <a:r>
              <a:rPr sz="600" spc="-5">
                <a:solidFill>
                  <a:srgbClr val="414042"/>
                </a:solidFill>
                <a:latin typeface="宋体"/>
                <a:cs typeface="宋体"/>
              </a:rPr>
              <a:t>智能冰箱</a:t>
            </a:r>
            <a:r>
              <a:rPr sz="600" spc="204">
                <a:solidFill>
                  <a:srgbClr val="414042"/>
                </a:solidFill>
                <a:latin typeface="宋体"/>
                <a:cs typeface="宋体"/>
              </a:rPr>
              <a:t> </a:t>
            </a:r>
            <a:r>
              <a:rPr sz="600" spc="-5">
                <a:solidFill>
                  <a:srgbClr val="414042"/>
                </a:solidFill>
                <a:latin typeface="宋体"/>
                <a:cs typeface="宋体"/>
              </a:rPr>
              <a:t>具备物品识别、远程控制或其他智能功能的冰箱</a:t>
            </a:r>
            <a:endParaRPr sz="600">
              <a:latin typeface="宋体"/>
              <a:cs typeface="宋体"/>
            </a:endParaRPr>
          </a:p>
        </p:txBody>
      </p:sp>
      <p:sp>
        <p:nvSpPr>
          <p:cNvPr id="75" name="object 75"/>
          <p:cNvSpPr/>
          <p:nvPr/>
        </p:nvSpPr>
        <p:spPr>
          <a:xfrm>
            <a:off x="3333243" y="1412356"/>
            <a:ext cx="464184" cy="464184"/>
          </a:xfrm>
          <a:custGeom>
            <a:rect l="l" t="t" r="r" b="b"/>
            <a:pathLst>
              <a:path w="464184" h="464184">
                <a:moveTo>
                  <a:pt x="231774" y="0"/>
                </a:moveTo>
                <a:lnTo>
                  <a:pt x="185064" y="4708"/>
                </a:lnTo>
                <a:lnTo>
                  <a:pt x="141558" y="18214"/>
                </a:lnTo>
                <a:lnTo>
                  <a:pt x="102188" y="39584"/>
                </a:lnTo>
                <a:lnTo>
                  <a:pt x="67886" y="67887"/>
                </a:lnTo>
                <a:lnTo>
                  <a:pt x="39584" y="102191"/>
                </a:lnTo>
                <a:lnTo>
                  <a:pt x="18214" y="141564"/>
                </a:lnTo>
                <a:lnTo>
                  <a:pt x="4708" y="185073"/>
                </a:lnTo>
                <a:lnTo>
                  <a:pt x="0" y="231787"/>
                </a:lnTo>
                <a:lnTo>
                  <a:pt x="4708" y="278501"/>
                </a:lnTo>
                <a:lnTo>
                  <a:pt x="18214" y="322011"/>
                </a:lnTo>
                <a:lnTo>
                  <a:pt x="39584" y="361383"/>
                </a:lnTo>
                <a:lnTo>
                  <a:pt x="67886" y="395687"/>
                </a:lnTo>
                <a:lnTo>
                  <a:pt x="102188" y="423990"/>
                </a:lnTo>
                <a:lnTo>
                  <a:pt x="141558" y="445360"/>
                </a:lnTo>
                <a:lnTo>
                  <a:pt x="185064" y="458866"/>
                </a:lnTo>
                <a:lnTo>
                  <a:pt x="231774" y="463575"/>
                </a:lnTo>
                <a:lnTo>
                  <a:pt x="278489" y="458866"/>
                </a:lnTo>
                <a:lnTo>
                  <a:pt x="321998" y="445360"/>
                </a:lnTo>
                <a:lnTo>
                  <a:pt x="361371" y="423990"/>
                </a:lnTo>
                <a:lnTo>
                  <a:pt x="395674" y="395687"/>
                </a:lnTo>
                <a:lnTo>
                  <a:pt x="423977" y="361383"/>
                </a:lnTo>
                <a:lnTo>
                  <a:pt x="445348" y="322011"/>
                </a:lnTo>
                <a:lnTo>
                  <a:pt x="458853" y="278501"/>
                </a:lnTo>
                <a:lnTo>
                  <a:pt x="463562" y="231787"/>
                </a:lnTo>
                <a:lnTo>
                  <a:pt x="458853" y="185073"/>
                </a:lnTo>
                <a:lnTo>
                  <a:pt x="445348" y="141564"/>
                </a:lnTo>
                <a:lnTo>
                  <a:pt x="423977" y="102191"/>
                </a:lnTo>
                <a:lnTo>
                  <a:pt x="395674" y="67887"/>
                </a:lnTo>
                <a:lnTo>
                  <a:pt x="361371" y="39584"/>
                </a:lnTo>
                <a:lnTo>
                  <a:pt x="321998" y="18214"/>
                </a:lnTo>
                <a:lnTo>
                  <a:pt x="278489" y="4708"/>
                </a:lnTo>
                <a:lnTo>
                  <a:pt x="231774" y="0"/>
                </a:lnTo>
                <a:close/>
              </a:path>
            </a:pathLst>
          </a:custGeom>
          <a:solidFill>
            <a:srgbClr val="CADA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3333243" y="1412356"/>
            <a:ext cx="464184" cy="464184"/>
          </a:xfrm>
          <a:custGeom>
            <a:rect l="l" t="t" r="r" b="b"/>
            <a:pathLst>
              <a:path w="464184" h="464184">
                <a:moveTo>
                  <a:pt x="463562" y="231787"/>
                </a:moveTo>
                <a:lnTo>
                  <a:pt x="458853" y="278501"/>
                </a:lnTo>
                <a:lnTo>
                  <a:pt x="445348" y="322011"/>
                </a:lnTo>
                <a:lnTo>
                  <a:pt x="423977" y="361383"/>
                </a:lnTo>
                <a:lnTo>
                  <a:pt x="395674" y="395687"/>
                </a:lnTo>
                <a:lnTo>
                  <a:pt x="361371" y="423990"/>
                </a:lnTo>
                <a:lnTo>
                  <a:pt x="321998" y="445360"/>
                </a:lnTo>
                <a:lnTo>
                  <a:pt x="278489" y="458866"/>
                </a:lnTo>
                <a:lnTo>
                  <a:pt x="231774" y="463575"/>
                </a:lnTo>
                <a:lnTo>
                  <a:pt x="185064" y="458866"/>
                </a:lnTo>
                <a:lnTo>
                  <a:pt x="141558" y="445360"/>
                </a:lnTo>
                <a:lnTo>
                  <a:pt x="102188" y="423990"/>
                </a:lnTo>
                <a:lnTo>
                  <a:pt x="67886" y="395687"/>
                </a:lnTo>
                <a:lnTo>
                  <a:pt x="39584" y="361383"/>
                </a:lnTo>
                <a:lnTo>
                  <a:pt x="18214" y="322011"/>
                </a:lnTo>
                <a:lnTo>
                  <a:pt x="4708" y="278501"/>
                </a:lnTo>
                <a:lnTo>
                  <a:pt x="0" y="231787"/>
                </a:lnTo>
                <a:lnTo>
                  <a:pt x="4708" y="185073"/>
                </a:lnTo>
                <a:lnTo>
                  <a:pt x="18214" y="141564"/>
                </a:lnTo>
                <a:lnTo>
                  <a:pt x="39584" y="102191"/>
                </a:lnTo>
                <a:lnTo>
                  <a:pt x="67886" y="67887"/>
                </a:lnTo>
                <a:lnTo>
                  <a:pt x="102188" y="39584"/>
                </a:lnTo>
                <a:lnTo>
                  <a:pt x="141558" y="18214"/>
                </a:lnTo>
                <a:lnTo>
                  <a:pt x="185064" y="4708"/>
                </a:lnTo>
                <a:lnTo>
                  <a:pt x="231774" y="0"/>
                </a:lnTo>
                <a:lnTo>
                  <a:pt x="278489" y="4708"/>
                </a:lnTo>
                <a:lnTo>
                  <a:pt x="321998" y="18214"/>
                </a:lnTo>
                <a:lnTo>
                  <a:pt x="361371" y="39584"/>
                </a:lnTo>
                <a:lnTo>
                  <a:pt x="395674" y="67887"/>
                </a:lnTo>
                <a:lnTo>
                  <a:pt x="423977" y="102191"/>
                </a:lnTo>
                <a:lnTo>
                  <a:pt x="445348" y="141564"/>
                </a:lnTo>
                <a:lnTo>
                  <a:pt x="458853" y="185073"/>
                </a:lnTo>
                <a:lnTo>
                  <a:pt x="463562" y="231787"/>
                </a:lnTo>
                <a:close/>
              </a:path>
            </a:pathLst>
          </a:custGeom>
          <a:ln w="12700">
            <a:solidFill>
              <a:srgbClr val="CADAE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3460529" y="1520391"/>
            <a:ext cx="208711" cy="247370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3393583" y="3631386"/>
            <a:ext cx="464184" cy="464184"/>
          </a:xfrm>
          <a:custGeom>
            <a:rect l="l" t="t" r="r" b="b"/>
            <a:pathLst>
              <a:path w="464184" h="464184">
                <a:moveTo>
                  <a:pt x="231774" y="0"/>
                </a:moveTo>
                <a:lnTo>
                  <a:pt x="185064" y="4708"/>
                </a:lnTo>
                <a:lnTo>
                  <a:pt x="141558" y="18214"/>
                </a:lnTo>
                <a:lnTo>
                  <a:pt x="102188" y="39584"/>
                </a:lnTo>
                <a:lnTo>
                  <a:pt x="67886" y="67887"/>
                </a:lnTo>
                <a:lnTo>
                  <a:pt x="39584" y="102191"/>
                </a:lnTo>
                <a:lnTo>
                  <a:pt x="18214" y="141564"/>
                </a:lnTo>
                <a:lnTo>
                  <a:pt x="4708" y="185073"/>
                </a:lnTo>
                <a:lnTo>
                  <a:pt x="0" y="231787"/>
                </a:lnTo>
                <a:lnTo>
                  <a:pt x="4708" y="278501"/>
                </a:lnTo>
                <a:lnTo>
                  <a:pt x="18214" y="322011"/>
                </a:lnTo>
                <a:lnTo>
                  <a:pt x="39584" y="361383"/>
                </a:lnTo>
                <a:lnTo>
                  <a:pt x="67886" y="395687"/>
                </a:lnTo>
                <a:lnTo>
                  <a:pt x="102188" y="423990"/>
                </a:lnTo>
                <a:lnTo>
                  <a:pt x="141558" y="445360"/>
                </a:lnTo>
                <a:lnTo>
                  <a:pt x="185064" y="458866"/>
                </a:lnTo>
                <a:lnTo>
                  <a:pt x="231774" y="463575"/>
                </a:lnTo>
                <a:lnTo>
                  <a:pt x="278489" y="458866"/>
                </a:lnTo>
                <a:lnTo>
                  <a:pt x="321998" y="445360"/>
                </a:lnTo>
                <a:lnTo>
                  <a:pt x="361371" y="423990"/>
                </a:lnTo>
                <a:lnTo>
                  <a:pt x="395674" y="395687"/>
                </a:lnTo>
                <a:lnTo>
                  <a:pt x="423977" y="361383"/>
                </a:lnTo>
                <a:lnTo>
                  <a:pt x="445348" y="322011"/>
                </a:lnTo>
                <a:lnTo>
                  <a:pt x="458853" y="278501"/>
                </a:lnTo>
                <a:lnTo>
                  <a:pt x="463562" y="231787"/>
                </a:lnTo>
                <a:lnTo>
                  <a:pt x="458853" y="185073"/>
                </a:lnTo>
                <a:lnTo>
                  <a:pt x="445348" y="141564"/>
                </a:lnTo>
                <a:lnTo>
                  <a:pt x="423977" y="102191"/>
                </a:lnTo>
                <a:lnTo>
                  <a:pt x="395674" y="67887"/>
                </a:lnTo>
                <a:lnTo>
                  <a:pt x="361371" y="39584"/>
                </a:lnTo>
                <a:lnTo>
                  <a:pt x="321998" y="18214"/>
                </a:lnTo>
                <a:lnTo>
                  <a:pt x="278489" y="4708"/>
                </a:lnTo>
                <a:lnTo>
                  <a:pt x="231774" y="0"/>
                </a:lnTo>
                <a:close/>
              </a:path>
            </a:pathLst>
          </a:custGeom>
          <a:solidFill>
            <a:srgbClr val="CADA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3393583" y="3631386"/>
            <a:ext cx="464184" cy="464184"/>
          </a:xfrm>
          <a:custGeom>
            <a:rect l="l" t="t" r="r" b="b"/>
            <a:pathLst>
              <a:path w="464184" h="464184">
                <a:moveTo>
                  <a:pt x="463562" y="231787"/>
                </a:moveTo>
                <a:lnTo>
                  <a:pt x="458853" y="278501"/>
                </a:lnTo>
                <a:lnTo>
                  <a:pt x="445348" y="322011"/>
                </a:lnTo>
                <a:lnTo>
                  <a:pt x="423977" y="361383"/>
                </a:lnTo>
                <a:lnTo>
                  <a:pt x="395674" y="395687"/>
                </a:lnTo>
                <a:lnTo>
                  <a:pt x="361371" y="423990"/>
                </a:lnTo>
                <a:lnTo>
                  <a:pt x="321998" y="445360"/>
                </a:lnTo>
                <a:lnTo>
                  <a:pt x="278489" y="458866"/>
                </a:lnTo>
                <a:lnTo>
                  <a:pt x="231774" y="463575"/>
                </a:lnTo>
                <a:lnTo>
                  <a:pt x="185064" y="458866"/>
                </a:lnTo>
                <a:lnTo>
                  <a:pt x="141558" y="445360"/>
                </a:lnTo>
                <a:lnTo>
                  <a:pt x="102188" y="423990"/>
                </a:lnTo>
                <a:lnTo>
                  <a:pt x="67886" y="395687"/>
                </a:lnTo>
                <a:lnTo>
                  <a:pt x="39584" y="361383"/>
                </a:lnTo>
                <a:lnTo>
                  <a:pt x="18214" y="322011"/>
                </a:lnTo>
                <a:lnTo>
                  <a:pt x="4708" y="278501"/>
                </a:lnTo>
                <a:lnTo>
                  <a:pt x="0" y="231787"/>
                </a:lnTo>
                <a:lnTo>
                  <a:pt x="4708" y="185073"/>
                </a:lnTo>
                <a:lnTo>
                  <a:pt x="18214" y="141564"/>
                </a:lnTo>
                <a:lnTo>
                  <a:pt x="39584" y="102191"/>
                </a:lnTo>
                <a:lnTo>
                  <a:pt x="67886" y="67887"/>
                </a:lnTo>
                <a:lnTo>
                  <a:pt x="102188" y="39584"/>
                </a:lnTo>
                <a:lnTo>
                  <a:pt x="141558" y="18214"/>
                </a:lnTo>
                <a:lnTo>
                  <a:pt x="185064" y="4708"/>
                </a:lnTo>
                <a:lnTo>
                  <a:pt x="231774" y="0"/>
                </a:lnTo>
                <a:lnTo>
                  <a:pt x="278489" y="4708"/>
                </a:lnTo>
                <a:lnTo>
                  <a:pt x="321998" y="18214"/>
                </a:lnTo>
                <a:lnTo>
                  <a:pt x="361371" y="39584"/>
                </a:lnTo>
                <a:lnTo>
                  <a:pt x="395674" y="67887"/>
                </a:lnTo>
                <a:lnTo>
                  <a:pt x="423977" y="102191"/>
                </a:lnTo>
                <a:lnTo>
                  <a:pt x="445348" y="141564"/>
                </a:lnTo>
                <a:lnTo>
                  <a:pt x="458853" y="185073"/>
                </a:lnTo>
                <a:lnTo>
                  <a:pt x="463562" y="231787"/>
                </a:lnTo>
                <a:close/>
              </a:path>
            </a:pathLst>
          </a:custGeom>
          <a:ln w="12700">
            <a:solidFill>
              <a:srgbClr val="CADAE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3520869" y="3739420"/>
            <a:ext cx="208711" cy="247370"/>
          </a:xfrm>
          <a:prstGeom prst="rect">
            <a:avLst/>
          </a:prstGeom>
          <a:blipFill>
            <a:blip r:embed="rId2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 txBox="1"/>
          <p:nvPr/>
        </p:nvSpPr>
        <p:spPr>
          <a:xfrm>
            <a:off x="527942" y="1986391"/>
            <a:ext cx="179578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25">
                <a:solidFill>
                  <a:srgbClr val="87888B"/>
                </a:solidFill>
                <a:latin typeface="宋体"/>
                <a:cs typeface="宋体"/>
              </a:rPr>
              <a:t>数据来源：巨量算数智慧家居用户调研</a:t>
            </a:r>
            <a:r>
              <a:rPr sz="500" spc="15">
                <a:solidFill>
                  <a:srgbClr val="87888B"/>
                </a:solidFill>
                <a:latin typeface="宋体"/>
                <a:cs typeface="宋体"/>
              </a:rPr>
              <a:t>，2023</a:t>
            </a:r>
            <a:r>
              <a:rPr sz="500" spc="2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500" spc="10">
                <a:solidFill>
                  <a:srgbClr val="87888B"/>
                </a:solidFill>
                <a:latin typeface="宋体"/>
                <a:cs typeface="宋体"/>
              </a:rPr>
              <a:t>9</a:t>
            </a:r>
            <a:r>
              <a:rPr sz="500" spc="25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r>
              <a:rPr sz="500" spc="10">
                <a:solidFill>
                  <a:srgbClr val="87888B"/>
                </a:solidFill>
                <a:latin typeface="宋体"/>
                <a:cs typeface="宋体"/>
              </a:rPr>
              <a:t>，N=2221</a:t>
            </a:r>
            <a:endParaRPr sz="500">
              <a:latin typeface="宋体"/>
              <a:cs typeface="宋体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527942" y="4208955"/>
            <a:ext cx="179578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25">
                <a:solidFill>
                  <a:srgbClr val="87888B"/>
                </a:solidFill>
                <a:latin typeface="宋体"/>
                <a:cs typeface="宋体"/>
              </a:rPr>
              <a:t>数据来源：巨量算数智慧家居用户调研</a:t>
            </a:r>
            <a:r>
              <a:rPr sz="500" spc="15">
                <a:solidFill>
                  <a:srgbClr val="87888B"/>
                </a:solidFill>
                <a:latin typeface="宋体"/>
                <a:cs typeface="宋体"/>
              </a:rPr>
              <a:t>，2023</a:t>
            </a:r>
            <a:r>
              <a:rPr sz="500" spc="2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500" spc="10">
                <a:solidFill>
                  <a:srgbClr val="87888B"/>
                </a:solidFill>
                <a:latin typeface="宋体"/>
                <a:cs typeface="宋体"/>
              </a:rPr>
              <a:t>9</a:t>
            </a:r>
            <a:r>
              <a:rPr sz="500" spc="25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r>
              <a:rPr sz="500" spc="10">
                <a:solidFill>
                  <a:srgbClr val="87888B"/>
                </a:solidFill>
                <a:latin typeface="宋体"/>
                <a:cs typeface="宋体"/>
              </a:rPr>
              <a:t>，N=2221</a:t>
            </a:r>
            <a:endParaRPr sz="500">
              <a:latin typeface="宋体"/>
              <a:cs typeface="宋体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2745301" y="6166439"/>
            <a:ext cx="1972945" cy="901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83895">
              <a:lnSpc>
                <a:spcPct val="100000"/>
              </a:lnSpc>
              <a:spcBef>
                <a:spcPts val="100"/>
              </a:spcBef>
            </a:pPr>
            <a:r>
              <a:rPr sz="800" spc="10">
                <a:solidFill>
                  <a:srgbClr val="AFB0B3"/>
                </a:solidFill>
                <a:latin typeface="宋体"/>
                <a:cs typeface="宋体"/>
              </a:rPr>
              <a:t>12.2％</a:t>
            </a:r>
            <a:endParaRPr sz="800">
              <a:latin typeface="宋体"/>
              <a:cs typeface="宋体"/>
            </a:endParaRPr>
          </a:p>
          <a:p>
            <a:pPr marL="641985">
              <a:lnSpc>
                <a:spcPct val="100000"/>
              </a:lnSpc>
              <a:spcBef>
                <a:spcPts val="620"/>
              </a:spcBef>
            </a:pPr>
            <a:r>
              <a:rPr sz="800" spc="-10">
                <a:solidFill>
                  <a:srgbClr val="AFB0B3"/>
                </a:solidFill>
                <a:latin typeface="宋体"/>
                <a:cs typeface="宋体"/>
              </a:rPr>
              <a:t>11.6％</a:t>
            </a:r>
            <a:endParaRPr sz="800">
              <a:latin typeface="宋体"/>
              <a:cs typeface="宋体"/>
            </a:endParaRPr>
          </a:p>
          <a:p>
            <a:pPr marL="433070">
              <a:lnSpc>
                <a:spcPct val="100000"/>
              </a:lnSpc>
              <a:spcBef>
                <a:spcPts val="625"/>
              </a:spcBef>
            </a:pPr>
            <a:r>
              <a:rPr sz="800" spc="10">
                <a:solidFill>
                  <a:srgbClr val="AFB0B3"/>
                </a:solidFill>
                <a:latin typeface="宋体"/>
                <a:cs typeface="宋体"/>
              </a:rPr>
              <a:t>8.3％</a:t>
            </a:r>
            <a:endParaRPr sz="800">
              <a:latin typeface="宋体"/>
              <a:cs typeface="宋体"/>
            </a:endParaRPr>
          </a:p>
          <a:p>
            <a:pPr marL="353695">
              <a:lnSpc>
                <a:spcPct val="100000"/>
              </a:lnSpc>
              <a:spcBef>
                <a:spcPts val="625"/>
              </a:spcBef>
            </a:pPr>
            <a:r>
              <a:rPr sz="800" spc="10">
                <a:solidFill>
                  <a:srgbClr val="AFB0B3"/>
                </a:solidFill>
                <a:latin typeface="宋体"/>
                <a:cs typeface="宋体"/>
              </a:rPr>
              <a:t>7.2％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25"/>
              </a:spcBef>
            </a:pP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数据来源：巨量算数智慧家居用户调研</a:t>
            </a:r>
            <a:r>
              <a:rPr sz="550" spc="15">
                <a:solidFill>
                  <a:srgbClr val="87888B"/>
                </a:solidFill>
                <a:latin typeface="宋体"/>
                <a:cs typeface="宋体"/>
              </a:rPr>
              <a:t>，2023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550" spc="10">
                <a:solidFill>
                  <a:srgbClr val="87888B"/>
                </a:solidFill>
                <a:latin typeface="宋体"/>
                <a:cs typeface="宋体"/>
              </a:rPr>
              <a:t>9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r>
              <a:rPr sz="550" spc="15">
                <a:solidFill>
                  <a:srgbClr val="87888B"/>
                </a:solidFill>
                <a:latin typeface="宋体"/>
                <a:cs typeface="宋体"/>
              </a:rPr>
              <a:t>，N=2221</a:t>
            </a:r>
            <a:endParaRPr sz="550">
              <a:latin typeface="宋体"/>
              <a:cs typeface="宋体"/>
            </a:endParaRPr>
          </a:p>
        </p:txBody>
      </p:sp>
      <p:sp>
        <p:nvSpPr>
          <p:cNvPr id="84" name="object 84"/>
          <p:cNvSpPr/>
          <p:nvPr/>
        </p:nvSpPr>
        <p:spPr>
          <a:xfrm>
            <a:off x="746495" y="4751489"/>
            <a:ext cx="1622536" cy="179959"/>
          </a:xfrm>
          <a:prstGeom prst="rect">
            <a:avLst/>
          </a:prstGeom>
          <a:blipFill>
            <a:blip r:embed="rId2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 txBox="1"/>
          <p:nvPr/>
        </p:nvSpPr>
        <p:spPr>
          <a:xfrm>
            <a:off x="782612" y="4759847"/>
            <a:ext cx="1511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007FE0"/>
                </a:solidFill>
                <a:latin typeface="宋体"/>
                <a:cs typeface="宋体"/>
              </a:rPr>
              <a:t>用户购买过哪些智能家居单品</a:t>
            </a:r>
            <a:endParaRPr sz="900">
              <a:latin typeface="宋体"/>
              <a:cs typeface="宋体"/>
            </a:endParaRPr>
          </a:p>
        </p:txBody>
      </p:sp>
      <p:sp>
        <p:nvSpPr>
          <p:cNvPr id="86" name="object 86"/>
          <p:cNvSpPr/>
          <p:nvPr/>
        </p:nvSpPr>
        <p:spPr>
          <a:xfrm>
            <a:off x="746495" y="4841468"/>
            <a:ext cx="1623060" cy="90170"/>
          </a:xfrm>
          <a:custGeom>
            <a:rect l="l" t="t" r="r" b="b"/>
            <a:pathLst>
              <a:path w="1623060" h="90170">
                <a:moveTo>
                  <a:pt x="0" y="89941"/>
                </a:moveTo>
                <a:lnTo>
                  <a:pt x="1532597" y="89941"/>
                </a:lnTo>
                <a:lnTo>
                  <a:pt x="1567603" y="82872"/>
                </a:lnTo>
                <a:lnTo>
                  <a:pt x="1596188" y="63596"/>
                </a:lnTo>
                <a:lnTo>
                  <a:pt x="1615460" y="35007"/>
                </a:lnTo>
                <a:lnTo>
                  <a:pt x="1622526" y="0"/>
                </a:lnTo>
              </a:path>
            </a:pathLst>
          </a:custGeom>
          <a:ln w="8255">
            <a:solidFill>
              <a:srgbClr val="00CA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521448" y="4781655"/>
            <a:ext cx="171259" cy="152881"/>
          </a:xfrm>
          <a:prstGeom prst="rect">
            <a:avLst/>
          </a:prstGeom>
          <a:blipFill>
            <a:blip r:embed="rId2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6151245" y="3760368"/>
            <a:ext cx="1956358" cy="179971"/>
          </a:xfrm>
          <a:prstGeom prst="rect">
            <a:avLst/>
          </a:prstGeom>
          <a:blipFill>
            <a:blip r:embed="rId2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 txBox="1"/>
          <p:nvPr/>
        </p:nvSpPr>
        <p:spPr>
          <a:xfrm>
            <a:off x="6187356" y="3768726"/>
            <a:ext cx="18542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007FE0"/>
                </a:solidFill>
                <a:latin typeface="宋体"/>
                <a:cs typeface="宋体"/>
              </a:rPr>
              <a:t>用户没有做全屋智能家居装修的原因</a:t>
            </a:r>
            <a:endParaRPr sz="900">
              <a:latin typeface="宋体"/>
              <a:cs typeface="宋体"/>
            </a:endParaRPr>
          </a:p>
        </p:txBody>
      </p:sp>
      <p:sp>
        <p:nvSpPr>
          <p:cNvPr id="90" name="object 90"/>
          <p:cNvSpPr/>
          <p:nvPr/>
        </p:nvSpPr>
        <p:spPr>
          <a:xfrm>
            <a:off x="6151242" y="3850349"/>
            <a:ext cx="1956435" cy="90170"/>
          </a:xfrm>
          <a:custGeom>
            <a:rect l="l" t="t" r="r" b="b"/>
            <a:pathLst>
              <a:path w="1956432" h="90170">
                <a:moveTo>
                  <a:pt x="0" y="89941"/>
                </a:moveTo>
                <a:lnTo>
                  <a:pt x="1866430" y="89941"/>
                </a:lnTo>
                <a:lnTo>
                  <a:pt x="1901435" y="82872"/>
                </a:lnTo>
                <a:lnTo>
                  <a:pt x="1930020" y="63596"/>
                </a:lnTo>
                <a:lnTo>
                  <a:pt x="1949292" y="35007"/>
                </a:lnTo>
                <a:lnTo>
                  <a:pt x="1956358" y="0"/>
                </a:lnTo>
              </a:path>
            </a:pathLst>
          </a:custGeom>
          <a:ln w="8255">
            <a:solidFill>
              <a:srgbClr val="00CA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>
            <a:off x="5926194" y="3790535"/>
            <a:ext cx="171259" cy="152881"/>
          </a:xfrm>
          <a:prstGeom prst="rect">
            <a:avLst/>
          </a:prstGeom>
          <a:blipFill>
            <a:blip r:embed="rId2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 txBox="1"/>
          <p:nvPr/>
        </p:nvSpPr>
        <p:spPr>
          <a:xfrm>
            <a:off x="5905946" y="327700"/>
            <a:ext cx="1724025" cy="2120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03200" algn="just">
              <a:lnSpc>
                <a:spcPct val="156200"/>
              </a:lnSpc>
              <a:spcBef>
                <a:spcPts val="100"/>
              </a:spcBef>
            </a:pPr>
            <a:r>
              <a:rPr sz="800" spc="40">
                <a:solidFill>
                  <a:srgbClr val="323031"/>
                </a:solidFill>
                <a:latin typeface="宋体"/>
                <a:cs typeface="宋体"/>
              </a:rPr>
              <a:t>而在没有尝试过全屋智能家居的 </a:t>
            </a:r>
            <a:r>
              <a:rPr sz="800" spc="20">
                <a:solidFill>
                  <a:srgbClr val="323031"/>
                </a:solidFill>
                <a:latin typeface="宋体"/>
                <a:cs typeface="宋体"/>
              </a:rPr>
              <a:t>用户当中，有超过</a:t>
            </a:r>
            <a:r>
              <a:rPr sz="800" spc="200">
                <a:solidFill>
                  <a:srgbClr val="323031"/>
                </a:solidFill>
                <a:latin typeface="宋体"/>
                <a:cs typeface="宋体"/>
              </a:rPr>
              <a:t>30%</a:t>
            </a:r>
            <a:r>
              <a:rPr sz="800" spc="20">
                <a:solidFill>
                  <a:srgbClr val="323031"/>
                </a:solidFill>
                <a:latin typeface="宋体"/>
                <a:cs typeface="宋体"/>
              </a:rPr>
              <a:t>的用户其实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愿 </a:t>
            </a:r>
            <a:r>
              <a:rPr sz="800" spc="35">
                <a:solidFill>
                  <a:srgbClr val="323031"/>
                </a:solidFill>
                <a:latin typeface="宋体"/>
                <a:cs typeface="宋体"/>
              </a:rPr>
              <a:t>意尝试全屋智能家居系统，而且他们 对于全屋智能家居有着极为深入的理 解。随着未来智能系统甚至物联网的 进一步发展，用户对全屋智能家居产 品接受度和真实购买意愿也将进一步 提升，智能家居的落地场景会实现从 单品智能到全屋智能过渡。届时，智 能家居不仅仅是一种产品，而将变成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服务用户的一种全新生态体验。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5908385" y="2622133"/>
            <a:ext cx="4463415" cy="78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03200" algn="just">
              <a:lnSpc>
                <a:spcPct val="156200"/>
              </a:lnSpc>
              <a:spcBef>
                <a:spcPts val="100"/>
              </a:spcBef>
            </a:pP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同时，巨量算数对不考虑全屋智能家居系统的用户做了调研，其中，购买成本和维护成本太高 </a:t>
            </a:r>
            <a:r>
              <a:rPr sz="800" spc="30">
                <a:solidFill>
                  <a:srgbClr val="323031"/>
                </a:solidFill>
                <a:latin typeface="宋体"/>
                <a:cs typeface="宋体"/>
              </a:rPr>
              <a:t>是阻碍其选购的主要原因。除此以外，新技术的隐私安全和技术可靠性也是他们担忧的问题。因 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此，尽管智能家居市场的概念热度高涨，实际用户接受度仍存在瓶颈，特别是在满足用户深层次需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求方面仍有巨大的进步空间。这也是企业深入或切入智能家居市场亟需解决的课题。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94" name="object 94"/>
          <p:cNvSpPr/>
          <p:nvPr/>
        </p:nvSpPr>
        <p:spPr>
          <a:xfrm flipH="1">
            <a:off x="8097930" y="4101941"/>
            <a:ext cx="0" cy="3006725"/>
          </a:xfrm>
          <a:custGeom>
            <a:rect l="l" t="t" r="r" b="b"/>
            <a:pathLst>
              <a:path h="3006725">
                <a:moveTo>
                  <a:pt x="0" y="0"/>
                </a:moveTo>
                <a:lnTo>
                  <a:pt x="0" y="3006483"/>
                </a:lnTo>
              </a:path>
            </a:pathLst>
          </a:custGeom>
          <a:ln w="12700">
            <a:solidFill>
              <a:srgbClr val="4C4D4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/>
          <p:nvPr/>
        </p:nvSpPr>
        <p:spPr>
          <a:xfrm>
            <a:off x="8939057" y="1554378"/>
            <a:ext cx="499109" cy="507365"/>
          </a:xfrm>
          <a:custGeom>
            <a:rect l="l" t="t" r="r" b="b"/>
            <a:pathLst>
              <a:path w="499109" h="507364">
                <a:moveTo>
                  <a:pt x="0" y="0"/>
                </a:moveTo>
                <a:lnTo>
                  <a:pt x="176656" y="506895"/>
                </a:lnTo>
                <a:lnTo>
                  <a:pt x="220677" y="488780"/>
                </a:lnTo>
                <a:lnTo>
                  <a:pt x="262548" y="466980"/>
                </a:lnTo>
                <a:lnTo>
                  <a:pt x="302092" y="441696"/>
                </a:lnTo>
                <a:lnTo>
                  <a:pt x="339127" y="413131"/>
                </a:lnTo>
                <a:lnTo>
                  <a:pt x="373475" y="381487"/>
                </a:lnTo>
                <a:lnTo>
                  <a:pt x="404954" y="346967"/>
                </a:lnTo>
                <a:lnTo>
                  <a:pt x="433385" y="309773"/>
                </a:lnTo>
                <a:lnTo>
                  <a:pt x="458588" y="270108"/>
                </a:lnTo>
                <a:lnTo>
                  <a:pt x="480382" y="228175"/>
                </a:lnTo>
                <a:lnTo>
                  <a:pt x="498589" y="184175"/>
                </a:lnTo>
                <a:lnTo>
                  <a:pt x="0" y="0"/>
                </a:lnTo>
                <a:close/>
              </a:path>
            </a:pathLst>
          </a:custGeom>
          <a:solidFill>
            <a:srgbClr val="5F90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/>
          <p:nvPr/>
        </p:nvSpPr>
        <p:spPr>
          <a:xfrm>
            <a:off x="8939057" y="1554378"/>
            <a:ext cx="499109" cy="507365"/>
          </a:xfrm>
          <a:custGeom>
            <a:rect l="l" t="t" r="r" b="b"/>
            <a:pathLst>
              <a:path w="499109" h="507364">
                <a:moveTo>
                  <a:pt x="176656" y="506895"/>
                </a:moveTo>
                <a:lnTo>
                  <a:pt x="220677" y="488780"/>
                </a:lnTo>
                <a:lnTo>
                  <a:pt x="262548" y="466980"/>
                </a:lnTo>
                <a:lnTo>
                  <a:pt x="302092" y="441696"/>
                </a:lnTo>
                <a:lnTo>
                  <a:pt x="339127" y="413131"/>
                </a:lnTo>
                <a:lnTo>
                  <a:pt x="373475" y="381487"/>
                </a:lnTo>
                <a:lnTo>
                  <a:pt x="404954" y="346967"/>
                </a:lnTo>
                <a:lnTo>
                  <a:pt x="433385" y="309773"/>
                </a:lnTo>
                <a:lnTo>
                  <a:pt x="458588" y="270108"/>
                </a:lnTo>
                <a:lnTo>
                  <a:pt x="480382" y="228175"/>
                </a:lnTo>
                <a:lnTo>
                  <a:pt x="498589" y="184175"/>
                </a:lnTo>
                <a:lnTo>
                  <a:pt x="0" y="0"/>
                </a:lnTo>
                <a:lnTo>
                  <a:pt x="176656" y="506895"/>
                </a:lnTo>
                <a:close/>
              </a:path>
            </a:pathLst>
          </a:custGeom>
          <a:ln w="12700">
            <a:solidFill>
              <a:srgbClr val="5F90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/>
          <p:nvPr/>
        </p:nvSpPr>
        <p:spPr>
          <a:xfrm>
            <a:off x="8933441" y="1023240"/>
            <a:ext cx="536575" cy="715645"/>
          </a:xfrm>
          <a:custGeom>
            <a:rect l="l" t="t" r="r" b="b"/>
            <a:pathLst>
              <a:path w="536575" h="715644">
                <a:moveTo>
                  <a:pt x="0" y="0"/>
                </a:moveTo>
                <a:lnTo>
                  <a:pt x="5613" y="531139"/>
                </a:lnTo>
                <a:lnTo>
                  <a:pt x="504202" y="715314"/>
                </a:lnTo>
                <a:lnTo>
                  <a:pt x="517849" y="671507"/>
                </a:lnTo>
                <a:lnTo>
                  <a:pt x="527812" y="625506"/>
                </a:lnTo>
                <a:lnTo>
                  <a:pt x="533917" y="578172"/>
                </a:lnTo>
                <a:lnTo>
                  <a:pt x="535990" y="530364"/>
                </a:lnTo>
                <a:lnTo>
                  <a:pt x="533773" y="482090"/>
                </a:lnTo>
                <a:lnTo>
                  <a:pt x="527252" y="435030"/>
                </a:lnTo>
                <a:lnTo>
                  <a:pt x="516628" y="389372"/>
                </a:lnTo>
                <a:lnTo>
                  <a:pt x="502099" y="345303"/>
                </a:lnTo>
                <a:lnTo>
                  <a:pt x="483864" y="303009"/>
                </a:lnTo>
                <a:lnTo>
                  <a:pt x="462121" y="262679"/>
                </a:lnTo>
                <a:lnTo>
                  <a:pt x="437070" y="224499"/>
                </a:lnTo>
                <a:lnTo>
                  <a:pt x="408909" y="188657"/>
                </a:lnTo>
                <a:lnTo>
                  <a:pt x="377837" y="155340"/>
                </a:lnTo>
                <a:lnTo>
                  <a:pt x="344053" y="124734"/>
                </a:lnTo>
                <a:lnTo>
                  <a:pt x="307756" y="97029"/>
                </a:lnTo>
                <a:lnTo>
                  <a:pt x="269144" y="72410"/>
                </a:lnTo>
                <a:lnTo>
                  <a:pt x="228416" y="51065"/>
                </a:lnTo>
                <a:lnTo>
                  <a:pt x="185771" y="33180"/>
                </a:lnTo>
                <a:lnTo>
                  <a:pt x="141408" y="18945"/>
                </a:lnTo>
                <a:lnTo>
                  <a:pt x="95526" y="8544"/>
                </a:lnTo>
                <a:lnTo>
                  <a:pt x="48324" y="2167"/>
                </a:lnTo>
                <a:lnTo>
                  <a:pt x="0" y="0"/>
                </a:lnTo>
                <a:close/>
              </a:path>
            </a:pathLst>
          </a:custGeom>
          <a:solidFill>
            <a:srgbClr val="B3CAD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/>
          <p:nvPr/>
        </p:nvSpPr>
        <p:spPr>
          <a:xfrm>
            <a:off x="8933441" y="1023240"/>
            <a:ext cx="536575" cy="715645"/>
          </a:xfrm>
          <a:custGeom>
            <a:rect l="l" t="t" r="r" b="b"/>
            <a:pathLst>
              <a:path w="536575" h="715644">
                <a:moveTo>
                  <a:pt x="504202" y="715314"/>
                </a:moveTo>
                <a:lnTo>
                  <a:pt x="517849" y="671507"/>
                </a:lnTo>
                <a:lnTo>
                  <a:pt x="527812" y="625506"/>
                </a:lnTo>
                <a:lnTo>
                  <a:pt x="533917" y="578172"/>
                </a:lnTo>
                <a:lnTo>
                  <a:pt x="535990" y="530364"/>
                </a:lnTo>
                <a:lnTo>
                  <a:pt x="533773" y="482090"/>
                </a:lnTo>
                <a:lnTo>
                  <a:pt x="527252" y="435030"/>
                </a:lnTo>
                <a:lnTo>
                  <a:pt x="516628" y="389372"/>
                </a:lnTo>
                <a:lnTo>
                  <a:pt x="502099" y="345303"/>
                </a:lnTo>
                <a:lnTo>
                  <a:pt x="483864" y="303009"/>
                </a:lnTo>
                <a:lnTo>
                  <a:pt x="462121" y="262679"/>
                </a:lnTo>
                <a:lnTo>
                  <a:pt x="437070" y="224499"/>
                </a:lnTo>
                <a:lnTo>
                  <a:pt x="408909" y="188657"/>
                </a:lnTo>
                <a:lnTo>
                  <a:pt x="377837" y="155340"/>
                </a:lnTo>
                <a:lnTo>
                  <a:pt x="344053" y="124734"/>
                </a:lnTo>
                <a:lnTo>
                  <a:pt x="307756" y="97029"/>
                </a:lnTo>
                <a:lnTo>
                  <a:pt x="269144" y="72410"/>
                </a:lnTo>
                <a:lnTo>
                  <a:pt x="228416" y="51065"/>
                </a:lnTo>
                <a:lnTo>
                  <a:pt x="185771" y="33180"/>
                </a:lnTo>
                <a:lnTo>
                  <a:pt x="141408" y="18945"/>
                </a:lnTo>
                <a:lnTo>
                  <a:pt x="95526" y="8544"/>
                </a:lnTo>
                <a:lnTo>
                  <a:pt x="48324" y="2167"/>
                </a:lnTo>
                <a:lnTo>
                  <a:pt x="0" y="0"/>
                </a:lnTo>
                <a:lnTo>
                  <a:pt x="5613" y="531139"/>
                </a:lnTo>
                <a:lnTo>
                  <a:pt x="504202" y="715314"/>
                </a:lnTo>
                <a:close/>
              </a:path>
            </a:pathLst>
          </a:custGeom>
          <a:ln w="12699">
            <a:solidFill>
              <a:srgbClr val="B3CA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/>
          <p:nvPr/>
        </p:nvSpPr>
        <p:spPr>
          <a:xfrm>
            <a:off x="8383861" y="1005001"/>
            <a:ext cx="735965" cy="1099185"/>
          </a:xfrm>
          <a:custGeom>
            <a:rect l="l" t="t" r="r" b="b"/>
            <a:pathLst>
              <a:path w="735965" h="1099185">
                <a:moveTo>
                  <a:pt x="549389" y="0"/>
                </a:moveTo>
                <a:lnTo>
                  <a:pt x="501986" y="2016"/>
                </a:lnTo>
                <a:lnTo>
                  <a:pt x="455703" y="7956"/>
                </a:lnTo>
                <a:lnTo>
                  <a:pt x="410704" y="17653"/>
                </a:lnTo>
                <a:lnTo>
                  <a:pt x="367155" y="30945"/>
                </a:lnTo>
                <a:lnTo>
                  <a:pt x="325220" y="47664"/>
                </a:lnTo>
                <a:lnTo>
                  <a:pt x="285064" y="67647"/>
                </a:lnTo>
                <a:lnTo>
                  <a:pt x="246853" y="90729"/>
                </a:lnTo>
                <a:lnTo>
                  <a:pt x="210751" y="116744"/>
                </a:lnTo>
                <a:lnTo>
                  <a:pt x="176923" y="145528"/>
                </a:lnTo>
                <a:lnTo>
                  <a:pt x="145534" y="176916"/>
                </a:lnTo>
                <a:lnTo>
                  <a:pt x="116749" y="210743"/>
                </a:lnTo>
                <a:lnTo>
                  <a:pt x="90733" y="246844"/>
                </a:lnTo>
                <a:lnTo>
                  <a:pt x="67650" y="285055"/>
                </a:lnTo>
                <a:lnTo>
                  <a:pt x="47666" y="325209"/>
                </a:lnTo>
                <a:lnTo>
                  <a:pt x="30946" y="367143"/>
                </a:lnTo>
                <a:lnTo>
                  <a:pt x="17654" y="410692"/>
                </a:lnTo>
                <a:lnTo>
                  <a:pt x="7956" y="455690"/>
                </a:lnTo>
                <a:lnTo>
                  <a:pt x="2016" y="501973"/>
                </a:lnTo>
                <a:lnTo>
                  <a:pt x="0" y="549376"/>
                </a:lnTo>
                <a:lnTo>
                  <a:pt x="2016" y="596779"/>
                </a:lnTo>
                <a:lnTo>
                  <a:pt x="7956" y="643062"/>
                </a:lnTo>
                <a:lnTo>
                  <a:pt x="17654" y="688061"/>
                </a:lnTo>
                <a:lnTo>
                  <a:pt x="30946" y="731610"/>
                </a:lnTo>
                <a:lnTo>
                  <a:pt x="47666" y="773545"/>
                </a:lnTo>
                <a:lnTo>
                  <a:pt x="67650" y="813701"/>
                </a:lnTo>
                <a:lnTo>
                  <a:pt x="90733" y="851912"/>
                </a:lnTo>
                <a:lnTo>
                  <a:pt x="116749" y="888014"/>
                </a:lnTo>
                <a:lnTo>
                  <a:pt x="145534" y="921842"/>
                </a:lnTo>
                <a:lnTo>
                  <a:pt x="176923" y="953231"/>
                </a:lnTo>
                <a:lnTo>
                  <a:pt x="210751" y="982016"/>
                </a:lnTo>
                <a:lnTo>
                  <a:pt x="246853" y="1008032"/>
                </a:lnTo>
                <a:lnTo>
                  <a:pt x="285064" y="1031115"/>
                </a:lnTo>
                <a:lnTo>
                  <a:pt x="325220" y="1051099"/>
                </a:lnTo>
                <a:lnTo>
                  <a:pt x="367155" y="1067819"/>
                </a:lnTo>
                <a:lnTo>
                  <a:pt x="410704" y="1081111"/>
                </a:lnTo>
                <a:lnTo>
                  <a:pt x="455703" y="1090809"/>
                </a:lnTo>
                <a:lnTo>
                  <a:pt x="501986" y="1096749"/>
                </a:lnTo>
                <a:lnTo>
                  <a:pt x="549389" y="1098765"/>
                </a:lnTo>
                <a:lnTo>
                  <a:pt x="597830" y="1096659"/>
                </a:lnTo>
                <a:lnTo>
                  <a:pt x="645098" y="1090456"/>
                </a:lnTo>
                <a:lnTo>
                  <a:pt x="691015" y="1080335"/>
                </a:lnTo>
                <a:lnTo>
                  <a:pt x="735406" y="1066469"/>
                </a:lnTo>
                <a:lnTo>
                  <a:pt x="555193" y="549376"/>
                </a:lnTo>
                <a:lnTo>
                  <a:pt x="549389" y="0"/>
                </a:lnTo>
                <a:close/>
              </a:path>
            </a:pathLst>
          </a:custGeom>
          <a:solidFill>
            <a:srgbClr val="3974A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/>
          <p:nvPr/>
        </p:nvSpPr>
        <p:spPr>
          <a:xfrm>
            <a:off x="8383861" y="1005001"/>
            <a:ext cx="735965" cy="1099185"/>
          </a:xfrm>
          <a:custGeom>
            <a:rect l="l" t="t" r="r" b="b"/>
            <a:pathLst>
              <a:path w="735965" h="1099185">
                <a:moveTo>
                  <a:pt x="735406" y="1066469"/>
                </a:moveTo>
                <a:lnTo>
                  <a:pt x="691015" y="1080335"/>
                </a:lnTo>
                <a:lnTo>
                  <a:pt x="645098" y="1090456"/>
                </a:lnTo>
                <a:lnTo>
                  <a:pt x="597830" y="1096659"/>
                </a:lnTo>
                <a:lnTo>
                  <a:pt x="549389" y="1098765"/>
                </a:lnTo>
                <a:lnTo>
                  <a:pt x="501986" y="1096749"/>
                </a:lnTo>
                <a:lnTo>
                  <a:pt x="455703" y="1090809"/>
                </a:lnTo>
                <a:lnTo>
                  <a:pt x="410704" y="1081111"/>
                </a:lnTo>
                <a:lnTo>
                  <a:pt x="367155" y="1067819"/>
                </a:lnTo>
                <a:lnTo>
                  <a:pt x="325220" y="1051099"/>
                </a:lnTo>
                <a:lnTo>
                  <a:pt x="285064" y="1031115"/>
                </a:lnTo>
                <a:lnTo>
                  <a:pt x="246853" y="1008032"/>
                </a:lnTo>
                <a:lnTo>
                  <a:pt x="210751" y="982016"/>
                </a:lnTo>
                <a:lnTo>
                  <a:pt x="176923" y="953231"/>
                </a:lnTo>
                <a:lnTo>
                  <a:pt x="145534" y="921842"/>
                </a:lnTo>
                <a:lnTo>
                  <a:pt x="116749" y="888014"/>
                </a:lnTo>
                <a:lnTo>
                  <a:pt x="90733" y="851912"/>
                </a:lnTo>
                <a:lnTo>
                  <a:pt x="67650" y="813701"/>
                </a:lnTo>
                <a:lnTo>
                  <a:pt x="47666" y="773545"/>
                </a:lnTo>
                <a:lnTo>
                  <a:pt x="30946" y="731610"/>
                </a:lnTo>
                <a:lnTo>
                  <a:pt x="17654" y="688061"/>
                </a:lnTo>
                <a:lnTo>
                  <a:pt x="7956" y="643062"/>
                </a:lnTo>
                <a:lnTo>
                  <a:pt x="2016" y="596779"/>
                </a:lnTo>
                <a:lnTo>
                  <a:pt x="0" y="549376"/>
                </a:lnTo>
                <a:lnTo>
                  <a:pt x="2016" y="501973"/>
                </a:lnTo>
                <a:lnTo>
                  <a:pt x="7956" y="455690"/>
                </a:lnTo>
                <a:lnTo>
                  <a:pt x="17654" y="410692"/>
                </a:lnTo>
                <a:lnTo>
                  <a:pt x="30946" y="367143"/>
                </a:lnTo>
                <a:lnTo>
                  <a:pt x="47666" y="325209"/>
                </a:lnTo>
                <a:lnTo>
                  <a:pt x="67650" y="285055"/>
                </a:lnTo>
                <a:lnTo>
                  <a:pt x="90733" y="246844"/>
                </a:lnTo>
                <a:lnTo>
                  <a:pt x="116749" y="210743"/>
                </a:lnTo>
                <a:lnTo>
                  <a:pt x="145534" y="176916"/>
                </a:lnTo>
                <a:lnTo>
                  <a:pt x="176923" y="145528"/>
                </a:lnTo>
                <a:lnTo>
                  <a:pt x="210751" y="116744"/>
                </a:lnTo>
                <a:lnTo>
                  <a:pt x="246853" y="90729"/>
                </a:lnTo>
                <a:lnTo>
                  <a:pt x="285064" y="67647"/>
                </a:lnTo>
                <a:lnTo>
                  <a:pt x="325220" y="47664"/>
                </a:lnTo>
                <a:lnTo>
                  <a:pt x="367155" y="30945"/>
                </a:lnTo>
                <a:lnTo>
                  <a:pt x="410704" y="17653"/>
                </a:lnTo>
                <a:lnTo>
                  <a:pt x="455703" y="7956"/>
                </a:lnTo>
                <a:lnTo>
                  <a:pt x="501986" y="2016"/>
                </a:lnTo>
                <a:lnTo>
                  <a:pt x="549389" y="0"/>
                </a:lnTo>
                <a:lnTo>
                  <a:pt x="555193" y="549376"/>
                </a:lnTo>
                <a:lnTo>
                  <a:pt x="735406" y="1066469"/>
                </a:lnTo>
                <a:close/>
              </a:path>
            </a:pathLst>
          </a:custGeom>
          <a:ln w="12700">
            <a:solidFill>
              <a:srgbClr val="3974A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/>
          <p:nvPr/>
        </p:nvSpPr>
        <p:spPr>
          <a:xfrm>
            <a:off x="8595772" y="1211087"/>
            <a:ext cx="687070" cy="687070"/>
          </a:xfrm>
          <a:custGeom>
            <a:rect l="l" t="t" r="r" b="b"/>
            <a:pathLst>
              <a:path w="687070" h="687069">
                <a:moveTo>
                  <a:pt x="343281" y="0"/>
                </a:moveTo>
                <a:lnTo>
                  <a:pt x="296700" y="3133"/>
                </a:lnTo>
                <a:lnTo>
                  <a:pt x="252024" y="12262"/>
                </a:lnTo>
                <a:lnTo>
                  <a:pt x="209661" y="26977"/>
                </a:lnTo>
                <a:lnTo>
                  <a:pt x="170021" y="46869"/>
                </a:lnTo>
                <a:lnTo>
                  <a:pt x="133513" y="71528"/>
                </a:lnTo>
                <a:lnTo>
                  <a:pt x="100545" y="100547"/>
                </a:lnTo>
                <a:lnTo>
                  <a:pt x="71527" y="133516"/>
                </a:lnTo>
                <a:lnTo>
                  <a:pt x="46868" y="170025"/>
                </a:lnTo>
                <a:lnTo>
                  <a:pt x="26977" y="209667"/>
                </a:lnTo>
                <a:lnTo>
                  <a:pt x="12262" y="252031"/>
                </a:lnTo>
                <a:lnTo>
                  <a:pt x="3133" y="296710"/>
                </a:lnTo>
                <a:lnTo>
                  <a:pt x="0" y="343293"/>
                </a:lnTo>
                <a:lnTo>
                  <a:pt x="3133" y="389877"/>
                </a:lnTo>
                <a:lnTo>
                  <a:pt x="12262" y="434555"/>
                </a:lnTo>
                <a:lnTo>
                  <a:pt x="26977" y="476920"/>
                </a:lnTo>
                <a:lnTo>
                  <a:pt x="46868" y="516561"/>
                </a:lnTo>
                <a:lnTo>
                  <a:pt x="71527" y="553071"/>
                </a:lnTo>
                <a:lnTo>
                  <a:pt x="100545" y="586039"/>
                </a:lnTo>
                <a:lnTo>
                  <a:pt x="133513" y="615058"/>
                </a:lnTo>
                <a:lnTo>
                  <a:pt x="170021" y="639718"/>
                </a:lnTo>
                <a:lnTo>
                  <a:pt x="209661" y="659610"/>
                </a:lnTo>
                <a:lnTo>
                  <a:pt x="252024" y="674324"/>
                </a:lnTo>
                <a:lnTo>
                  <a:pt x="296700" y="683453"/>
                </a:lnTo>
                <a:lnTo>
                  <a:pt x="343281" y="686587"/>
                </a:lnTo>
                <a:lnTo>
                  <a:pt x="389864" y="683453"/>
                </a:lnTo>
                <a:lnTo>
                  <a:pt x="434542" y="674324"/>
                </a:lnTo>
                <a:lnTo>
                  <a:pt x="476907" y="659610"/>
                </a:lnTo>
                <a:lnTo>
                  <a:pt x="516548" y="639718"/>
                </a:lnTo>
                <a:lnTo>
                  <a:pt x="553058" y="615058"/>
                </a:lnTo>
                <a:lnTo>
                  <a:pt x="586027" y="586039"/>
                </a:lnTo>
                <a:lnTo>
                  <a:pt x="615045" y="553071"/>
                </a:lnTo>
                <a:lnTo>
                  <a:pt x="639705" y="516561"/>
                </a:lnTo>
                <a:lnTo>
                  <a:pt x="659597" y="476920"/>
                </a:lnTo>
                <a:lnTo>
                  <a:pt x="674312" y="434555"/>
                </a:lnTo>
                <a:lnTo>
                  <a:pt x="683440" y="389877"/>
                </a:lnTo>
                <a:lnTo>
                  <a:pt x="686574" y="343293"/>
                </a:lnTo>
                <a:lnTo>
                  <a:pt x="683440" y="296710"/>
                </a:lnTo>
                <a:lnTo>
                  <a:pt x="674312" y="252031"/>
                </a:lnTo>
                <a:lnTo>
                  <a:pt x="659597" y="209667"/>
                </a:lnTo>
                <a:lnTo>
                  <a:pt x="639705" y="170025"/>
                </a:lnTo>
                <a:lnTo>
                  <a:pt x="615045" y="133516"/>
                </a:lnTo>
                <a:lnTo>
                  <a:pt x="586027" y="100547"/>
                </a:lnTo>
                <a:lnTo>
                  <a:pt x="553058" y="71528"/>
                </a:lnTo>
                <a:lnTo>
                  <a:pt x="516548" y="46869"/>
                </a:lnTo>
                <a:lnTo>
                  <a:pt x="476907" y="26977"/>
                </a:lnTo>
                <a:lnTo>
                  <a:pt x="434542" y="12262"/>
                </a:lnTo>
                <a:lnTo>
                  <a:pt x="389864" y="3133"/>
                </a:lnTo>
                <a:lnTo>
                  <a:pt x="34328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 txBox="1"/>
          <p:nvPr/>
        </p:nvSpPr>
        <p:spPr>
          <a:xfrm>
            <a:off x="9493963" y="865294"/>
            <a:ext cx="4318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愿意尝试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3" name="object 103"/>
          <p:cNvSpPr txBox="1"/>
          <p:nvPr/>
        </p:nvSpPr>
        <p:spPr>
          <a:xfrm>
            <a:off x="9493963" y="1017694"/>
            <a:ext cx="8382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全屋智能家居系统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4" name="object 104"/>
          <p:cNvSpPr txBox="1"/>
          <p:nvPr/>
        </p:nvSpPr>
        <p:spPr>
          <a:xfrm>
            <a:off x="9693201" y="2011748"/>
            <a:ext cx="4318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不会考虑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7850482" y="1363657"/>
            <a:ext cx="347980" cy="42672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6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不确定</a:t>
            </a: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850" spc="80">
                <a:solidFill>
                  <a:srgbClr val="3974AF"/>
                </a:solidFill>
                <a:latin typeface="宋体"/>
                <a:cs typeface="宋体"/>
              </a:rPr>
              <a:t>55.4%</a:t>
            </a:r>
            <a:endParaRPr sz="850">
              <a:latin typeface="宋体"/>
              <a:cs typeface="宋体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9519174" y="1189011"/>
            <a:ext cx="347980" cy="1568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spc="80">
                <a:solidFill>
                  <a:srgbClr val="B3CADF"/>
                </a:solidFill>
                <a:latin typeface="宋体"/>
                <a:cs typeface="宋体"/>
              </a:rPr>
              <a:t>30.7%</a:t>
            </a:r>
            <a:endParaRPr sz="850">
              <a:latin typeface="宋体"/>
              <a:cs typeface="宋体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9751146" y="2213298"/>
            <a:ext cx="347980" cy="1568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spc="80">
                <a:solidFill>
                  <a:srgbClr val="5F90BD"/>
                </a:solidFill>
                <a:latin typeface="宋体"/>
                <a:cs typeface="宋体"/>
              </a:rPr>
              <a:t>13.9%</a:t>
            </a:r>
            <a:endParaRPr sz="850">
              <a:latin typeface="宋体"/>
              <a:cs typeface="宋体"/>
            </a:endParaRPr>
          </a:p>
        </p:txBody>
      </p:sp>
      <p:sp>
        <p:nvSpPr>
          <p:cNvPr id="108" name="object 108"/>
          <p:cNvSpPr/>
          <p:nvPr/>
        </p:nvSpPr>
        <p:spPr>
          <a:xfrm>
            <a:off x="7817267" y="1606815"/>
            <a:ext cx="710565" cy="127000"/>
          </a:xfrm>
          <a:custGeom>
            <a:rect l="l" t="t" r="r" b="b"/>
            <a:pathLst>
              <a:path w="710565" h="127000">
                <a:moveTo>
                  <a:pt x="710183" y="126720"/>
                </a:moveTo>
                <a:lnTo>
                  <a:pt x="453377" y="0"/>
                </a:lnTo>
                <a:lnTo>
                  <a:pt x="0" y="0"/>
                </a:lnTo>
              </a:path>
            </a:pathLst>
          </a:custGeom>
          <a:ln w="6349">
            <a:solidFill>
              <a:srgbClr val="41404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9" name="object 109"/>
          <p:cNvSpPr/>
          <p:nvPr/>
        </p:nvSpPr>
        <p:spPr>
          <a:xfrm>
            <a:off x="8513290" y="1719647"/>
            <a:ext cx="27305" cy="27305"/>
          </a:xfrm>
          <a:custGeom>
            <a:rect l="l" t="t" r="r" b="b"/>
            <a:pathLst>
              <a:path w="27303" h="27305">
                <a:moveTo>
                  <a:pt x="13004" y="0"/>
                </a:moveTo>
                <a:lnTo>
                  <a:pt x="5842" y="2438"/>
                </a:lnTo>
                <a:lnTo>
                  <a:pt x="0" y="14249"/>
                </a:lnTo>
                <a:lnTo>
                  <a:pt x="2438" y="21412"/>
                </a:lnTo>
                <a:lnTo>
                  <a:pt x="14262" y="27254"/>
                </a:lnTo>
                <a:lnTo>
                  <a:pt x="21412" y="24815"/>
                </a:lnTo>
                <a:lnTo>
                  <a:pt x="27254" y="12992"/>
                </a:lnTo>
                <a:lnTo>
                  <a:pt x="24815" y="5842"/>
                </a:lnTo>
                <a:lnTo>
                  <a:pt x="13004" y="0"/>
                </a:lnTo>
                <a:close/>
              </a:path>
            </a:pathLst>
          </a:custGeom>
          <a:solidFill>
            <a:srgbClr val="41404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0" name="object 110"/>
          <p:cNvSpPr/>
          <p:nvPr/>
        </p:nvSpPr>
        <p:spPr>
          <a:xfrm>
            <a:off x="9335723" y="1181284"/>
            <a:ext cx="1038225" cy="191770"/>
          </a:xfrm>
          <a:custGeom>
            <a:rect l="l" t="t" r="r" b="b"/>
            <a:pathLst>
              <a:path w="1038225" h="191769">
                <a:moveTo>
                  <a:pt x="0" y="191414"/>
                </a:moveTo>
                <a:lnTo>
                  <a:pt x="183095" y="0"/>
                </a:lnTo>
                <a:lnTo>
                  <a:pt x="1037742" y="0"/>
                </a:lnTo>
              </a:path>
            </a:pathLst>
          </a:custGeom>
          <a:ln w="6350">
            <a:solidFill>
              <a:srgbClr val="41404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1" name="object 111"/>
          <p:cNvSpPr/>
          <p:nvPr/>
        </p:nvSpPr>
        <p:spPr>
          <a:xfrm>
            <a:off x="9322955" y="1359082"/>
            <a:ext cx="26670" cy="26670"/>
          </a:xfrm>
          <a:custGeom>
            <a:rect l="l" t="t" r="r" b="b"/>
            <a:pathLst>
              <a:path w="26670" h="26669">
                <a:moveTo>
                  <a:pt x="16662" y="0"/>
                </a:moveTo>
                <a:lnTo>
                  <a:pt x="9105" y="165"/>
                </a:lnTo>
                <a:lnTo>
                  <a:pt x="0" y="9702"/>
                </a:lnTo>
                <a:lnTo>
                  <a:pt x="165" y="17259"/>
                </a:lnTo>
                <a:lnTo>
                  <a:pt x="9690" y="26365"/>
                </a:lnTo>
                <a:lnTo>
                  <a:pt x="17246" y="26200"/>
                </a:lnTo>
                <a:lnTo>
                  <a:pt x="26365" y="16675"/>
                </a:lnTo>
                <a:lnTo>
                  <a:pt x="26187" y="9118"/>
                </a:lnTo>
                <a:lnTo>
                  <a:pt x="16662" y="0"/>
                </a:lnTo>
                <a:close/>
              </a:path>
            </a:pathLst>
          </a:custGeom>
          <a:solidFill>
            <a:srgbClr val="41404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2" name="object 112"/>
          <p:cNvSpPr/>
          <p:nvPr/>
        </p:nvSpPr>
        <p:spPr>
          <a:xfrm>
            <a:off x="9247337" y="1875805"/>
            <a:ext cx="921385" cy="328295"/>
          </a:xfrm>
          <a:custGeom>
            <a:rect l="l" t="t" r="r" b="b"/>
            <a:pathLst>
              <a:path w="921384" h="328294">
                <a:moveTo>
                  <a:pt x="0" y="0"/>
                </a:moveTo>
                <a:lnTo>
                  <a:pt x="458558" y="328256"/>
                </a:lnTo>
                <a:lnTo>
                  <a:pt x="920953" y="328256"/>
                </a:lnTo>
              </a:path>
            </a:pathLst>
          </a:custGeom>
          <a:ln w="6349">
            <a:solidFill>
              <a:srgbClr val="41404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3" name="object 113"/>
          <p:cNvSpPr txBox="1"/>
          <p:nvPr/>
        </p:nvSpPr>
        <p:spPr>
          <a:xfrm>
            <a:off x="10086844" y="4186184"/>
            <a:ext cx="308610" cy="1346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00" spc="20">
                <a:solidFill>
                  <a:srgbClr val="323031"/>
                </a:solidFill>
                <a:latin typeface="宋体"/>
                <a:cs typeface="宋体"/>
              </a:rPr>
              <a:t>33.9％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4" name="object 114"/>
          <p:cNvSpPr txBox="1"/>
          <p:nvPr/>
        </p:nvSpPr>
        <p:spPr>
          <a:xfrm>
            <a:off x="9293016" y="4421395"/>
            <a:ext cx="309245" cy="1346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00" spc="20">
                <a:solidFill>
                  <a:srgbClr val="323031"/>
                </a:solidFill>
                <a:latin typeface="宋体"/>
                <a:cs typeface="宋体"/>
              </a:rPr>
              <a:t>19.7％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5" name="object 115"/>
          <p:cNvSpPr txBox="1"/>
          <p:nvPr/>
        </p:nvSpPr>
        <p:spPr>
          <a:xfrm>
            <a:off x="9212733" y="4656607"/>
            <a:ext cx="311150" cy="1346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00" spc="20">
                <a:solidFill>
                  <a:srgbClr val="323031"/>
                </a:solidFill>
                <a:latin typeface="宋体"/>
                <a:cs typeface="宋体"/>
              </a:rPr>
              <a:t>18.8％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6" name="object 116"/>
          <p:cNvSpPr txBox="1"/>
          <p:nvPr/>
        </p:nvSpPr>
        <p:spPr>
          <a:xfrm>
            <a:off x="9042894" y="4891818"/>
            <a:ext cx="308610" cy="1346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00" spc="20">
                <a:solidFill>
                  <a:srgbClr val="323031"/>
                </a:solidFill>
                <a:latin typeface="宋体"/>
                <a:cs typeface="宋体"/>
              </a:rPr>
              <a:t>16.2</a:t>
            </a:r>
            <a:r>
              <a:rPr sz="700" spc="15">
                <a:solidFill>
                  <a:srgbClr val="323031"/>
                </a:solidFill>
                <a:latin typeface="宋体"/>
                <a:cs typeface="宋体"/>
              </a:rPr>
              <a:t>％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7" name="object 117"/>
          <p:cNvSpPr txBox="1"/>
          <p:nvPr/>
        </p:nvSpPr>
        <p:spPr>
          <a:xfrm>
            <a:off x="8950245" y="5127121"/>
            <a:ext cx="309245" cy="1346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00" spc="20">
                <a:solidFill>
                  <a:srgbClr val="323031"/>
                </a:solidFill>
                <a:latin typeface="宋体"/>
                <a:cs typeface="宋体"/>
              </a:rPr>
              <a:t>14.3％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8" name="object 118"/>
          <p:cNvSpPr txBox="1"/>
          <p:nvPr/>
        </p:nvSpPr>
        <p:spPr>
          <a:xfrm>
            <a:off x="8810410" y="5362332"/>
            <a:ext cx="309245" cy="1346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00" spc="20">
                <a:solidFill>
                  <a:srgbClr val="323031"/>
                </a:solidFill>
                <a:latin typeface="宋体"/>
                <a:cs typeface="宋体"/>
              </a:rPr>
              <a:t>11.6％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9" name="object 119"/>
          <p:cNvSpPr txBox="1"/>
          <p:nvPr/>
        </p:nvSpPr>
        <p:spPr>
          <a:xfrm>
            <a:off x="8810410" y="5597544"/>
            <a:ext cx="309245" cy="1346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00" spc="20">
                <a:solidFill>
                  <a:srgbClr val="323031"/>
                </a:solidFill>
                <a:latin typeface="宋体"/>
                <a:cs typeface="宋体"/>
              </a:rPr>
              <a:t>11.6％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0" name="object 120"/>
          <p:cNvSpPr txBox="1"/>
          <p:nvPr/>
        </p:nvSpPr>
        <p:spPr>
          <a:xfrm>
            <a:off x="8735218" y="5832755"/>
            <a:ext cx="309880" cy="1346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00" spc="20">
                <a:solidFill>
                  <a:srgbClr val="323031"/>
                </a:solidFill>
                <a:latin typeface="宋体"/>
                <a:cs typeface="宋体"/>
              </a:rPr>
              <a:t>10.8％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1" name="object 121"/>
          <p:cNvSpPr txBox="1"/>
          <p:nvPr/>
        </p:nvSpPr>
        <p:spPr>
          <a:xfrm>
            <a:off x="8735218" y="6068058"/>
            <a:ext cx="309880" cy="1346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00" spc="20">
                <a:solidFill>
                  <a:srgbClr val="323031"/>
                </a:solidFill>
                <a:latin typeface="宋体"/>
                <a:cs typeface="宋体"/>
              </a:rPr>
              <a:t>10.8％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2" name="object 122"/>
          <p:cNvSpPr txBox="1"/>
          <p:nvPr/>
        </p:nvSpPr>
        <p:spPr>
          <a:xfrm>
            <a:off x="8706215" y="6303269"/>
            <a:ext cx="254000" cy="1346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00" spc="5">
                <a:solidFill>
                  <a:srgbClr val="323031"/>
                </a:solidFill>
                <a:latin typeface="宋体"/>
                <a:cs typeface="宋体"/>
              </a:rPr>
              <a:t>9.1％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3" name="object 123"/>
          <p:cNvSpPr txBox="1"/>
          <p:nvPr/>
        </p:nvSpPr>
        <p:spPr>
          <a:xfrm>
            <a:off x="8562288" y="6538481"/>
            <a:ext cx="254000" cy="1346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00" spc="5">
                <a:solidFill>
                  <a:srgbClr val="323031"/>
                </a:solidFill>
                <a:latin typeface="宋体"/>
                <a:cs typeface="宋体"/>
              </a:rPr>
              <a:t>7.9％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4" name="object 124"/>
          <p:cNvSpPr/>
          <p:nvPr/>
        </p:nvSpPr>
        <p:spPr>
          <a:xfrm>
            <a:off x="6310185" y="4180281"/>
            <a:ext cx="1678305" cy="119380"/>
          </a:xfrm>
          <a:custGeom>
            <a:rect l="l" t="t" r="r" b="b"/>
            <a:pathLst>
              <a:path w="1678304" h="119379">
                <a:moveTo>
                  <a:pt x="0" y="118999"/>
                </a:moveTo>
                <a:lnTo>
                  <a:pt x="1677835" y="118999"/>
                </a:lnTo>
                <a:lnTo>
                  <a:pt x="1677835" y="0"/>
                </a:lnTo>
                <a:lnTo>
                  <a:pt x="0" y="0"/>
                </a:lnTo>
                <a:lnTo>
                  <a:pt x="0" y="118999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5" name="object 125"/>
          <p:cNvSpPr txBox="1"/>
          <p:nvPr/>
        </p:nvSpPr>
        <p:spPr>
          <a:xfrm>
            <a:off x="5942469" y="4180281"/>
            <a:ext cx="374650" cy="119380"/>
          </a:xfrm>
          <a:prstGeom prst="rect">
            <a:avLst/>
          </a:prstGeom>
          <a:solidFill>
            <a:srgbClr val="DEDFDF"/>
          </a:solidFill>
        </p:spPr>
        <p:txBody>
          <a:bodyPr vert="horz" wrap="square" lIns="0" tIns="10160" rIns="0" bIns="0" rtlCol="0">
            <a:spAutoFit/>
          </a:bodyPr>
          <a:lstStyle/>
          <a:p>
            <a:pPr marL="27940">
              <a:lnSpc>
                <a:spcPct val="100000"/>
              </a:lnSpc>
              <a:spcBef>
                <a:spcPts val="80"/>
              </a:spcBef>
            </a:pP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购置成本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26" name="object 126"/>
          <p:cNvSpPr/>
          <p:nvPr/>
        </p:nvSpPr>
        <p:spPr>
          <a:xfrm>
            <a:off x="6310795" y="6077737"/>
            <a:ext cx="1678305" cy="119380"/>
          </a:xfrm>
          <a:custGeom>
            <a:rect l="l" t="t" r="r" b="b"/>
            <a:pathLst>
              <a:path w="1678304" h="119379">
                <a:moveTo>
                  <a:pt x="0" y="118999"/>
                </a:moveTo>
                <a:lnTo>
                  <a:pt x="1677835" y="118999"/>
                </a:lnTo>
                <a:lnTo>
                  <a:pt x="1677835" y="0"/>
                </a:lnTo>
                <a:lnTo>
                  <a:pt x="0" y="0"/>
                </a:lnTo>
                <a:lnTo>
                  <a:pt x="0" y="118999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7" name="object 127"/>
          <p:cNvSpPr txBox="1"/>
          <p:nvPr/>
        </p:nvSpPr>
        <p:spPr>
          <a:xfrm>
            <a:off x="6491318" y="6074009"/>
            <a:ext cx="1497330" cy="1187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担心需要花费大量时间和精力去学习和适应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28" name="object 128"/>
          <p:cNvSpPr txBox="1"/>
          <p:nvPr/>
        </p:nvSpPr>
        <p:spPr>
          <a:xfrm>
            <a:off x="5900420" y="6077724"/>
            <a:ext cx="582295" cy="119380"/>
          </a:xfrm>
          <a:prstGeom prst="rect">
            <a:avLst/>
          </a:prstGeom>
          <a:solidFill>
            <a:srgbClr val="DEDFDF"/>
          </a:solidFill>
        </p:spPr>
        <p:txBody>
          <a:bodyPr vert="horz" wrap="square" lIns="0" tIns="10160" rIns="0" bIns="0" rtlCol="0">
            <a:spAutoFit/>
          </a:bodyPr>
          <a:lstStyle/>
          <a:p>
            <a:pPr marL="20955">
              <a:lnSpc>
                <a:spcPct val="100000"/>
              </a:lnSpc>
              <a:spcBef>
                <a:spcPts val="80"/>
              </a:spcBef>
            </a:pP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学习与适用门槛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29" name="object 129"/>
          <p:cNvSpPr/>
          <p:nvPr/>
        </p:nvSpPr>
        <p:spPr>
          <a:xfrm>
            <a:off x="6403911" y="5362663"/>
            <a:ext cx="1584325" cy="119380"/>
          </a:xfrm>
          <a:custGeom>
            <a:rect l="l" t="t" r="r" b="b"/>
            <a:pathLst>
              <a:path w="1584325" h="119379">
                <a:moveTo>
                  <a:pt x="0" y="118999"/>
                </a:moveTo>
                <a:lnTo>
                  <a:pt x="1584109" y="118999"/>
                </a:lnTo>
                <a:lnTo>
                  <a:pt x="1584109" y="0"/>
                </a:lnTo>
                <a:lnTo>
                  <a:pt x="0" y="0"/>
                </a:lnTo>
                <a:lnTo>
                  <a:pt x="0" y="118999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0" name="object 130"/>
          <p:cNvSpPr/>
          <p:nvPr/>
        </p:nvSpPr>
        <p:spPr>
          <a:xfrm>
            <a:off x="6588137" y="4416755"/>
            <a:ext cx="1400175" cy="119380"/>
          </a:xfrm>
          <a:custGeom>
            <a:rect l="l" t="t" r="r" b="b"/>
            <a:pathLst>
              <a:path w="1400175" h="119379">
                <a:moveTo>
                  <a:pt x="0" y="118999"/>
                </a:moveTo>
                <a:lnTo>
                  <a:pt x="1399882" y="118999"/>
                </a:lnTo>
                <a:lnTo>
                  <a:pt x="1399882" y="0"/>
                </a:lnTo>
                <a:lnTo>
                  <a:pt x="0" y="0"/>
                </a:lnTo>
                <a:lnTo>
                  <a:pt x="0" y="118999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1" name="object 131"/>
          <p:cNvSpPr txBox="1"/>
          <p:nvPr/>
        </p:nvSpPr>
        <p:spPr>
          <a:xfrm>
            <a:off x="6335824" y="4176562"/>
            <a:ext cx="1652270" cy="3549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装修成本或者后续维护成本费用太高，超出预算</a:t>
            </a:r>
            <a:endParaRPr sz="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50">
              <a:latin typeface="宋体"/>
              <a:cs typeface="宋体"/>
            </a:endParaRPr>
          </a:p>
          <a:p>
            <a:pPr marL="41275">
              <a:lnSpc>
                <a:spcPct val="100000"/>
              </a:lnSpc>
            </a:pP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隐私和安全</a:t>
            </a:r>
            <a:r>
              <a:rPr sz="600" spc="75">
                <a:solidFill>
                  <a:srgbClr val="414042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对智慧家具的隐私和安全有所顾虑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32" name="object 132"/>
          <p:cNvSpPr/>
          <p:nvPr/>
        </p:nvSpPr>
        <p:spPr>
          <a:xfrm>
            <a:off x="6588137" y="6308559"/>
            <a:ext cx="1400175" cy="119380"/>
          </a:xfrm>
          <a:custGeom>
            <a:rect l="l" t="t" r="r" b="b"/>
            <a:pathLst>
              <a:path w="1400175" h="119379">
                <a:moveTo>
                  <a:pt x="0" y="118998"/>
                </a:moveTo>
                <a:lnTo>
                  <a:pt x="1399882" y="118998"/>
                </a:lnTo>
                <a:lnTo>
                  <a:pt x="1399882" y="0"/>
                </a:lnTo>
                <a:lnTo>
                  <a:pt x="0" y="0"/>
                </a:lnTo>
                <a:lnTo>
                  <a:pt x="0" y="118998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3" name="object 133"/>
          <p:cNvSpPr/>
          <p:nvPr/>
        </p:nvSpPr>
        <p:spPr>
          <a:xfrm>
            <a:off x="6438404" y="6308559"/>
            <a:ext cx="204470" cy="119380"/>
          </a:xfrm>
          <a:custGeom>
            <a:rect l="l" t="t" r="r" b="b"/>
            <a:pathLst>
              <a:path w="204470" h="119379">
                <a:moveTo>
                  <a:pt x="0" y="118998"/>
                </a:moveTo>
                <a:lnTo>
                  <a:pt x="204165" y="118998"/>
                </a:lnTo>
                <a:lnTo>
                  <a:pt x="204165" y="0"/>
                </a:lnTo>
                <a:lnTo>
                  <a:pt x="0" y="0"/>
                </a:lnTo>
                <a:lnTo>
                  <a:pt x="0" y="118998"/>
                </a:lnTo>
                <a:close/>
              </a:path>
            </a:pathLst>
          </a:custGeom>
          <a:solidFill>
            <a:srgbClr val="DEDFD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4" name="object 134"/>
          <p:cNvSpPr/>
          <p:nvPr/>
        </p:nvSpPr>
        <p:spPr>
          <a:xfrm>
            <a:off x="6843064" y="5126189"/>
            <a:ext cx="1145540" cy="119380"/>
          </a:xfrm>
          <a:custGeom>
            <a:rect l="l" t="t" r="r" b="b"/>
            <a:pathLst>
              <a:path w="1145540" h="119379">
                <a:moveTo>
                  <a:pt x="0" y="118999"/>
                </a:moveTo>
                <a:lnTo>
                  <a:pt x="1144955" y="118999"/>
                </a:lnTo>
                <a:lnTo>
                  <a:pt x="1144955" y="0"/>
                </a:lnTo>
                <a:lnTo>
                  <a:pt x="0" y="0"/>
                </a:lnTo>
                <a:lnTo>
                  <a:pt x="0" y="118999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5" name="object 135"/>
          <p:cNvSpPr/>
          <p:nvPr/>
        </p:nvSpPr>
        <p:spPr>
          <a:xfrm>
            <a:off x="6516789" y="4654994"/>
            <a:ext cx="1466850" cy="119380"/>
          </a:xfrm>
          <a:custGeom>
            <a:rect l="l" t="t" r="r" b="b"/>
            <a:pathLst>
              <a:path w="1466850" h="119379">
                <a:moveTo>
                  <a:pt x="0" y="118998"/>
                </a:moveTo>
                <a:lnTo>
                  <a:pt x="1466545" y="118998"/>
                </a:lnTo>
                <a:lnTo>
                  <a:pt x="1466545" y="0"/>
                </a:lnTo>
                <a:lnTo>
                  <a:pt x="0" y="0"/>
                </a:lnTo>
                <a:lnTo>
                  <a:pt x="0" y="118998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6" name="object 136"/>
          <p:cNvSpPr txBox="1"/>
          <p:nvPr/>
        </p:nvSpPr>
        <p:spPr>
          <a:xfrm>
            <a:off x="6187160" y="4651275"/>
            <a:ext cx="1795780" cy="123189"/>
          </a:xfrm>
          <a:prstGeom prst="rect">
            <a:avLst/>
          </a:prstGeom>
          <a:solidFill>
            <a:srgbClr val="DEDFDF"/>
          </a:solidFill>
        </p:spPr>
        <p:txBody>
          <a:bodyPr vert="horz" wrap="square" lIns="0" tIns="13970" rIns="0" bIns="0" rtlCol="0">
            <a:spAutoFit/>
          </a:bodyPr>
          <a:lstStyle/>
          <a:p>
            <a:pPr marL="33020">
              <a:lnSpc>
                <a:spcPct val="100000"/>
              </a:lnSpc>
              <a:spcBef>
                <a:spcPts val="110"/>
              </a:spcBef>
            </a:pP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技术可靠性</a:t>
            </a:r>
            <a:r>
              <a:rPr sz="600" spc="60">
                <a:solidFill>
                  <a:srgbClr val="414042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担心技术不成熟，可能出现故障或问题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37" name="object 137"/>
          <p:cNvSpPr/>
          <p:nvPr/>
        </p:nvSpPr>
        <p:spPr>
          <a:xfrm>
            <a:off x="6516789" y="5599138"/>
            <a:ext cx="1466850" cy="119380"/>
          </a:xfrm>
          <a:custGeom>
            <a:rect l="l" t="t" r="r" b="b"/>
            <a:pathLst>
              <a:path w="1466850" h="119379">
                <a:moveTo>
                  <a:pt x="0" y="118999"/>
                </a:moveTo>
                <a:lnTo>
                  <a:pt x="1466545" y="118999"/>
                </a:lnTo>
                <a:lnTo>
                  <a:pt x="1466545" y="0"/>
                </a:lnTo>
                <a:lnTo>
                  <a:pt x="0" y="0"/>
                </a:lnTo>
                <a:lnTo>
                  <a:pt x="0" y="118999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8" name="object 138"/>
          <p:cNvSpPr/>
          <p:nvPr/>
        </p:nvSpPr>
        <p:spPr>
          <a:xfrm>
            <a:off x="6123787" y="5599138"/>
            <a:ext cx="441959" cy="119380"/>
          </a:xfrm>
          <a:custGeom>
            <a:rect l="l" t="t" r="r" b="b"/>
            <a:pathLst>
              <a:path w="441959" h="119379">
                <a:moveTo>
                  <a:pt x="0" y="118999"/>
                </a:moveTo>
                <a:lnTo>
                  <a:pt x="441401" y="118999"/>
                </a:lnTo>
                <a:lnTo>
                  <a:pt x="441401" y="0"/>
                </a:lnTo>
                <a:lnTo>
                  <a:pt x="0" y="0"/>
                </a:lnTo>
                <a:lnTo>
                  <a:pt x="0" y="118999"/>
                </a:lnTo>
                <a:close/>
              </a:path>
            </a:pathLst>
          </a:custGeom>
          <a:solidFill>
            <a:srgbClr val="DEDFD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9" name="object 139"/>
          <p:cNvSpPr txBox="1"/>
          <p:nvPr/>
        </p:nvSpPr>
        <p:spPr>
          <a:xfrm>
            <a:off x="6035090" y="5358933"/>
            <a:ext cx="1952625" cy="354965"/>
          </a:xfrm>
          <a:prstGeom prst="rect">
            <a:avLst/>
          </a:prstGeom>
          <a:solidFill>
            <a:srgbClr val="DEDFDF"/>
          </a:solidFill>
        </p:spPr>
        <p:txBody>
          <a:bodyPr vert="horz" wrap="square" lIns="0" tIns="1397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10"/>
              </a:spcBef>
            </a:pP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产品效用</a:t>
            </a:r>
            <a:r>
              <a:rPr sz="600" spc="125">
                <a:solidFill>
                  <a:srgbClr val="414042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对智慧家居的实际效果和使用体验持怀疑态度</a:t>
            </a:r>
            <a:endParaRPr sz="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50">
              <a:latin typeface="宋体"/>
              <a:cs typeface="宋体"/>
            </a:endParaRPr>
          </a:p>
          <a:p>
            <a:pPr marR="9525" algn="r">
              <a:lnSpc>
                <a:spcPct val="100000"/>
              </a:lnSpc>
            </a:pP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信息和教育</a:t>
            </a:r>
            <a:r>
              <a:rPr sz="600" spc="-40">
                <a:solidFill>
                  <a:srgbClr val="414042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对智慧家居没有充分了解，缺乏决策信心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40" name="object 140"/>
          <p:cNvSpPr/>
          <p:nvPr/>
        </p:nvSpPr>
        <p:spPr>
          <a:xfrm>
            <a:off x="6482626" y="6781507"/>
            <a:ext cx="1501140" cy="119380"/>
          </a:xfrm>
          <a:custGeom>
            <a:rect l="l" t="t" r="r" b="b"/>
            <a:pathLst>
              <a:path w="1501140" h="119379">
                <a:moveTo>
                  <a:pt x="0" y="118998"/>
                </a:moveTo>
                <a:lnTo>
                  <a:pt x="1500708" y="118998"/>
                </a:lnTo>
                <a:lnTo>
                  <a:pt x="1500708" y="0"/>
                </a:lnTo>
                <a:lnTo>
                  <a:pt x="0" y="0"/>
                </a:lnTo>
                <a:lnTo>
                  <a:pt x="0" y="118998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1" name="object 141"/>
          <p:cNvSpPr/>
          <p:nvPr/>
        </p:nvSpPr>
        <p:spPr>
          <a:xfrm>
            <a:off x="6482626" y="6545033"/>
            <a:ext cx="1501140" cy="119380"/>
          </a:xfrm>
          <a:custGeom>
            <a:rect l="l" t="t" r="r" b="b"/>
            <a:pathLst>
              <a:path w="1501140" h="119379">
                <a:moveTo>
                  <a:pt x="0" y="118998"/>
                </a:moveTo>
                <a:lnTo>
                  <a:pt x="1500708" y="118998"/>
                </a:lnTo>
                <a:lnTo>
                  <a:pt x="1500708" y="0"/>
                </a:lnTo>
                <a:lnTo>
                  <a:pt x="0" y="0"/>
                </a:lnTo>
                <a:lnTo>
                  <a:pt x="0" y="118998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2" name="object 142"/>
          <p:cNvSpPr txBox="1"/>
          <p:nvPr/>
        </p:nvSpPr>
        <p:spPr>
          <a:xfrm>
            <a:off x="6047549" y="6304829"/>
            <a:ext cx="1940560" cy="59182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421640">
              <a:lnSpc>
                <a:spcPct val="100000"/>
              </a:lnSpc>
              <a:spcBef>
                <a:spcPts val="110"/>
              </a:spcBef>
            </a:pP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品牌</a:t>
            </a:r>
            <a:r>
              <a:rPr sz="600" spc="-50">
                <a:solidFill>
                  <a:srgbClr val="414042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接触的智慧家居公司或品牌信任度不高</a:t>
            </a:r>
            <a:endParaRPr sz="600">
              <a:latin typeface="宋体"/>
              <a:cs typeface="宋体"/>
            </a:endParaRPr>
          </a:p>
          <a:p>
            <a:pPr marL="20955" marR="9525" indent="73025">
              <a:lnSpc>
                <a:spcPct val="258599"/>
              </a:lnSpc>
            </a:pP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方案设计</a:t>
            </a:r>
            <a:r>
              <a:rPr sz="600" spc="75">
                <a:solidFill>
                  <a:srgbClr val="414042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认为方案设计浮于表面，没有真正满足需求 个性化设计</a:t>
            </a:r>
            <a:r>
              <a:rPr sz="600" spc="50">
                <a:solidFill>
                  <a:srgbClr val="414042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认为产品过于标准化，缺乏个性化和定制性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43" name="object 143"/>
          <p:cNvSpPr/>
          <p:nvPr/>
        </p:nvSpPr>
        <p:spPr>
          <a:xfrm>
            <a:off x="6474612" y="4844745"/>
            <a:ext cx="1513840" cy="209550"/>
          </a:xfrm>
          <a:custGeom>
            <a:rect l="l" t="t" r="r" b="b"/>
            <a:pathLst>
              <a:path w="1513840" h="209550">
                <a:moveTo>
                  <a:pt x="0" y="208927"/>
                </a:moveTo>
                <a:lnTo>
                  <a:pt x="1513420" y="208927"/>
                </a:lnTo>
                <a:lnTo>
                  <a:pt x="1513420" y="0"/>
                </a:lnTo>
                <a:lnTo>
                  <a:pt x="0" y="0"/>
                </a:lnTo>
                <a:lnTo>
                  <a:pt x="0" y="208927"/>
                </a:lnTo>
                <a:close/>
              </a:path>
            </a:pathLst>
          </a:custGeom>
          <a:ln w="12700">
            <a:solidFill>
              <a:srgbClr val="DEDFD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4" name="object 144"/>
          <p:cNvSpPr txBox="1"/>
          <p:nvPr/>
        </p:nvSpPr>
        <p:spPr>
          <a:xfrm>
            <a:off x="6481031" y="4841018"/>
            <a:ext cx="1506855" cy="40005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R="14604" algn="r">
              <a:lnSpc>
                <a:spcPct val="100000"/>
              </a:lnSpc>
              <a:spcBef>
                <a:spcPts val="110"/>
              </a:spcBef>
            </a:pP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尽管设计方案吸引人，但缺少现实中的成功</a:t>
            </a:r>
            <a:endParaRPr sz="600">
              <a:latin typeface="宋体"/>
              <a:cs typeface="宋体"/>
            </a:endParaRPr>
          </a:p>
          <a:p>
            <a:pPr marR="14604" algn="r">
              <a:lnSpc>
                <a:spcPct val="100000"/>
              </a:lnSpc>
              <a:spcBef>
                <a:spcPts val="10"/>
              </a:spcBef>
            </a:pP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案例作为参考</a:t>
            </a:r>
            <a:endParaRPr sz="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550">
              <a:latin typeface="宋体"/>
              <a:cs typeface="宋体"/>
            </a:endParaRPr>
          </a:p>
          <a:p>
            <a:pPr marR="5080" algn="r">
              <a:lnSpc>
                <a:spcPct val="100000"/>
              </a:lnSpc>
            </a:pP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落地效果</a:t>
            </a:r>
            <a:r>
              <a:rPr sz="600" spc="15">
                <a:solidFill>
                  <a:srgbClr val="414042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担心实际交付与前期设计不一致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45" name="object 145"/>
          <p:cNvSpPr txBox="1"/>
          <p:nvPr/>
        </p:nvSpPr>
        <p:spPr>
          <a:xfrm>
            <a:off x="5963284" y="4844745"/>
            <a:ext cx="518159" cy="209550"/>
          </a:xfrm>
          <a:prstGeom prst="rect">
            <a:avLst/>
          </a:prstGeom>
          <a:solidFill>
            <a:srgbClr val="DEDFDF"/>
          </a:solidFill>
        </p:spPr>
        <p:txBody>
          <a:bodyPr vert="horz" wrap="square" lIns="0" tIns="66040" rIns="0" bIns="0" rtlCol="0">
            <a:spAutoFit/>
          </a:bodyPr>
          <a:lstStyle/>
          <a:p>
            <a:pPr marL="23495">
              <a:lnSpc>
                <a:spcPct val="100000"/>
              </a:lnSpc>
              <a:spcBef>
                <a:spcPts val="520"/>
              </a:spcBef>
            </a:pP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缺少实例展示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46" name="object 146"/>
          <p:cNvSpPr txBox="1"/>
          <p:nvPr/>
        </p:nvSpPr>
        <p:spPr>
          <a:xfrm>
            <a:off x="6385445" y="5790653"/>
            <a:ext cx="1602740" cy="209550"/>
          </a:xfrm>
          <a:prstGeom prst="rect">
            <a:avLst/>
          </a:prstGeom>
          <a:ln w="12700">
            <a:solidFill>
              <a:srgbClr val="DEDFDF"/>
            </a:solidFill>
          </a:ln>
        </p:spPr>
        <p:txBody>
          <a:bodyPr vert="horz" wrap="square" lIns="0" tIns="10160" rIns="0" bIns="0" rtlCol="0">
            <a:spAutoFit/>
          </a:bodyPr>
          <a:lstStyle/>
          <a:p>
            <a:pPr marR="14604" algn="r">
              <a:lnSpc>
                <a:spcPct val="100000"/>
              </a:lnSpc>
              <a:spcBef>
                <a:spcPts val="80"/>
              </a:spcBef>
            </a:pP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未能看到合适的智慧家居解决方案、产品，或</a:t>
            </a:r>
            <a:endParaRPr sz="600">
              <a:latin typeface="宋体"/>
              <a:cs typeface="宋体"/>
            </a:endParaRPr>
          </a:p>
          <a:p>
            <a:pPr marR="14604" algn="r">
              <a:lnSpc>
                <a:spcPct val="100000"/>
              </a:lnSpc>
              <a:spcBef>
                <a:spcPts val="10"/>
              </a:spcBef>
            </a:pP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现有方案无法满足自身需求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47" name="object 147"/>
          <p:cNvSpPr txBox="1"/>
          <p:nvPr/>
        </p:nvSpPr>
        <p:spPr>
          <a:xfrm>
            <a:off x="6035090" y="5798439"/>
            <a:ext cx="342900" cy="201295"/>
          </a:xfrm>
          <a:prstGeom prst="rect">
            <a:avLst/>
          </a:prstGeom>
          <a:solidFill>
            <a:srgbClr val="DEDFDF"/>
          </a:solidFill>
        </p:spPr>
        <p:txBody>
          <a:bodyPr vert="horz" wrap="square" lIns="0" tIns="57785" rIns="0" bIns="0" rtlCol="0">
            <a:spAutoFit/>
          </a:bodyPr>
          <a:lstStyle/>
          <a:p>
            <a:pPr marL="17780">
              <a:lnSpc>
                <a:spcPct val="100000"/>
              </a:lnSpc>
              <a:spcBef>
                <a:spcPts val="455"/>
              </a:spcBef>
            </a:pPr>
            <a:r>
              <a:rPr sz="600" spc="5">
                <a:solidFill>
                  <a:srgbClr val="414042"/>
                </a:solidFill>
                <a:latin typeface="宋体"/>
                <a:cs typeface="宋体"/>
              </a:rPr>
              <a:t>产品选项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48" name="object 148"/>
          <p:cNvSpPr/>
          <p:nvPr/>
        </p:nvSpPr>
        <p:spPr>
          <a:xfrm>
            <a:off x="8738051" y="1353378"/>
            <a:ext cx="402590" cy="402590"/>
          </a:xfrm>
          <a:custGeom>
            <a:rect l="l" t="t" r="r" b="b"/>
            <a:pathLst>
              <a:path w="402590" h="402589">
                <a:moveTo>
                  <a:pt x="201002" y="0"/>
                </a:moveTo>
                <a:lnTo>
                  <a:pt x="154914" y="5308"/>
                </a:lnTo>
                <a:lnTo>
                  <a:pt x="112606" y="20430"/>
                </a:lnTo>
                <a:lnTo>
                  <a:pt x="75285" y="44158"/>
                </a:lnTo>
                <a:lnTo>
                  <a:pt x="44158" y="75285"/>
                </a:lnTo>
                <a:lnTo>
                  <a:pt x="20430" y="112606"/>
                </a:lnTo>
                <a:lnTo>
                  <a:pt x="5308" y="154914"/>
                </a:lnTo>
                <a:lnTo>
                  <a:pt x="0" y="201002"/>
                </a:lnTo>
                <a:lnTo>
                  <a:pt x="5308" y="247090"/>
                </a:lnTo>
                <a:lnTo>
                  <a:pt x="20430" y="289398"/>
                </a:lnTo>
                <a:lnTo>
                  <a:pt x="44158" y="326719"/>
                </a:lnTo>
                <a:lnTo>
                  <a:pt x="75285" y="357847"/>
                </a:lnTo>
                <a:lnTo>
                  <a:pt x="112606" y="381575"/>
                </a:lnTo>
                <a:lnTo>
                  <a:pt x="154914" y="396697"/>
                </a:lnTo>
                <a:lnTo>
                  <a:pt x="201002" y="402005"/>
                </a:lnTo>
                <a:lnTo>
                  <a:pt x="247090" y="396697"/>
                </a:lnTo>
                <a:lnTo>
                  <a:pt x="289398" y="381575"/>
                </a:lnTo>
                <a:lnTo>
                  <a:pt x="326719" y="357847"/>
                </a:lnTo>
                <a:lnTo>
                  <a:pt x="357847" y="326719"/>
                </a:lnTo>
                <a:lnTo>
                  <a:pt x="381575" y="289398"/>
                </a:lnTo>
                <a:lnTo>
                  <a:pt x="396697" y="247090"/>
                </a:lnTo>
                <a:lnTo>
                  <a:pt x="402005" y="201002"/>
                </a:lnTo>
                <a:lnTo>
                  <a:pt x="396697" y="154914"/>
                </a:lnTo>
                <a:lnTo>
                  <a:pt x="381575" y="112606"/>
                </a:lnTo>
                <a:lnTo>
                  <a:pt x="357847" y="75285"/>
                </a:lnTo>
                <a:lnTo>
                  <a:pt x="326719" y="44158"/>
                </a:lnTo>
                <a:lnTo>
                  <a:pt x="289398" y="20430"/>
                </a:lnTo>
                <a:lnTo>
                  <a:pt x="247090" y="5308"/>
                </a:lnTo>
                <a:lnTo>
                  <a:pt x="201002" y="0"/>
                </a:lnTo>
                <a:close/>
              </a:path>
            </a:pathLst>
          </a:custGeom>
          <a:solidFill>
            <a:srgbClr val="99C0DE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9" name="object 149"/>
          <p:cNvSpPr/>
          <p:nvPr/>
        </p:nvSpPr>
        <p:spPr>
          <a:xfrm>
            <a:off x="8823074" y="1460464"/>
            <a:ext cx="222116" cy="188081"/>
          </a:xfrm>
          <a:prstGeom prst="rect">
            <a:avLst/>
          </a:prstGeom>
          <a:blipFill>
            <a:blip r:embed="rId3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0" name="object 150"/>
          <p:cNvSpPr txBox="1"/>
          <p:nvPr/>
        </p:nvSpPr>
        <p:spPr>
          <a:xfrm>
            <a:off x="7831286" y="2337725"/>
            <a:ext cx="165100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20">
                <a:solidFill>
                  <a:srgbClr val="87888B"/>
                </a:solidFill>
                <a:latin typeface="宋体"/>
                <a:cs typeface="宋体"/>
              </a:rPr>
              <a:t>数据来源</a:t>
            </a:r>
            <a:r>
              <a:rPr sz="500" spc="10">
                <a:solidFill>
                  <a:srgbClr val="87888B"/>
                </a:solidFill>
                <a:latin typeface="宋体"/>
                <a:cs typeface="宋体"/>
              </a:rPr>
              <a:t>：2023</a:t>
            </a:r>
            <a:r>
              <a:rPr sz="500" spc="20">
                <a:solidFill>
                  <a:srgbClr val="87888B"/>
                </a:solidFill>
                <a:latin typeface="宋体"/>
                <a:cs typeface="宋体"/>
              </a:rPr>
              <a:t>家居行业用户调研，巨量算数</a:t>
            </a:r>
            <a:r>
              <a:rPr sz="500" spc="10">
                <a:solidFill>
                  <a:srgbClr val="87888B"/>
                </a:solidFill>
                <a:latin typeface="宋体"/>
                <a:cs typeface="宋体"/>
              </a:rPr>
              <a:t>，N=1,788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52" name="object 152"/>
          <p:cNvSpPr txBox="1"/>
          <p:nvPr/>
        </p:nvSpPr>
        <p:spPr>
          <a:xfrm>
            <a:off x="9846940" y="7245984"/>
            <a:ext cx="528955" cy="113664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 spc="150">
                <a:solidFill>
                  <a:srgbClr val="4C4D4F"/>
                </a:solidFill>
                <a:latin typeface="宋体"/>
                <a:cs typeface="宋体"/>
              </a:rPr>
              <a:t>PAGE</a:t>
            </a:r>
            <a:r>
              <a:rPr sz="600" spc="-160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60">
                <a:solidFill>
                  <a:srgbClr val="4C4D4F"/>
                </a:solidFill>
                <a:latin typeface="宋体"/>
                <a:cs typeface="宋体"/>
              </a:rPr>
              <a:t>15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-125">
                <a:solidFill>
                  <a:srgbClr val="4C4D4F"/>
                </a:solidFill>
                <a:latin typeface="宋体"/>
                <a:cs typeface="宋体"/>
              </a:rPr>
              <a:t>/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60">
                <a:solidFill>
                  <a:srgbClr val="4C4D4F"/>
                </a:solidFill>
                <a:latin typeface="宋体"/>
                <a:cs typeface="宋体"/>
              </a:rPr>
              <a:t>16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51" name="object 151"/>
          <p:cNvSpPr txBox="1"/>
          <p:nvPr/>
        </p:nvSpPr>
        <p:spPr>
          <a:xfrm>
            <a:off x="8132129" y="6773692"/>
            <a:ext cx="1972945" cy="294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379095">
              <a:lnSpc>
                <a:spcPct val="100000"/>
              </a:lnSpc>
              <a:spcBef>
                <a:spcPts val="114"/>
              </a:spcBef>
            </a:pPr>
            <a:r>
              <a:rPr sz="700" spc="5">
                <a:solidFill>
                  <a:srgbClr val="323031"/>
                </a:solidFill>
                <a:latin typeface="宋体"/>
                <a:cs typeface="宋体"/>
              </a:rPr>
              <a:t>6.9％</a:t>
            </a:r>
            <a:endParaRPr sz="7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数据来源：巨量算数智慧家居用户调研</a:t>
            </a:r>
            <a:r>
              <a:rPr sz="550" spc="15">
                <a:solidFill>
                  <a:srgbClr val="87888B"/>
                </a:solidFill>
                <a:latin typeface="宋体"/>
                <a:cs typeface="宋体"/>
              </a:rPr>
              <a:t>，2023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550" spc="10">
                <a:solidFill>
                  <a:srgbClr val="87888B"/>
                </a:solidFill>
                <a:latin typeface="宋体"/>
                <a:cs typeface="宋体"/>
              </a:rPr>
              <a:t>9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r>
              <a:rPr sz="550" spc="15">
                <a:solidFill>
                  <a:srgbClr val="87888B"/>
                </a:solidFill>
                <a:latin typeface="宋体"/>
                <a:cs typeface="宋体"/>
              </a:rPr>
              <a:t>，N=2221</a:t>
            </a:r>
            <a:endParaRPr sz="5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83115" y="700138"/>
            <a:ext cx="216476" cy="21647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67089" y="619085"/>
            <a:ext cx="170180" cy="346075"/>
          </a:xfrm>
          <a:custGeom>
            <a:rect l="l" t="t" r="r" b="b"/>
            <a:pathLst>
              <a:path w="170179" h="346075">
                <a:moveTo>
                  <a:pt x="159926" y="12907"/>
                </a:moveTo>
                <a:lnTo>
                  <a:pt x="132995" y="12907"/>
                </a:lnTo>
                <a:lnTo>
                  <a:pt x="139335" y="14291"/>
                </a:lnTo>
                <a:lnTo>
                  <a:pt x="145224" y="17186"/>
                </a:lnTo>
                <a:lnTo>
                  <a:pt x="152958" y="22342"/>
                </a:lnTo>
                <a:lnTo>
                  <a:pt x="157162" y="30419"/>
                </a:lnTo>
                <a:lnTo>
                  <a:pt x="157162" y="67198"/>
                </a:lnTo>
                <a:lnTo>
                  <a:pt x="160070" y="70107"/>
                </a:lnTo>
                <a:lnTo>
                  <a:pt x="167157" y="70107"/>
                </a:lnTo>
                <a:lnTo>
                  <a:pt x="170065" y="67198"/>
                </a:lnTo>
                <a:lnTo>
                  <a:pt x="170065" y="39131"/>
                </a:lnTo>
                <a:lnTo>
                  <a:pt x="168836" y="29448"/>
                </a:lnTo>
                <a:lnTo>
                  <a:pt x="165309" y="20491"/>
                </a:lnTo>
                <a:lnTo>
                  <a:pt x="159926" y="12907"/>
                </a:lnTo>
                <a:close/>
              </a:path>
              <a:path w="170179" h="346075">
                <a:moveTo>
                  <a:pt x="134250" y="0"/>
                </a:moveTo>
                <a:lnTo>
                  <a:pt x="124639" y="312"/>
                </a:lnTo>
                <a:lnTo>
                  <a:pt x="115214" y="2987"/>
                </a:lnTo>
                <a:lnTo>
                  <a:pt x="28727" y="40097"/>
                </a:lnTo>
                <a:lnTo>
                  <a:pt x="25171" y="41392"/>
                </a:lnTo>
                <a:lnTo>
                  <a:pt x="23888" y="45265"/>
                </a:lnTo>
                <a:lnTo>
                  <a:pt x="25171" y="48491"/>
                </a:lnTo>
                <a:lnTo>
                  <a:pt x="26466" y="52035"/>
                </a:lnTo>
                <a:lnTo>
                  <a:pt x="30340" y="53330"/>
                </a:lnTo>
                <a:lnTo>
                  <a:pt x="33566" y="52035"/>
                </a:lnTo>
                <a:lnTo>
                  <a:pt x="120053" y="14925"/>
                </a:lnTo>
                <a:lnTo>
                  <a:pt x="126477" y="13098"/>
                </a:lnTo>
                <a:lnTo>
                  <a:pt x="132995" y="12907"/>
                </a:lnTo>
                <a:lnTo>
                  <a:pt x="159926" y="12907"/>
                </a:lnTo>
                <a:lnTo>
                  <a:pt x="159725" y="12624"/>
                </a:lnTo>
                <a:lnTo>
                  <a:pt x="152323" y="6213"/>
                </a:lnTo>
                <a:lnTo>
                  <a:pt x="143619" y="1987"/>
                </a:lnTo>
                <a:lnTo>
                  <a:pt x="134250" y="0"/>
                </a:lnTo>
                <a:close/>
              </a:path>
              <a:path w="170179" h="346075">
                <a:moveTo>
                  <a:pt x="10007" y="75276"/>
                </a:moveTo>
                <a:lnTo>
                  <a:pt x="2908" y="75276"/>
                </a:lnTo>
                <a:lnTo>
                  <a:pt x="0" y="78171"/>
                </a:lnTo>
                <a:lnTo>
                  <a:pt x="0" y="343093"/>
                </a:lnTo>
                <a:lnTo>
                  <a:pt x="2908" y="346001"/>
                </a:lnTo>
                <a:lnTo>
                  <a:pt x="10007" y="346001"/>
                </a:lnTo>
                <a:lnTo>
                  <a:pt x="12915" y="343093"/>
                </a:lnTo>
                <a:lnTo>
                  <a:pt x="12915" y="78171"/>
                </a:lnTo>
                <a:lnTo>
                  <a:pt x="10007" y="75276"/>
                </a:lnTo>
                <a:close/>
              </a:path>
            </a:pathLst>
          </a:custGeom>
          <a:solidFill>
            <a:srgbClr val="007FE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56158" y="676281"/>
            <a:ext cx="149085" cy="9067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05136" y="649819"/>
            <a:ext cx="258445" cy="315595"/>
          </a:xfrm>
          <a:custGeom>
            <a:rect l="l" t="t" r="r" b="b"/>
            <a:pathLst>
              <a:path w="258445" h="315594">
                <a:moveTo>
                  <a:pt x="69380" y="0"/>
                </a:moveTo>
                <a:lnTo>
                  <a:pt x="59590" y="1982"/>
                </a:lnTo>
                <a:lnTo>
                  <a:pt x="51588" y="7385"/>
                </a:lnTo>
                <a:lnTo>
                  <a:pt x="46189" y="15387"/>
                </a:lnTo>
                <a:lnTo>
                  <a:pt x="44208" y="25171"/>
                </a:lnTo>
                <a:lnTo>
                  <a:pt x="46189" y="34960"/>
                </a:lnTo>
                <a:lnTo>
                  <a:pt x="51588" y="42962"/>
                </a:lnTo>
                <a:lnTo>
                  <a:pt x="59590" y="48361"/>
                </a:lnTo>
                <a:lnTo>
                  <a:pt x="69380" y="50342"/>
                </a:lnTo>
                <a:lnTo>
                  <a:pt x="78983" y="48406"/>
                </a:lnTo>
                <a:lnTo>
                  <a:pt x="86923" y="43081"/>
                </a:lnTo>
                <a:lnTo>
                  <a:pt x="90564" y="37757"/>
                </a:lnTo>
                <a:lnTo>
                  <a:pt x="62598" y="37757"/>
                </a:lnTo>
                <a:lnTo>
                  <a:pt x="57111" y="32270"/>
                </a:lnTo>
                <a:lnTo>
                  <a:pt x="57111" y="18719"/>
                </a:lnTo>
                <a:lnTo>
                  <a:pt x="62598" y="13233"/>
                </a:lnTo>
                <a:lnTo>
                  <a:pt x="91117" y="13233"/>
                </a:lnTo>
                <a:lnTo>
                  <a:pt x="87171" y="7385"/>
                </a:lnTo>
                <a:lnTo>
                  <a:pt x="79169" y="1982"/>
                </a:lnTo>
                <a:lnTo>
                  <a:pt x="69380" y="0"/>
                </a:lnTo>
                <a:close/>
              </a:path>
              <a:path w="258445" h="315594">
                <a:moveTo>
                  <a:pt x="91117" y="13233"/>
                </a:moveTo>
                <a:lnTo>
                  <a:pt x="75831" y="13233"/>
                </a:lnTo>
                <a:lnTo>
                  <a:pt x="81318" y="18719"/>
                </a:lnTo>
                <a:lnTo>
                  <a:pt x="81632" y="25171"/>
                </a:lnTo>
                <a:lnTo>
                  <a:pt x="81648" y="32270"/>
                </a:lnTo>
                <a:lnTo>
                  <a:pt x="76149" y="37757"/>
                </a:lnTo>
                <a:lnTo>
                  <a:pt x="90564" y="37757"/>
                </a:lnTo>
                <a:lnTo>
                  <a:pt x="92384" y="35094"/>
                </a:lnTo>
                <a:lnTo>
                  <a:pt x="94551" y="25171"/>
                </a:lnTo>
                <a:lnTo>
                  <a:pt x="92570" y="15387"/>
                </a:lnTo>
                <a:lnTo>
                  <a:pt x="91117" y="13233"/>
                </a:lnTo>
                <a:close/>
              </a:path>
              <a:path w="258445" h="315594">
                <a:moveTo>
                  <a:pt x="133921" y="302348"/>
                </a:moveTo>
                <a:lnTo>
                  <a:pt x="2908" y="302348"/>
                </a:lnTo>
                <a:lnTo>
                  <a:pt x="0" y="305257"/>
                </a:lnTo>
                <a:lnTo>
                  <a:pt x="0" y="312356"/>
                </a:lnTo>
                <a:lnTo>
                  <a:pt x="2908" y="315264"/>
                </a:lnTo>
                <a:lnTo>
                  <a:pt x="133921" y="315264"/>
                </a:lnTo>
                <a:lnTo>
                  <a:pt x="136829" y="312356"/>
                </a:lnTo>
                <a:lnTo>
                  <a:pt x="136829" y="305257"/>
                </a:lnTo>
                <a:lnTo>
                  <a:pt x="133921" y="302348"/>
                </a:lnTo>
                <a:close/>
              </a:path>
              <a:path w="258445" h="315594">
                <a:moveTo>
                  <a:pt x="244932" y="55511"/>
                </a:moveTo>
                <a:lnTo>
                  <a:pt x="205879" y="55511"/>
                </a:lnTo>
                <a:lnTo>
                  <a:pt x="204597" y="56794"/>
                </a:lnTo>
                <a:lnTo>
                  <a:pt x="204597" y="60667"/>
                </a:lnTo>
                <a:lnTo>
                  <a:pt x="205879" y="61963"/>
                </a:lnTo>
                <a:lnTo>
                  <a:pt x="241376" y="61963"/>
                </a:lnTo>
                <a:lnTo>
                  <a:pt x="251701" y="86169"/>
                </a:lnTo>
                <a:lnTo>
                  <a:pt x="252031" y="87452"/>
                </a:lnTo>
                <a:lnTo>
                  <a:pt x="253314" y="88099"/>
                </a:lnTo>
                <a:lnTo>
                  <a:pt x="255574" y="88099"/>
                </a:lnTo>
                <a:lnTo>
                  <a:pt x="255904" y="87782"/>
                </a:lnTo>
                <a:lnTo>
                  <a:pt x="257517" y="87134"/>
                </a:lnTo>
                <a:lnTo>
                  <a:pt x="258165" y="85191"/>
                </a:lnTo>
                <a:lnTo>
                  <a:pt x="257517" y="83578"/>
                </a:lnTo>
                <a:lnTo>
                  <a:pt x="246545" y="57442"/>
                </a:lnTo>
                <a:lnTo>
                  <a:pt x="246214" y="56159"/>
                </a:lnTo>
                <a:lnTo>
                  <a:pt x="244932" y="55511"/>
                </a:lnTo>
                <a:close/>
              </a:path>
            </a:pathLst>
          </a:custGeom>
          <a:solidFill>
            <a:srgbClr val="007FE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49351" y="766965"/>
            <a:ext cx="375246" cy="16408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618008" y="781119"/>
            <a:ext cx="3378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007FE0"/>
                </a:solidFill>
                <a:latin typeface="宋体"/>
                <a:cs typeface="宋体"/>
              </a:rPr>
              <a:t>男性、成熟、中线级城市用户更青睐智能家居产品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86371" y="4666488"/>
            <a:ext cx="1830196" cy="16781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46136" y="4670184"/>
            <a:ext cx="17221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5">
                <a:solidFill>
                  <a:srgbClr val="007FE0"/>
                </a:solidFill>
                <a:latin typeface="宋体"/>
                <a:cs typeface="宋体"/>
              </a:rPr>
              <a:t>智能家居兴趣用户性别分布及TGI</a:t>
            </a:r>
            <a:endParaRPr sz="900">
              <a:latin typeface="宋体"/>
              <a:cs typeface="宋体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681947" y="4666488"/>
            <a:ext cx="1953488" cy="167817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2721719" y="4670184"/>
            <a:ext cx="18542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007FE0"/>
                </a:solidFill>
                <a:latin typeface="宋体"/>
                <a:cs typeface="宋体"/>
              </a:rPr>
              <a:t>不同性别用户对智能家居产品偏好度</a:t>
            </a:r>
            <a:endParaRPr sz="900">
              <a:latin typeface="宋体"/>
              <a:cs typeface="宋体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866300" y="1473267"/>
            <a:ext cx="930719" cy="1525333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1208397" y="2159900"/>
            <a:ext cx="2286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男性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39309" y="2383014"/>
            <a:ext cx="431800" cy="406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62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智能灯具 智能电视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2184745" y="1479617"/>
            <a:ext cx="918210" cy="1513205"/>
          </a:xfrm>
          <a:custGeom>
            <a:rect l="l" t="t" r="r" b="b"/>
            <a:pathLst>
              <a:path w="918210" h="1513205">
                <a:moveTo>
                  <a:pt x="556056" y="0"/>
                </a:moveTo>
                <a:lnTo>
                  <a:pt x="361962" y="0"/>
                </a:lnTo>
                <a:lnTo>
                  <a:pt x="312848" y="3304"/>
                </a:lnTo>
                <a:lnTo>
                  <a:pt x="265741" y="12929"/>
                </a:lnTo>
                <a:lnTo>
                  <a:pt x="221074" y="28444"/>
                </a:lnTo>
                <a:lnTo>
                  <a:pt x="179276" y="49417"/>
                </a:lnTo>
                <a:lnTo>
                  <a:pt x="140781" y="75418"/>
                </a:lnTo>
                <a:lnTo>
                  <a:pt x="106019" y="106014"/>
                </a:lnTo>
                <a:lnTo>
                  <a:pt x="75422" y="140776"/>
                </a:lnTo>
                <a:lnTo>
                  <a:pt x="49420" y="179271"/>
                </a:lnTo>
                <a:lnTo>
                  <a:pt x="28446" y="221068"/>
                </a:lnTo>
                <a:lnTo>
                  <a:pt x="12930" y="265737"/>
                </a:lnTo>
                <a:lnTo>
                  <a:pt x="3304" y="312845"/>
                </a:lnTo>
                <a:lnTo>
                  <a:pt x="0" y="361962"/>
                </a:lnTo>
                <a:lnTo>
                  <a:pt x="0" y="1512633"/>
                </a:lnTo>
                <a:lnTo>
                  <a:pt x="918019" y="1512633"/>
                </a:lnTo>
                <a:lnTo>
                  <a:pt x="918019" y="361962"/>
                </a:lnTo>
                <a:lnTo>
                  <a:pt x="914715" y="312845"/>
                </a:lnTo>
                <a:lnTo>
                  <a:pt x="905090" y="265737"/>
                </a:lnTo>
                <a:lnTo>
                  <a:pt x="889575" y="221068"/>
                </a:lnTo>
                <a:lnTo>
                  <a:pt x="868601" y="179271"/>
                </a:lnTo>
                <a:lnTo>
                  <a:pt x="842601" y="140776"/>
                </a:lnTo>
                <a:lnTo>
                  <a:pt x="812004" y="106014"/>
                </a:lnTo>
                <a:lnTo>
                  <a:pt x="777243" y="75418"/>
                </a:lnTo>
                <a:lnTo>
                  <a:pt x="738748" y="49417"/>
                </a:lnTo>
                <a:lnTo>
                  <a:pt x="696950" y="28444"/>
                </a:lnTo>
                <a:lnTo>
                  <a:pt x="652282" y="12929"/>
                </a:lnTo>
                <a:lnTo>
                  <a:pt x="605173" y="3304"/>
                </a:lnTo>
                <a:lnTo>
                  <a:pt x="556056" y="0"/>
                </a:lnTo>
                <a:close/>
              </a:path>
            </a:pathLst>
          </a:custGeom>
          <a:solidFill>
            <a:srgbClr val="B7D5E9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184745" y="1479617"/>
            <a:ext cx="918210" cy="1513205"/>
          </a:xfrm>
          <a:custGeom>
            <a:rect l="l" t="t" r="r" b="b"/>
            <a:pathLst>
              <a:path w="918210" h="1513205">
                <a:moveTo>
                  <a:pt x="918019" y="1512633"/>
                </a:moveTo>
                <a:lnTo>
                  <a:pt x="0" y="1512633"/>
                </a:lnTo>
                <a:lnTo>
                  <a:pt x="0" y="361962"/>
                </a:lnTo>
                <a:lnTo>
                  <a:pt x="3304" y="312845"/>
                </a:lnTo>
                <a:lnTo>
                  <a:pt x="12930" y="265737"/>
                </a:lnTo>
                <a:lnTo>
                  <a:pt x="28446" y="221068"/>
                </a:lnTo>
                <a:lnTo>
                  <a:pt x="49420" y="179271"/>
                </a:lnTo>
                <a:lnTo>
                  <a:pt x="75422" y="140776"/>
                </a:lnTo>
                <a:lnTo>
                  <a:pt x="106019" y="106014"/>
                </a:lnTo>
                <a:lnTo>
                  <a:pt x="140781" y="75418"/>
                </a:lnTo>
                <a:lnTo>
                  <a:pt x="179276" y="49417"/>
                </a:lnTo>
                <a:lnTo>
                  <a:pt x="221074" y="28444"/>
                </a:lnTo>
                <a:lnTo>
                  <a:pt x="265741" y="12929"/>
                </a:lnTo>
                <a:lnTo>
                  <a:pt x="312848" y="3304"/>
                </a:lnTo>
                <a:lnTo>
                  <a:pt x="361962" y="0"/>
                </a:lnTo>
                <a:lnTo>
                  <a:pt x="556056" y="0"/>
                </a:lnTo>
                <a:lnTo>
                  <a:pt x="605173" y="3304"/>
                </a:lnTo>
                <a:lnTo>
                  <a:pt x="652282" y="12929"/>
                </a:lnTo>
                <a:lnTo>
                  <a:pt x="696950" y="28444"/>
                </a:lnTo>
                <a:lnTo>
                  <a:pt x="738748" y="49417"/>
                </a:lnTo>
                <a:lnTo>
                  <a:pt x="777243" y="75418"/>
                </a:lnTo>
                <a:lnTo>
                  <a:pt x="812004" y="106014"/>
                </a:lnTo>
                <a:lnTo>
                  <a:pt x="842601" y="140776"/>
                </a:lnTo>
                <a:lnTo>
                  <a:pt x="868601" y="179271"/>
                </a:lnTo>
                <a:lnTo>
                  <a:pt x="889575" y="221068"/>
                </a:lnTo>
                <a:lnTo>
                  <a:pt x="905090" y="265737"/>
                </a:lnTo>
                <a:lnTo>
                  <a:pt x="914715" y="312845"/>
                </a:lnTo>
                <a:lnTo>
                  <a:pt x="918019" y="361962"/>
                </a:lnTo>
                <a:lnTo>
                  <a:pt x="918019" y="1512633"/>
                </a:lnTo>
                <a:close/>
              </a:path>
            </a:pathLst>
          </a:custGeom>
          <a:ln w="12700">
            <a:solidFill>
              <a:srgbClr val="B7D5E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2237703" y="1521646"/>
            <a:ext cx="814705" cy="814705"/>
          </a:xfrm>
          <a:custGeom>
            <a:rect l="l" t="t" r="r" b="b"/>
            <a:pathLst>
              <a:path w="814705" h="814705">
                <a:moveTo>
                  <a:pt x="484403" y="0"/>
                </a:moveTo>
                <a:lnTo>
                  <a:pt x="330174" y="0"/>
                </a:lnTo>
                <a:lnTo>
                  <a:pt x="281384" y="3580"/>
                </a:lnTo>
                <a:lnTo>
                  <a:pt x="234817" y="13979"/>
                </a:lnTo>
                <a:lnTo>
                  <a:pt x="190982" y="30687"/>
                </a:lnTo>
                <a:lnTo>
                  <a:pt x="150392" y="53194"/>
                </a:lnTo>
                <a:lnTo>
                  <a:pt x="113557" y="80987"/>
                </a:lnTo>
                <a:lnTo>
                  <a:pt x="80987" y="113557"/>
                </a:lnTo>
                <a:lnTo>
                  <a:pt x="53194" y="150392"/>
                </a:lnTo>
                <a:lnTo>
                  <a:pt x="30687" y="190982"/>
                </a:lnTo>
                <a:lnTo>
                  <a:pt x="13979" y="234817"/>
                </a:lnTo>
                <a:lnTo>
                  <a:pt x="3580" y="281384"/>
                </a:lnTo>
                <a:lnTo>
                  <a:pt x="0" y="330174"/>
                </a:lnTo>
                <a:lnTo>
                  <a:pt x="0" y="814577"/>
                </a:lnTo>
                <a:lnTo>
                  <a:pt x="814578" y="814577"/>
                </a:lnTo>
                <a:lnTo>
                  <a:pt x="814578" y="330174"/>
                </a:lnTo>
                <a:lnTo>
                  <a:pt x="810997" y="281384"/>
                </a:lnTo>
                <a:lnTo>
                  <a:pt x="800598" y="234817"/>
                </a:lnTo>
                <a:lnTo>
                  <a:pt x="783890" y="190982"/>
                </a:lnTo>
                <a:lnTo>
                  <a:pt x="761383" y="150392"/>
                </a:lnTo>
                <a:lnTo>
                  <a:pt x="733590" y="113557"/>
                </a:lnTo>
                <a:lnTo>
                  <a:pt x="701020" y="80987"/>
                </a:lnTo>
                <a:lnTo>
                  <a:pt x="664185" y="53194"/>
                </a:lnTo>
                <a:lnTo>
                  <a:pt x="623595" y="30687"/>
                </a:lnTo>
                <a:lnTo>
                  <a:pt x="579760" y="13979"/>
                </a:lnTo>
                <a:lnTo>
                  <a:pt x="533193" y="3580"/>
                </a:lnTo>
                <a:lnTo>
                  <a:pt x="484403" y="0"/>
                </a:lnTo>
                <a:close/>
              </a:path>
            </a:pathLst>
          </a:custGeom>
          <a:solidFill>
            <a:srgbClr val="007FE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2403537" y="2382974"/>
            <a:ext cx="533400" cy="406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62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扫地机器人 智能电视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2327640" y="2495308"/>
            <a:ext cx="51435" cy="51435"/>
          </a:xfrm>
          <a:custGeom>
            <a:rect l="l" t="t" r="r" b="b"/>
            <a:pathLst>
              <a:path w="51435" h="51435">
                <a:moveTo>
                  <a:pt x="25501" y="0"/>
                </a:moveTo>
                <a:lnTo>
                  <a:pt x="15575" y="2004"/>
                </a:lnTo>
                <a:lnTo>
                  <a:pt x="7469" y="7469"/>
                </a:lnTo>
                <a:lnTo>
                  <a:pt x="2004" y="15575"/>
                </a:lnTo>
                <a:lnTo>
                  <a:pt x="0" y="25501"/>
                </a:lnTo>
                <a:lnTo>
                  <a:pt x="2004" y="35428"/>
                </a:lnTo>
                <a:lnTo>
                  <a:pt x="7469" y="43534"/>
                </a:lnTo>
                <a:lnTo>
                  <a:pt x="15575" y="48999"/>
                </a:lnTo>
                <a:lnTo>
                  <a:pt x="25501" y="51003"/>
                </a:lnTo>
                <a:lnTo>
                  <a:pt x="35428" y="48999"/>
                </a:lnTo>
                <a:lnTo>
                  <a:pt x="43534" y="43534"/>
                </a:lnTo>
                <a:lnTo>
                  <a:pt x="48999" y="35428"/>
                </a:lnTo>
                <a:lnTo>
                  <a:pt x="51003" y="25501"/>
                </a:lnTo>
                <a:lnTo>
                  <a:pt x="48999" y="15575"/>
                </a:lnTo>
                <a:lnTo>
                  <a:pt x="43534" y="7469"/>
                </a:lnTo>
                <a:lnTo>
                  <a:pt x="35428" y="2004"/>
                </a:lnTo>
                <a:lnTo>
                  <a:pt x="25501" y="0"/>
                </a:lnTo>
                <a:close/>
              </a:path>
            </a:pathLst>
          </a:custGeom>
          <a:solidFill>
            <a:srgbClr val="78A4C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2327640" y="2697613"/>
            <a:ext cx="51435" cy="51435"/>
          </a:xfrm>
          <a:custGeom>
            <a:rect l="l" t="t" r="r" b="b"/>
            <a:pathLst>
              <a:path w="51435" h="51435">
                <a:moveTo>
                  <a:pt x="25501" y="0"/>
                </a:moveTo>
                <a:lnTo>
                  <a:pt x="15575" y="2004"/>
                </a:lnTo>
                <a:lnTo>
                  <a:pt x="7469" y="7469"/>
                </a:lnTo>
                <a:lnTo>
                  <a:pt x="2004" y="15575"/>
                </a:lnTo>
                <a:lnTo>
                  <a:pt x="0" y="25501"/>
                </a:lnTo>
                <a:lnTo>
                  <a:pt x="2004" y="35428"/>
                </a:lnTo>
                <a:lnTo>
                  <a:pt x="7469" y="43534"/>
                </a:lnTo>
                <a:lnTo>
                  <a:pt x="15575" y="48999"/>
                </a:lnTo>
                <a:lnTo>
                  <a:pt x="25501" y="51003"/>
                </a:lnTo>
                <a:lnTo>
                  <a:pt x="35428" y="48999"/>
                </a:lnTo>
                <a:lnTo>
                  <a:pt x="43534" y="43534"/>
                </a:lnTo>
                <a:lnTo>
                  <a:pt x="48999" y="35428"/>
                </a:lnTo>
                <a:lnTo>
                  <a:pt x="51003" y="25501"/>
                </a:lnTo>
                <a:lnTo>
                  <a:pt x="48999" y="15575"/>
                </a:lnTo>
                <a:lnTo>
                  <a:pt x="43534" y="7469"/>
                </a:lnTo>
                <a:lnTo>
                  <a:pt x="35428" y="2004"/>
                </a:lnTo>
                <a:lnTo>
                  <a:pt x="25501" y="0"/>
                </a:lnTo>
                <a:close/>
              </a:path>
            </a:pathLst>
          </a:custGeom>
          <a:solidFill>
            <a:srgbClr val="78A4C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2421359" y="2148732"/>
            <a:ext cx="460375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40">
                <a:solidFill>
                  <a:srgbClr val="FFFFFF"/>
                </a:solidFill>
                <a:latin typeface="宋体"/>
                <a:cs typeface="宋体"/>
              </a:rPr>
              <a:t>50岁以上</a:t>
            </a:r>
            <a:endParaRPr sz="800">
              <a:latin typeface="宋体"/>
              <a:cs typeface="宋体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2476785" y="1949914"/>
            <a:ext cx="336550" cy="169545"/>
          </a:xfrm>
          <a:custGeom>
            <a:rect l="l" t="t" r="r" b="b"/>
            <a:pathLst>
              <a:path w="336550" h="169544">
                <a:moveTo>
                  <a:pt x="260692" y="77914"/>
                </a:moveTo>
                <a:lnTo>
                  <a:pt x="75438" y="77914"/>
                </a:lnTo>
                <a:lnTo>
                  <a:pt x="60654" y="79358"/>
                </a:lnTo>
                <a:lnTo>
                  <a:pt x="22098" y="99948"/>
                </a:lnTo>
                <a:lnTo>
                  <a:pt x="1463" y="138482"/>
                </a:lnTo>
                <a:lnTo>
                  <a:pt x="0" y="153263"/>
                </a:lnTo>
                <a:lnTo>
                  <a:pt x="0" y="169265"/>
                </a:lnTo>
                <a:lnTo>
                  <a:pt x="336130" y="169265"/>
                </a:lnTo>
                <a:lnTo>
                  <a:pt x="336130" y="153263"/>
                </a:lnTo>
                <a:lnTo>
                  <a:pt x="323454" y="111429"/>
                </a:lnTo>
                <a:lnTo>
                  <a:pt x="289558" y="83621"/>
                </a:lnTo>
                <a:lnTo>
                  <a:pt x="260692" y="77914"/>
                </a:lnTo>
                <a:close/>
              </a:path>
              <a:path w="336550" h="169544">
                <a:moveTo>
                  <a:pt x="199428" y="0"/>
                </a:moveTo>
                <a:lnTo>
                  <a:pt x="138988" y="0"/>
                </a:lnTo>
                <a:lnTo>
                  <a:pt x="138988" y="23964"/>
                </a:lnTo>
                <a:lnTo>
                  <a:pt x="137960" y="34533"/>
                </a:lnTo>
                <a:lnTo>
                  <a:pt x="115037" y="68843"/>
                </a:lnTo>
                <a:lnTo>
                  <a:pt x="85128" y="77914"/>
                </a:lnTo>
                <a:lnTo>
                  <a:pt x="253288" y="77914"/>
                </a:lnTo>
                <a:lnTo>
                  <a:pt x="232319" y="73647"/>
                </a:lnTo>
                <a:lnTo>
                  <a:pt x="215199" y="62079"/>
                </a:lnTo>
                <a:lnTo>
                  <a:pt x="203659" y="44940"/>
                </a:lnTo>
                <a:lnTo>
                  <a:pt x="199428" y="23964"/>
                </a:lnTo>
                <a:lnTo>
                  <a:pt x="199428" y="0"/>
                </a:lnTo>
                <a:close/>
              </a:path>
            </a:pathLst>
          </a:custGeom>
          <a:solidFill>
            <a:srgbClr val="F8FC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2544266" y="1797579"/>
            <a:ext cx="201168" cy="32159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2501747" y="1784235"/>
            <a:ext cx="286385" cy="0"/>
          </a:xfrm>
          <a:custGeom>
            <a:rect l="l" t="t" r="r" b="b"/>
            <a:pathLst>
              <a:path w="286385">
                <a:moveTo>
                  <a:pt x="0" y="0"/>
                </a:moveTo>
                <a:lnTo>
                  <a:pt x="286296" y="0"/>
                </a:lnTo>
              </a:path>
            </a:pathLst>
          </a:custGeom>
          <a:ln w="39141">
            <a:solidFill>
              <a:srgbClr val="EB727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2553408" y="1674337"/>
            <a:ext cx="182880" cy="90805"/>
          </a:xfrm>
          <a:custGeom>
            <a:rect l="l" t="t" r="r" b="b"/>
            <a:pathLst>
              <a:path w="182880" h="90805">
                <a:moveTo>
                  <a:pt x="36913" y="0"/>
                </a:moveTo>
                <a:lnTo>
                  <a:pt x="957" y="25608"/>
                </a:lnTo>
                <a:lnTo>
                  <a:pt x="0" y="33630"/>
                </a:lnTo>
                <a:lnTo>
                  <a:pt x="0" y="90323"/>
                </a:lnTo>
                <a:lnTo>
                  <a:pt x="182880" y="90323"/>
                </a:lnTo>
                <a:lnTo>
                  <a:pt x="182880" y="33630"/>
                </a:lnTo>
                <a:lnTo>
                  <a:pt x="181922" y="25608"/>
                </a:lnTo>
                <a:lnTo>
                  <a:pt x="179138" y="18146"/>
                </a:lnTo>
                <a:lnTo>
                  <a:pt x="176967" y="14929"/>
                </a:lnTo>
                <a:lnTo>
                  <a:pt x="91440" y="14929"/>
                </a:lnTo>
                <a:lnTo>
                  <a:pt x="82845" y="14210"/>
                </a:lnTo>
                <a:lnTo>
                  <a:pt x="74434" y="12053"/>
                </a:lnTo>
                <a:lnTo>
                  <a:pt x="44805" y="1715"/>
                </a:lnTo>
                <a:lnTo>
                  <a:pt x="36913" y="0"/>
                </a:lnTo>
                <a:close/>
              </a:path>
              <a:path w="182880" h="90805">
                <a:moveTo>
                  <a:pt x="145966" y="0"/>
                </a:moveTo>
                <a:lnTo>
                  <a:pt x="138074" y="1715"/>
                </a:lnTo>
                <a:lnTo>
                  <a:pt x="108445" y="12053"/>
                </a:lnTo>
                <a:lnTo>
                  <a:pt x="100034" y="14210"/>
                </a:lnTo>
                <a:lnTo>
                  <a:pt x="91440" y="14929"/>
                </a:lnTo>
                <a:lnTo>
                  <a:pt x="176967" y="14929"/>
                </a:lnTo>
                <a:lnTo>
                  <a:pt x="174684" y="11545"/>
                </a:lnTo>
                <a:lnTo>
                  <a:pt x="168719" y="6109"/>
                </a:lnTo>
                <a:lnTo>
                  <a:pt x="161627" y="2245"/>
                </a:lnTo>
                <a:lnTo>
                  <a:pt x="153930" y="193"/>
                </a:lnTo>
                <a:lnTo>
                  <a:pt x="145966" y="0"/>
                </a:lnTo>
                <a:close/>
              </a:path>
            </a:pathLst>
          </a:custGeom>
          <a:solidFill>
            <a:srgbClr val="EB727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2553500" y="1748104"/>
            <a:ext cx="182880" cy="0"/>
          </a:xfrm>
          <a:custGeom>
            <a:rect l="l" t="t" r="r" b="b"/>
            <a:pathLst>
              <a:path w="182880">
                <a:moveTo>
                  <a:pt x="0" y="0"/>
                </a:moveTo>
                <a:lnTo>
                  <a:pt x="182702" y="0"/>
                </a:lnTo>
              </a:path>
            </a:pathLst>
          </a:custGeom>
          <a:ln w="33096">
            <a:solidFill>
              <a:srgbClr val="F8FC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2506686" y="1831780"/>
            <a:ext cx="276860" cy="63500"/>
          </a:xfrm>
          <a:custGeom>
            <a:rect l="l" t="t" r="r" b="b"/>
            <a:pathLst>
              <a:path w="276860" h="63500">
                <a:moveTo>
                  <a:pt x="268097" y="0"/>
                </a:moveTo>
                <a:lnTo>
                  <a:pt x="258686" y="368"/>
                </a:lnTo>
                <a:lnTo>
                  <a:pt x="238747" y="368"/>
                </a:lnTo>
                <a:lnTo>
                  <a:pt x="238747" y="63093"/>
                </a:lnTo>
                <a:lnTo>
                  <a:pt x="252902" y="60727"/>
                </a:lnTo>
                <a:lnTo>
                  <a:pt x="264688" y="53420"/>
                </a:lnTo>
                <a:lnTo>
                  <a:pt x="272924" y="42264"/>
                </a:lnTo>
                <a:lnTo>
                  <a:pt x="276428" y="28346"/>
                </a:lnTo>
                <a:lnTo>
                  <a:pt x="276428" y="16738"/>
                </a:lnTo>
                <a:lnTo>
                  <a:pt x="276021" y="7327"/>
                </a:lnTo>
                <a:lnTo>
                  <a:pt x="268097" y="0"/>
                </a:lnTo>
                <a:close/>
              </a:path>
              <a:path w="276860" h="63500">
                <a:moveTo>
                  <a:pt x="8318" y="0"/>
                </a:moveTo>
                <a:lnTo>
                  <a:pt x="393" y="7327"/>
                </a:lnTo>
                <a:lnTo>
                  <a:pt x="0" y="16738"/>
                </a:lnTo>
                <a:lnTo>
                  <a:pt x="0" y="28346"/>
                </a:lnTo>
                <a:lnTo>
                  <a:pt x="3485" y="42240"/>
                </a:lnTo>
                <a:lnTo>
                  <a:pt x="11693" y="53387"/>
                </a:lnTo>
                <a:lnTo>
                  <a:pt x="23449" y="60700"/>
                </a:lnTo>
                <a:lnTo>
                  <a:pt x="37579" y="63093"/>
                </a:lnTo>
                <a:lnTo>
                  <a:pt x="37579" y="368"/>
                </a:lnTo>
                <a:lnTo>
                  <a:pt x="17729" y="368"/>
                </a:lnTo>
                <a:lnTo>
                  <a:pt x="8318" y="0"/>
                </a:lnTo>
                <a:close/>
              </a:path>
            </a:pathLst>
          </a:custGeom>
          <a:solidFill>
            <a:srgbClr val="F7BA7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2433571" y="1666132"/>
            <a:ext cx="422275" cy="462280"/>
          </a:xfrm>
          <a:custGeom>
            <a:rect l="l" t="t" r="r" b="b"/>
            <a:pathLst>
              <a:path w="422275" h="462280">
                <a:moveTo>
                  <a:pt x="418045" y="444499"/>
                </a:moveTo>
                <a:lnTo>
                  <a:pt x="6286" y="444499"/>
                </a:lnTo>
                <a:lnTo>
                  <a:pt x="3276" y="445769"/>
                </a:lnTo>
                <a:lnTo>
                  <a:pt x="0" y="452119"/>
                </a:lnTo>
                <a:lnTo>
                  <a:pt x="0" y="455929"/>
                </a:lnTo>
                <a:lnTo>
                  <a:pt x="3276" y="461009"/>
                </a:lnTo>
                <a:lnTo>
                  <a:pt x="6286" y="462279"/>
                </a:lnTo>
                <a:lnTo>
                  <a:pt x="418045" y="462279"/>
                </a:lnTo>
                <a:lnTo>
                  <a:pt x="422135" y="458469"/>
                </a:lnTo>
                <a:lnTo>
                  <a:pt x="422135" y="448309"/>
                </a:lnTo>
                <a:lnTo>
                  <a:pt x="418045" y="444499"/>
                </a:lnTo>
                <a:close/>
              </a:path>
              <a:path w="422275" h="462280">
                <a:moveTo>
                  <a:pt x="119837" y="147319"/>
                </a:moveTo>
                <a:lnTo>
                  <a:pt x="101549" y="147319"/>
                </a:lnTo>
                <a:lnTo>
                  <a:pt x="101549" y="157479"/>
                </a:lnTo>
                <a:lnTo>
                  <a:pt x="90855" y="157479"/>
                </a:lnTo>
                <a:lnTo>
                  <a:pt x="80607" y="158749"/>
                </a:lnTo>
                <a:lnTo>
                  <a:pt x="72136" y="165099"/>
                </a:lnTo>
                <a:lnTo>
                  <a:pt x="66302" y="172719"/>
                </a:lnTo>
                <a:lnTo>
                  <a:pt x="63969" y="182879"/>
                </a:lnTo>
                <a:lnTo>
                  <a:pt x="63969" y="194309"/>
                </a:lnTo>
                <a:lnTo>
                  <a:pt x="67084" y="209549"/>
                </a:lnTo>
                <a:lnTo>
                  <a:pt x="74996" y="223519"/>
                </a:lnTo>
                <a:lnTo>
                  <a:pt x="86790" y="232409"/>
                </a:lnTo>
                <a:lnTo>
                  <a:pt x="101549" y="237489"/>
                </a:lnTo>
                <a:lnTo>
                  <a:pt x="104598" y="260349"/>
                </a:lnTo>
                <a:lnTo>
                  <a:pt x="112037" y="280669"/>
                </a:lnTo>
                <a:lnTo>
                  <a:pt x="123560" y="299719"/>
                </a:lnTo>
                <a:lnTo>
                  <a:pt x="138861" y="314959"/>
                </a:lnTo>
                <a:lnTo>
                  <a:pt x="124053" y="341629"/>
                </a:lnTo>
                <a:lnTo>
                  <a:pt x="124053" y="344169"/>
                </a:lnTo>
                <a:lnTo>
                  <a:pt x="125691" y="346709"/>
                </a:lnTo>
                <a:lnTo>
                  <a:pt x="128981" y="353059"/>
                </a:lnTo>
                <a:lnTo>
                  <a:pt x="118643" y="353059"/>
                </a:lnTo>
                <a:lnTo>
                  <a:pt x="85744" y="359409"/>
                </a:lnTo>
                <a:lnTo>
                  <a:pt x="58869" y="378459"/>
                </a:lnTo>
                <a:lnTo>
                  <a:pt x="40735" y="405129"/>
                </a:lnTo>
                <a:lnTo>
                  <a:pt x="34061" y="438149"/>
                </a:lnTo>
                <a:lnTo>
                  <a:pt x="34061" y="444499"/>
                </a:lnTo>
                <a:lnTo>
                  <a:pt x="52349" y="444499"/>
                </a:lnTo>
                <a:lnTo>
                  <a:pt x="52349" y="438149"/>
                </a:lnTo>
                <a:lnTo>
                  <a:pt x="57585" y="412749"/>
                </a:lnTo>
                <a:lnTo>
                  <a:pt x="71799" y="391159"/>
                </a:lnTo>
                <a:lnTo>
                  <a:pt x="92861" y="377189"/>
                </a:lnTo>
                <a:lnTo>
                  <a:pt x="118643" y="372109"/>
                </a:lnTo>
                <a:lnTo>
                  <a:pt x="135204" y="372109"/>
                </a:lnTo>
                <a:lnTo>
                  <a:pt x="138582" y="370839"/>
                </a:lnTo>
                <a:lnTo>
                  <a:pt x="159503" y="370839"/>
                </a:lnTo>
                <a:lnTo>
                  <a:pt x="144348" y="342899"/>
                </a:lnTo>
                <a:lnTo>
                  <a:pt x="153479" y="327659"/>
                </a:lnTo>
                <a:lnTo>
                  <a:pt x="290655" y="327659"/>
                </a:lnTo>
                <a:lnTo>
                  <a:pt x="289950" y="326389"/>
                </a:lnTo>
                <a:lnTo>
                  <a:pt x="211277" y="326389"/>
                </a:lnTo>
                <a:lnTo>
                  <a:pt x="175687" y="318769"/>
                </a:lnTo>
                <a:lnTo>
                  <a:pt x="146621" y="299719"/>
                </a:lnTo>
                <a:lnTo>
                  <a:pt x="127023" y="270509"/>
                </a:lnTo>
                <a:lnTo>
                  <a:pt x="119837" y="234949"/>
                </a:lnTo>
                <a:lnTo>
                  <a:pt x="119837" y="218439"/>
                </a:lnTo>
                <a:lnTo>
                  <a:pt x="101549" y="218439"/>
                </a:lnTo>
                <a:lnTo>
                  <a:pt x="93946" y="215899"/>
                </a:lnTo>
                <a:lnTo>
                  <a:pt x="87936" y="209549"/>
                </a:lnTo>
                <a:lnTo>
                  <a:pt x="83909" y="203199"/>
                </a:lnTo>
                <a:lnTo>
                  <a:pt x="82257" y="194309"/>
                </a:lnTo>
                <a:lnTo>
                  <a:pt x="82257" y="182879"/>
                </a:lnTo>
                <a:lnTo>
                  <a:pt x="82638" y="179069"/>
                </a:lnTo>
                <a:lnTo>
                  <a:pt x="86487" y="175259"/>
                </a:lnTo>
                <a:lnTo>
                  <a:pt x="119837" y="175259"/>
                </a:lnTo>
                <a:lnTo>
                  <a:pt x="119837" y="147319"/>
                </a:lnTo>
                <a:close/>
              </a:path>
              <a:path w="422275" h="462280">
                <a:moveTo>
                  <a:pt x="259829" y="414019"/>
                </a:moveTo>
                <a:lnTo>
                  <a:pt x="178904" y="414019"/>
                </a:lnTo>
                <a:lnTo>
                  <a:pt x="179997" y="417829"/>
                </a:lnTo>
                <a:lnTo>
                  <a:pt x="183540" y="420369"/>
                </a:lnTo>
                <a:lnTo>
                  <a:pt x="187591" y="420369"/>
                </a:lnTo>
                <a:lnTo>
                  <a:pt x="180822" y="444499"/>
                </a:lnTo>
                <a:lnTo>
                  <a:pt x="199936" y="444499"/>
                </a:lnTo>
                <a:lnTo>
                  <a:pt x="206984" y="421639"/>
                </a:lnTo>
                <a:lnTo>
                  <a:pt x="238734" y="421639"/>
                </a:lnTo>
                <a:lnTo>
                  <a:pt x="242277" y="419099"/>
                </a:lnTo>
                <a:lnTo>
                  <a:pt x="243370" y="415289"/>
                </a:lnTo>
                <a:lnTo>
                  <a:pt x="259156" y="415289"/>
                </a:lnTo>
                <a:lnTo>
                  <a:pt x="259829" y="414019"/>
                </a:lnTo>
                <a:close/>
              </a:path>
              <a:path w="422275" h="462280">
                <a:moveTo>
                  <a:pt x="234683" y="421639"/>
                </a:moveTo>
                <a:lnTo>
                  <a:pt x="215569" y="421639"/>
                </a:lnTo>
                <a:lnTo>
                  <a:pt x="222618" y="444499"/>
                </a:lnTo>
                <a:lnTo>
                  <a:pt x="241731" y="444499"/>
                </a:lnTo>
                <a:lnTo>
                  <a:pt x="234683" y="421639"/>
                </a:lnTo>
                <a:close/>
              </a:path>
              <a:path w="422275" h="462280">
                <a:moveTo>
                  <a:pt x="351143" y="369569"/>
                </a:moveTo>
                <a:lnTo>
                  <a:pt x="284429" y="369569"/>
                </a:lnTo>
                <a:lnTo>
                  <a:pt x="288455" y="370839"/>
                </a:lnTo>
                <a:lnTo>
                  <a:pt x="304088" y="370839"/>
                </a:lnTo>
                <a:lnTo>
                  <a:pt x="329870" y="377189"/>
                </a:lnTo>
                <a:lnTo>
                  <a:pt x="350932" y="391159"/>
                </a:lnTo>
                <a:lnTo>
                  <a:pt x="365146" y="411479"/>
                </a:lnTo>
                <a:lnTo>
                  <a:pt x="370382" y="438149"/>
                </a:lnTo>
                <a:lnTo>
                  <a:pt x="370293" y="444499"/>
                </a:lnTo>
                <a:lnTo>
                  <a:pt x="388493" y="444499"/>
                </a:lnTo>
                <a:lnTo>
                  <a:pt x="388493" y="438149"/>
                </a:lnTo>
                <a:lnTo>
                  <a:pt x="381818" y="405129"/>
                </a:lnTo>
                <a:lnTo>
                  <a:pt x="363685" y="378459"/>
                </a:lnTo>
                <a:lnTo>
                  <a:pt x="351143" y="369569"/>
                </a:lnTo>
                <a:close/>
              </a:path>
              <a:path w="422275" h="462280">
                <a:moveTo>
                  <a:pt x="159503" y="370839"/>
                </a:moveTo>
                <a:lnTo>
                  <a:pt x="138582" y="370839"/>
                </a:lnTo>
                <a:lnTo>
                  <a:pt x="162445" y="414019"/>
                </a:lnTo>
                <a:lnTo>
                  <a:pt x="163804" y="416559"/>
                </a:lnTo>
                <a:lnTo>
                  <a:pt x="166268" y="417829"/>
                </a:lnTo>
                <a:lnTo>
                  <a:pt x="169125" y="419099"/>
                </a:lnTo>
                <a:lnTo>
                  <a:pt x="172910" y="419099"/>
                </a:lnTo>
                <a:lnTo>
                  <a:pt x="175209" y="417829"/>
                </a:lnTo>
                <a:lnTo>
                  <a:pt x="176898" y="416559"/>
                </a:lnTo>
                <a:lnTo>
                  <a:pt x="178904" y="414019"/>
                </a:lnTo>
                <a:lnTo>
                  <a:pt x="259829" y="414019"/>
                </a:lnTo>
                <a:lnTo>
                  <a:pt x="266154" y="402589"/>
                </a:lnTo>
                <a:lnTo>
                  <a:pt x="195364" y="402589"/>
                </a:lnTo>
                <a:lnTo>
                  <a:pt x="194640" y="398779"/>
                </a:lnTo>
                <a:lnTo>
                  <a:pt x="198479" y="394969"/>
                </a:lnTo>
                <a:lnTo>
                  <a:pt x="172593" y="394969"/>
                </a:lnTo>
                <a:lnTo>
                  <a:pt x="159503" y="370839"/>
                </a:lnTo>
                <a:close/>
              </a:path>
              <a:path w="422275" h="462280">
                <a:moveTo>
                  <a:pt x="259156" y="415289"/>
                </a:moveTo>
                <a:lnTo>
                  <a:pt x="243370" y="415289"/>
                </a:lnTo>
                <a:lnTo>
                  <a:pt x="245389" y="416559"/>
                </a:lnTo>
                <a:lnTo>
                  <a:pt x="247078" y="417829"/>
                </a:lnTo>
                <a:lnTo>
                  <a:pt x="249377" y="419099"/>
                </a:lnTo>
                <a:lnTo>
                  <a:pt x="256006" y="419099"/>
                </a:lnTo>
                <a:lnTo>
                  <a:pt x="258483" y="416559"/>
                </a:lnTo>
                <a:lnTo>
                  <a:pt x="259156" y="415289"/>
                </a:lnTo>
                <a:close/>
              </a:path>
              <a:path w="422275" h="462280">
                <a:moveTo>
                  <a:pt x="237204" y="382269"/>
                </a:moveTo>
                <a:lnTo>
                  <a:pt x="211277" y="382269"/>
                </a:lnTo>
                <a:lnTo>
                  <a:pt x="228015" y="398779"/>
                </a:lnTo>
                <a:lnTo>
                  <a:pt x="227368" y="402589"/>
                </a:lnTo>
                <a:lnTo>
                  <a:pt x="266154" y="402589"/>
                </a:lnTo>
                <a:lnTo>
                  <a:pt x="270372" y="394969"/>
                </a:lnTo>
                <a:lnTo>
                  <a:pt x="249961" y="394969"/>
                </a:lnTo>
                <a:lnTo>
                  <a:pt x="237204" y="382269"/>
                </a:lnTo>
                <a:close/>
              </a:path>
              <a:path w="422275" h="462280">
                <a:moveTo>
                  <a:pt x="269430" y="327659"/>
                </a:moveTo>
                <a:lnTo>
                  <a:pt x="153479" y="327659"/>
                </a:lnTo>
                <a:lnTo>
                  <a:pt x="198107" y="369569"/>
                </a:lnTo>
                <a:lnTo>
                  <a:pt x="172593" y="394969"/>
                </a:lnTo>
                <a:lnTo>
                  <a:pt x="198479" y="394969"/>
                </a:lnTo>
                <a:lnTo>
                  <a:pt x="211277" y="382269"/>
                </a:lnTo>
                <a:lnTo>
                  <a:pt x="237204" y="382269"/>
                </a:lnTo>
                <a:lnTo>
                  <a:pt x="224447" y="369569"/>
                </a:lnTo>
                <a:lnTo>
                  <a:pt x="238078" y="356869"/>
                </a:lnTo>
                <a:lnTo>
                  <a:pt x="211277" y="356869"/>
                </a:lnTo>
                <a:lnTo>
                  <a:pt x="194183" y="340359"/>
                </a:lnTo>
                <a:lnTo>
                  <a:pt x="255799" y="340359"/>
                </a:lnTo>
                <a:lnTo>
                  <a:pt x="269430" y="327659"/>
                </a:lnTo>
                <a:close/>
              </a:path>
              <a:path w="422275" h="462280">
                <a:moveTo>
                  <a:pt x="290655" y="327659"/>
                </a:moveTo>
                <a:lnTo>
                  <a:pt x="269430" y="327659"/>
                </a:lnTo>
                <a:lnTo>
                  <a:pt x="278218" y="342899"/>
                </a:lnTo>
                <a:lnTo>
                  <a:pt x="249961" y="394969"/>
                </a:lnTo>
                <a:lnTo>
                  <a:pt x="270372" y="394969"/>
                </a:lnTo>
                <a:lnTo>
                  <a:pt x="284429" y="369569"/>
                </a:lnTo>
                <a:lnTo>
                  <a:pt x="351143" y="369569"/>
                </a:lnTo>
                <a:lnTo>
                  <a:pt x="336809" y="359409"/>
                </a:lnTo>
                <a:lnTo>
                  <a:pt x="303911" y="353059"/>
                </a:lnTo>
                <a:lnTo>
                  <a:pt x="293573" y="353059"/>
                </a:lnTo>
                <a:lnTo>
                  <a:pt x="296773" y="347979"/>
                </a:lnTo>
                <a:lnTo>
                  <a:pt x="298411" y="344169"/>
                </a:lnTo>
                <a:lnTo>
                  <a:pt x="298411" y="341629"/>
                </a:lnTo>
                <a:lnTo>
                  <a:pt x="290655" y="327659"/>
                </a:lnTo>
                <a:close/>
              </a:path>
              <a:path w="422275" h="462280">
                <a:moveTo>
                  <a:pt x="255799" y="340359"/>
                </a:moveTo>
                <a:lnTo>
                  <a:pt x="228384" y="340359"/>
                </a:lnTo>
                <a:lnTo>
                  <a:pt x="211277" y="356869"/>
                </a:lnTo>
                <a:lnTo>
                  <a:pt x="238078" y="356869"/>
                </a:lnTo>
                <a:lnTo>
                  <a:pt x="255799" y="340359"/>
                </a:lnTo>
                <a:close/>
              </a:path>
              <a:path w="422275" h="462280">
                <a:moveTo>
                  <a:pt x="228384" y="340359"/>
                </a:moveTo>
                <a:lnTo>
                  <a:pt x="194183" y="340359"/>
                </a:lnTo>
                <a:lnTo>
                  <a:pt x="199834" y="341629"/>
                </a:lnTo>
                <a:lnTo>
                  <a:pt x="222719" y="341629"/>
                </a:lnTo>
                <a:lnTo>
                  <a:pt x="228384" y="340359"/>
                </a:lnTo>
                <a:close/>
              </a:path>
              <a:path w="422275" h="462280">
                <a:moveTo>
                  <a:pt x="321005" y="147319"/>
                </a:moveTo>
                <a:lnTo>
                  <a:pt x="302717" y="147319"/>
                </a:lnTo>
                <a:lnTo>
                  <a:pt x="302717" y="234949"/>
                </a:lnTo>
                <a:lnTo>
                  <a:pt x="295530" y="270509"/>
                </a:lnTo>
                <a:lnTo>
                  <a:pt x="275932" y="299719"/>
                </a:lnTo>
                <a:lnTo>
                  <a:pt x="246867" y="318769"/>
                </a:lnTo>
                <a:lnTo>
                  <a:pt x="211277" y="326389"/>
                </a:lnTo>
                <a:lnTo>
                  <a:pt x="289950" y="326389"/>
                </a:lnTo>
                <a:lnTo>
                  <a:pt x="283603" y="314959"/>
                </a:lnTo>
                <a:lnTo>
                  <a:pt x="298941" y="299719"/>
                </a:lnTo>
                <a:lnTo>
                  <a:pt x="310495" y="280669"/>
                </a:lnTo>
                <a:lnTo>
                  <a:pt x="317954" y="260349"/>
                </a:lnTo>
                <a:lnTo>
                  <a:pt x="321005" y="237489"/>
                </a:lnTo>
                <a:lnTo>
                  <a:pt x="335763" y="232409"/>
                </a:lnTo>
                <a:lnTo>
                  <a:pt x="347557" y="223519"/>
                </a:lnTo>
                <a:lnTo>
                  <a:pt x="350434" y="218439"/>
                </a:lnTo>
                <a:lnTo>
                  <a:pt x="321005" y="218439"/>
                </a:lnTo>
                <a:lnTo>
                  <a:pt x="321005" y="175259"/>
                </a:lnTo>
                <a:lnTo>
                  <a:pt x="356835" y="175259"/>
                </a:lnTo>
                <a:lnTo>
                  <a:pt x="356251" y="172719"/>
                </a:lnTo>
                <a:lnTo>
                  <a:pt x="350419" y="165099"/>
                </a:lnTo>
                <a:lnTo>
                  <a:pt x="341952" y="158749"/>
                </a:lnTo>
                <a:lnTo>
                  <a:pt x="331711" y="157479"/>
                </a:lnTo>
                <a:lnTo>
                  <a:pt x="321005" y="157479"/>
                </a:lnTo>
                <a:lnTo>
                  <a:pt x="321005" y="147319"/>
                </a:lnTo>
                <a:close/>
              </a:path>
              <a:path w="422275" h="462280">
                <a:moveTo>
                  <a:pt x="119837" y="175259"/>
                </a:moveTo>
                <a:lnTo>
                  <a:pt x="101549" y="175259"/>
                </a:lnTo>
                <a:lnTo>
                  <a:pt x="101549" y="218439"/>
                </a:lnTo>
                <a:lnTo>
                  <a:pt x="119837" y="218439"/>
                </a:lnTo>
                <a:lnTo>
                  <a:pt x="119837" y="175259"/>
                </a:lnTo>
                <a:close/>
              </a:path>
              <a:path w="422275" h="462280">
                <a:moveTo>
                  <a:pt x="356835" y="175259"/>
                </a:moveTo>
                <a:lnTo>
                  <a:pt x="336067" y="175259"/>
                </a:lnTo>
                <a:lnTo>
                  <a:pt x="339915" y="179069"/>
                </a:lnTo>
                <a:lnTo>
                  <a:pt x="340296" y="182879"/>
                </a:lnTo>
                <a:lnTo>
                  <a:pt x="340296" y="194309"/>
                </a:lnTo>
                <a:lnTo>
                  <a:pt x="338644" y="203199"/>
                </a:lnTo>
                <a:lnTo>
                  <a:pt x="334618" y="209549"/>
                </a:lnTo>
                <a:lnTo>
                  <a:pt x="328607" y="215899"/>
                </a:lnTo>
                <a:lnTo>
                  <a:pt x="321005" y="218439"/>
                </a:lnTo>
                <a:lnTo>
                  <a:pt x="350434" y="218439"/>
                </a:lnTo>
                <a:lnTo>
                  <a:pt x="355470" y="209549"/>
                </a:lnTo>
                <a:lnTo>
                  <a:pt x="358584" y="194309"/>
                </a:lnTo>
                <a:lnTo>
                  <a:pt x="358584" y="182879"/>
                </a:lnTo>
                <a:lnTo>
                  <a:pt x="356835" y="175259"/>
                </a:lnTo>
                <a:close/>
              </a:path>
              <a:path w="422275" h="462280">
                <a:moveTo>
                  <a:pt x="334899" y="90169"/>
                </a:moveTo>
                <a:lnTo>
                  <a:pt x="87744" y="90169"/>
                </a:lnTo>
                <a:lnTo>
                  <a:pt x="77063" y="92709"/>
                </a:lnTo>
                <a:lnTo>
                  <a:pt x="68435" y="99059"/>
                </a:lnTo>
                <a:lnTo>
                  <a:pt x="62667" y="107949"/>
                </a:lnTo>
                <a:lnTo>
                  <a:pt x="60566" y="119379"/>
                </a:lnTo>
                <a:lnTo>
                  <a:pt x="62667" y="129539"/>
                </a:lnTo>
                <a:lnTo>
                  <a:pt x="68435" y="138429"/>
                </a:lnTo>
                <a:lnTo>
                  <a:pt x="77063" y="144779"/>
                </a:lnTo>
                <a:lnTo>
                  <a:pt x="87744" y="147319"/>
                </a:lnTo>
                <a:lnTo>
                  <a:pt x="334899" y="147319"/>
                </a:lnTo>
                <a:lnTo>
                  <a:pt x="345587" y="144779"/>
                </a:lnTo>
                <a:lnTo>
                  <a:pt x="354218" y="138429"/>
                </a:lnTo>
                <a:lnTo>
                  <a:pt x="359987" y="129539"/>
                </a:lnTo>
                <a:lnTo>
                  <a:pt x="87655" y="129539"/>
                </a:lnTo>
                <a:lnTo>
                  <a:pt x="82245" y="128269"/>
                </a:lnTo>
                <a:lnTo>
                  <a:pt x="78117" y="124459"/>
                </a:lnTo>
                <a:lnTo>
                  <a:pt x="78117" y="113029"/>
                </a:lnTo>
                <a:lnTo>
                  <a:pt x="82245" y="109219"/>
                </a:lnTo>
                <a:lnTo>
                  <a:pt x="87655" y="107949"/>
                </a:lnTo>
                <a:lnTo>
                  <a:pt x="359987" y="107949"/>
                </a:lnTo>
                <a:lnTo>
                  <a:pt x="354218" y="99059"/>
                </a:lnTo>
                <a:lnTo>
                  <a:pt x="345587" y="92709"/>
                </a:lnTo>
                <a:lnTo>
                  <a:pt x="334899" y="90169"/>
                </a:lnTo>
                <a:close/>
              </a:path>
              <a:path w="422275" h="462280">
                <a:moveTo>
                  <a:pt x="359987" y="107949"/>
                </a:moveTo>
                <a:lnTo>
                  <a:pt x="334543" y="107949"/>
                </a:lnTo>
                <a:lnTo>
                  <a:pt x="339940" y="109219"/>
                </a:lnTo>
                <a:lnTo>
                  <a:pt x="344081" y="113029"/>
                </a:lnTo>
                <a:lnTo>
                  <a:pt x="344081" y="124459"/>
                </a:lnTo>
                <a:lnTo>
                  <a:pt x="339940" y="128269"/>
                </a:lnTo>
                <a:lnTo>
                  <a:pt x="334543" y="129539"/>
                </a:lnTo>
                <a:lnTo>
                  <a:pt x="359987" y="129539"/>
                </a:lnTo>
                <a:lnTo>
                  <a:pt x="362089" y="119379"/>
                </a:lnTo>
                <a:lnTo>
                  <a:pt x="359987" y="107949"/>
                </a:lnTo>
                <a:close/>
              </a:path>
              <a:path w="422275" h="462280">
                <a:moveTo>
                  <a:pt x="157538" y="0"/>
                </a:moveTo>
                <a:lnTo>
                  <a:pt x="147427" y="0"/>
                </a:lnTo>
                <a:lnTo>
                  <a:pt x="137660" y="2539"/>
                </a:lnTo>
                <a:lnTo>
                  <a:pt x="111900" y="31749"/>
                </a:lnTo>
                <a:lnTo>
                  <a:pt x="110693" y="41909"/>
                </a:lnTo>
                <a:lnTo>
                  <a:pt x="110693" y="90169"/>
                </a:lnTo>
                <a:lnTo>
                  <a:pt x="128981" y="90169"/>
                </a:lnTo>
                <a:lnTo>
                  <a:pt x="128981" y="74929"/>
                </a:lnTo>
                <a:lnTo>
                  <a:pt x="311861" y="74929"/>
                </a:lnTo>
                <a:lnTo>
                  <a:pt x="311861" y="57149"/>
                </a:lnTo>
                <a:lnTo>
                  <a:pt x="128981" y="57149"/>
                </a:lnTo>
                <a:lnTo>
                  <a:pt x="128917" y="34289"/>
                </a:lnTo>
                <a:lnTo>
                  <a:pt x="132791" y="26669"/>
                </a:lnTo>
                <a:lnTo>
                  <a:pt x="139319" y="22859"/>
                </a:lnTo>
                <a:lnTo>
                  <a:pt x="145783" y="17779"/>
                </a:lnTo>
                <a:lnTo>
                  <a:pt x="154089" y="16509"/>
                </a:lnTo>
                <a:lnTo>
                  <a:pt x="303091" y="16509"/>
                </a:lnTo>
                <a:lnTo>
                  <a:pt x="301479" y="13969"/>
                </a:lnTo>
                <a:lnTo>
                  <a:pt x="204162" y="13969"/>
                </a:lnTo>
                <a:lnTo>
                  <a:pt x="197192" y="11429"/>
                </a:lnTo>
                <a:lnTo>
                  <a:pt x="167563" y="1269"/>
                </a:lnTo>
                <a:lnTo>
                  <a:pt x="157538" y="0"/>
                </a:lnTo>
                <a:close/>
              </a:path>
              <a:path w="422275" h="462280">
                <a:moveTo>
                  <a:pt x="311861" y="74929"/>
                </a:moveTo>
                <a:lnTo>
                  <a:pt x="293573" y="74929"/>
                </a:lnTo>
                <a:lnTo>
                  <a:pt x="293573" y="90169"/>
                </a:lnTo>
                <a:lnTo>
                  <a:pt x="311861" y="90169"/>
                </a:lnTo>
                <a:lnTo>
                  <a:pt x="311861" y="74929"/>
                </a:lnTo>
                <a:close/>
              </a:path>
              <a:path w="422275" h="462280">
                <a:moveTo>
                  <a:pt x="303091" y="16509"/>
                </a:moveTo>
                <a:lnTo>
                  <a:pt x="268274" y="16509"/>
                </a:lnTo>
                <a:lnTo>
                  <a:pt x="276593" y="17779"/>
                </a:lnTo>
                <a:lnTo>
                  <a:pt x="283057" y="22859"/>
                </a:lnTo>
                <a:lnTo>
                  <a:pt x="289661" y="26669"/>
                </a:lnTo>
                <a:lnTo>
                  <a:pt x="293585" y="34289"/>
                </a:lnTo>
                <a:lnTo>
                  <a:pt x="293573" y="57149"/>
                </a:lnTo>
                <a:lnTo>
                  <a:pt x="311861" y="57149"/>
                </a:lnTo>
                <a:lnTo>
                  <a:pt x="311861" y="41909"/>
                </a:lnTo>
                <a:lnTo>
                  <a:pt x="310648" y="31749"/>
                </a:lnTo>
                <a:lnTo>
                  <a:pt x="307122" y="22859"/>
                </a:lnTo>
                <a:lnTo>
                  <a:pt x="303091" y="16509"/>
                </a:lnTo>
                <a:close/>
              </a:path>
              <a:path w="422275" h="462280">
                <a:moveTo>
                  <a:pt x="268274" y="16509"/>
                </a:moveTo>
                <a:lnTo>
                  <a:pt x="154089" y="16509"/>
                </a:lnTo>
                <a:lnTo>
                  <a:pt x="191160" y="29209"/>
                </a:lnTo>
                <a:lnTo>
                  <a:pt x="201073" y="31749"/>
                </a:lnTo>
                <a:lnTo>
                  <a:pt x="211188" y="33019"/>
                </a:lnTo>
                <a:lnTo>
                  <a:pt x="221303" y="31749"/>
                </a:lnTo>
                <a:lnTo>
                  <a:pt x="231216" y="29209"/>
                </a:lnTo>
                <a:lnTo>
                  <a:pt x="268274" y="16509"/>
                </a:lnTo>
                <a:close/>
              </a:path>
              <a:path w="422275" h="462280">
                <a:moveTo>
                  <a:pt x="275188" y="0"/>
                </a:moveTo>
                <a:lnTo>
                  <a:pt x="265092" y="0"/>
                </a:lnTo>
                <a:lnTo>
                  <a:pt x="255079" y="1269"/>
                </a:lnTo>
                <a:lnTo>
                  <a:pt x="225361" y="11429"/>
                </a:lnTo>
                <a:lnTo>
                  <a:pt x="218391" y="13969"/>
                </a:lnTo>
                <a:lnTo>
                  <a:pt x="301479" y="13969"/>
                </a:lnTo>
                <a:lnTo>
                  <a:pt x="293916" y="7619"/>
                </a:lnTo>
                <a:lnTo>
                  <a:pt x="284938" y="2539"/>
                </a:lnTo>
                <a:lnTo>
                  <a:pt x="275188" y="0"/>
                </a:lnTo>
                <a:close/>
              </a:path>
            </a:pathLst>
          </a:custGeom>
          <a:solidFill>
            <a:srgbClr val="514D9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2595100" y="1836808"/>
            <a:ext cx="99491" cy="121462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3538989" y="1479617"/>
            <a:ext cx="918210" cy="1513205"/>
          </a:xfrm>
          <a:custGeom>
            <a:rect l="l" t="t" r="r" b="b"/>
            <a:pathLst>
              <a:path w="918210" h="1513205">
                <a:moveTo>
                  <a:pt x="556056" y="0"/>
                </a:moveTo>
                <a:lnTo>
                  <a:pt x="361962" y="0"/>
                </a:lnTo>
                <a:lnTo>
                  <a:pt x="312848" y="3304"/>
                </a:lnTo>
                <a:lnTo>
                  <a:pt x="265741" y="12929"/>
                </a:lnTo>
                <a:lnTo>
                  <a:pt x="221074" y="28444"/>
                </a:lnTo>
                <a:lnTo>
                  <a:pt x="179276" y="49417"/>
                </a:lnTo>
                <a:lnTo>
                  <a:pt x="140781" y="75418"/>
                </a:lnTo>
                <a:lnTo>
                  <a:pt x="106019" y="106014"/>
                </a:lnTo>
                <a:lnTo>
                  <a:pt x="75422" y="140776"/>
                </a:lnTo>
                <a:lnTo>
                  <a:pt x="49420" y="179271"/>
                </a:lnTo>
                <a:lnTo>
                  <a:pt x="28446" y="221068"/>
                </a:lnTo>
                <a:lnTo>
                  <a:pt x="12930" y="265737"/>
                </a:lnTo>
                <a:lnTo>
                  <a:pt x="3304" y="312845"/>
                </a:lnTo>
                <a:lnTo>
                  <a:pt x="0" y="361962"/>
                </a:lnTo>
                <a:lnTo>
                  <a:pt x="0" y="1512633"/>
                </a:lnTo>
                <a:lnTo>
                  <a:pt x="918019" y="1512633"/>
                </a:lnTo>
                <a:lnTo>
                  <a:pt x="918019" y="361962"/>
                </a:lnTo>
                <a:lnTo>
                  <a:pt x="914715" y="312845"/>
                </a:lnTo>
                <a:lnTo>
                  <a:pt x="905090" y="265737"/>
                </a:lnTo>
                <a:lnTo>
                  <a:pt x="889575" y="221068"/>
                </a:lnTo>
                <a:lnTo>
                  <a:pt x="868601" y="179271"/>
                </a:lnTo>
                <a:lnTo>
                  <a:pt x="842601" y="140776"/>
                </a:lnTo>
                <a:lnTo>
                  <a:pt x="812004" y="106014"/>
                </a:lnTo>
                <a:lnTo>
                  <a:pt x="777243" y="75418"/>
                </a:lnTo>
                <a:lnTo>
                  <a:pt x="738748" y="49417"/>
                </a:lnTo>
                <a:lnTo>
                  <a:pt x="696950" y="28444"/>
                </a:lnTo>
                <a:lnTo>
                  <a:pt x="652282" y="12929"/>
                </a:lnTo>
                <a:lnTo>
                  <a:pt x="605173" y="3304"/>
                </a:lnTo>
                <a:lnTo>
                  <a:pt x="556056" y="0"/>
                </a:lnTo>
                <a:close/>
              </a:path>
            </a:pathLst>
          </a:custGeom>
          <a:solidFill>
            <a:srgbClr val="B7D5E9">
              <a:alpha val="5000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3538989" y="1479617"/>
            <a:ext cx="918210" cy="1513205"/>
          </a:xfrm>
          <a:custGeom>
            <a:rect l="l" t="t" r="r" b="b"/>
            <a:pathLst>
              <a:path w="918210" h="1513205">
                <a:moveTo>
                  <a:pt x="918019" y="1512633"/>
                </a:moveTo>
                <a:lnTo>
                  <a:pt x="0" y="1512633"/>
                </a:lnTo>
                <a:lnTo>
                  <a:pt x="0" y="361962"/>
                </a:lnTo>
                <a:lnTo>
                  <a:pt x="3304" y="312845"/>
                </a:lnTo>
                <a:lnTo>
                  <a:pt x="12930" y="265737"/>
                </a:lnTo>
                <a:lnTo>
                  <a:pt x="28446" y="221068"/>
                </a:lnTo>
                <a:lnTo>
                  <a:pt x="49420" y="179271"/>
                </a:lnTo>
                <a:lnTo>
                  <a:pt x="75422" y="140776"/>
                </a:lnTo>
                <a:lnTo>
                  <a:pt x="106019" y="106014"/>
                </a:lnTo>
                <a:lnTo>
                  <a:pt x="140781" y="75418"/>
                </a:lnTo>
                <a:lnTo>
                  <a:pt x="179276" y="49417"/>
                </a:lnTo>
                <a:lnTo>
                  <a:pt x="221074" y="28444"/>
                </a:lnTo>
                <a:lnTo>
                  <a:pt x="265741" y="12929"/>
                </a:lnTo>
                <a:lnTo>
                  <a:pt x="312848" y="3304"/>
                </a:lnTo>
                <a:lnTo>
                  <a:pt x="361962" y="0"/>
                </a:lnTo>
                <a:lnTo>
                  <a:pt x="556056" y="0"/>
                </a:lnTo>
                <a:lnTo>
                  <a:pt x="605173" y="3304"/>
                </a:lnTo>
                <a:lnTo>
                  <a:pt x="652282" y="12929"/>
                </a:lnTo>
                <a:lnTo>
                  <a:pt x="696950" y="28444"/>
                </a:lnTo>
                <a:lnTo>
                  <a:pt x="738748" y="49417"/>
                </a:lnTo>
                <a:lnTo>
                  <a:pt x="777243" y="75418"/>
                </a:lnTo>
                <a:lnTo>
                  <a:pt x="812004" y="106014"/>
                </a:lnTo>
                <a:lnTo>
                  <a:pt x="842601" y="140776"/>
                </a:lnTo>
                <a:lnTo>
                  <a:pt x="868601" y="179271"/>
                </a:lnTo>
                <a:lnTo>
                  <a:pt x="889575" y="221068"/>
                </a:lnTo>
                <a:lnTo>
                  <a:pt x="905090" y="265737"/>
                </a:lnTo>
                <a:lnTo>
                  <a:pt x="914715" y="312845"/>
                </a:lnTo>
                <a:lnTo>
                  <a:pt x="918019" y="361962"/>
                </a:lnTo>
                <a:lnTo>
                  <a:pt x="918019" y="1512633"/>
                </a:lnTo>
                <a:close/>
              </a:path>
            </a:pathLst>
          </a:custGeom>
          <a:ln w="12700">
            <a:solidFill>
              <a:srgbClr val="B7D5E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3590714" y="1526491"/>
            <a:ext cx="814705" cy="814705"/>
          </a:xfrm>
          <a:custGeom>
            <a:rect l="l" t="t" r="r" b="b"/>
            <a:pathLst>
              <a:path w="814703" h="814705">
                <a:moveTo>
                  <a:pt x="484403" y="0"/>
                </a:moveTo>
                <a:lnTo>
                  <a:pt x="330174" y="0"/>
                </a:lnTo>
                <a:lnTo>
                  <a:pt x="281384" y="3580"/>
                </a:lnTo>
                <a:lnTo>
                  <a:pt x="234817" y="13979"/>
                </a:lnTo>
                <a:lnTo>
                  <a:pt x="190982" y="30687"/>
                </a:lnTo>
                <a:lnTo>
                  <a:pt x="150392" y="53194"/>
                </a:lnTo>
                <a:lnTo>
                  <a:pt x="113557" y="80987"/>
                </a:lnTo>
                <a:lnTo>
                  <a:pt x="80987" y="113557"/>
                </a:lnTo>
                <a:lnTo>
                  <a:pt x="53194" y="150392"/>
                </a:lnTo>
                <a:lnTo>
                  <a:pt x="30687" y="190982"/>
                </a:lnTo>
                <a:lnTo>
                  <a:pt x="13979" y="234817"/>
                </a:lnTo>
                <a:lnTo>
                  <a:pt x="3580" y="281384"/>
                </a:lnTo>
                <a:lnTo>
                  <a:pt x="0" y="330174"/>
                </a:lnTo>
                <a:lnTo>
                  <a:pt x="0" y="814577"/>
                </a:lnTo>
                <a:lnTo>
                  <a:pt x="814577" y="814577"/>
                </a:lnTo>
                <a:lnTo>
                  <a:pt x="814577" y="330174"/>
                </a:lnTo>
                <a:lnTo>
                  <a:pt x="810997" y="281384"/>
                </a:lnTo>
                <a:lnTo>
                  <a:pt x="800598" y="234817"/>
                </a:lnTo>
                <a:lnTo>
                  <a:pt x="783890" y="190982"/>
                </a:lnTo>
                <a:lnTo>
                  <a:pt x="761383" y="150392"/>
                </a:lnTo>
                <a:lnTo>
                  <a:pt x="733590" y="113557"/>
                </a:lnTo>
                <a:lnTo>
                  <a:pt x="701020" y="80987"/>
                </a:lnTo>
                <a:lnTo>
                  <a:pt x="664185" y="53194"/>
                </a:lnTo>
                <a:lnTo>
                  <a:pt x="623595" y="30687"/>
                </a:lnTo>
                <a:lnTo>
                  <a:pt x="579760" y="13979"/>
                </a:lnTo>
                <a:lnTo>
                  <a:pt x="533193" y="3580"/>
                </a:lnTo>
                <a:lnTo>
                  <a:pt x="484403" y="0"/>
                </a:lnTo>
                <a:close/>
              </a:path>
            </a:pathLst>
          </a:custGeom>
          <a:solidFill>
            <a:srgbClr val="007FE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3687013" y="2413924"/>
            <a:ext cx="51435" cy="51435"/>
          </a:xfrm>
          <a:custGeom>
            <a:rect l="l" t="t" r="r" b="b"/>
            <a:pathLst>
              <a:path w="51435" h="51435">
                <a:moveTo>
                  <a:pt x="25501" y="0"/>
                </a:moveTo>
                <a:lnTo>
                  <a:pt x="15575" y="2004"/>
                </a:lnTo>
                <a:lnTo>
                  <a:pt x="7469" y="7469"/>
                </a:lnTo>
                <a:lnTo>
                  <a:pt x="2004" y="15575"/>
                </a:lnTo>
                <a:lnTo>
                  <a:pt x="0" y="25501"/>
                </a:lnTo>
                <a:lnTo>
                  <a:pt x="2004" y="35428"/>
                </a:lnTo>
                <a:lnTo>
                  <a:pt x="7469" y="43534"/>
                </a:lnTo>
                <a:lnTo>
                  <a:pt x="15575" y="48999"/>
                </a:lnTo>
                <a:lnTo>
                  <a:pt x="25501" y="51003"/>
                </a:lnTo>
                <a:lnTo>
                  <a:pt x="35428" y="48999"/>
                </a:lnTo>
                <a:lnTo>
                  <a:pt x="43534" y="43534"/>
                </a:lnTo>
                <a:lnTo>
                  <a:pt x="48999" y="35428"/>
                </a:lnTo>
                <a:lnTo>
                  <a:pt x="51003" y="25501"/>
                </a:lnTo>
                <a:lnTo>
                  <a:pt x="48999" y="15575"/>
                </a:lnTo>
                <a:lnTo>
                  <a:pt x="43534" y="7469"/>
                </a:lnTo>
                <a:lnTo>
                  <a:pt x="35428" y="2004"/>
                </a:lnTo>
                <a:lnTo>
                  <a:pt x="25501" y="0"/>
                </a:lnTo>
                <a:close/>
              </a:path>
            </a:pathLst>
          </a:custGeom>
          <a:solidFill>
            <a:srgbClr val="78A4C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3687013" y="2603248"/>
            <a:ext cx="51435" cy="51435"/>
          </a:xfrm>
          <a:custGeom>
            <a:rect l="l" t="t" r="r" b="b"/>
            <a:pathLst>
              <a:path w="51435" h="51435">
                <a:moveTo>
                  <a:pt x="25501" y="0"/>
                </a:moveTo>
                <a:lnTo>
                  <a:pt x="15575" y="2004"/>
                </a:lnTo>
                <a:lnTo>
                  <a:pt x="7469" y="7469"/>
                </a:lnTo>
                <a:lnTo>
                  <a:pt x="2004" y="15575"/>
                </a:lnTo>
                <a:lnTo>
                  <a:pt x="0" y="25501"/>
                </a:lnTo>
                <a:lnTo>
                  <a:pt x="2004" y="35428"/>
                </a:lnTo>
                <a:lnTo>
                  <a:pt x="7469" y="43534"/>
                </a:lnTo>
                <a:lnTo>
                  <a:pt x="15575" y="48999"/>
                </a:lnTo>
                <a:lnTo>
                  <a:pt x="25501" y="51003"/>
                </a:lnTo>
                <a:lnTo>
                  <a:pt x="35428" y="48999"/>
                </a:lnTo>
                <a:lnTo>
                  <a:pt x="43534" y="43534"/>
                </a:lnTo>
                <a:lnTo>
                  <a:pt x="48999" y="35428"/>
                </a:lnTo>
                <a:lnTo>
                  <a:pt x="51003" y="25501"/>
                </a:lnTo>
                <a:lnTo>
                  <a:pt x="48999" y="15575"/>
                </a:lnTo>
                <a:lnTo>
                  <a:pt x="43534" y="7469"/>
                </a:lnTo>
                <a:lnTo>
                  <a:pt x="35428" y="2004"/>
                </a:lnTo>
                <a:lnTo>
                  <a:pt x="25501" y="0"/>
                </a:lnTo>
                <a:close/>
              </a:path>
            </a:pathLst>
          </a:custGeom>
          <a:solidFill>
            <a:srgbClr val="78A4C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3687013" y="2785225"/>
            <a:ext cx="51435" cy="51435"/>
          </a:xfrm>
          <a:custGeom>
            <a:rect l="l" t="t" r="r" b="b"/>
            <a:pathLst>
              <a:path w="51435" h="51435">
                <a:moveTo>
                  <a:pt x="25501" y="0"/>
                </a:moveTo>
                <a:lnTo>
                  <a:pt x="15575" y="2004"/>
                </a:lnTo>
                <a:lnTo>
                  <a:pt x="7469" y="7469"/>
                </a:lnTo>
                <a:lnTo>
                  <a:pt x="2004" y="15575"/>
                </a:lnTo>
                <a:lnTo>
                  <a:pt x="0" y="25501"/>
                </a:lnTo>
                <a:lnTo>
                  <a:pt x="2004" y="35428"/>
                </a:lnTo>
                <a:lnTo>
                  <a:pt x="7469" y="43534"/>
                </a:lnTo>
                <a:lnTo>
                  <a:pt x="15575" y="48999"/>
                </a:lnTo>
                <a:lnTo>
                  <a:pt x="25501" y="51003"/>
                </a:lnTo>
                <a:lnTo>
                  <a:pt x="35428" y="48999"/>
                </a:lnTo>
                <a:lnTo>
                  <a:pt x="43534" y="43534"/>
                </a:lnTo>
                <a:lnTo>
                  <a:pt x="48999" y="35428"/>
                </a:lnTo>
                <a:lnTo>
                  <a:pt x="51003" y="25501"/>
                </a:lnTo>
                <a:lnTo>
                  <a:pt x="48999" y="15575"/>
                </a:lnTo>
                <a:lnTo>
                  <a:pt x="43534" y="7469"/>
                </a:lnTo>
                <a:lnTo>
                  <a:pt x="35428" y="2004"/>
                </a:lnTo>
                <a:lnTo>
                  <a:pt x="25501" y="0"/>
                </a:lnTo>
                <a:close/>
              </a:path>
            </a:pathLst>
          </a:custGeom>
          <a:solidFill>
            <a:srgbClr val="78A4C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3725638" y="2148732"/>
            <a:ext cx="591820" cy="7346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三四线城市</a:t>
            </a:r>
            <a:endParaRPr sz="800">
              <a:latin typeface="宋体"/>
              <a:cs typeface="宋体"/>
            </a:endParaRPr>
          </a:p>
          <a:p>
            <a:pPr marL="70485" marR="5080">
              <a:lnSpc>
                <a:spcPct val="156200"/>
              </a:lnSpc>
              <a:spcBef>
                <a:spcPts val="12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智能灯具 智能电视 扫地机器人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3712245" y="1692451"/>
            <a:ext cx="577850" cy="409575"/>
          </a:xfrm>
          <a:custGeom>
            <a:rect l="l" t="t" r="r" b="b"/>
            <a:pathLst>
              <a:path w="577850" h="409575">
                <a:moveTo>
                  <a:pt x="257301" y="0"/>
                </a:moveTo>
                <a:lnTo>
                  <a:pt x="47447" y="0"/>
                </a:lnTo>
                <a:lnTo>
                  <a:pt x="44767" y="127"/>
                </a:lnTo>
                <a:lnTo>
                  <a:pt x="35510" y="2863"/>
                </a:lnTo>
                <a:lnTo>
                  <a:pt x="28036" y="8589"/>
                </a:lnTo>
                <a:lnTo>
                  <a:pt x="23041" y="16609"/>
                </a:lnTo>
                <a:lnTo>
                  <a:pt x="21221" y="26225"/>
                </a:lnTo>
                <a:lnTo>
                  <a:pt x="21221" y="398691"/>
                </a:lnTo>
                <a:lnTo>
                  <a:pt x="5385" y="398729"/>
                </a:lnTo>
                <a:lnTo>
                  <a:pt x="4279" y="398868"/>
                </a:lnTo>
                <a:lnTo>
                  <a:pt x="1714" y="399491"/>
                </a:lnTo>
                <a:lnTo>
                  <a:pt x="0" y="401929"/>
                </a:lnTo>
                <a:lnTo>
                  <a:pt x="609" y="407200"/>
                </a:lnTo>
                <a:lnTo>
                  <a:pt x="2832" y="409194"/>
                </a:lnTo>
                <a:lnTo>
                  <a:pt x="572181" y="409194"/>
                </a:lnTo>
                <a:lnTo>
                  <a:pt x="573277" y="409067"/>
                </a:lnTo>
                <a:lnTo>
                  <a:pt x="575843" y="408444"/>
                </a:lnTo>
                <a:lnTo>
                  <a:pt x="577557" y="405993"/>
                </a:lnTo>
                <a:lnTo>
                  <a:pt x="576948" y="400723"/>
                </a:lnTo>
                <a:lnTo>
                  <a:pt x="574725" y="398729"/>
                </a:lnTo>
                <a:lnTo>
                  <a:pt x="283527" y="398691"/>
                </a:lnTo>
                <a:lnTo>
                  <a:pt x="283413" y="23545"/>
                </a:lnTo>
                <a:lnTo>
                  <a:pt x="280674" y="14289"/>
                </a:lnTo>
                <a:lnTo>
                  <a:pt x="274943" y="6815"/>
                </a:lnTo>
                <a:lnTo>
                  <a:pt x="266920" y="1819"/>
                </a:lnTo>
                <a:lnTo>
                  <a:pt x="257301" y="0"/>
                </a:lnTo>
                <a:close/>
              </a:path>
              <a:path w="577850" h="409575">
                <a:moveTo>
                  <a:pt x="530110" y="209854"/>
                </a:moveTo>
                <a:lnTo>
                  <a:pt x="341236" y="209854"/>
                </a:lnTo>
                <a:lnTo>
                  <a:pt x="338556" y="209981"/>
                </a:lnTo>
                <a:lnTo>
                  <a:pt x="329300" y="212713"/>
                </a:lnTo>
                <a:lnTo>
                  <a:pt x="321825" y="218440"/>
                </a:lnTo>
                <a:lnTo>
                  <a:pt x="316830" y="226462"/>
                </a:lnTo>
                <a:lnTo>
                  <a:pt x="315010" y="236080"/>
                </a:lnTo>
                <a:lnTo>
                  <a:pt x="315010" y="398691"/>
                </a:lnTo>
                <a:lnTo>
                  <a:pt x="556336" y="398691"/>
                </a:lnTo>
                <a:lnTo>
                  <a:pt x="556209" y="233400"/>
                </a:lnTo>
                <a:lnTo>
                  <a:pt x="553477" y="224144"/>
                </a:lnTo>
                <a:lnTo>
                  <a:pt x="547751" y="216669"/>
                </a:lnTo>
                <a:lnTo>
                  <a:pt x="539728" y="211674"/>
                </a:lnTo>
                <a:lnTo>
                  <a:pt x="530110" y="209854"/>
                </a:lnTo>
                <a:close/>
              </a:path>
            </a:pathLst>
          </a:custGeom>
          <a:solidFill>
            <a:srgbClr val="3356A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3749729" y="1710071"/>
            <a:ext cx="228600" cy="375285"/>
          </a:xfrm>
          <a:custGeom>
            <a:rect l="l" t="t" r="r" b="b"/>
            <a:pathLst>
              <a:path w="228600" h="375285">
                <a:moveTo>
                  <a:pt x="213271" y="0"/>
                </a:moveTo>
                <a:lnTo>
                  <a:pt x="6667" y="0"/>
                </a:lnTo>
                <a:lnTo>
                  <a:pt x="0" y="6807"/>
                </a:lnTo>
                <a:lnTo>
                  <a:pt x="0" y="375145"/>
                </a:lnTo>
                <a:lnTo>
                  <a:pt x="228155" y="375145"/>
                </a:lnTo>
                <a:lnTo>
                  <a:pt x="228155" y="7607"/>
                </a:lnTo>
                <a:lnTo>
                  <a:pt x="222656" y="1181"/>
                </a:lnTo>
                <a:lnTo>
                  <a:pt x="215290" y="139"/>
                </a:lnTo>
                <a:lnTo>
                  <a:pt x="213271" y="0"/>
                </a:lnTo>
                <a:close/>
              </a:path>
            </a:pathLst>
          </a:custGeom>
          <a:solidFill>
            <a:srgbClr val="ADBDE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3785923" y="1776392"/>
            <a:ext cx="157480" cy="262890"/>
          </a:xfrm>
          <a:custGeom>
            <a:rect l="l" t="t" r="r" b="b"/>
            <a:pathLst>
              <a:path w="157479" h="262889">
                <a:moveTo>
                  <a:pt x="154584" y="0"/>
                </a:moveTo>
                <a:lnTo>
                  <a:pt x="89192" y="0"/>
                </a:lnTo>
                <a:lnTo>
                  <a:pt x="87998" y="152"/>
                </a:lnTo>
                <a:lnTo>
                  <a:pt x="85623" y="698"/>
                </a:lnTo>
                <a:lnTo>
                  <a:pt x="83947" y="2819"/>
                </a:lnTo>
                <a:lnTo>
                  <a:pt x="83947" y="68199"/>
                </a:lnTo>
                <a:lnTo>
                  <a:pt x="84086" y="69392"/>
                </a:lnTo>
                <a:lnTo>
                  <a:pt x="84645" y="71767"/>
                </a:lnTo>
                <a:lnTo>
                  <a:pt x="86753" y="73444"/>
                </a:lnTo>
                <a:lnTo>
                  <a:pt x="152146" y="73444"/>
                </a:lnTo>
                <a:lnTo>
                  <a:pt x="153339" y="73304"/>
                </a:lnTo>
                <a:lnTo>
                  <a:pt x="155714" y="72745"/>
                </a:lnTo>
                <a:lnTo>
                  <a:pt x="157391" y="70637"/>
                </a:lnTo>
                <a:lnTo>
                  <a:pt x="157391" y="5245"/>
                </a:lnTo>
                <a:lnTo>
                  <a:pt x="157238" y="4051"/>
                </a:lnTo>
                <a:lnTo>
                  <a:pt x="156692" y="1676"/>
                </a:lnTo>
                <a:lnTo>
                  <a:pt x="154584" y="0"/>
                </a:lnTo>
                <a:close/>
              </a:path>
              <a:path w="157479" h="262889">
                <a:moveTo>
                  <a:pt x="70637" y="0"/>
                </a:moveTo>
                <a:lnTo>
                  <a:pt x="5245" y="0"/>
                </a:lnTo>
                <a:lnTo>
                  <a:pt x="4051" y="152"/>
                </a:lnTo>
                <a:lnTo>
                  <a:pt x="1689" y="698"/>
                </a:lnTo>
                <a:lnTo>
                  <a:pt x="12" y="2819"/>
                </a:lnTo>
                <a:lnTo>
                  <a:pt x="0" y="68199"/>
                </a:lnTo>
                <a:lnTo>
                  <a:pt x="152" y="69392"/>
                </a:lnTo>
                <a:lnTo>
                  <a:pt x="711" y="71767"/>
                </a:lnTo>
                <a:lnTo>
                  <a:pt x="2819" y="73444"/>
                </a:lnTo>
                <a:lnTo>
                  <a:pt x="68211" y="73444"/>
                </a:lnTo>
                <a:lnTo>
                  <a:pt x="69405" y="73304"/>
                </a:lnTo>
                <a:lnTo>
                  <a:pt x="71767" y="72745"/>
                </a:lnTo>
                <a:lnTo>
                  <a:pt x="73444" y="70637"/>
                </a:lnTo>
                <a:lnTo>
                  <a:pt x="73456" y="5245"/>
                </a:lnTo>
                <a:lnTo>
                  <a:pt x="73304" y="4051"/>
                </a:lnTo>
                <a:lnTo>
                  <a:pt x="72745" y="1676"/>
                </a:lnTo>
                <a:lnTo>
                  <a:pt x="70637" y="0"/>
                </a:lnTo>
                <a:close/>
              </a:path>
              <a:path w="157479" h="262889">
                <a:moveTo>
                  <a:pt x="70637" y="94437"/>
                </a:moveTo>
                <a:lnTo>
                  <a:pt x="5245" y="94437"/>
                </a:lnTo>
                <a:lnTo>
                  <a:pt x="4051" y="94576"/>
                </a:lnTo>
                <a:lnTo>
                  <a:pt x="1689" y="95135"/>
                </a:lnTo>
                <a:lnTo>
                  <a:pt x="12" y="97243"/>
                </a:lnTo>
                <a:lnTo>
                  <a:pt x="0" y="162636"/>
                </a:lnTo>
                <a:lnTo>
                  <a:pt x="152" y="163830"/>
                </a:lnTo>
                <a:lnTo>
                  <a:pt x="711" y="166204"/>
                </a:lnTo>
                <a:lnTo>
                  <a:pt x="2819" y="167881"/>
                </a:lnTo>
                <a:lnTo>
                  <a:pt x="68211" y="167881"/>
                </a:lnTo>
                <a:lnTo>
                  <a:pt x="69405" y="167728"/>
                </a:lnTo>
                <a:lnTo>
                  <a:pt x="71767" y="167182"/>
                </a:lnTo>
                <a:lnTo>
                  <a:pt x="73444" y="165061"/>
                </a:lnTo>
                <a:lnTo>
                  <a:pt x="73456" y="99682"/>
                </a:lnTo>
                <a:lnTo>
                  <a:pt x="73304" y="98488"/>
                </a:lnTo>
                <a:lnTo>
                  <a:pt x="72745" y="96113"/>
                </a:lnTo>
                <a:lnTo>
                  <a:pt x="70637" y="94437"/>
                </a:lnTo>
                <a:close/>
              </a:path>
              <a:path w="157479" h="262889">
                <a:moveTo>
                  <a:pt x="68211" y="188861"/>
                </a:moveTo>
                <a:lnTo>
                  <a:pt x="5145" y="188874"/>
                </a:lnTo>
                <a:lnTo>
                  <a:pt x="0" y="257073"/>
                </a:lnTo>
                <a:lnTo>
                  <a:pt x="152" y="258267"/>
                </a:lnTo>
                <a:lnTo>
                  <a:pt x="711" y="260629"/>
                </a:lnTo>
                <a:lnTo>
                  <a:pt x="2819" y="262305"/>
                </a:lnTo>
                <a:lnTo>
                  <a:pt x="68211" y="262318"/>
                </a:lnTo>
                <a:lnTo>
                  <a:pt x="69405" y="262166"/>
                </a:lnTo>
                <a:lnTo>
                  <a:pt x="71767" y="261607"/>
                </a:lnTo>
                <a:lnTo>
                  <a:pt x="73444" y="259499"/>
                </a:lnTo>
                <a:lnTo>
                  <a:pt x="73456" y="194106"/>
                </a:lnTo>
                <a:lnTo>
                  <a:pt x="73304" y="192913"/>
                </a:lnTo>
                <a:lnTo>
                  <a:pt x="72745" y="190550"/>
                </a:lnTo>
                <a:lnTo>
                  <a:pt x="70637" y="188874"/>
                </a:lnTo>
                <a:lnTo>
                  <a:pt x="68211" y="188861"/>
                </a:lnTo>
                <a:close/>
              </a:path>
            </a:pathLst>
          </a:custGeom>
          <a:solidFill>
            <a:srgbClr val="3356A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3796423" y="1786877"/>
            <a:ext cx="454659" cy="298450"/>
          </a:xfrm>
          <a:custGeom>
            <a:rect l="l" t="t" r="r" b="b"/>
            <a:pathLst>
              <a:path w="454659" h="298450">
                <a:moveTo>
                  <a:pt x="52463" y="0"/>
                </a:moveTo>
                <a:lnTo>
                  <a:pt x="0" y="0"/>
                </a:lnTo>
                <a:lnTo>
                  <a:pt x="0" y="52463"/>
                </a:lnTo>
                <a:lnTo>
                  <a:pt x="52463" y="52463"/>
                </a:lnTo>
                <a:lnTo>
                  <a:pt x="52463" y="0"/>
                </a:lnTo>
                <a:close/>
              </a:path>
              <a:path w="454659" h="298450">
                <a:moveTo>
                  <a:pt x="52463" y="94437"/>
                </a:moveTo>
                <a:lnTo>
                  <a:pt x="0" y="94437"/>
                </a:lnTo>
                <a:lnTo>
                  <a:pt x="0" y="146900"/>
                </a:lnTo>
                <a:lnTo>
                  <a:pt x="52463" y="146900"/>
                </a:lnTo>
                <a:lnTo>
                  <a:pt x="52463" y="94437"/>
                </a:lnTo>
                <a:close/>
              </a:path>
              <a:path w="454659" h="298450">
                <a:moveTo>
                  <a:pt x="439673" y="132321"/>
                </a:moveTo>
                <a:lnTo>
                  <a:pt x="255790" y="132321"/>
                </a:lnTo>
                <a:lnTo>
                  <a:pt x="249237" y="138874"/>
                </a:lnTo>
                <a:lnTo>
                  <a:pt x="249237" y="298348"/>
                </a:lnTo>
                <a:lnTo>
                  <a:pt x="454329" y="298348"/>
                </a:lnTo>
                <a:lnTo>
                  <a:pt x="454329" y="139649"/>
                </a:lnTo>
                <a:lnTo>
                  <a:pt x="448919" y="133451"/>
                </a:lnTo>
                <a:lnTo>
                  <a:pt x="441667" y="132461"/>
                </a:lnTo>
                <a:lnTo>
                  <a:pt x="439673" y="132321"/>
                </a:lnTo>
                <a:close/>
              </a:path>
            </a:pathLst>
          </a:custGeom>
          <a:solidFill>
            <a:srgbClr val="FAF9D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3880358" y="1786877"/>
            <a:ext cx="52705" cy="52705"/>
          </a:xfrm>
          <a:custGeom>
            <a:rect l="l" t="t" r="r" b="b"/>
            <a:pathLst>
              <a:path w="52704" h="52705">
                <a:moveTo>
                  <a:pt x="52463" y="0"/>
                </a:moveTo>
                <a:lnTo>
                  <a:pt x="0" y="0"/>
                </a:lnTo>
                <a:lnTo>
                  <a:pt x="0" y="52463"/>
                </a:lnTo>
                <a:lnTo>
                  <a:pt x="52463" y="52463"/>
                </a:lnTo>
                <a:lnTo>
                  <a:pt x="52463" y="0"/>
                </a:lnTo>
                <a:close/>
              </a:path>
            </a:pathLst>
          </a:custGeom>
          <a:solidFill>
            <a:srgbClr val="DAE0F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3796423" y="1975751"/>
            <a:ext cx="52705" cy="52705"/>
          </a:xfrm>
          <a:custGeom>
            <a:rect l="l" t="t" r="r" b="b"/>
            <a:pathLst>
              <a:path w="52704" h="52705">
                <a:moveTo>
                  <a:pt x="52463" y="0"/>
                </a:moveTo>
                <a:lnTo>
                  <a:pt x="0" y="0"/>
                </a:lnTo>
                <a:lnTo>
                  <a:pt x="0" y="52463"/>
                </a:lnTo>
                <a:lnTo>
                  <a:pt x="52463" y="52463"/>
                </a:lnTo>
                <a:lnTo>
                  <a:pt x="52463" y="0"/>
                </a:lnTo>
                <a:close/>
              </a:path>
            </a:pathLst>
          </a:custGeom>
          <a:solidFill>
            <a:srgbClr val="DAE0F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4111200" y="2007232"/>
            <a:ext cx="73660" cy="78740"/>
          </a:xfrm>
          <a:custGeom>
            <a:rect l="l" t="t" r="r" b="b"/>
            <a:pathLst>
              <a:path w="73660" h="78739">
                <a:moveTo>
                  <a:pt x="71094" y="0"/>
                </a:moveTo>
                <a:lnTo>
                  <a:pt x="2349" y="0"/>
                </a:lnTo>
                <a:lnTo>
                  <a:pt x="0" y="2349"/>
                </a:lnTo>
                <a:lnTo>
                  <a:pt x="0" y="78689"/>
                </a:lnTo>
                <a:lnTo>
                  <a:pt x="73444" y="78689"/>
                </a:lnTo>
                <a:lnTo>
                  <a:pt x="73444" y="2349"/>
                </a:lnTo>
                <a:lnTo>
                  <a:pt x="71094" y="0"/>
                </a:lnTo>
                <a:close/>
              </a:path>
            </a:pathLst>
          </a:custGeom>
          <a:solidFill>
            <a:srgbClr val="6A87C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4121683" y="2017725"/>
            <a:ext cx="52705" cy="73660"/>
          </a:xfrm>
          <a:custGeom>
            <a:rect l="l" t="t" r="r" b="b"/>
            <a:pathLst>
              <a:path w="52704" h="73660">
                <a:moveTo>
                  <a:pt x="0" y="0"/>
                </a:moveTo>
                <a:lnTo>
                  <a:pt x="52463" y="0"/>
                </a:lnTo>
                <a:lnTo>
                  <a:pt x="52463" y="73444"/>
                </a:lnTo>
                <a:lnTo>
                  <a:pt x="0" y="73444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 txBox="1"/>
          <p:nvPr/>
        </p:nvSpPr>
        <p:spPr>
          <a:xfrm>
            <a:off x="423986" y="3304276"/>
            <a:ext cx="448627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>
              <a:lnSpc>
                <a:spcPct val="100000"/>
              </a:lnSpc>
              <a:spcBef>
                <a:spcPts val="100"/>
              </a:spcBef>
            </a:pP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巨量算数对智能家居的兴趣用户做了统计，其中，大部分男性用户对科技感兴趣，智能家居也</a:t>
            </a:r>
            <a:endParaRPr sz="800">
              <a:latin typeface="宋体"/>
              <a:cs typeface="宋体"/>
            </a:endParaRPr>
          </a:p>
          <a:p>
            <a:pPr marL="12700" marR="5080">
              <a:lnSpc>
                <a:spcPct val="166700"/>
              </a:lnSpc>
            </a:pP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成为新时代男性理想的家居配置。其中，智能灯具、智能电视，是男性用户比较感兴趣的产品，此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类产品能极大满足男性用户的科技感受和氛围需求。</a:t>
            </a:r>
            <a:endParaRPr sz="800">
              <a:latin typeface="宋体"/>
              <a:cs typeface="宋体"/>
            </a:endParaRPr>
          </a:p>
          <a:p>
            <a:pPr marL="215900">
              <a:lnSpc>
                <a:spcPct val="100000"/>
              </a:lnSpc>
              <a:spcBef>
                <a:spcPts val="64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而女性用户则除智能灯具以外更注重智能摄像头，安全的防护更是她们的核心需求。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3716077" y="6984375"/>
            <a:ext cx="1162050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数据来源：巨量算数</a:t>
            </a:r>
            <a:r>
              <a:rPr sz="550" spc="15">
                <a:solidFill>
                  <a:srgbClr val="87888B"/>
                </a:solidFill>
                <a:latin typeface="宋体"/>
                <a:cs typeface="宋体"/>
              </a:rPr>
              <a:t>，2023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550" spc="10">
                <a:solidFill>
                  <a:srgbClr val="87888B"/>
                </a:solidFill>
                <a:latin typeface="宋体"/>
                <a:cs typeface="宋体"/>
              </a:rPr>
              <a:t>1-8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endParaRPr sz="550">
              <a:latin typeface="宋体"/>
              <a:cs typeface="宋体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3178373" y="5150840"/>
            <a:ext cx="396875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30">
                <a:solidFill>
                  <a:srgbClr val="323031"/>
                </a:solidFill>
                <a:latin typeface="宋体"/>
                <a:cs typeface="宋体"/>
              </a:rPr>
              <a:t>智能灯具</a:t>
            </a:r>
            <a:endParaRPr sz="700">
              <a:latin typeface="宋体"/>
              <a:cs typeface="宋体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3060128" y="5182946"/>
            <a:ext cx="81915" cy="81915"/>
          </a:xfrm>
          <a:custGeom>
            <a:rect l="l" t="t" r="r" b="b"/>
            <a:pathLst>
              <a:path w="81914" h="81914">
                <a:moveTo>
                  <a:pt x="81457" y="81457"/>
                </a:moveTo>
                <a:lnTo>
                  <a:pt x="0" y="81457"/>
                </a:lnTo>
                <a:lnTo>
                  <a:pt x="0" y="0"/>
                </a:lnTo>
                <a:lnTo>
                  <a:pt x="81457" y="0"/>
                </a:lnTo>
                <a:lnTo>
                  <a:pt x="81457" y="81457"/>
                </a:lnTo>
                <a:close/>
              </a:path>
            </a:pathLst>
          </a:custGeom>
          <a:solidFill>
            <a:srgbClr val="78BC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 txBox="1"/>
          <p:nvPr/>
        </p:nvSpPr>
        <p:spPr>
          <a:xfrm>
            <a:off x="3860936" y="5150840"/>
            <a:ext cx="396875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30">
                <a:solidFill>
                  <a:srgbClr val="323031"/>
                </a:solidFill>
                <a:latin typeface="宋体"/>
                <a:cs typeface="宋体"/>
              </a:rPr>
              <a:t>智能音响</a:t>
            </a:r>
            <a:endParaRPr sz="700">
              <a:latin typeface="宋体"/>
              <a:cs typeface="宋体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3742690" y="5182946"/>
            <a:ext cx="81915" cy="81915"/>
          </a:xfrm>
          <a:custGeom>
            <a:rect l="l" t="t" r="r" b="b"/>
            <a:pathLst>
              <a:path w="81914" h="81914">
                <a:moveTo>
                  <a:pt x="81457" y="81457"/>
                </a:moveTo>
                <a:lnTo>
                  <a:pt x="0" y="81457"/>
                </a:lnTo>
                <a:lnTo>
                  <a:pt x="0" y="0"/>
                </a:lnTo>
                <a:lnTo>
                  <a:pt x="81457" y="0"/>
                </a:lnTo>
                <a:lnTo>
                  <a:pt x="81457" y="81457"/>
                </a:lnTo>
                <a:close/>
              </a:path>
            </a:pathLst>
          </a:custGeom>
          <a:solidFill>
            <a:srgbClr val="77CCC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 txBox="1"/>
          <p:nvPr/>
        </p:nvSpPr>
        <p:spPr>
          <a:xfrm>
            <a:off x="2807480" y="5358325"/>
            <a:ext cx="489584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30">
                <a:solidFill>
                  <a:srgbClr val="323031"/>
                </a:solidFill>
                <a:latin typeface="宋体"/>
                <a:cs typeface="宋体"/>
              </a:rPr>
              <a:t>扫地机器人</a:t>
            </a:r>
            <a:endParaRPr sz="700">
              <a:latin typeface="宋体"/>
              <a:cs typeface="宋体"/>
            </a:endParaRPr>
          </a:p>
        </p:txBody>
      </p:sp>
      <p:sp>
        <p:nvSpPr>
          <p:cNvPr id="52" name="object 52"/>
          <p:cNvSpPr/>
          <p:nvPr/>
        </p:nvSpPr>
        <p:spPr>
          <a:xfrm>
            <a:off x="2689225" y="5390426"/>
            <a:ext cx="81915" cy="81915"/>
          </a:xfrm>
          <a:custGeom>
            <a:rect l="l" t="t" r="r" b="b"/>
            <a:pathLst>
              <a:path w="81914" h="81914">
                <a:moveTo>
                  <a:pt x="81457" y="81457"/>
                </a:moveTo>
                <a:lnTo>
                  <a:pt x="0" y="81457"/>
                </a:lnTo>
                <a:lnTo>
                  <a:pt x="0" y="0"/>
                </a:lnTo>
                <a:lnTo>
                  <a:pt x="81457" y="0"/>
                </a:lnTo>
                <a:lnTo>
                  <a:pt x="81457" y="81457"/>
                </a:lnTo>
                <a:close/>
              </a:path>
            </a:pathLst>
          </a:custGeom>
          <a:solidFill>
            <a:srgbClr val="28BE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 txBox="1"/>
          <p:nvPr/>
        </p:nvSpPr>
        <p:spPr>
          <a:xfrm>
            <a:off x="3512728" y="5358325"/>
            <a:ext cx="489584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30">
                <a:solidFill>
                  <a:srgbClr val="323031"/>
                </a:solidFill>
                <a:latin typeface="宋体"/>
                <a:cs typeface="宋体"/>
              </a:rPr>
              <a:t>智能摄像头</a:t>
            </a:r>
            <a:endParaRPr sz="700">
              <a:latin typeface="宋体"/>
              <a:cs typeface="宋体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3394481" y="5390426"/>
            <a:ext cx="81915" cy="81915"/>
          </a:xfrm>
          <a:custGeom>
            <a:rect l="l" t="t" r="r" b="b"/>
            <a:pathLst>
              <a:path w="81914" h="81914">
                <a:moveTo>
                  <a:pt x="81457" y="81457"/>
                </a:moveTo>
                <a:lnTo>
                  <a:pt x="0" y="81457"/>
                </a:lnTo>
                <a:lnTo>
                  <a:pt x="0" y="0"/>
                </a:lnTo>
                <a:lnTo>
                  <a:pt x="81457" y="0"/>
                </a:lnTo>
                <a:lnTo>
                  <a:pt x="81457" y="81457"/>
                </a:lnTo>
                <a:close/>
              </a:path>
            </a:pathLst>
          </a:custGeom>
          <a:solidFill>
            <a:srgbClr val="4981C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 txBox="1"/>
          <p:nvPr/>
        </p:nvSpPr>
        <p:spPr>
          <a:xfrm>
            <a:off x="4219128" y="5358325"/>
            <a:ext cx="396875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30">
                <a:solidFill>
                  <a:srgbClr val="323031"/>
                </a:solidFill>
                <a:latin typeface="宋体"/>
                <a:cs typeface="宋体"/>
              </a:rPr>
              <a:t>智能电视</a:t>
            </a:r>
            <a:endParaRPr sz="700">
              <a:latin typeface="宋体"/>
              <a:cs typeface="宋体"/>
            </a:endParaRPr>
          </a:p>
        </p:txBody>
      </p:sp>
      <p:sp>
        <p:nvSpPr>
          <p:cNvPr id="56" name="object 56"/>
          <p:cNvSpPr/>
          <p:nvPr/>
        </p:nvSpPr>
        <p:spPr>
          <a:xfrm>
            <a:off x="4100880" y="5390426"/>
            <a:ext cx="81915" cy="81915"/>
          </a:xfrm>
          <a:custGeom>
            <a:rect l="l" t="t" r="r" b="b"/>
            <a:pathLst>
              <a:path w="81914" h="81914">
                <a:moveTo>
                  <a:pt x="81457" y="81457"/>
                </a:moveTo>
                <a:lnTo>
                  <a:pt x="0" y="81457"/>
                </a:lnTo>
                <a:lnTo>
                  <a:pt x="0" y="0"/>
                </a:lnTo>
                <a:lnTo>
                  <a:pt x="81457" y="0"/>
                </a:lnTo>
                <a:lnTo>
                  <a:pt x="81457" y="81457"/>
                </a:lnTo>
                <a:close/>
              </a:path>
            </a:pathLst>
          </a:custGeom>
          <a:solidFill>
            <a:srgbClr val="007FE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820559" y="6038050"/>
            <a:ext cx="193179" cy="677913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1331899" y="5884989"/>
            <a:ext cx="193192" cy="830973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 txBox="1"/>
          <p:nvPr/>
        </p:nvSpPr>
        <p:spPr>
          <a:xfrm>
            <a:off x="792993" y="5849156"/>
            <a:ext cx="280670" cy="1593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850" spc="240">
                <a:solidFill>
                  <a:srgbClr val="323031"/>
                </a:solidFill>
                <a:latin typeface="宋体"/>
                <a:cs typeface="宋体"/>
              </a:rPr>
              <a:t>43%</a:t>
            </a:r>
            <a:endParaRPr sz="850">
              <a:latin typeface="宋体"/>
              <a:cs typeface="宋体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2938847" y="6734139"/>
            <a:ext cx="2286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女性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4183650" y="6734139"/>
            <a:ext cx="2286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男性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2" name="object 62"/>
          <p:cNvSpPr/>
          <p:nvPr/>
        </p:nvSpPr>
        <p:spPr>
          <a:xfrm>
            <a:off x="3844326" y="6037690"/>
            <a:ext cx="97790" cy="676275"/>
          </a:xfrm>
          <a:custGeom>
            <a:rect l="l" t="t" r="r" b="b"/>
            <a:pathLst>
              <a:path w="97789" h="676275">
                <a:moveTo>
                  <a:pt x="48869" y="0"/>
                </a:moveTo>
                <a:lnTo>
                  <a:pt x="29896" y="3855"/>
                </a:lnTo>
                <a:lnTo>
                  <a:pt x="14357" y="14352"/>
                </a:lnTo>
                <a:lnTo>
                  <a:pt x="3856" y="29891"/>
                </a:lnTo>
                <a:lnTo>
                  <a:pt x="0" y="48869"/>
                </a:lnTo>
                <a:lnTo>
                  <a:pt x="0" y="675957"/>
                </a:lnTo>
                <a:lnTo>
                  <a:pt x="97739" y="675957"/>
                </a:lnTo>
                <a:lnTo>
                  <a:pt x="97739" y="48869"/>
                </a:lnTo>
                <a:lnTo>
                  <a:pt x="93882" y="29891"/>
                </a:lnTo>
                <a:lnTo>
                  <a:pt x="83381" y="14352"/>
                </a:lnTo>
                <a:lnTo>
                  <a:pt x="67842" y="3855"/>
                </a:lnTo>
                <a:lnTo>
                  <a:pt x="48869" y="0"/>
                </a:lnTo>
                <a:close/>
              </a:path>
            </a:pathLst>
          </a:custGeom>
          <a:solidFill>
            <a:srgbClr val="78BC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4039434" y="6171840"/>
            <a:ext cx="97790" cy="542290"/>
          </a:xfrm>
          <a:custGeom>
            <a:rect l="l" t="t" r="r" b="b"/>
            <a:pathLst>
              <a:path w="97789" h="542290">
                <a:moveTo>
                  <a:pt x="48869" y="0"/>
                </a:moveTo>
                <a:lnTo>
                  <a:pt x="29896" y="3855"/>
                </a:lnTo>
                <a:lnTo>
                  <a:pt x="14357" y="14352"/>
                </a:lnTo>
                <a:lnTo>
                  <a:pt x="3856" y="29891"/>
                </a:lnTo>
                <a:lnTo>
                  <a:pt x="0" y="48869"/>
                </a:lnTo>
                <a:lnTo>
                  <a:pt x="0" y="541807"/>
                </a:lnTo>
                <a:lnTo>
                  <a:pt x="97739" y="541807"/>
                </a:lnTo>
                <a:lnTo>
                  <a:pt x="97739" y="48869"/>
                </a:lnTo>
                <a:lnTo>
                  <a:pt x="93882" y="29891"/>
                </a:lnTo>
                <a:lnTo>
                  <a:pt x="83381" y="14352"/>
                </a:lnTo>
                <a:lnTo>
                  <a:pt x="67842" y="3855"/>
                </a:lnTo>
                <a:lnTo>
                  <a:pt x="48869" y="0"/>
                </a:lnTo>
                <a:close/>
              </a:path>
            </a:pathLst>
          </a:custGeom>
          <a:solidFill>
            <a:srgbClr val="77CCC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4234541" y="6199958"/>
            <a:ext cx="97790" cy="513715"/>
          </a:xfrm>
          <a:custGeom>
            <a:rect l="l" t="t" r="r" b="b"/>
            <a:pathLst>
              <a:path w="97789" h="513715">
                <a:moveTo>
                  <a:pt x="48869" y="0"/>
                </a:moveTo>
                <a:lnTo>
                  <a:pt x="29896" y="3855"/>
                </a:lnTo>
                <a:lnTo>
                  <a:pt x="14357" y="14352"/>
                </a:lnTo>
                <a:lnTo>
                  <a:pt x="3856" y="29891"/>
                </a:lnTo>
                <a:lnTo>
                  <a:pt x="0" y="48869"/>
                </a:lnTo>
                <a:lnTo>
                  <a:pt x="0" y="513689"/>
                </a:lnTo>
                <a:lnTo>
                  <a:pt x="97739" y="513689"/>
                </a:lnTo>
                <a:lnTo>
                  <a:pt x="97739" y="48869"/>
                </a:lnTo>
                <a:lnTo>
                  <a:pt x="93882" y="29891"/>
                </a:lnTo>
                <a:lnTo>
                  <a:pt x="83381" y="14352"/>
                </a:lnTo>
                <a:lnTo>
                  <a:pt x="67842" y="3855"/>
                </a:lnTo>
                <a:lnTo>
                  <a:pt x="48869" y="0"/>
                </a:lnTo>
                <a:close/>
              </a:path>
            </a:pathLst>
          </a:custGeom>
          <a:solidFill>
            <a:srgbClr val="28BE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4429648" y="6134908"/>
            <a:ext cx="97790" cy="579120"/>
          </a:xfrm>
          <a:custGeom>
            <a:rect l="l" t="t" r="r" b="b"/>
            <a:pathLst>
              <a:path w="97789" h="579120">
                <a:moveTo>
                  <a:pt x="48869" y="0"/>
                </a:moveTo>
                <a:lnTo>
                  <a:pt x="29896" y="3856"/>
                </a:lnTo>
                <a:lnTo>
                  <a:pt x="14357" y="14357"/>
                </a:lnTo>
                <a:lnTo>
                  <a:pt x="3856" y="29896"/>
                </a:lnTo>
                <a:lnTo>
                  <a:pt x="0" y="48869"/>
                </a:lnTo>
                <a:lnTo>
                  <a:pt x="0" y="578739"/>
                </a:lnTo>
                <a:lnTo>
                  <a:pt x="97739" y="578739"/>
                </a:lnTo>
                <a:lnTo>
                  <a:pt x="97739" y="48869"/>
                </a:lnTo>
                <a:lnTo>
                  <a:pt x="93882" y="29896"/>
                </a:lnTo>
                <a:lnTo>
                  <a:pt x="83381" y="14357"/>
                </a:lnTo>
                <a:lnTo>
                  <a:pt x="67842" y="3856"/>
                </a:lnTo>
                <a:lnTo>
                  <a:pt x="48869" y="0"/>
                </a:lnTo>
                <a:close/>
              </a:path>
            </a:pathLst>
          </a:custGeom>
          <a:solidFill>
            <a:srgbClr val="4981C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4624755" y="6069872"/>
            <a:ext cx="97790" cy="643890"/>
          </a:xfrm>
          <a:custGeom>
            <a:rect l="l" t="t" r="r" b="b"/>
            <a:pathLst>
              <a:path w="97789" h="643890">
                <a:moveTo>
                  <a:pt x="48869" y="0"/>
                </a:moveTo>
                <a:lnTo>
                  <a:pt x="29896" y="3855"/>
                </a:lnTo>
                <a:lnTo>
                  <a:pt x="14357" y="14352"/>
                </a:lnTo>
                <a:lnTo>
                  <a:pt x="3856" y="29891"/>
                </a:lnTo>
                <a:lnTo>
                  <a:pt x="0" y="48869"/>
                </a:lnTo>
                <a:lnTo>
                  <a:pt x="0" y="643775"/>
                </a:lnTo>
                <a:lnTo>
                  <a:pt x="97739" y="643775"/>
                </a:lnTo>
                <a:lnTo>
                  <a:pt x="97739" y="48869"/>
                </a:lnTo>
                <a:lnTo>
                  <a:pt x="93882" y="29891"/>
                </a:lnTo>
                <a:lnTo>
                  <a:pt x="83381" y="14352"/>
                </a:lnTo>
                <a:lnTo>
                  <a:pt x="67842" y="3855"/>
                </a:lnTo>
                <a:lnTo>
                  <a:pt x="48869" y="0"/>
                </a:lnTo>
                <a:close/>
              </a:path>
            </a:pathLst>
          </a:custGeom>
          <a:solidFill>
            <a:srgbClr val="3960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2594885" y="6054030"/>
            <a:ext cx="97790" cy="655955"/>
          </a:xfrm>
          <a:custGeom>
            <a:rect l="l" t="t" r="r" b="b"/>
            <a:pathLst>
              <a:path w="97789" h="655954">
                <a:moveTo>
                  <a:pt x="48869" y="0"/>
                </a:moveTo>
                <a:lnTo>
                  <a:pt x="29896" y="3854"/>
                </a:lnTo>
                <a:lnTo>
                  <a:pt x="14357" y="14350"/>
                </a:lnTo>
                <a:lnTo>
                  <a:pt x="3856" y="29885"/>
                </a:lnTo>
                <a:lnTo>
                  <a:pt x="0" y="48856"/>
                </a:lnTo>
                <a:lnTo>
                  <a:pt x="0" y="655561"/>
                </a:lnTo>
                <a:lnTo>
                  <a:pt x="97739" y="655561"/>
                </a:lnTo>
                <a:lnTo>
                  <a:pt x="97739" y="48856"/>
                </a:lnTo>
                <a:lnTo>
                  <a:pt x="93882" y="29885"/>
                </a:lnTo>
                <a:lnTo>
                  <a:pt x="83381" y="14350"/>
                </a:lnTo>
                <a:lnTo>
                  <a:pt x="67842" y="3854"/>
                </a:lnTo>
                <a:lnTo>
                  <a:pt x="48869" y="0"/>
                </a:lnTo>
                <a:close/>
              </a:path>
            </a:pathLst>
          </a:custGeom>
          <a:solidFill>
            <a:srgbClr val="78BC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2785369" y="6218342"/>
            <a:ext cx="97790" cy="491490"/>
          </a:xfrm>
          <a:custGeom>
            <a:rect l="l" t="t" r="r" b="b"/>
            <a:pathLst>
              <a:path w="97789" h="491490">
                <a:moveTo>
                  <a:pt x="48869" y="0"/>
                </a:moveTo>
                <a:lnTo>
                  <a:pt x="29896" y="3854"/>
                </a:lnTo>
                <a:lnTo>
                  <a:pt x="14357" y="14350"/>
                </a:lnTo>
                <a:lnTo>
                  <a:pt x="3856" y="29885"/>
                </a:lnTo>
                <a:lnTo>
                  <a:pt x="0" y="48856"/>
                </a:lnTo>
                <a:lnTo>
                  <a:pt x="0" y="491248"/>
                </a:lnTo>
                <a:lnTo>
                  <a:pt x="97739" y="491248"/>
                </a:lnTo>
                <a:lnTo>
                  <a:pt x="97739" y="48856"/>
                </a:lnTo>
                <a:lnTo>
                  <a:pt x="93882" y="29885"/>
                </a:lnTo>
                <a:lnTo>
                  <a:pt x="83381" y="14350"/>
                </a:lnTo>
                <a:lnTo>
                  <a:pt x="67842" y="3854"/>
                </a:lnTo>
                <a:lnTo>
                  <a:pt x="48869" y="0"/>
                </a:lnTo>
                <a:close/>
              </a:path>
            </a:pathLst>
          </a:custGeom>
          <a:solidFill>
            <a:srgbClr val="77CCC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2975851" y="6189488"/>
            <a:ext cx="97790" cy="520700"/>
          </a:xfrm>
          <a:custGeom>
            <a:rect l="l" t="t" r="r" b="b"/>
            <a:pathLst>
              <a:path w="97789" h="520700">
                <a:moveTo>
                  <a:pt x="48869" y="0"/>
                </a:moveTo>
                <a:lnTo>
                  <a:pt x="29896" y="3855"/>
                </a:lnTo>
                <a:lnTo>
                  <a:pt x="14357" y="14352"/>
                </a:lnTo>
                <a:lnTo>
                  <a:pt x="3856" y="29891"/>
                </a:lnTo>
                <a:lnTo>
                  <a:pt x="0" y="48869"/>
                </a:lnTo>
                <a:lnTo>
                  <a:pt x="0" y="520103"/>
                </a:lnTo>
                <a:lnTo>
                  <a:pt x="97739" y="520103"/>
                </a:lnTo>
                <a:lnTo>
                  <a:pt x="97739" y="48869"/>
                </a:lnTo>
                <a:lnTo>
                  <a:pt x="93882" y="29891"/>
                </a:lnTo>
                <a:lnTo>
                  <a:pt x="83381" y="14352"/>
                </a:lnTo>
                <a:lnTo>
                  <a:pt x="67842" y="3855"/>
                </a:lnTo>
                <a:lnTo>
                  <a:pt x="48869" y="0"/>
                </a:lnTo>
                <a:close/>
              </a:path>
            </a:pathLst>
          </a:custGeom>
          <a:solidFill>
            <a:srgbClr val="28BE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3166334" y="6017771"/>
            <a:ext cx="97790" cy="692150"/>
          </a:xfrm>
          <a:custGeom>
            <a:rect l="l" t="t" r="r" b="b"/>
            <a:pathLst>
              <a:path w="97789" h="692150">
                <a:moveTo>
                  <a:pt x="48869" y="0"/>
                </a:moveTo>
                <a:lnTo>
                  <a:pt x="29896" y="3854"/>
                </a:lnTo>
                <a:lnTo>
                  <a:pt x="14357" y="14351"/>
                </a:lnTo>
                <a:lnTo>
                  <a:pt x="3856" y="29885"/>
                </a:lnTo>
                <a:lnTo>
                  <a:pt x="0" y="48856"/>
                </a:lnTo>
                <a:lnTo>
                  <a:pt x="0" y="691819"/>
                </a:lnTo>
                <a:lnTo>
                  <a:pt x="97739" y="691819"/>
                </a:lnTo>
                <a:lnTo>
                  <a:pt x="97739" y="48856"/>
                </a:lnTo>
                <a:lnTo>
                  <a:pt x="93882" y="29885"/>
                </a:lnTo>
                <a:lnTo>
                  <a:pt x="83381" y="14351"/>
                </a:lnTo>
                <a:lnTo>
                  <a:pt x="67842" y="3854"/>
                </a:lnTo>
                <a:lnTo>
                  <a:pt x="48869" y="0"/>
                </a:lnTo>
                <a:close/>
              </a:path>
            </a:pathLst>
          </a:custGeom>
          <a:solidFill>
            <a:srgbClr val="4981C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3356818" y="6173804"/>
            <a:ext cx="97790" cy="535940"/>
          </a:xfrm>
          <a:custGeom>
            <a:rect l="l" t="t" r="r" b="b"/>
            <a:pathLst>
              <a:path w="97789" h="535940">
                <a:moveTo>
                  <a:pt x="48869" y="0"/>
                </a:moveTo>
                <a:lnTo>
                  <a:pt x="29896" y="3855"/>
                </a:lnTo>
                <a:lnTo>
                  <a:pt x="14357" y="14352"/>
                </a:lnTo>
                <a:lnTo>
                  <a:pt x="3856" y="29891"/>
                </a:lnTo>
                <a:lnTo>
                  <a:pt x="0" y="48869"/>
                </a:lnTo>
                <a:lnTo>
                  <a:pt x="0" y="535787"/>
                </a:lnTo>
                <a:lnTo>
                  <a:pt x="97739" y="535787"/>
                </a:lnTo>
                <a:lnTo>
                  <a:pt x="97739" y="48869"/>
                </a:lnTo>
                <a:lnTo>
                  <a:pt x="93882" y="29891"/>
                </a:lnTo>
                <a:lnTo>
                  <a:pt x="83381" y="14352"/>
                </a:lnTo>
                <a:lnTo>
                  <a:pt x="67842" y="3855"/>
                </a:lnTo>
                <a:lnTo>
                  <a:pt x="48869" y="0"/>
                </a:lnTo>
                <a:close/>
              </a:path>
            </a:pathLst>
          </a:custGeom>
          <a:solidFill>
            <a:srgbClr val="3960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430916" y="6713648"/>
            <a:ext cx="4464050" cy="0"/>
          </a:xfrm>
          <a:custGeom>
            <a:rect l="l" t="t" r="r" b="b"/>
            <a:pathLst>
              <a:path w="4464050">
                <a:moveTo>
                  <a:pt x="0" y="0"/>
                </a:moveTo>
                <a:lnTo>
                  <a:pt x="4463999" y="0"/>
                </a:lnTo>
              </a:path>
            </a:pathLst>
          </a:custGeom>
          <a:ln w="9525">
            <a:solidFill>
              <a:srgbClr val="4C4D4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 txBox="1"/>
          <p:nvPr/>
        </p:nvSpPr>
        <p:spPr>
          <a:xfrm>
            <a:off x="840544" y="5386674"/>
            <a:ext cx="731520" cy="43053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60"/>
              </a:spcBef>
            </a:pPr>
            <a:r>
              <a:rPr sz="800" spc="110">
                <a:solidFill>
                  <a:srgbClr val="FE9D1A"/>
                </a:solidFill>
                <a:latin typeface="宋体"/>
                <a:cs typeface="宋体"/>
              </a:rPr>
              <a:t>88</a:t>
            </a:r>
            <a:endParaRPr sz="800">
              <a:latin typeface="宋体"/>
              <a:cs typeface="宋体"/>
            </a:endParaRPr>
          </a:p>
          <a:p>
            <a:pPr marL="466090">
              <a:lnSpc>
                <a:spcPct val="100000"/>
              </a:lnSpc>
              <a:spcBef>
                <a:spcPts val="640"/>
              </a:spcBef>
            </a:pPr>
            <a:r>
              <a:rPr sz="850" spc="95">
                <a:solidFill>
                  <a:srgbClr val="323031"/>
                </a:solidFill>
                <a:latin typeface="宋体"/>
                <a:cs typeface="宋体"/>
              </a:rPr>
              <a:t>57％</a:t>
            </a:r>
            <a:endParaRPr sz="850">
              <a:latin typeface="宋体"/>
              <a:cs typeface="宋体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1319181" y="5139963"/>
            <a:ext cx="19177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35">
                <a:solidFill>
                  <a:srgbClr val="FE9D1A"/>
                </a:solidFill>
                <a:latin typeface="宋体"/>
                <a:cs typeface="宋体"/>
              </a:rPr>
              <a:t>112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795230" y="6734168"/>
            <a:ext cx="2286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女性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1312171" y="6734168"/>
            <a:ext cx="2286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男性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7" name="object 77"/>
          <p:cNvSpPr/>
          <p:nvPr/>
        </p:nvSpPr>
        <p:spPr>
          <a:xfrm>
            <a:off x="975286" y="5440464"/>
            <a:ext cx="396875" cy="243840"/>
          </a:xfrm>
          <a:custGeom>
            <a:rect l="l" t="t" r="r" b="b"/>
            <a:pathLst>
              <a:path w="396875" h="243839">
                <a:moveTo>
                  <a:pt x="0" y="243332"/>
                </a:moveTo>
                <a:lnTo>
                  <a:pt x="396786" y="0"/>
                </a:lnTo>
              </a:path>
            </a:pathLst>
          </a:custGeom>
          <a:ln w="12700">
            <a:solidFill>
              <a:srgbClr val="FE9D1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846893" y="5646841"/>
            <a:ext cx="145211" cy="145211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1355888" y="5333254"/>
            <a:ext cx="145211" cy="145211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1839575" y="5379345"/>
            <a:ext cx="124244" cy="68529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1854733" y="5195785"/>
            <a:ext cx="93929" cy="71361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 txBox="1"/>
          <p:nvPr/>
        </p:nvSpPr>
        <p:spPr>
          <a:xfrm>
            <a:off x="2012255" y="5155863"/>
            <a:ext cx="211454" cy="32702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30">
                <a:solidFill>
                  <a:srgbClr val="323031"/>
                </a:solidFill>
                <a:latin typeface="宋体"/>
                <a:cs typeface="宋体"/>
              </a:rPr>
              <a:t>占比</a:t>
            </a:r>
            <a:endParaRPr sz="700">
              <a:latin typeface="宋体"/>
              <a:cs typeface="宋体"/>
            </a:endParaRPr>
          </a:p>
          <a:p>
            <a:pPr marL="26670">
              <a:lnSpc>
                <a:spcPct val="100000"/>
              </a:lnSpc>
              <a:spcBef>
                <a:spcPts val="655"/>
              </a:spcBef>
            </a:pPr>
            <a:r>
              <a:rPr sz="700" spc="90">
                <a:solidFill>
                  <a:srgbClr val="323031"/>
                </a:solidFill>
                <a:latin typeface="宋体"/>
                <a:cs typeface="宋体"/>
              </a:rPr>
              <a:t>TGI</a:t>
            </a:r>
            <a:endParaRPr sz="700">
              <a:latin typeface="宋体"/>
              <a:cs typeface="宋体"/>
            </a:endParaRPr>
          </a:p>
        </p:txBody>
      </p:sp>
      <p:sp>
        <p:nvSpPr>
          <p:cNvPr id="83" name="object 83"/>
          <p:cNvSpPr/>
          <p:nvPr/>
        </p:nvSpPr>
        <p:spPr>
          <a:xfrm>
            <a:off x="6028959" y="5654339"/>
            <a:ext cx="95250" cy="1059815"/>
          </a:xfrm>
          <a:custGeom>
            <a:rect l="l" t="t" r="r" b="b"/>
            <a:pathLst>
              <a:path w="95250" h="1059815">
                <a:moveTo>
                  <a:pt x="52908" y="0"/>
                </a:moveTo>
                <a:lnTo>
                  <a:pt x="42240" y="0"/>
                </a:lnTo>
                <a:lnTo>
                  <a:pt x="25840" y="3333"/>
                </a:lnTo>
                <a:lnTo>
                  <a:pt x="12409" y="12409"/>
                </a:lnTo>
                <a:lnTo>
                  <a:pt x="3333" y="25840"/>
                </a:lnTo>
                <a:lnTo>
                  <a:pt x="0" y="42240"/>
                </a:lnTo>
                <a:lnTo>
                  <a:pt x="0" y="1059319"/>
                </a:lnTo>
                <a:lnTo>
                  <a:pt x="95148" y="1059319"/>
                </a:lnTo>
                <a:lnTo>
                  <a:pt x="95148" y="42240"/>
                </a:lnTo>
                <a:lnTo>
                  <a:pt x="91814" y="25840"/>
                </a:lnTo>
                <a:lnTo>
                  <a:pt x="82738" y="12409"/>
                </a:lnTo>
                <a:lnTo>
                  <a:pt x="69307" y="3333"/>
                </a:lnTo>
                <a:lnTo>
                  <a:pt x="52908" y="0"/>
                </a:lnTo>
                <a:close/>
              </a:path>
            </a:pathLst>
          </a:custGeom>
          <a:solidFill>
            <a:srgbClr val="78BC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6173628" y="5834552"/>
            <a:ext cx="95250" cy="879475"/>
          </a:xfrm>
          <a:custGeom>
            <a:rect l="l" t="t" r="r" b="b"/>
            <a:pathLst>
              <a:path w="95250" h="879475">
                <a:moveTo>
                  <a:pt x="52908" y="0"/>
                </a:moveTo>
                <a:lnTo>
                  <a:pt x="42240" y="0"/>
                </a:lnTo>
                <a:lnTo>
                  <a:pt x="25840" y="3331"/>
                </a:lnTo>
                <a:lnTo>
                  <a:pt x="12409" y="12404"/>
                </a:lnTo>
                <a:lnTo>
                  <a:pt x="3333" y="25835"/>
                </a:lnTo>
                <a:lnTo>
                  <a:pt x="0" y="42240"/>
                </a:lnTo>
                <a:lnTo>
                  <a:pt x="0" y="879106"/>
                </a:lnTo>
                <a:lnTo>
                  <a:pt x="95148" y="879106"/>
                </a:lnTo>
                <a:lnTo>
                  <a:pt x="95148" y="42240"/>
                </a:lnTo>
                <a:lnTo>
                  <a:pt x="91814" y="25835"/>
                </a:lnTo>
                <a:lnTo>
                  <a:pt x="82738" y="12404"/>
                </a:lnTo>
                <a:lnTo>
                  <a:pt x="69307" y="3331"/>
                </a:lnTo>
                <a:lnTo>
                  <a:pt x="52908" y="0"/>
                </a:lnTo>
                <a:close/>
              </a:path>
            </a:pathLst>
          </a:custGeom>
          <a:solidFill>
            <a:srgbClr val="77CCC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6318299" y="6040165"/>
            <a:ext cx="95250" cy="673735"/>
          </a:xfrm>
          <a:custGeom>
            <a:rect l="l" t="t" r="r" b="b"/>
            <a:pathLst>
              <a:path w="95250" h="673734">
                <a:moveTo>
                  <a:pt x="52908" y="0"/>
                </a:moveTo>
                <a:lnTo>
                  <a:pt x="42240" y="0"/>
                </a:lnTo>
                <a:lnTo>
                  <a:pt x="25840" y="3333"/>
                </a:lnTo>
                <a:lnTo>
                  <a:pt x="12409" y="12409"/>
                </a:lnTo>
                <a:lnTo>
                  <a:pt x="3333" y="25840"/>
                </a:lnTo>
                <a:lnTo>
                  <a:pt x="0" y="42240"/>
                </a:lnTo>
                <a:lnTo>
                  <a:pt x="0" y="673493"/>
                </a:lnTo>
                <a:lnTo>
                  <a:pt x="95148" y="673493"/>
                </a:lnTo>
                <a:lnTo>
                  <a:pt x="95148" y="42240"/>
                </a:lnTo>
                <a:lnTo>
                  <a:pt x="91814" y="25840"/>
                </a:lnTo>
                <a:lnTo>
                  <a:pt x="82738" y="12409"/>
                </a:lnTo>
                <a:lnTo>
                  <a:pt x="69307" y="3333"/>
                </a:lnTo>
                <a:lnTo>
                  <a:pt x="52908" y="0"/>
                </a:lnTo>
                <a:close/>
              </a:path>
            </a:pathLst>
          </a:custGeom>
          <a:solidFill>
            <a:srgbClr val="28BE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6462971" y="6095753"/>
            <a:ext cx="95250" cy="618490"/>
          </a:xfrm>
          <a:custGeom>
            <a:rect l="l" t="t" r="r" b="b"/>
            <a:pathLst>
              <a:path w="95250" h="618490">
                <a:moveTo>
                  <a:pt x="52908" y="0"/>
                </a:moveTo>
                <a:lnTo>
                  <a:pt x="42240" y="0"/>
                </a:lnTo>
                <a:lnTo>
                  <a:pt x="25840" y="3333"/>
                </a:lnTo>
                <a:lnTo>
                  <a:pt x="12409" y="12409"/>
                </a:lnTo>
                <a:lnTo>
                  <a:pt x="3333" y="25840"/>
                </a:lnTo>
                <a:lnTo>
                  <a:pt x="0" y="42240"/>
                </a:lnTo>
                <a:lnTo>
                  <a:pt x="0" y="617905"/>
                </a:lnTo>
                <a:lnTo>
                  <a:pt x="95148" y="617905"/>
                </a:lnTo>
                <a:lnTo>
                  <a:pt x="95148" y="42240"/>
                </a:lnTo>
                <a:lnTo>
                  <a:pt x="91814" y="25840"/>
                </a:lnTo>
                <a:lnTo>
                  <a:pt x="82738" y="12409"/>
                </a:lnTo>
                <a:lnTo>
                  <a:pt x="69307" y="3333"/>
                </a:lnTo>
                <a:lnTo>
                  <a:pt x="52908" y="0"/>
                </a:lnTo>
                <a:close/>
              </a:path>
            </a:pathLst>
          </a:custGeom>
          <a:solidFill>
            <a:srgbClr val="4981C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6607640" y="5916493"/>
            <a:ext cx="95250" cy="797560"/>
          </a:xfrm>
          <a:custGeom>
            <a:rect l="l" t="t" r="r" b="b"/>
            <a:pathLst>
              <a:path w="95250" h="797559">
                <a:moveTo>
                  <a:pt x="52908" y="0"/>
                </a:moveTo>
                <a:lnTo>
                  <a:pt x="42240" y="0"/>
                </a:lnTo>
                <a:lnTo>
                  <a:pt x="25840" y="3333"/>
                </a:lnTo>
                <a:lnTo>
                  <a:pt x="12409" y="12409"/>
                </a:lnTo>
                <a:lnTo>
                  <a:pt x="3333" y="25840"/>
                </a:lnTo>
                <a:lnTo>
                  <a:pt x="0" y="42240"/>
                </a:lnTo>
                <a:lnTo>
                  <a:pt x="0" y="797166"/>
                </a:lnTo>
                <a:lnTo>
                  <a:pt x="95148" y="797166"/>
                </a:lnTo>
                <a:lnTo>
                  <a:pt x="95148" y="42240"/>
                </a:lnTo>
                <a:lnTo>
                  <a:pt x="91814" y="25840"/>
                </a:lnTo>
                <a:lnTo>
                  <a:pt x="82738" y="12409"/>
                </a:lnTo>
                <a:lnTo>
                  <a:pt x="69307" y="3333"/>
                </a:lnTo>
                <a:lnTo>
                  <a:pt x="52908" y="0"/>
                </a:lnTo>
                <a:close/>
              </a:path>
            </a:pathLst>
          </a:custGeom>
          <a:solidFill>
            <a:srgbClr val="3960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6903840" y="5683156"/>
            <a:ext cx="95250" cy="1030605"/>
          </a:xfrm>
          <a:custGeom>
            <a:rect l="l" t="t" r="r" b="b"/>
            <a:pathLst>
              <a:path w="95250" h="1030603">
                <a:moveTo>
                  <a:pt x="52908" y="0"/>
                </a:moveTo>
                <a:lnTo>
                  <a:pt x="42240" y="0"/>
                </a:lnTo>
                <a:lnTo>
                  <a:pt x="25840" y="3333"/>
                </a:lnTo>
                <a:lnTo>
                  <a:pt x="12409" y="12409"/>
                </a:lnTo>
                <a:lnTo>
                  <a:pt x="3333" y="25840"/>
                </a:lnTo>
                <a:lnTo>
                  <a:pt x="0" y="42240"/>
                </a:lnTo>
                <a:lnTo>
                  <a:pt x="0" y="1030503"/>
                </a:lnTo>
                <a:lnTo>
                  <a:pt x="95148" y="1030503"/>
                </a:lnTo>
                <a:lnTo>
                  <a:pt x="95148" y="42240"/>
                </a:lnTo>
                <a:lnTo>
                  <a:pt x="91814" y="25840"/>
                </a:lnTo>
                <a:lnTo>
                  <a:pt x="82738" y="12409"/>
                </a:lnTo>
                <a:lnTo>
                  <a:pt x="69307" y="3333"/>
                </a:lnTo>
                <a:lnTo>
                  <a:pt x="52908" y="0"/>
                </a:lnTo>
                <a:close/>
              </a:path>
            </a:pathLst>
          </a:custGeom>
          <a:solidFill>
            <a:srgbClr val="78BC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7048511" y="5879866"/>
            <a:ext cx="95250" cy="834390"/>
          </a:xfrm>
          <a:custGeom>
            <a:rect l="l" t="t" r="r" b="b"/>
            <a:pathLst>
              <a:path w="95250" h="834390">
                <a:moveTo>
                  <a:pt x="52908" y="0"/>
                </a:moveTo>
                <a:lnTo>
                  <a:pt x="42240" y="0"/>
                </a:lnTo>
                <a:lnTo>
                  <a:pt x="25840" y="3333"/>
                </a:lnTo>
                <a:lnTo>
                  <a:pt x="12409" y="12409"/>
                </a:lnTo>
                <a:lnTo>
                  <a:pt x="3333" y="25840"/>
                </a:lnTo>
                <a:lnTo>
                  <a:pt x="0" y="42240"/>
                </a:lnTo>
                <a:lnTo>
                  <a:pt x="0" y="833793"/>
                </a:lnTo>
                <a:lnTo>
                  <a:pt x="95148" y="833793"/>
                </a:lnTo>
                <a:lnTo>
                  <a:pt x="95148" y="42240"/>
                </a:lnTo>
                <a:lnTo>
                  <a:pt x="91814" y="25840"/>
                </a:lnTo>
                <a:lnTo>
                  <a:pt x="82738" y="12409"/>
                </a:lnTo>
                <a:lnTo>
                  <a:pt x="69307" y="3333"/>
                </a:lnTo>
                <a:lnTo>
                  <a:pt x="52908" y="0"/>
                </a:lnTo>
                <a:close/>
              </a:path>
            </a:pathLst>
          </a:custGeom>
          <a:solidFill>
            <a:srgbClr val="77CCC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/>
          <p:nvPr/>
        </p:nvSpPr>
        <p:spPr>
          <a:xfrm>
            <a:off x="7193181" y="5801431"/>
            <a:ext cx="95250" cy="912494"/>
          </a:xfrm>
          <a:custGeom>
            <a:rect l="l" t="t" r="r" b="b"/>
            <a:pathLst>
              <a:path w="95250" h="912494">
                <a:moveTo>
                  <a:pt x="52908" y="0"/>
                </a:moveTo>
                <a:lnTo>
                  <a:pt x="42240" y="0"/>
                </a:lnTo>
                <a:lnTo>
                  <a:pt x="25840" y="3331"/>
                </a:lnTo>
                <a:lnTo>
                  <a:pt x="12409" y="12404"/>
                </a:lnTo>
                <a:lnTo>
                  <a:pt x="3333" y="25835"/>
                </a:lnTo>
                <a:lnTo>
                  <a:pt x="0" y="42240"/>
                </a:lnTo>
                <a:lnTo>
                  <a:pt x="0" y="912228"/>
                </a:lnTo>
                <a:lnTo>
                  <a:pt x="95148" y="912228"/>
                </a:lnTo>
                <a:lnTo>
                  <a:pt x="95148" y="42240"/>
                </a:lnTo>
                <a:lnTo>
                  <a:pt x="91814" y="25835"/>
                </a:lnTo>
                <a:lnTo>
                  <a:pt x="82738" y="12404"/>
                </a:lnTo>
                <a:lnTo>
                  <a:pt x="69307" y="3331"/>
                </a:lnTo>
                <a:lnTo>
                  <a:pt x="52908" y="0"/>
                </a:lnTo>
                <a:close/>
              </a:path>
            </a:pathLst>
          </a:custGeom>
          <a:solidFill>
            <a:srgbClr val="28BE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>
            <a:off x="7337852" y="6040165"/>
            <a:ext cx="95250" cy="673735"/>
          </a:xfrm>
          <a:custGeom>
            <a:rect l="l" t="t" r="r" b="b"/>
            <a:pathLst>
              <a:path w="95250" h="673734">
                <a:moveTo>
                  <a:pt x="52908" y="0"/>
                </a:moveTo>
                <a:lnTo>
                  <a:pt x="42240" y="0"/>
                </a:lnTo>
                <a:lnTo>
                  <a:pt x="25840" y="3333"/>
                </a:lnTo>
                <a:lnTo>
                  <a:pt x="12409" y="12409"/>
                </a:lnTo>
                <a:lnTo>
                  <a:pt x="3333" y="25840"/>
                </a:lnTo>
                <a:lnTo>
                  <a:pt x="0" y="42240"/>
                </a:lnTo>
                <a:lnTo>
                  <a:pt x="0" y="673493"/>
                </a:lnTo>
                <a:lnTo>
                  <a:pt x="95148" y="673493"/>
                </a:lnTo>
                <a:lnTo>
                  <a:pt x="95148" y="42240"/>
                </a:lnTo>
                <a:lnTo>
                  <a:pt x="91814" y="25840"/>
                </a:lnTo>
                <a:lnTo>
                  <a:pt x="82738" y="12409"/>
                </a:lnTo>
                <a:lnTo>
                  <a:pt x="69307" y="3333"/>
                </a:lnTo>
                <a:lnTo>
                  <a:pt x="52908" y="0"/>
                </a:lnTo>
                <a:close/>
              </a:path>
            </a:pathLst>
          </a:custGeom>
          <a:solidFill>
            <a:srgbClr val="4981C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7482523" y="5967077"/>
            <a:ext cx="95250" cy="746760"/>
          </a:xfrm>
          <a:custGeom>
            <a:rect l="l" t="t" r="r" b="b"/>
            <a:pathLst>
              <a:path w="95250" h="746759">
                <a:moveTo>
                  <a:pt x="52908" y="0"/>
                </a:moveTo>
                <a:lnTo>
                  <a:pt x="42240" y="0"/>
                </a:lnTo>
                <a:lnTo>
                  <a:pt x="25840" y="3333"/>
                </a:lnTo>
                <a:lnTo>
                  <a:pt x="12409" y="12409"/>
                </a:lnTo>
                <a:lnTo>
                  <a:pt x="3333" y="25840"/>
                </a:lnTo>
                <a:lnTo>
                  <a:pt x="0" y="42240"/>
                </a:lnTo>
                <a:lnTo>
                  <a:pt x="0" y="746582"/>
                </a:lnTo>
                <a:lnTo>
                  <a:pt x="95148" y="746582"/>
                </a:lnTo>
                <a:lnTo>
                  <a:pt x="95148" y="42240"/>
                </a:lnTo>
                <a:lnTo>
                  <a:pt x="91814" y="25840"/>
                </a:lnTo>
                <a:lnTo>
                  <a:pt x="82738" y="12409"/>
                </a:lnTo>
                <a:lnTo>
                  <a:pt x="69307" y="3333"/>
                </a:lnTo>
                <a:lnTo>
                  <a:pt x="52908" y="0"/>
                </a:lnTo>
                <a:close/>
              </a:path>
            </a:pathLst>
          </a:custGeom>
          <a:solidFill>
            <a:srgbClr val="3960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>
            <a:off x="7778723" y="5740560"/>
            <a:ext cx="95250" cy="973455"/>
          </a:xfrm>
          <a:custGeom>
            <a:rect l="l" t="t" r="r" b="b"/>
            <a:pathLst>
              <a:path w="95250" h="973453">
                <a:moveTo>
                  <a:pt x="52908" y="0"/>
                </a:moveTo>
                <a:lnTo>
                  <a:pt x="42240" y="0"/>
                </a:lnTo>
                <a:lnTo>
                  <a:pt x="25840" y="3331"/>
                </a:lnTo>
                <a:lnTo>
                  <a:pt x="12409" y="12404"/>
                </a:lnTo>
                <a:lnTo>
                  <a:pt x="3333" y="25835"/>
                </a:lnTo>
                <a:lnTo>
                  <a:pt x="0" y="42240"/>
                </a:lnTo>
                <a:lnTo>
                  <a:pt x="0" y="973099"/>
                </a:lnTo>
                <a:lnTo>
                  <a:pt x="95148" y="973099"/>
                </a:lnTo>
                <a:lnTo>
                  <a:pt x="95148" y="42240"/>
                </a:lnTo>
                <a:lnTo>
                  <a:pt x="91814" y="25835"/>
                </a:lnTo>
                <a:lnTo>
                  <a:pt x="82738" y="12404"/>
                </a:lnTo>
                <a:lnTo>
                  <a:pt x="69307" y="3331"/>
                </a:lnTo>
                <a:lnTo>
                  <a:pt x="52908" y="0"/>
                </a:lnTo>
                <a:close/>
              </a:path>
            </a:pathLst>
          </a:custGeom>
          <a:solidFill>
            <a:srgbClr val="78BC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>
            <a:off x="7923393" y="6040165"/>
            <a:ext cx="95250" cy="673735"/>
          </a:xfrm>
          <a:custGeom>
            <a:rect l="l" t="t" r="r" b="b"/>
            <a:pathLst>
              <a:path w="95250" h="673734">
                <a:moveTo>
                  <a:pt x="52908" y="0"/>
                </a:moveTo>
                <a:lnTo>
                  <a:pt x="42240" y="0"/>
                </a:lnTo>
                <a:lnTo>
                  <a:pt x="25840" y="3333"/>
                </a:lnTo>
                <a:lnTo>
                  <a:pt x="12409" y="12409"/>
                </a:lnTo>
                <a:lnTo>
                  <a:pt x="3333" y="25840"/>
                </a:lnTo>
                <a:lnTo>
                  <a:pt x="0" y="42240"/>
                </a:lnTo>
                <a:lnTo>
                  <a:pt x="0" y="673493"/>
                </a:lnTo>
                <a:lnTo>
                  <a:pt x="95148" y="673493"/>
                </a:lnTo>
                <a:lnTo>
                  <a:pt x="95148" y="42240"/>
                </a:lnTo>
                <a:lnTo>
                  <a:pt x="91814" y="25840"/>
                </a:lnTo>
                <a:lnTo>
                  <a:pt x="82738" y="12409"/>
                </a:lnTo>
                <a:lnTo>
                  <a:pt x="69307" y="3333"/>
                </a:lnTo>
                <a:lnTo>
                  <a:pt x="52908" y="0"/>
                </a:lnTo>
                <a:close/>
              </a:path>
            </a:pathLst>
          </a:custGeom>
          <a:solidFill>
            <a:srgbClr val="77CCC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/>
          <p:nvPr/>
        </p:nvSpPr>
        <p:spPr>
          <a:xfrm>
            <a:off x="8068062" y="5866582"/>
            <a:ext cx="95250" cy="847090"/>
          </a:xfrm>
          <a:custGeom>
            <a:rect l="l" t="t" r="r" b="b"/>
            <a:pathLst>
              <a:path w="95250" h="847090">
                <a:moveTo>
                  <a:pt x="52908" y="0"/>
                </a:moveTo>
                <a:lnTo>
                  <a:pt x="42240" y="0"/>
                </a:lnTo>
                <a:lnTo>
                  <a:pt x="25840" y="3331"/>
                </a:lnTo>
                <a:lnTo>
                  <a:pt x="12409" y="12403"/>
                </a:lnTo>
                <a:lnTo>
                  <a:pt x="3333" y="25830"/>
                </a:lnTo>
                <a:lnTo>
                  <a:pt x="0" y="42227"/>
                </a:lnTo>
                <a:lnTo>
                  <a:pt x="0" y="847077"/>
                </a:lnTo>
                <a:lnTo>
                  <a:pt x="95148" y="847077"/>
                </a:lnTo>
                <a:lnTo>
                  <a:pt x="95148" y="42227"/>
                </a:lnTo>
                <a:lnTo>
                  <a:pt x="91814" y="25830"/>
                </a:lnTo>
                <a:lnTo>
                  <a:pt x="82738" y="12403"/>
                </a:lnTo>
                <a:lnTo>
                  <a:pt x="69307" y="3331"/>
                </a:lnTo>
                <a:lnTo>
                  <a:pt x="52908" y="0"/>
                </a:lnTo>
                <a:close/>
              </a:path>
            </a:pathLst>
          </a:custGeom>
          <a:solidFill>
            <a:srgbClr val="28BE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/>
          <p:nvPr/>
        </p:nvSpPr>
        <p:spPr>
          <a:xfrm>
            <a:off x="8212735" y="5801431"/>
            <a:ext cx="95250" cy="912494"/>
          </a:xfrm>
          <a:custGeom>
            <a:rect l="l" t="t" r="r" b="b"/>
            <a:pathLst>
              <a:path w="95250" h="912494">
                <a:moveTo>
                  <a:pt x="52908" y="0"/>
                </a:moveTo>
                <a:lnTo>
                  <a:pt x="42240" y="0"/>
                </a:lnTo>
                <a:lnTo>
                  <a:pt x="25840" y="3331"/>
                </a:lnTo>
                <a:lnTo>
                  <a:pt x="12409" y="12404"/>
                </a:lnTo>
                <a:lnTo>
                  <a:pt x="3333" y="25835"/>
                </a:lnTo>
                <a:lnTo>
                  <a:pt x="0" y="42240"/>
                </a:lnTo>
                <a:lnTo>
                  <a:pt x="0" y="912228"/>
                </a:lnTo>
                <a:lnTo>
                  <a:pt x="95148" y="912228"/>
                </a:lnTo>
                <a:lnTo>
                  <a:pt x="95148" y="42240"/>
                </a:lnTo>
                <a:lnTo>
                  <a:pt x="91814" y="25835"/>
                </a:lnTo>
                <a:lnTo>
                  <a:pt x="82738" y="12404"/>
                </a:lnTo>
                <a:lnTo>
                  <a:pt x="69307" y="3331"/>
                </a:lnTo>
                <a:lnTo>
                  <a:pt x="52908" y="0"/>
                </a:lnTo>
                <a:close/>
              </a:path>
            </a:pathLst>
          </a:custGeom>
          <a:solidFill>
            <a:srgbClr val="4981C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/>
          <p:nvPr/>
        </p:nvSpPr>
        <p:spPr>
          <a:xfrm>
            <a:off x="8357405" y="6002827"/>
            <a:ext cx="95250" cy="711200"/>
          </a:xfrm>
          <a:custGeom>
            <a:rect l="l" t="t" r="r" b="b"/>
            <a:pathLst>
              <a:path w="95250" h="711200">
                <a:moveTo>
                  <a:pt x="52908" y="0"/>
                </a:moveTo>
                <a:lnTo>
                  <a:pt x="42240" y="0"/>
                </a:lnTo>
                <a:lnTo>
                  <a:pt x="25840" y="3331"/>
                </a:lnTo>
                <a:lnTo>
                  <a:pt x="12409" y="12403"/>
                </a:lnTo>
                <a:lnTo>
                  <a:pt x="3333" y="25830"/>
                </a:lnTo>
                <a:lnTo>
                  <a:pt x="0" y="42227"/>
                </a:lnTo>
                <a:lnTo>
                  <a:pt x="0" y="710831"/>
                </a:lnTo>
                <a:lnTo>
                  <a:pt x="95148" y="710831"/>
                </a:lnTo>
                <a:lnTo>
                  <a:pt x="95148" y="42227"/>
                </a:lnTo>
                <a:lnTo>
                  <a:pt x="91814" y="25830"/>
                </a:lnTo>
                <a:lnTo>
                  <a:pt x="82738" y="12403"/>
                </a:lnTo>
                <a:lnTo>
                  <a:pt x="69307" y="3331"/>
                </a:lnTo>
                <a:lnTo>
                  <a:pt x="52908" y="0"/>
                </a:lnTo>
                <a:close/>
              </a:path>
            </a:pathLst>
          </a:custGeom>
          <a:solidFill>
            <a:srgbClr val="3960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/>
          <p:nvPr/>
        </p:nvSpPr>
        <p:spPr>
          <a:xfrm>
            <a:off x="8653605" y="5844242"/>
            <a:ext cx="95250" cy="869950"/>
          </a:xfrm>
          <a:custGeom>
            <a:rect l="l" t="t" r="r" b="b"/>
            <a:pathLst>
              <a:path w="95250" h="869950">
                <a:moveTo>
                  <a:pt x="52908" y="0"/>
                </a:moveTo>
                <a:lnTo>
                  <a:pt x="42240" y="0"/>
                </a:lnTo>
                <a:lnTo>
                  <a:pt x="25840" y="3333"/>
                </a:lnTo>
                <a:lnTo>
                  <a:pt x="12409" y="12409"/>
                </a:lnTo>
                <a:lnTo>
                  <a:pt x="3333" y="25840"/>
                </a:lnTo>
                <a:lnTo>
                  <a:pt x="0" y="42240"/>
                </a:lnTo>
                <a:lnTo>
                  <a:pt x="0" y="869416"/>
                </a:lnTo>
                <a:lnTo>
                  <a:pt x="95148" y="869416"/>
                </a:lnTo>
                <a:lnTo>
                  <a:pt x="95148" y="42240"/>
                </a:lnTo>
                <a:lnTo>
                  <a:pt x="91814" y="25840"/>
                </a:lnTo>
                <a:lnTo>
                  <a:pt x="82738" y="12409"/>
                </a:lnTo>
                <a:lnTo>
                  <a:pt x="69307" y="3333"/>
                </a:lnTo>
                <a:lnTo>
                  <a:pt x="52908" y="0"/>
                </a:lnTo>
                <a:close/>
              </a:path>
            </a:pathLst>
          </a:custGeom>
          <a:solidFill>
            <a:srgbClr val="78BC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/>
          <p:nvPr/>
        </p:nvSpPr>
        <p:spPr>
          <a:xfrm>
            <a:off x="8798274" y="5953450"/>
            <a:ext cx="95250" cy="760730"/>
          </a:xfrm>
          <a:custGeom>
            <a:rect l="l" t="t" r="r" b="b"/>
            <a:pathLst>
              <a:path w="95250" h="760729">
                <a:moveTo>
                  <a:pt x="52908" y="0"/>
                </a:moveTo>
                <a:lnTo>
                  <a:pt x="42240" y="0"/>
                </a:lnTo>
                <a:lnTo>
                  <a:pt x="25840" y="3331"/>
                </a:lnTo>
                <a:lnTo>
                  <a:pt x="12409" y="12403"/>
                </a:lnTo>
                <a:lnTo>
                  <a:pt x="3333" y="25830"/>
                </a:lnTo>
                <a:lnTo>
                  <a:pt x="0" y="42227"/>
                </a:lnTo>
                <a:lnTo>
                  <a:pt x="0" y="760209"/>
                </a:lnTo>
                <a:lnTo>
                  <a:pt x="95148" y="760209"/>
                </a:lnTo>
                <a:lnTo>
                  <a:pt x="95148" y="42227"/>
                </a:lnTo>
                <a:lnTo>
                  <a:pt x="91814" y="25830"/>
                </a:lnTo>
                <a:lnTo>
                  <a:pt x="82738" y="12403"/>
                </a:lnTo>
                <a:lnTo>
                  <a:pt x="69307" y="3331"/>
                </a:lnTo>
                <a:lnTo>
                  <a:pt x="52908" y="0"/>
                </a:lnTo>
                <a:close/>
              </a:path>
            </a:pathLst>
          </a:custGeom>
          <a:solidFill>
            <a:srgbClr val="77CCC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/>
          <p:nvPr/>
        </p:nvSpPr>
        <p:spPr>
          <a:xfrm>
            <a:off x="8942944" y="6027072"/>
            <a:ext cx="95250" cy="687070"/>
          </a:xfrm>
          <a:custGeom>
            <a:rect l="l" t="t" r="r" b="b"/>
            <a:pathLst>
              <a:path w="95250" h="687070">
                <a:moveTo>
                  <a:pt x="52908" y="0"/>
                </a:moveTo>
                <a:lnTo>
                  <a:pt x="42240" y="0"/>
                </a:lnTo>
                <a:lnTo>
                  <a:pt x="25840" y="3333"/>
                </a:lnTo>
                <a:lnTo>
                  <a:pt x="12409" y="12409"/>
                </a:lnTo>
                <a:lnTo>
                  <a:pt x="3333" y="25840"/>
                </a:lnTo>
                <a:lnTo>
                  <a:pt x="0" y="42240"/>
                </a:lnTo>
                <a:lnTo>
                  <a:pt x="0" y="686587"/>
                </a:lnTo>
                <a:lnTo>
                  <a:pt x="95148" y="686587"/>
                </a:lnTo>
                <a:lnTo>
                  <a:pt x="95148" y="42240"/>
                </a:lnTo>
                <a:lnTo>
                  <a:pt x="91814" y="25840"/>
                </a:lnTo>
                <a:lnTo>
                  <a:pt x="82738" y="12409"/>
                </a:lnTo>
                <a:lnTo>
                  <a:pt x="69307" y="3333"/>
                </a:lnTo>
                <a:lnTo>
                  <a:pt x="52908" y="0"/>
                </a:lnTo>
                <a:close/>
              </a:path>
            </a:pathLst>
          </a:custGeom>
          <a:solidFill>
            <a:srgbClr val="28BE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/>
          <p:nvPr/>
        </p:nvSpPr>
        <p:spPr>
          <a:xfrm>
            <a:off x="9087617" y="5831580"/>
            <a:ext cx="95250" cy="882650"/>
          </a:xfrm>
          <a:custGeom>
            <a:rect l="l" t="t" r="r" b="b"/>
            <a:pathLst>
              <a:path w="95250" h="882650">
                <a:moveTo>
                  <a:pt x="52908" y="0"/>
                </a:moveTo>
                <a:lnTo>
                  <a:pt x="42240" y="0"/>
                </a:lnTo>
                <a:lnTo>
                  <a:pt x="25840" y="3331"/>
                </a:lnTo>
                <a:lnTo>
                  <a:pt x="12409" y="12404"/>
                </a:lnTo>
                <a:lnTo>
                  <a:pt x="3333" y="25835"/>
                </a:lnTo>
                <a:lnTo>
                  <a:pt x="0" y="42240"/>
                </a:lnTo>
                <a:lnTo>
                  <a:pt x="0" y="882078"/>
                </a:lnTo>
                <a:lnTo>
                  <a:pt x="95148" y="882078"/>
                </a:lnTo>
                <a:lnTo>
                  <a:pt x="95148" y="42240"/>
                </a:lnTo>
                <a:lnTo>
                  <a:pt x="91814" y="25835"/>
                </a:lnTo>
                <a:lnTo>
                  <a:pt x="82738" y="12404"/>
                </a:lnTo>
                <a:lnTo>
                  <a:pt x="69307" y="3331"/>
                </a:lnTo>
                <a:lnTo>
                  <a:pt x="52908" y="0"/>
                </a:lnTo>
                <a:close/>
              </a:path>
            </a:pathLst>
          </a:custGeom>
          <a:solidFill>
            <a:srgbClr val="4981C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/>
          <p:nvPr/>
        </p:nvSpPr>
        <p:spPr>
          <a:xfrm>
            <a:off x="9232287" y="5699640"/>
            <a:ext cx="95250" cy="1014094"/>
          </a:xfrm>
          <a:custGeom>
            <a:rect l="l" t="t" r="r" b="b"/>
            <a:pathLst>
              <a:path w="95250" h="1014094">
                <a:moveTo>
                  <a:pt x="52908" y="0"/>
                </a:moveTo>
                <a:lnTo>
                  <a:pt x="42240" y="0"/>
                </a:lnTo>
                <a:lnTo>
                  <a:pt x="25840" y="3331"/>
                </a:lnTo>
                <a:lnTo>
                  <a:pt x="12409" y="12403"/>
                </a:lnTo>
                <a:lnTo>
                  <a:pt x="3333" y="25830"/>
                </a:lnTo>
                <a:lnTo>
                  <a:pt x="0" y="42227"/>
                </a:lnTo>
                <a:lnTo>
                  <a:pt x="0" y="1014018"/>
                </a:lnTo>
                <a:lnTo>
                  <a:pt x="95148" y="1014018"/>
                </a:lnTo>
                <a:lnTo>
                  <a:pt x="95148" y="42227"/>
                </a:lnTo>
                <a:lnTo>
                  <a:pt x="91814" y="25830"/>
                </a:lnTo>
                <a:lnTo>
                  <a:pt x="82738" y="12403"/>
                </a:lnTo>
                <a:lnTo>
                  <a:pt x="69307" y="3331"/>
                </a:lnTo>
                <a:lnTo>
                  <a:pt x="52908" y="0"/>
                </a:lnTo>
                <a:close/>
              </a:path>
            </a:pathLst>
          </a:custGeom>
          <a:solidFill>
            <a:srgbClr val="3960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3" name="object 103"/>
          <p:cNvSpPr/>
          <p:nvPr/>
        </p:nvSpPr>
        <p:spPr>
          <a:xfrm>
            <a:off x="9528485" y="5985212"/>
            <a:ext cx="95250" cy="728980"/>
          </a:xfrm>
          <a:custGeom>
            <a:rect l="l" t="t" r="r" b="b"/>
            <a:pathLst>
              <a:path w="95250" h="728979">
                <a:moveTo>
                  <a:pt x="52908" y="0"/>
                </a:moveTo>
                <a:lnTo>
                  <a:pt x="42240" y="0"/>
                </a:lnTo>
                <a:lnTo>
                  <a:pt x="25840" y="3331"/>
                </a:lnTo>
                <a:lnTo>
                  <a:pt x="12409" y="12404"/>
                </a:lnTo>
                <a:lnTo>
                  <a:pt x="3333" y="25835"/>
                </a:lnTo>
                <a:lnTo>
                  <a:pt x="0" y="42240"/>
                </a:lnTo>
                <a:lnTo>
                  <a:pt x="0" y="728446"/>
                </a:lnTo>
                <a:lnTo>
                  <a:pt x="95148" y="728446"/>
                </a:lnTo>
                <a:lnTo>
                  <a:pt x="95148" y="42240"/>
                </a:lnTo>
                <a:lnTo>
                  <a:pt x="91814" y="25835"/>
                </a:lnTo>
                <a:lnTo>
                  <a:pt x="82738" y="12404"/>
                </a:lnTo>
                <a:lnTo>
                  <a:pt x="69307" y="3331"/>
                </a:lnTo>
                <a:lnTo>
                  <a:pt x="52908" y="0"/>
                </a:lnTo>
                <a:close/>
              </a:path>
            </a:pathLst>
          </a:custGeom>
          <a:solidFill>
            <a:srgbClr val="78BC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4" name="object 104"/>
          <p:cNvSpPr/>
          <p:nvPr/>
        </p:nvSpPr>
        <p:spPr>
          <a:xfrm>
            <a:off x="9673155" y="6069896"/>
            <a:ext cx="95250" cy="643890"/>
          </a:xfrm>
          <a:custGeom>
            <a:rect l="l" t="t" r="r" b="b"/>
            <a:pathLst>
              <a:path w="95250" h="643890">
                <a:moveTo>
                  <a:pt x="52908" y="0"/>
                </a:moveTo>
                <a:lnTo>
                  <a:pt x="42240" y="0"/>
                </a:lnTo>
                <a:lnTo>
                  <a:pt x="25840" y="3331"/>
                </a:lnTo>
                <a:lnTo>
                  <a:pt x="12409" y="12403"/>
                </a:lnTo>
                <a:lnTo>
                  <a:pt x="3333" y="25830"/>
                </a:lnTo>
                <a:lnTo>
                  <a:pt x="0" y="42227"/>
                </a:lnTo>
                <a:lnTo>
                  <a:pt x="0" y="643763"/>
                </a:lnTo>
                <a:lnTo>
                  <a:pt x="95148" y="643763"/>
                </a:lnTo>
                <a:lnTo>
                  <a:pt x="95148" y="42227"/>
                </a:lnTo>
                <a:lnTo>
                  <a:pt x="91814" y="25830"/>
                </a:lnTo>
                <a:lnTo>
                  <a:pt x="82738" y="12403"/>
                </a:lnTo>
                <a:lnTo>
                  <a:pt x="69307" y="3331"/>
                </a:lnTo>
                <a:lnTo>
                  <a:pt x="52908" y="0"/>
                </a:lnTo>
                <a:close/>
              </a:path>
            </a:pathLst>
          </a:custGeom>
          <a:solidFill>
            <a:srgbClr val="77CCC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5" name="object 105"/>
          <p:cNvSpPr/>
          <p:nvPr/>
        </p:nvSpPr>
        <p:spPr>
          <a:xfrm>
            <a:off x="9817825" y="5322730"/>
            <a:ext cx="95250" cy="1391285"/>
          </a:xfrm>
          <a:custGeom>
            <a:rect l="l" t="t" r="r" b="b"/>
            <a:pathLst>
              <a:path w="95250" h="1391284">
                <a:moveTo>
                  <a:pt x="52908" y="0"/>
                </a:moveTo>
                <a:lnTo>
                  <a:pt x="42240" y="0"/>
                </a:lnTo>
                <a:lnTo>
                  <a:pt x="25840" y="3331"/>
                </a:lnTo>
                <a:lnTo>
                  <a:pt x="12409" y="12404"/>
                </a:lnTo>
                <a:lnTo>
                  <a:pt x="3333" y="25835"/>
                </a:lnTo>
                <a:lnTo>
                  <a:pt x="0" y="42240"/>
                </a:lnTo>
                <a:lnTo>
                  <a:pt x="0" y="1390929"/>
                </a:lnTo>
                <a:lnTo>
                  <a:pt x="95148" y="1390929"/>
                </a:lnTo>
                <a:lnTo>
                  <a:pt x="95148" y="42240"/>
                </a:lnTo>
                <a:lnTo>
                  <a:pt x="91814" y="25835"/>
                </a:lnTo>
                <a:lnTo>
                  <a:pt x="82738" y="12404"/>
                </a:lnTo>
                <a:lnTo>
                  <a:pt x="69307" y="3331"/>
                </a:lnTo>
                <a:lnTo>
                  <a:pt x="52908" y="0"/>
                </a:lnTo>
                <a:close/>
              </a:path>
            </a:pathLst>
          </a:custGeom>
          <a:solidFill>
            <a:srgbClr val="28BE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6" name="object 106"/>
          <p:cNvSpPr/>
          <p:nvPr/>
        </p:nvSpPr>
        <p:spPr>
          <a:xfrm>
            <a:off x="9962498" y="6147633"/>
            <a:ext cx="95250" cy="566420"/>
          </a:xfrm>
          <a:custGeom>
            <a:rect l="l" t="t" r="r" b="b"/>
            <a:pathLst>
              <a:path w="95250" h="566420">
                <a:moveTo>
                  <a:pt x="52908" y="0"/>
                </a:moveTo>
                <a:lnTo>
                  <a:pt x="42240" y="0"/>
                </a:lnTo>
                <a:lnTo>
                  <a:pt x="25840" y="3331"/>
                </a:lnTo>
                <a:lnTo>
                  <a:pt x="12409" y="12403"/>
                </a:lnTo>
                <a:lnTo>
                  <a:pt x="3333" y="25830"/>
                </a:lnTo>
                <a:lnTo>
                  <a:pt x="0" y="42227"/>
                </a:lnTo>
                <a:lnTo>
                  <a:pt x="0" y="566026"/>
                </a:lnTo>
                <a:lnTo>
                  <a:pt x="95148" y="566026"/>
                </a:lnTo>
                <a:lnTo>
                  <a:pt x="95148" y="42227"/>
                </a:lnTo>
                <a:lnTo>
                  <a:pt x="91814" y="25830"/>
                </a:lnTo>
                <a:lnTo>
                  <a:pt x="82738" y="12403"/>
                </a:lnTo>
                <a:lnTo>
                  <a:pt x="69307" y="3331"/>
                </a:lnTo>
                <a:lnTo>
                  <a:pt x="52908" y="0"/>
                </a:lnTo>
                <a:close/>
              </a:path>
            </a:pathLst>
          </a:custGeom>
          <a:solidFill>
            <a:srgbClr val="4981C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7" name="object 107"/>
          <p:cNvSpPr/>
          <p:nvPr/>
        </p:nvSpPr>
        <p:spPr>
          <a:xfrm>
            <a:off x="10107170" y="5783460"/>
            <a:ext cx="95250" cy="930275"/>
          </a:xfrm>
          <a:custGeom>
            <a:rect l="l" t="t" r="r" b="b"/>
            <a:pathLst>
              <a:path w="95250" h="930275">
                <a:moveTo>
                  <a:pt x="52908" y="0"/>
                </a:moveTo>
                <a:lnTo>
                  <a:pt x="42240" y="0"/>
                </a:lnTo>
                <a:lnTo>
                  <a:pt x="25840" y="3333"/>
                </a:lnTo>
                <a:lnTo>
                  <a:pt x="12409" y="12409"/>
                </a:lnTo>
                <a:lnTo>
                  <a:pt x="3333" y="25840"/>
                </a:lnTo>
                <a:lnTo>
                  <a:pt x="0" y="42240"/>
                </a:lnTo>
                <a:lnTo>
                  <a:pt x="0" y="930198"/>
                </a:lnTo>
                <a:lnTo>
                  <a:pt x="95148" y="930198"/>
                </a:lnTo>
                <a:lnTo>
                  <a:pt x="95148" y="42240"/>
                </a:lnTo>
                <a:lnTo>
                  <a:pt x="91814" y="25840"/>
                </a:lnTo>
                <a:lnTo>
                  <a:pt x="82738" y="12409"/>
                </a:lnTo>
                <a:lnTo>
                  <a:pt x="69307" y="3333"/>
                </a:lnTo>
                <a:lnTo>
                  <a:pt x="52908" y="0"/>
                </a:lnTo>
                <a:close/>
              </a:path>
            </a:pathLst>
          </a:custGeom>
          <a:solidFill>
            <a:srgbClr val="3960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8" name="object 108"/>
          <p:cNvSpPr/>
          <p:nvPr/>
        </p:nvSpPr>
        <p:spPr>
          <a:xfrm>
            <a:off x="5902619" y="6718172"/>
            <a:ext cx="4426585" cy="0"/>
          </a:xfrm>
          <a:custGeom>
            <a:rect l="l" t="t" r="r" b="b"/>
            <a:pathLst>
              <a:path w="4426584">
                <a:moveTo>
                  <a:pt x="0" y="0"/>
                </a:moveTo>
                <a:lnTo>
                  <a:pt x="4426038" y="0"/>
                </a:lnTo>
              </a:path>
            </a:pathLst>
          </a:custGeom>
          <a:ln w="9525">
            <a:solidFill>
              <a:srgbClr val="4C4D4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9" name="object 109"/>
          <p:cNvSpPr txBox="1"/>
          <p:nvPr/>
        </p:nvSpPr>
        <p:spPr>
          <a:xfrm>
            <a:off x="6209891" y="6732354"/>
            <a:ext cx="437515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55">
                <a:solidFill>
                  <a:srgbClr val="323031"/>
                </a:solidFill>
                <a:latin typeface="宋体"/>
                <a:cs typeface="宋体"/>
              </a:rPr>
              <a:t>18-23</a:t>
            </a:r>
            <a:r>
              <a:rPr sz="800" spc="120">
                <a:solidFill>
                  <a:srgbClr val="323031"/>
                </a:solidFill>
                <a:latin typeface="宋体"/>
                <a:cs typeface="宋体"/>
              </a:rPr>
              <a:t>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0" name="object 110"/>
          <p:cNvSpPr txBox="1"/>
          <p:nvPr/>
        </p:nvSpPr>
        <p:spPr>
          <a:xfrm>
            <a:off x="7086597" y="6732354"/>
            <a:ext cx="43688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70">
                <a:solidFill>
                  <a:srgbClr val="323031"/>
                </a:solidFill>
                <a:latin typeface="宋体"/>
                <a:cs typeface="宋体"/>
              </a:rPr>
              <a:t>24-30岁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1" name="object 111"/>
          <p:cNvSpPr txBox="1"/>
          <p:nvPr/>
        </p:nvSpPr>
        <p:spPr>
          <a:xfrm>
            <a:off x="7963303" y="6732354"/>
            <a:ext cx="437515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55">
                <a:solidFill>
                  <a:srgbClr val="323031"/>
                </a:solidFill>
                <a:latin typeface="宋体"/>
                <a:cs typeface="宋体"/>
              </a:rPr>
              <a:t>31-40</a:t>
            </a:r>
            <a:r>
              <a:rPr sz="800" spc="120">
                <a:solidFill>
                  <a:srgbClr val="323031"/>
                </a:solidFill>
                <a:latin typeface="宋体"/>
                <a:cs typeface="宋体"/>
              </a:rPr>
              <a:t>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2" name="object 112"/>
          <p:cNvSpPr/>
          <p:nvPr/>
        </p:nvSpPr>
        <p:spPr>
          <a:xfrm>
            <a:off x="7140802" y="1755381"/>
            <a:ext cx="1953501" cy="167805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3" name="object 113"/>
          <p:cNvSpPr txBox="1"/>
          <p:nvPr/>
        </p:nvSpPr>
        <p:spPr>
          <a:xfrm>
            <a:off x="7180584" y="1759075"/>
            <a:ext cx="18364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5">
                <a:solidFill>
                  <a:srgbClr val="007FE0"/>
                </a:solidFill>
                <a:latin typeface="宋体"/>
                <a:cs typeface="宋体"/>
              </a:rPr>
              <a:t>智能家居兴趣用户年龄段分布及TGI</a:t>
            </a:r>
            <a:endParaRPr sz="900">
              <a:latin typeface="宋体"/>
              <a:cs typeface="宋体"/>
            </a:endParaRPr>
          </a:p>
        </p:txBody>
      </p:sp>
      <p:sp>
        <p:nvSpPr>
          <p:cNvPr id="114" name="object 114"/>
          <p:cNvSpPr/>
          <p:nvPr/>
        </p:nvSpPr>
        <p:spPr>
          <a:xfrm>
            <a:off x="7081773" y="4750397"/>
            <a:ext cx="2067737" cy="167805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5" name="object 115"/>
          <p:cNvSpPr txBox="1"/>
          <p:nvPr/>
        </p:nvSpPr>
        <p:spPr>
          <a:xfrm>
            <a:off x="7121544" y="4754086"/>
            <a:ext cx="19685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007FE0"/>
                </a:solidFill>
                <a:latin typeface="宋体"/>
                <a:cs typeface="宋体"/>
              </a:rPr>
              <a:t>不同年龄段用户对智能家居产品偏好度</a:t>
            </a:r>
            <a:endParaRPr sz="900">
              <a:latin typeface="宋体"/>
              <a:cs typeface="宋体"/>
            </a:endParaRPr>
          </a:p>
        </p:txBody>
      </p:sp>
      <p:sp>
        <p:nvSpPr>
          <p:cNvPr id="116" name="object 116"/>
          <p:cNvSpPr txBox="1"/>
          <p:nvPr/>
        </p:nvSpPr>
        <p:spPr>
          <a:xfrm>
            <a:off x="6514009" y="5121014"/>
            <a:ext cx="386715" cy="1339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00" spc="10">
                <a:solidFill>
                  <a:srgbClr val="414042"/>
                </a:solidFill>
                <a:latin typeface="宋体"/>
                <a:cs typeface="宋体"/>
              </a:rPr>
              <a:t>智能灯具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7" name="object 117"/>
          <p:cNvSpPr/>
          <p:nvPr/>
        </p:nvSpPr>
        <p:spPr>
          <a:xfrm>
            <a:off x="6399238" y="5152593"/>
            <a:ext cx="79375" cy="79375"/>
          </a:xfrm>
          <a:custGeom>
            <a:rect l="l" t="t" r="r" b="b"/>
            <a:pathLst>
              <a:path w="79375" h="79375">
                <a:moveTo>
                  <a:pt x="79298" y="79298"/>
                </a:moveTo>
                <a:lnTo>
                  <a:pt x="0" y="79298"/>
                </a:lnTo>
                <a:lnTo>
                  <a:pt x="0" y="0"/>
                </a:lnTo>
                <a:lnTo>
                  <a:pt x="79298" y="0"/>
                </a:lnTo>
                <a:lnTo>
                  <a:pt x="79298" y="79298"/>
                </a:lnTo>
                <a:close/>
              </a:path>
            </a:pathLst>
          </a:custGeom>
          <a:solidFill>
            <a:srgbClr val="78BC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8" name="object 118"/>
          <p:cNvSpPr txBox="1"/>
          <p:nvPr/>
        </p:nvSpPr>
        <p:spPr>
          <a:xfrm>
            <a:off x="7260394" y="5121014"/>
            <a:ext cx="386715" cy="1339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00" spc="10">
                <a:solidFill>
                  <a:srgbClr val="414042"/>
                </a:solidFill>
                <a:latin typeface="宋体"/>
                <a:cs typeface="宋体"/>
              </a:rPr>
              <a:t>智能音响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19" name="object 119"/>
          <p:cNvSpPr/>
          <p:nvPr/>
        </p:nvSpPr>
        <p:spPr>
          <a:xfrm>
            <a:off x="7136904" y="5152593"/>
            <a:ext cx="79375" cy="79375"/>
          </a:xfrm>
          <a:custGeom>
            <a:rect l="l" t="t" r="r" b="b"/>
            <a:pathLst>
              <a:path w="79375" h="79375">
                <a:moveTo>
                  <a:pt x="79298" y="79298"/>
                </a:moveTo>
                <a:lnTo>
                  <a:pt x="0" y="79298"/>
                </a:lnTo>
                <a:lnTo>
                  <a:pt x="0" y="0"/>
                </a:lnTo>
                <a:lnTo>
                  <a:pt x="79298" y="0"/>
                </a:lnTo>
                <a:lnTo>
                  <a:pt x="79298" y="79298"/>
                </a:lnTo>
                <a:close/>
              </a:path>
            </a:pathLst>
          </a:custGeom>
          <a:solidFill>
            <a:srgbClr val="77CCC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0" name="object 120"/>
          <p:cNvSpPr txBox="1"/>
          <p:nvPr/>
        </p:nvSpPr>
        <p:spPr>
          <a:xfrm>
            <a:off x="7961648" y="5121014"/>
            <a:ext cx="476884" cy="1339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00" spc="10">
                <a:solidFill>
                  <a:srgbClr val="414042"/>
                </a:solidFill>
                <a:latin typeface="宋体"/>
                <a:cs typeface="宋体"/>
              </a:rPr>
              <a:t>扫地机器人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1" name="object 121"/>
          <p:cNvSpPr/>
          <p:nvPr/>
        </p:nvSpPr>
        <p:spPr>
          <a:xfrm>
            <a:off x="7851126" y="5152593"/>
            <a:ext cx="79375" cy="79375"/>
          </a:xfrm>
          <a:custGeom>
            <a:rect l="l" t="t" r="r" b="b"/>
            <a:pathLst>
              <a:path w="79375" h="79375">
                <a:moveTo>
                  <a:pt x="79298" y="79298"/>
                </a:moveTo>
                <a:lnTo>
                  <a:pt x="0" y="79298"/>
                </a:lnTo>
                <a:lnTo>
                  <a:pt x="0" y="0"/>
                </a:lnTo>
                <a:lnTo>
                  <a:pt x="79298" y="0"/>
                </a:lnTo>
                <a:lnTo>
                  <a:pt x="79298" y="79298"/>
                </a:lnTo>
                <a:close/>
              </a:path>
            </a:pathLst>
          </a:custGeom>
          <a:solidFill>
            <a:srgbClr val="28BE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2" name="object 122"/>
          <p:cNvSpPr txBox="1"/>
          <p:nvPr/>
        </p:nvSpPr>
        <p:spPr>
          <a:xfrm>
            <a:off x="8708032" y="5121014"/>
            <a:ext cx="476884" cy="1339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00" spc="10">
                <a:solidFill>
                  <a:srgbClr val="414042"/>
                </a:solidFill>
                <a:latin typeface="宋体"/>
                <a:cs typeface="宋体"/>
              </a:rPr>
              <a:t>智能摄像头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3" name="object 123"/>
          <p:cNvSpPr/>
          <p:nvPr/>
        </p:nvSpPr>
        <p:spPr>
          <a:xfrm>
            <a:off x="8574303" y="5152593"/>
            <a:ext cx="79375" cy="79375"/>
          </a:xfrm>
          <a:custGeom>
            <a:rect l="l" t="t" r="r" b="b"/>
            <a:pathLst>
              <a:path w="79375" h="79375">
                <a:moveTo>
                  <a:pt x="79298" y="79298"/>
                </a:moveTo>
                <a:lnTo>
                  <a:pt x="0" y="79298"/>
                </a:lnTo>
                <a:lnTo>
                  <a:pt x="0" y="0"/>
                </a:lnTo>
                <a:lnTo>
                  <a:pt x="79298" y="0"/>
                </a:lnTo>
                <a:lnTo>
                  <a:pt x="79298" y="79298"/>
                </a:lnTo>
                <a:close/>
              </a:path>
            </a:pathLst>
          </a:custGeom>
          <a:solidFill>
            <a:srgbClr val="4981C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4" name="object 124"/>
          <p:cNvSpPr txBox="1"/>
          <p:nvPr/>
        </p:nvSpPr>
        <p:spPr>
          <a:xfrm>
            <a:off x="9499562" y="5121014"/>
            <a:ext cx="386715" cy="1339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00" spc="10">
                <a:solidFill>
                  <a:srgbClr val="414042"/>
                </a:solidFill>
                <a:latin typeface="宋体"/>
                <a:cs typeface="宋体"/>
              </a:rPr>
              <a:t>智能电视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25" name="object 125"/>
          <p:cNvSpPr/>
          <p:nvPr/>
        </p:nvSpPr>
        <p:spPr>
          <a:xfrm>
            <a:off x="9373298" y="5152593"/>
            <a:ext cx="79375" cy="79375"/>
          </a:xfrm>
          <a:custGeom>
            <a:rect l="l" t="t" r="r" b="b"/>
            <a:pathLst>
              <a:path w="79375" h="79375">
                <a:moveTo>
                  <a:pt x="79298" y="79298"/>
                </a:moveTo>
                <a:lnTo>
                  <a:pt x="0" y="79298"/>
                </a:lnTo>
                <a:lnTo>
                  <a:pt x="0" y="0"/>
                </a:lnTo>
                <a:lnTo>
                  <a:pt x="79298" y="0"/>
                </a:lnTo>
                <a:lnTo>
                  <a:pt x="79298" y="79298"/>
                </a:lnTo>
                <a:close/>
              </a:path>
            </a:pathLst>
          </a:custGeom>
          <a:solidFill>
            <a:srgbClr val="3960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6" name="object 126"/>
          <p:cNvSpPr txBox="1"/>
          <p:nvPr/>
        </p:nvSpPr>
        <p:spPr>
          <a:xfrm>
            <a:off x="5874779" y="779433"/>
            <a:ext cx="449326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>
              <a:lnSpc>
                <a:spcPct val="100000"/>
              </a:lnSpc>
              <a:spcBef>
                <a:spcPts val="100"/>
              </a:spcBef>
            </a:pPr>
            <a:r>
              <a:rPr sz="800" spc="20">
                <a:solidFill>
                  <a:srgbClr val="323031"/>
                </a:solidFill>
                <a:latin typeface="宋体"/>
                <a:cs typeface="宋体"/>
              </a:rPr>
              <a:t>在年龄层面</a:t>
            </a:r>
            <a:r>
              <a:rPr sz="800" spc="70">
                <a:solidFill>
                  <a:srgbClr val="323031"/>
                </a:solidFill>
                <a:latin typeface="宋体"/>
                <a:cs typeface="宋体"/>
              </a:rPr>
              <a:t>，31-40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岁的人占比</a:t>
            </a:r>
            <a:r>
              <a:rPr sz="800" spc="35">
                <a:solidFill>
                  <a:srgbClr val="323031"/>
                </a:solidFill>
                <a:latin typeface="宋体"/>
                <a:cs typeface="宋体"/>
              </a:rPr>
              <a:t>高，但</a:t>
            </a:r>
            <a:r>
              <a:rPr sz="800" spc="60">
                <a:solidFill>
                  <a:srgbClr val="323031"/>
                </a:solidFill>
                <a:latin typeface="宋体"/>
                <a:cs typeface="宋体"/>
              </a:rPr>
              <a:t>50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岁以上的用户偏好更高。随着年龄的增长，用户对于</a:t>
            </a:r>
            <a:endParaRPr sz="800">
              <a:latin typeface="宋体"/>
              <a:cs typeface="宋体"/>
            </a:endParaRPr>
          </a:p>
          <a:p>
            <a:pPr marL="12700" marR="5080" algn="just">
              <a:lnSpc>
                <a:spcPct val="166700"/>
              </a:lnSpc>
            </a:pPr>
            <a:r>
              <a:rPr sz="800" spc="35">
                <a:solidFill>
                  <a:srgbClr val="323031"/>
                </a:solidFill>
                <a:latin typeface="宋体"/>
                <a:cs typeface="宋体"/>
              </a:rPr>
              <a:t>便利性和安全性的需求逐渐增强。智能家居设备通过简便的操作便能减少需要手动完成的繁琐任 </a:t>
            </a:r>
            <a:r>
              <a:rPr sz="800" spc="10">
                <a:solidFill>
                  <a:srgbClr val="323031"/>
                </a:solidFill>
                <a:latin typeface="宋体"/>
                <a:cs typeface="宋体"/>
              </a:rPr>
              <a:t>务，从而提供更轻松方便的生活方式。数据显示，扫地机器人、智能电视是50岁以上用户最为关注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的智能家居产品。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27" name="object 127"/>
          <p:cNvSpPr txBox="1"/>
          <p:nvPr/>
        </p:nvSpPr>
        <p:spPr>
          <a:xfrm>
            <a:off x="8840010" y="6733979"/>
            <a:ext cx="1501775" cy="3600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9005"/>
              </a:tabLst>
            </a:pPr>
            <a:r>
              <a:rPr sz="800" spc="80">
                <a:solidFill>
                  <a:srgbClr val="323031"/>
                </a:solidFill>
                <a:latin typeface="宋体"/>
                <a:cs typeface="宋体"/>
              </a:rPr>
              <a:t>41-50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岁	</a:t>
            </a:r>
            <a:r>
              <a:rPr sz="800" spc="55">
                <a:solidFill>
                  <a:srgbClr val="323031"/>
                </a:solidFill>
                <a:latin typeface="宋体"/>
                <a:cs typeface="宋体"/>
              </a:rPr>
              <a:t>50+</a:t>
            </a:r>
            <a:r>
              <a:rPr sz="800" spc="114">
                <a:solidFill>
                  <a:srgbClr val="323031"/>
                </a:solidFill>
                <a:latin typeface="宋体"/>
                <a:cs typeface="宋体"/>
              </a:rPr>
              <a:t>岁</a:t>
            </a:r>
            <a:endParaRPr sz="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750">
              <a:latin typeface="宋体"/>
              <a:cs typeface="宋体"/>
            </a:endParaRPr>
          </a:p>
          <a:p>
            <a:pPr marL="352425">
              <a:lnSpc>
                <a:spcPct val="100000"/>
              </a:lnSpc>
            </a:pP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数据来源：巨量算数</a:t>
            </a:r>
            <a:r>
              <a:rPr sz="550" spc="15">
                <a:solidFill>
                  <a:srgbClr val="87888B"/>
                </a:solidFill>
                <a:latin typeface="宋体"/>
                <a:cs typeface="宋体"/>
              </a:rPr>
              <a:t>，2023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550" spc="10">
                <a:solidFill>
                  <a:srgbClr val="87888B"/>
                </a:solidFill>
                <a:latin typeface="宋体"/>
                <a:cs typeface="宋体"/>
              </a:rPr>
              <a:t>1-8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28" name="object 128"/>
          <p:cNvSpPr txBox="1"/>
          <p:nvPr/>
        </p:nvSpPr>
        <p:spPr>
          <a:xfrm>
            <a:off x="6887816" y="3946130"/>
            <a:ext cx="437515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55">
                <a:solidFill>
                  <a:srgbClr val="323031"/>
                </a:solidFill>
                <a:latin typeface="宋体"/>
                <a:cs typeface="宋体"/>
              </a:rPr>
              <a:t>18-23</a:t>
            </a:r>
            <a:r>
              <a:rPr sz="800" spc="120">
                <a:solidFill>
                  <a:srgbClr val="323031"/>
                </a:solidFill>
                <a:latin typeface="宋体"/>
                <a:cs typeface="宋体"/>
              </a:rPr>
              <a:t>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29" name="object 129"/>
          <p:cNvSpPr txBox="1"/>
          <p:nvPr/>
        </p:nvSpPr>
        <p:spPr>
          <a:xfrm>
            <a:off x="7421317" y="3946130"/>
            <a:ext cx="43688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70">
                <a:solidFill>
                  <a:srgbClr val="323031"/>
                </a:solidFill>
                <a:latin typeface="宋体"/>
                <a:cs typeface="宋体"/>
              </a:rPr>
              <a:t>24-30岁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30" name="object 130"/>
          <p:cNvSpPr txBox="1"/>
          <p:nvPr/>
        </p:nvSpPr>
        <p:spPr>
          <a:xfrm>
            <a:off x="7954005" y="3946130"/>
            <a:ext cx="1645285" cy="328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00455"/>
              </a:tabLst>
            </a:pPr>
            <a:r>
              <a:rPr sz="800" spc="80">
                <a:solidFill>
                  <a:srgbClr val="323031"/>
                </a:solidFill>
                <a:latin typeface="宋体"/>
                <a:cs typeface="宋体"/>
              </a:rPr>
              <a:t>31-40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岁</a:t>
            </a:r>
            <a:r>
              <a:rPr sz="800" spc="95">
                <a:solidFill>
                  <a:srgbClr val="323031"/>
                </a:solidFill>
                <a:latin typeface="宋体"/>
                <a:cs typeface="宋体"/>
              </a:rPr>
              <a:t> </a:t>
            </a:r>
            <a:r>
              <a:rPr sz="800" spc="55">
                <a:solidFill>
                  <a:srgbClr val="323031"/>
                </a:solidFill>
                <a:latin typeface="宋体"/>
                <a:cs typeface="宋体"/>
              </a:rPr>
              <a:t>41-50</a:t>
            </a:r>
            <a:r>
              <a:rPr sz="800" spc="125">
                <a:solidFill>
                  <a:srgbClr val="323031"/>
                </a:solidFill>
                <a:latin typeface="宋体"/>
                <a:cs typeface="宋体"/>
              </a:rPr>
              <a:t>岁	</a:t>
            </a:r>
            <a:r>
              <a:rPr sz="800" spc="55">
                <a:solidFill>
                  <a:srgbClr val="323031"/>
                </a:solidFill>
                <a:latin typeface="宋体"/>
                <a:cs typeface="宋体"/>
              </a:rPr>
              <a:t>50+</a:t>
            </a:r>
            <a:r>
              <a:rPr sz="800" spc="114">
                <a:solidFill>
                  <a:srgbClr val="323031"/>
                </a:solidFill>
                <a:latin typeface="宋体"/>
                <a:cs typeface="宋体"/>
              </a:rPr>
              <a:t>岁</a:t>
            </a:r>
            <a:endParaRPr sz="800">
              <a:latin typeface="宋体"/>
              <a:cs typeface="宋体"/>
            </a:endParaRPr>
          </a:p>
          <a:p>
            <a:pPr marL="495934">
              <a:lnSpc>
                <a:spcPct val="100000"/>
              </a:lnSpc>
              <a:spcBef>
                <a:spcPts val="760"/>
              </a:spcBef>
            </a:pP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数据来源：巨量算数</a:t>
            </a:r>
            <a:r>
              <a:rPr sz="550" spc="15">
                <a:solidFill>
                  <a:srgbClr val="87888B"/>
                </a:solidFill>
                <a:latin typeface="宋体"/>
                <a:cs typeface="宋体"/>
              </a:rPr>
              <a:t>，2023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550" spc="10">
                <a:solidFill>
                  <a:srgbClr val="87888B"/>
                </a:solidFill>
                <a:latin typeface="宋体"/>
                <a:cs typeface="宋体"/>
              </a:rPr>
              <a:t>1-8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31" name="object 131"/>
          <p:cNvSpPr txBox="1"/>
          <p:nvPr/>
        </p:nvSpPr>
        <p:spPr>
          <a:xfrm>
            <a:off x="7096323" y="2228401"/>
            <a:ext cx="21717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b="1" spc="-5">
                <a:solidFill>
                  <a:srgbClr val="FE9D1A"/>
                </a:solidFill>
                <a:latin typeface="Microsoft JhengHei"/>
                <a:cs typeface="Microsoft JhengHei"/>
              </a:rPr>
              <a:t>102</a:t>
            </a:r>
            <a:endParaRPr sz="850">
              <a:latin typeface="Microsoft JhengHei"/>
              <a:cs typeface="Microsoft JhengHei"/>
            </a:endParaRPr>
          </a:p>
        </p:txBody>
      </p:sp>
      <p:sp>
        <p:nvSpPr>
          <p:cNvPr id="132" name="object 132"/>
          <p:cNvSpPr txBox="1"/>
          <p:nvPr/>
        </p:nvSpPr>
        <p:spPr>
          <a:xfrm>
            <a:off x="7570357" y="2289280"/>
            <a:ext cx="15303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b="1" spc="-5">
                <a:solidFill>
                  <a:srgbClr val="FE9D1A"/>
                </a:solidFill>
                <a:latin typeface="Microsoft JhengHei"/>
                <a:cs typeface="Microsoft JhengHei"/>
              </a:rPr>
              <a:t>97</a:t>
            </a:r>
            <a:endParaRPr sz="850">
              <a:latin typeface="Microsoft JhengHei"/>
              <a:cs typeface="Microsoft JhengHei"/>
            </a:endParaRPr>
          </a:p>
        </p:txBody>
      </p:sp>
      <p:sp>
        <p:nvSpPr>
          <p:cNvPr id="133" name="object 133"/>
          <p:cNvSpPr txBox="1"/>
          <p:nvPr/>
        </p:nvSpPr>
        <p:spPr>
          <a:xfrm>
            <a:off x="8425807" y="2252016"/>
            <a:ext cx="21717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b="1" spc="-5">
                <a:solidFill>
                  <a:srgbClr val="FE9D1A"/>
                </a:solidFill>
                <a:latin typeface="Microsoft JhengHei"/>
                <a:cs typeface="Microsoft JhengHei"/>
              </a:rPr>
              <a:t>100</a:t>
            </a:r>
            <a:endParaRPr sz="850">
              <a:latin typeface="Microsoft JhengHei"/>
              <a:cs typeface="Microsoft JhengHei"/>
            </a:endParaRPr>
          </a:p>
        </p:txBody>
      </p:sp>
      <p:sp>
        <p:nvSpPr>
          <p:cNvPr id="134" name="object 134"/>
          <p:cNvSpPr txBox="1"/>
          <p:nvPr/>
        </p:nvSpPr>
        <p:spPr>
          <a:xfrm>
            <a:off x="8868968" y="2174130"/>
            <a:ext cx="21717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b="1" spc="-5">
                <a:solidFill>
                  <a:srgbClr val="FE9D1A"/>
                </a:solidFill>
                <a:latin typeface="Microsoft JhengHei"/>
                <a:cs typeface="Microsoft JhengHei"/>
              </a:rPr>
              <a:t>107</a:t>
            </a:r>
            <a:endParaRPr sz="850">
              <a:latin typeface="Microsoft JhengHei"/>
              <a:cs typeface="Microsoft JhengHei"/>
            </a:endParaRPr>
          </a:p>
        </p:txBody>
      </p:sp>
      <p:sp>
        <p:nvSpPr>
          <p:cNvPr id="135" name="object 135"/>
          <p:cNvSpPr/>
          <p:nvPr/>
        </p:nvSpPr>
        <p:spPr>
          <a:xfrm>
            <a:off x="7212860" y="2410361"/>
            <a:ext cx="1778000" cy="116205"/>
          </a:xfrm>
          <a:custGeom>
            <a:rect l="l" t="t" r="r" b="b"/>
            <a:pathLst>
              <a:path w="1778000" h="116205">
                <a:moveTo>
                  <a:pt x="0" y="62763"/>
                </a:moveTo>
                <a:lnTo>
                  <a:pt x="444373" y="115773"/>
                </a:lnTo>
                <a:lnTo>
                  <a:pt x="888758" y="104025"/>
                </a:lnTo>
                <a:lnTo>
                  <a:pt x="1333131" y="79070"/>
                </a:lnTo>
                <a:lnTo>
                  <a:pt x="1777504" y="0"/>
                </a:lnTo>
              </a:path>
            </a:pathLst>
          </a:custGeom>
          <a:ln w="12700">
            <a:solidFill>
              <a:srgbClr val="FE9D1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6" name="object 136"/>
          <p:cNvSpPr/>
          <p:nvPr/>
        </p:nvSpPr>
        <p:spPr>
          <a:xfrm>
            <a:off x="7035749" y="3476548"/>
            <a:ext cx="159473" cy="450062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7" name="object 137"/>
          <p:cNvSpPr/>
          <p:nvPr/>
        </p:nvSpPr>
        <p:spPr>
          <a:xfrm>
            <a:off x="7559014" y="3328771"/>
            <a:ext cx="159473" cy="597839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8" name="object 138"/>
          <p:cNvSpPr/>
          <p:nvPr/>
        </p:nvSpPr>
        <p:spPr>
          <a:xfrm>
            <a:off x="8082279" y="2768244"/>
            <a:ext cx="159473" cy="1158367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9" name="object 139"/>
          <p:cNvSpPr/>
          <p:nvPr/>
        </p:nvSpPr>
        <p:spPr>
          <a:xfrm>
            <a:off x="8605545" y="3328772"/>
            <a:ext cx="159473" cy="597839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0" name="object 140"/>
          <p:cNvSpPr/>
          <p:nvPr/>
        </p:nvSpPr>
        <p:spPr>
          <a:xfrm>
            <a:off x="9128810" y="3328772"/>
            <a:ext cx="159473" cy="597839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1" name="object 141"/>
          <p:cNvSpPr/>
          <p:nvPr/>
        </p:nvSpPr>
        <p:spPr>
          <a:xfrm>
            <a:off x="6665703" y="3926611"/>
            <a:ext cx="2903855" cy="0"/>
          </a:xfrm>
          <a:custGeom>
            <a:rect l="l" t="t" r="r" b="b"/>
            <a:pathLst>
              <a:path w="2903854">
                <a:moveTo>
                  <a:pt x="0" y="0"/>
                </a:moveTo>
                <a:lnTo>
                  <a:pt x="2903702" y="0"/>
                </a:lnTo>
              </a:path>
            </a:pathLst>
          </a:custGeom>
          <a:ln w="9525">
            <a:solidFill>
              <a:srgbClr val="4C4D4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2" name="object 142"/>
          <p:cNvSpPr txBox="1"/>
          <p:nvPr/>
        </p:nvSpPr>
        <p:spPr>
          <a:xfrm>
            <a:off x="7007584" y="3264074"/>
            <a:ext cx="266700" cy="1593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850" spc="204">
                <a:solidFill>
                  <a:srgbClr val="323031"/>
                </a:solidFill>
                <a:latin typeface="宋体"/>
                <a:cs typeface="宋体"/>
              </a:rPr>
              <a:t>14%</a:t>
            </a:r>
            <a:endParaRPr sz="850">
              <a:latin typeface="宋体"/>
              <a:cs typeface="宋体"/>
            </a:endParaRPr>
          </a:p>
        </p:txBody>
      </p:sp>
      <p:sp>
        <p:nvSpPr>
          <p:cNvPr id="143" name="object 143"/>
          <p:cNvSpPr txBox="1"/>
          <p:nvPr/>
        </p:nvSpPr>
        <p:spPr>
          <a:xfrm>
            <a:off x="7531689" y="3115967"/>
            <a:ext cx="267335" cy="1593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850" spc="204">
                <a:solidFill>
                  <a:srgbClr val="323031"/>
                </a:solidFill>
                <a:latin typeface="宋体"/>
                <a:cs typeface="宋体"/>
              </a:rPr>
              <a:t>18%</a:t>
            </a:r>
            <a:endParaRPr sz="850">
              <a:latin typeface="宋体"/>
              <a:cs typeface="宋体"/>
            </a:endParaRPr>
          </a:p>
        </p:txBody>
      </p:sp>
      <p:sp>
        <p:nvSpPr>
          <p:cNvPr id="144" name="object 144"/>
          <p:cNvSpPr txBox="1"/>
          <p:nvPr/>
        </p:nvSpPr>
        <p:spPr>
          <a:xfrm>
            <a:off x="8013518" y="2289280"/>
            <a:ext cx="307975" cy="485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b="1" spc="-5">
                <a:solidFill>
                  <a:srgbClr val="FE9D1A"/>
                </a:solidFill>
                <a:latin typeface="Microsoft JhengHei"/>
                <a:cs typeface="Microsoft JhengHei"/>
              </a:rPr>
              <a:t>97</a:t>
            </a:r>
            <a:endParaRPr sz="850">
              <a:latin typeface="Microsoft JhengHei"/>
              <a:cs typeface="Microsoft JhengHei"/>
            </a:endParaRPr>
          </a:p>
          <a:p>
            <a:pPr marL="54610">
              <a:lnSpc>
                <a:spcPct val="100000"/>
              </a:lnSpc>
              <a:spcBef>
                <a:spcPts val="1570"/>
              </a:spcBef>
            </a:pPr>
            <a:r>
              <a:rPr sz="850" spc="200">
                <a:solidFill>
                  <a:srgbClr val="323031"/>
                </a:solidFill>
                <a:latin typeface="宋体"/>
                <a:cs typeface="宋体"/>
              </a:rPr>
              <a:t>31%</a:t>
            </a:r>
            <a:endParaRPr sz="850">
              <a:latin typeface="宋体"/>
              <a:cs typeface="宋体"/>
            </a:endParaRPr>
          </a:p>
        </p:txBody>
      </p:sp>
      <p:sp>
        <p:nvSpPr>
          <p:cNvPr id="145" name="object 145"/>
          <p:cNvSpPr txBox="1"/>
          <p:nvPr/>
        </p:nvSpPr>
        <p:spPr>
          <a:xfrm>
            <a:off x="8579897" y="3115967"/>
            <a:ext cx="791210" cy="1593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536575"/>
              </a:tabLst>
            </a:pPr>
            <a:r>
              <a:rPr sz="850" spc="204">
                <a:solidFill>
                  <a:srgbClr val="323031"/>
                </a:solidFill>
                <a:latin typeface="宋体"/>
                <a:cs typeface="宋体"/>
              </a:rPr>
              <a:t>18%	18%</a:t>
            </a:r>
            <a:endParaRPr sz="850">
              <a:latin typeface="宋体"/>
              <a:cs typeface="宋体"/>
            </a:endParaRPr>
          </a:p>
        </p:txBody>
      </p:sp>
      <p:sp>
        <p:nvSpPr>
          <p:cNvPr id="146" name="object 146"/>
          <p:cNvSpPr/>
          <p:nvPr/>
        </p:nvSpPr>
        <p:spPr>
          <a:xfrm>
            <a:off x="9406064" y="2403642"/>
            <a:ext cx="120954" cy="67030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7" name="object 147"/>
          <p:cNvSpPr/>
          <p:nvPr/>
        </p:nvSpPr>
        <p:spPr>
          <a:xfrm>
            <a:off x="9420821" y="2225115"/>
            <a:ext cx="91440" cy="69469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8" name="object 148"/>
          <p:cNvSpPr txBox="1"/>
          <p:nvPr/>
        </p:nvSpPr>
        <p:spPr>
          <a:xfrm>
            <a:off x="9573803" y="2185907"/>
            <a:ext cx="206375" cy="31877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00" spc="10">
                <a:solidFill>
                  <a:srgbClr val="414042"/>
                </a:solidFill>
                <a:latin typeface="宋体"/>
                <a:cs typeface="宋体"/>
              </a:rPr>
              <a:t>占比</a:t>
            </a:r>
            <a:endParaRPr sz="700">
              <a:latin typeface="宋体"/>
              <a:cs typeface="宋体"/>
            </a:endParaRPr>
          </a:p>
          <a:p>
            <a:pPr marL="26034">
              <a:lnSpc>
                <a:spcPct val="100000"/>
              </a:lnSpc>
              <a:spcBef>
                <a:spcPts val="615"/>
              </a:spcBef>
            </a:pPr>
            <a:r>
              <a:rPr sz="700" spc="20">
                <a:solidFill>
                  <a:srgbClr val="414042"/>
                </a:solidFill>
                <a:latin typeface="宋体"/>
                <a:cs typeface="宋体"/>
              </a:rPr>
              <a:t>TGI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49" name="object 149"/>
          <p:cNvSpPr/>
          <p:nvPr/>
        </p:nvSpPr>
        <p:spPr>
          <a:xfrm>
            <a:off x="7142005" y="2404827"/>
            <a:ext cx="141706" cy="141706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0" name="object 150"/>
          <p:cNvSpPr/>
          <p:nvPr/>
        </p:nvSpPr>
        <p:spPr>
          <a:xfrm>
            <a:off x="7586381" y="2457834"/>
            <a:ext cx="141706" cy="141706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1" name="object 151"/>
          <p:cNvSpPr/>
          <p:nvPr/>
        </p:nvSpPr>
        <p:spPr>
          <a:xfrm>
            <a:off x="8030997" y="2448020"/>
            <a:ext cx="141706" cy="141706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2" name="object 152"/>
          <p:cNvSpPr/>
          <p:nvPr/>
        </p:nvSpPr>
        <p:spPr>
          <a:xfrm>
            <a:off x="8475505" y="2429966"/>
            <a:ext cx="141693" cy="141706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3" name="object 153"/>
          <p:cNvSpPr/>
          <p:nvPr/>
        </p:nvSpPr>
        <p:spPr>
          <a:xfrm>
            <a:off x="8919522" y="2332565"/>
            <a:ext cx="141693" cy="141706"/>
          </a:xfrm>
          <a:prstGeom prst="rect">
            <a:avLst/>
          </a:prstGeom>
          <a:blipFill>
            <a:blip r:embed="rId2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4" name="object 154"/>
          <p:cNvSpPr/>
          <p:nvPr/>
        </p:nvSpPr>
        <p:spPr>
          <a:xfrm>
            <a:off x="474513" y="760092"/>
            <a:ext cx="3566795" cy="264795"/>
          </a:xfrm>
          <a:custGeom>
            <a:rect l="l" t="t" r="r" b="b"/>
            <a:pathLst>
              <a:path w="3566795" h="264794">
                <a:moveTo>
                  <a:pt x="3534448" y="264210"/>
                </a:moveTo>
                <a:lnTo>
                  <a:pt x="32308" y="264210"/>
                </a:lnTo>
                <a:lnTo>
                  <a:pt x="19732" y="261671"/>
                </a:lnTo>
                <a:lnTo>
                  <a:pt x="9463" y="254749"/>
                </a:lnTo>
                <a:lnTo>
                  <a:pt x="2539" y="244483"/>
                </a:lnTo>
                <a:lnTo>
                  <a:pt x="0" y="231914"/>
                </a:lnTo>
                <a:lnTo>
                  <a:pt x="0" y="32296"/>
                </a:lnTo>
                <a:lnTo>
                  <a:pt x="2539" y="19722"/>
                </a:lnTo>
                <a:lnTo>
                  <a:pt x="9463" y="9456"/>
                </a:lnTo>
                <a:lnTo>
                  <a:pt x="19732" y="2537"/>
                </a:lnTo>
                <a:lnTo>
                  <a:pt x="32308" y="0"/>
                </a:lnTo>
                <a:lnTo>
                  <a:pt x="3534448" y="0"/>
                </a:lnTo>
                <a:lnTo>
                  <a:pt x="3547022" y="2537"/>
                </a:lnTo>
                <a:lnTo>
                  <a:pt x="3557287" y="9456"/>
                </a:lnTo>
                <a:lnTo>
                  <a:pt x="3564207" y="19722"/>
                </a:lnTo>
                <a:lnTo>
                  <a:pt x="3566744" y="32296"/>
                </a:lnTo>
                <a:lnTo>
                  <a:pt x="3566744" y="231914"/>
                </a:lnTo>
                <a:lnTo>
                  <a:pt x="3564207" y="244483"/>
                </a:lnTo>
                <a:lnTo>
                  <a:pt x="3557287" y="254749"/>
                </a:lnTo>
                <a:lnTo>
                  <a:pt x="3547022" y="261671"/>
                </a:lnTo>
                <a:lnTo>
                  <a:pt x="3534448" y="264210"/>
                </a:lnTo>
                <a:lnTo>
                  <a:pt x="3544485" y="264210"/>
                </a:lnTo>
                <a:lnTo>
                  <a:pt x="3547830" y="264210"/>
                </a:lnTo>
                <a:lnTo>
                  <a:pt x="3544485" y="264210"/>
                </a:lnTo>
                <a:lnTo>
                  <a:pt x="3534448" y="264210"/>
                </a:lnTo>
                <a:close/>
              </a:path>
            </a:pathLst>
          </a:custGeom>
          <a:ln w="6349">
            <a:solidFill>
              <a:srgbClr val="007FE0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155" name="object 155"/>
          <p:cNvSpPr txBox="1"/>
          <p:nvPr/>
        </p:nvSpPr>
        <p:spPr>
          <a:xfrm>
            <a:off x="9846343" y="7245984"/>
            <a:ext cx="529590" cy="113664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 spc="150">
                <a:solidFill>
                  <a:srgbClr val="4C4D4F"/>
                </a:solidFill>
                <a:latin typeface="宋体"/>
                <a:cs typeface="宋体"/>
              </a:rPr>
              <a:t>PAGE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60">
                <a:solidFill>
                  <a:srgbClr val="4C4D4F"/>
                </a:solidFill>
                <a:latin typeface="宋体"/>
                <a:cs typeface="宋体"/>
              </a:rPr>
              <a:t>17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-125">
                <a:solidFill>
                  <a:srgbClr val="4C4D4F"/>
                </a:solidFill>
                <a:latin typeface="宋体"/>
                <a:cs typeface="宋体"/>
              </a:rPr>
              <a:t>/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60">
                <a:solidFill>
                  <a:srgbClr val="4C4D4F"/>
                </a:solidFill>
                <a:latin typeface="宋体"/>
                <a:cs typeface="宋体"/>
              </a:rPr>
              <a:t>18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73272" y="6335889"/>
            <a:ext cx="4187190" cy="0"/>
          </a:xfrm>
          <a:custGeom>
            <a:rect l="l" t="t" r="r" b="b"/>
            <a:pathLst>
              <a:path w="4187190">
                <a:moveTo>
                  <a:pt x="0" y="0"/>
                </a:moveTo>
                <a:lnTo>
                  <a:pt x="4186936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173272" y="6064326"/>
            <a:ext cx="4187190" cy="0"/>
          </a:xfrm>
          <a:custGeom>
            <a:rect l="l" t="t" r="r" b="b"/>
            <a:pathLst>
              <a:path w="4187190">
                <a:moveTo>
                  <a:pt x="0" y="0"/>
                </a:moveTo>
                <a:lnTo>
                  <a:pt x="4186936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173272" y="5792763"/>
            <a:ext cx="4187190" cy="0"/>
          </a:xfrm>
          <a:custGeom>
            <a:rect l="l" t="t" r="r" b="b"/>
            <a:pathLst>
              <a:path w="4187190">
                <a:moveTo>
                  <a:pt x="0" y="0"/>
                </a:moveTo>
                <a:lnTo>
                  <a:pt x="4186936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173272" y="5521199"/>
            <a:ext cx="4187190" cy="0"/>
          </a:xfrm>
          <a:custGeom>
            <a:rect l="l" t="t" r="r" b="b"/>
            <a:pathLst>
              <a:path w="4187190">
                <a:moveTo>
                  <a:pt x="0" y="0"/>
                </a:moveTo>
                <a:lnTo>
                  <a:pt x="4186936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173272" y="5249636"/>
            <a:ext cx="4187190" cy="0"/>
          </a:xfrm>
          <a:custGeom>
            <a:rect l="l" t="t" r="r" b="b"/>
            <a:pathLst>
              <a:path w="4187190">
                <a:moveTo>
                  <a:pt x="0" y="0"/>
                </a:moveTo>
                <a:lnTo>
                  <a:pt x="4186936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173272" y="4978072"/>
            <a:ext cx="4187190" cy="0"/>
          </a:xfrm>
          <a:custGeom>
            <a:rect l="l" t="t" r="r" b="b"/>
            <a:pathLst>
              <a:path w="4187190">
                <a:moveTo>
                  <a:pt x="0" y="0"/>
                </a:moveTo>
                <a:lnTo>
                  <a:pt x="4186936" y="0"/>
                </a:lnTo>
              </a:path>
            </a:pathLst>
          </a:custGeom>
          <a:ln w="4445">
            <a:solidFill>
              <a:srgbClr val="E0E1E2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8202878" y="4763376"/>
            <a:ext cx="2164524" cy="16781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8242646" y="4767071"/>
            <a:ext cx="20828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007FE0"/>
                </a:solidFill>
                <a:latin typeface="宋体"/>
                <a:cs typeface="宋体"/>
              </a:rPr>
              <a:t>入住前健康家居品类相关内容播放量增速</a:t>
            </a:r>
            <a:endParaRPr sz="900">
              <a:latin typeface="宋体"/>
              <a:cs typeface="宋体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5896203" y="3837304"/>
            <a:ext cx="1737867" cy="16781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5935978" y="3841007"/>
            <a:ext cx="1625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007FE0"/>
                </a:solidFill>
                <a:latin typeface="宋体"/>
                <a:cs typeface="宋体"/>
              </a:rPr>
              <a:t>入住前健康家居相关视频播放量</a:t>
            </a:r>
            <a:endParaRPr sz="900">
              <a:latin typeface="宋体"/>
              <a:cs typeface="宋体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541762" y="5705144"/>
            <a:ext cx="87630" cy="1083310"/>
          </a:xfrm>
          <a:custGeom>
            <a:rect l="l" t="t" r="r" b="b"/>
            <a:pathLst>
              <a:path w="87629" h="1083309">
                <a:moveTo>
                  <a:pt x="43713" y="0"/>
                </a:moveTo>
                <a:lnTo>
                  <a:pt x="26697" y="3433"/>
                </a:lnTo>
                <a:lnTo>
                  <a:pt x="12803" y="12796"/>
                </a:lnTo>
                <a:lnTo>
                  <a:pt x="3435" y="26687"/>
                </a:lnTo>
                <a:lnTo>
                  <a:pt x="0" y="43700"/>
                </a:lnTo>
                <a:lnTo>
                  <a:pt x="0" y="1082713"/>
                </a:lnTo>
                <a:lnTo>
                  <a:pt x="87414" y="1082713"/>
                </a:lnTo>
                <a:lnTo>
                  <a:pt x="87414" y="43700"/>
                </a:lnTo>
                <a:lnTo>
                  <a:pt x="83979" y="26687"/>
                </a:lnTo>
                <a:lnTo>
                  <a:pt x="74612" y="12796"/>
                </a:lnTo>
                <a:lnTo>
                  <a:pt x="60721" y="3433"/>
                </a:lnTo>
                <a:lnTo>
                  <a:pt x="43713" y="0"/>
                </a:lnTo>
                <a:close/>
              </a:path>
            </a:pathLst>
          </a:custGeom>
          <a:solidFill>
            <a:srgbClr val="78BC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661943" y="6085979"/>
            <a:ext cx="87630" cy="702310"/>
          </a:xfrm>
          <a:custGeom>
            <a:rect l="l" t="t" r="r" b="b"/>
            <a:pathLst>
              <a:path w="87629" h="702309">
                <a:moveTo>
                  <a:pt x="43713" y="0"/>
                </a:moveTo>
                <a:lnTo>
                  <a:pt x="26697" y="3433"/>
                </a:lnTo>
                <a:lnTo>
                  <a:pt x="12803" y="12796"/>
                </a:lnTo>
                <a:lnTo>
                  <a:pt x="3435" y="26687"/>
                </a:lnTo>
                <a:lnTo>
                  <a:pt x="0" y="43700"/>
                </a:lnTo>
                <a:lnTo>
                  <a:pt x="0" y="701878"/>
                </a:lnTo>
                <a:lnTo>
                  <a:pt x="87414" y="701878"/>
                </a:lnTo>
                <a:lnTo>
                  <a:pt x="87414" y="43700"/>
                </a:lnTo>
                <a:lnTo>
                  <a:pt x="83979" y="26687"/>
                </a:lnTo>
                <a:lnTo>
                  <a:pt x="74612" y="12796"/>
                </a:lnTo>
                <a:lnTo>
                  <a:pt x="60721" y="3433"/>
                </a:lnTo>
                <a:lnTo>
                  <a:pt x="43713" y="0"/>
                </a:lnTo>
                <a:close/>
              </a:path>
            </a:pathLst>
          </a:custGeom>
          <a:solidFill>
            <a:srgbClr val="77CCC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775903" y="5999200"/>
            <a:ext cx="87630" cy="788670"/>
          </a:xfrm>
          <a:custGeom>
            <a:rect l="l" t="t" r="r" b="b"/>
            <a:pathLst>
              <a:path w="87630" h="788670">
                <a:moveTo>
                  <a:pt x="43713" y="0"/>
                </a:moveTo>
                <a:lnTo>
                  <a:pt x="26697" y="3435"/>
                </a:lnTo>
                <a:lnTo>
                  <a:pt x="12803" y="12803"/>
                </a:lnTo>
                <a:lnTo>
                  <a:pt x="3435" y="26697"/>
                </a:lnTo>
                <a:lnTo>
                  <a:pt x="0" y="43713"/>
                </a:lnTo>
                <a:lnTo>
                  <a:pt x="0" y="788657"/>
                </a:lnTo>
                <a:lnTo>
                  <a:pt x="87414" y="788657"/>
                </a:lnTo>
                <a:lnTo>
                  <a:pt x="87414" y="43713"/>
                </a:lnTo>
                <a:lnTo>
                  <a:pt x="83979" y="26697"/>
                </a:lnTo>
                <a:lnTo>
                  <a:pt x="74612" y="12803"/>
                </a:lnTo>
                <a:lnTo>
                  <a:pt x="60721" y="3435"/>
                </a:lnTo>
                <a:lnTo>
                  <a:pt x="43713" y="0"/>
                </a:lnTo>
                <a:close/>
              </a:path>
            </a:pathLst>
          </a:custGeom>
          <a:solidFill>
            <a:srgbClr val="28BE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89698" y="5876023"/>
            <a:ext cx="87630" cy="911860"/>
          </a:xfrm>
          <a:custGeom>
            <a:rect l="l" t="t" r="r" b="b"/>
            <a:pathLst>
              <a:path w="87630" h="911859">
                <a:moveTo>
                  <a:pt x="43713" y="0"/>
                </a:moveTo>
                <a:lnTo>
                  <a:pt x="26697" y="3434"/>
                </a:lnTo>
                <a:lnTo>
                  <a:pt x="12803" y="12801"/>
                </a:lnTo>
                <a:lnTo>
                  <a:pt x="3435" y="26692"/>
                </a:lnTo>
                <a:lnTo>
                  <a:pt x="0" y="43700"/>
                </a:lnTo>
                <a:lnTo>
                  <a:pt x="0" y="911834"/>
                </a:lnTo>
                <a:lnTo>
                  <a:pt x="87414" y="911834"/>
                </a:lnTo>
                <a:lnTo>
                  <a:pt x="87414" y="43700"/>
                </a:lnTo>
                <a:lnTo>
                  <a:pt x="83979" y="26692"/>
                </a:lnTo>
                <a:lnTo>
                  <a:pt x="74612" y="12801"/>
                </a:lnTo>
                <a:lnTo>
                  <a:pt x="60721" y="3434"/>
                </a:lnTo>
                <a:lnTo>
                  <a:pt x="43713" y="0"/>
                </a:lnTo>
                <a:close/>
              </a:path>
            </a:pathLst>
          </a:custGeom>
          <a:solidFill>
            <a:srgbClr val="4981C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1005842" y="6131674"/>
            <a:ext cx="87630" cy="656590"/>
          </a:xfrm>
          <a:custGeom>
            <a:rect l="l" t="t" r="r" b="b"/>
            <a:pathLst>
              <a:path w="87630" h="656590">
                <a:moveTo>
                  <a:pt x="43713" y="0"/>
                </a:moveTo>
                <a:lnTo>
                  <a:pt x="26697" y="3433"/>
                </a:lnTo>
                <a:lnTo>
                  <a:pt x="12803" y="12796"/>
                </a:lnTo>
                <a:lnTo>
                  <a:pt x="3435" y="26687"/>
                </a:lnTo>
                <a:lnTo>
                  <a:pt x="0" y="43700"/>
                </a:lnTo>
                <a:lnTo>
                  <a:pt x="0" y="656183"/>
                </a:lnTo>
                <a:lnTo>
                  <a:pt x="87414" y="656183"/>
                </a:lnTo>
                <a:lnTo>
                  <a:pt x="87414" y="43700"/>
                </a:lnTo>
                <a:lnTo>
                  <a:pt x="83979" y="26687"/>
                </a:lnTo>
                <a:lnTo>
                  <a:pt x="74612" y="12796"/>
                </a:lnTo>
                <a:lnTo>
                  <a:pt x="60721" y="3433"/>
                </a:lnTo>
                <a:lnTo>
                  <a:pt x="43713" y="0"/>
                </a:lnTo>
                <a:close/>
              </a:path>
            </a:pathLst>
          </a:custGeom>
          <a:solidFill>
            <a:srgbClr val="3960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288432" y="5848540"/>
            <a:ext cx="87630" cy="939800"/>
          </a:xfrm>
          <a:custGeom>
            <a:rect l="l" t="t" r="r" b="b"/>
            <a:pathLst>
              <a:path w="87630" h="939800">
                <a:moveTo>
                  <a:pt x="43713" y="0"/>
                </a:moveTo>
                <a:lnTo>
                  <a:pt x="26697" y="3435"/>
                </a:lnTo>
                <a:lnTo>
                  <a:pt x="12803" y="12803"/>
                </a:lnTo>
                <a:lnTo>
                  <a:pt x="3435" y="26697"/>
                </a:lnTo>
                <a:lnTo>
                  <a:pt x="0" y="43713"/>
                </a:lnTo>
                <a:lnTo>
                  <a:pt x="0" y="939317"/>
                </a:lnTo>
                <a:lnTo>
                  <a:pt x="87414" y="939317"/>
                </a:lnTo>
                <a:lnTo>
                  <a:pt x="87414" y="43713"/>
                </a:lnTo>
                <a:lnTo>
                  <a:pt x="83979" y="26697"/>
                </a:lnTo>
                <a:lnTo>
                  <a:pt x="74612" y="12803"/>
                </a:lnTo>
                <a:lnTo>
                  <a:pt x="60721" y="3435"/>
                </a:lnTo>
                <a:lnTo>
                  <a:pt x="43713" y="0"/>
                </a:lnTo>
                <a:close/>
              </a:path>
            </a:pathLst>
          </a:custGeom>
          <a:solidFill>
            <a:srgbClr val="78BC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408614" y="6070714"/>
            <a:ext cx="87630" cy="717550"/>
          </a:xfrm>
          <a:custGeom>
            <a:rect l="l" t="t" r="r" b="b"/>
            <a:pathLst>
              <a:path w="87630" h="717550">
                <a:moveTo>
                  <a:pt x="43713" y="0"/>
                </a:moveTo>
                <a:lnTo>
                  <a:pt x="26697" y="3433"/>
                </a:lnTo>
                <a:lnTo>
                  <a:pt x="12803" y="12796"/>
                </a:lnTo>
                <a:lnTo>
                  <a:pt x="3435" y="26687"/>
                </a:lnTo>
                <a:lnTo>
                  <a:pt x="0" y="43700"/>
                </a:lnTo>
                <a:lnTo>
                  <a:pt x="0" y="717143"/>
                </a:lnTo>
                <a:lnTo>
                  <a:pt x="87414" y="717143"/>
                </a:lnTo>
                <a:lnTo>
                  <a:pt x="87414" y="43700"/>
                </a:lnTo>
                <a:lnTo>
                  <a:pt x="83979" y="26687"/>
                </a:lnTo>
                <a:lnTo>
                  <a:pt x="74612" y="12796"/>
                </a:lnTo>
                <a:lnTo>
                  <a:pt x="60721" y="3433"/>
                </a:lnTo>
                <a:lnTo>
                  <a:pt x="43713" y="0"/>
                </a:lnTo>
                <a:close/>
              </a:path>
            </a:pathLst>
          </a:custGeom>
          <a:solidFill>
            <a:srgbClr val="77CCC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522573" y="6017679"/>
            <a:ext cx="87630" cy="770255"/>
          </a:xfrm>
          <a:custGeom>
            <a:rect l="l" t="t" r="r" b="b"/>
            <a:pathLst>
              <a:path w="87630" h="770254">
                <a:moveTo>
                  <a:pt x="43713" y="0"/>
                </a:moveTo>
                <a:lnTo>
                  <a:pt x="26697" y="3433"/>
                </a:lnTo>
                <a:lnTo>
                  <a:pt x="12803" y="12796"/>
                </a:lnTo>
                <a:lnTo>
                  <a:pt x="3435" y="26687"/>
                </a:lnTo>
                <a:lnTo>
                  <a:pt x="0" y="43700"/>
                </a:lnTo>
                <a:lnTo>
                  <a:pt x="0" y="770178"/>
                </a:lnTo>
                <a:lnTo>
                  <a:pt x="87414" y="770178"/>
                </a:lnTo>
                <a:lnTo>
                  <a:pt x="87414" y="43700"/>
                </a:lnTo>
                <a:lnTo>
                  <a:pt x="83979" y="26687"/>
                </a:lnTo>
                <a:lnTo>
                  <a:pt x="74612" y="12796"/>
                </a:lnTo>
                <a:lnTo>
                  <a:pt x="60721" y="3433"/>
                </a:lnTo>
                <a:lnTo>
                  <a:pt x="43713" y="0"/>
                </a:lnTo>
                <a:close/>
              </a:path>
            </a:pathLst>
          </a:custGeom>
          <a:solidFill>
            <a:srgbClr val="28BE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636368" y="5965977"/>
            <a:ext cx="87630" cy="822325"/>
          </a:xfrm>
          <a:custGeom>
            <a:rect l="l" t="t" r="r" b="b"/>
            <a:pathLst>
              <a:path w="87630" h="822325">
                <a:moveTo>
                  <a:pt x="43713" y="0"/>
                </a:moveTo>
                <a:lnTo>
                  <a:pt x="26697" y="3435"/>
                </a:lnTo>
                <a:lnTo>
                  <a:pt x="12803" y="12803"/>
                </a:lnTo>
                <a:lnTo>
                  <a:pt x="3435" y="26697"/>
                </a:lnTo>
                <a:lnTo>
                  <a:pt x="0" y="43713"/>
                </a:lnTo>
                <a:lnTo>
                  <a:pt x="0" y="821880"/>
                </a:lnTo>
                <a:lnTo>
                  <a:pt x="87414" y="821880"/>
                </a:lnTo>
                <a:lnTo>
                  <a:pt x="87414" y="43713"/>
                </a:lnTo>
                <a:lnTo>
                  <a:pt x="83979" y="26697"/>
                </a:lnTo>
                <a:lnTo>
                  <a:pt x="74612" y="12803"/>
                </a:lnTo>
                <a:lnTo>
                  <a:pt x="60721" y="3435"/>
                </a:lnTo>
                <a:lnTo>
                  <a:pt x="43713" y="0"/>
                </a:lnTo>
                <a:close/>
              </a:path>
            </a:pathLst>
          </a:custGeom>
          <a:solidFill>
            <a:srgbClr val="4981C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1752513" y="5919711"/>
            <a:ext cx="87630" cy="868680"/>
          </a:xfrm>
          <a:custGeom>
            <a:rect l="l" t="t" r="r" b="b"/>
            <a:pathLst>
              <a:path w="87630" h="868678">
                <a:moveTo>
                  <a:pt x="43713" y="0"/>
                </a:moveTo>
                <a:lnTo>
                  <a:pt x="26697" y="3435"/>
                </a:lnTo>
                <a:lnTo>
                  <a:pt x="12803" y="12803"/>
                </a:lnTo>
                <a:lnTo>
                  <a:pt x="3435" y="26697"/>
                </a:lnTo>
                <a:lnTo>
                  <a:pt x="0" y="43713"/>
                </a:lnTo>
                <a:lnTo>
                  <a:pt x="0" y="868146"/>
                </a:lnTo>
                <a:lnTo>
                  <a:pt x="87414" y="868146"/>
                </a:lnTo>
                <a:lnTo>
                  <a:pt x="87414" y="43713"/>
                </a:lnTo>
                <a:lnTo>
                  <a:pt x="83979" y="26697"/>
                </a:lnTo>
                <a:lnTo>
                  <a:pt x="74612" y="12803"/>
                </a:lnTo>
                <a:lnTo>
                  <a:pt x="60721" y="3435"/>
                </a:lnTo>
                <a:lnTo>
                  <a:pt x="43713" y="0"/>
                </a:lnTo>
                <a:close/>
              </a:path>
            </a:pathLst>
          </a:custGeom>
          <a:solidFill>
            <a:srgbClr val="3960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2035103" y="5888494"/>
            <a:ext cx="87630" cy="899794"/>
          </a:xfrm>
          <a:custGeom>
            <a:rect l="l" t="t" r="r" b="b"/>
            <a:pathLst>
              <a:path w="87630" h="899794">
                <a:moveTo>
                  <a:pt x="43713" y="0"/>
                </a:moveTo>
                <a:lnTo>
                  <a:pt x="26697" y="3433"/>
                </a:lnTo>
                <a:lnTo>
                  <a:pt x="12803" y="12796"/>
                </a:lnTo>
                <a:lnTo>
                  <a:pt x="3435" y="26687"/>
                </a:lnTo>
                <a:lnTo>
                  <a:pt x="0" y="43700"/>
                </a:lnTo>
                <a:lnTo>
                  <a:pt x="0" y="899363"/>
                </a:lnTo>
                <a:lnTo>
                  <a:pt x="87414" y="899363"/>
                </a:lnTo>
                <a:lnTo>
                  <a:pt x="87414" y="43700"/>
                </a:lnTo>
                <a:lnTo>
                  <a:pt x="83979" y="26687"/>
                </a:lnTo>
                <a:lnTo>
                  <a:pt x="74612" y="12796"/>
                </a:lnTo>
                <a:lnTo>
                  <a:pt x="60721" y="3433"/>
                </a:lnTo>
                <a:lnTo>
                  <a:pt x="43713" y="0"/>
                </a:lnTo>
                <a:close/>
              </a:path>
            </a:pathLst>
          </a:custGeom>
          <a:solidFill>
            <a:srgbClr val="78BC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2155285" y="6025883"/>
            <a:ext cx="87630" cy="762000"/>
          </a:xfrm>
          <a:custGeom>
            <a:rect l="l" t="t" r="r" b="b"/>
            <a:pathLst>
              <a:path w="87630" h="762000">
                <a:moveTo>
                  <a:pt x="43713" y="0"/>
                </a:moveTo>
                <a:lnTo>
                  <a:pt x="26697" y="3433"/>
                </a:lnTo>
                <a:lnTo>
                  <a:pt x="12803" y="12796"/>
                </a:lnTo>
                <a:lnTo>
                  <a:pt x="3435" y="26687"/>
                </a:lnTo>
                <a:lnTo>
                  <a:pt x="0" y="43700"/>
                </a:lnTo>
                <a:lnTo>
                  <a:pt x="0" y="761974"/>
                </a:lnTo>
                <a:lnTo>
                  <a:pt x="87414" y="761974"/>
                </a:lnTo>
                <a:lnTo>
                  <a:pt x="87414" y="43700"/>
                </a:lnTo>
                <a:lnTo>
                  <a:pt x="83979" y="26687"/>
                </a:lnTo>
                <a:lnTo>
                  <a:pt x="74612" y="12796"/>
                </a:lnTo>
                <a:lnTo>
                  <a:pt x="60721" y="3433"/>
                </a:lnTo>
                <a:lnTo>
                  <a:pt x="43713" y="0"/>
                </a:lnTo>
                <a:close/>
              </a:path>
            </a:pathLst>
          </a:custGeom>
          <a:solidFill>
            <a:srgbClr val="77CCC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2269244" y="6073165"/>
            <a:ext cx="87630" cy="715010"/>
          </a:xfrm>
          <a:custGeom>
            <a:rect l="l" t="t" r="r" b="b"/>
            <a:pathLst>
              <a:path w="87630" h="715009">
                <a:moveTo>
                  <a:pt x="43713" y="0"/>
                </a:moveTo>
                <a:lnTo>
                  <a:pt x="26697" y="3435"/>
                </a:lnTo>
                <a:lnTo>
                  <a:pt x="12803" y="12803"/>
                </a:lnTo>
                <a:lnTo>
                  <a:pt x="3435" y="26697"/>
                </a:lnTo>
                <a:lnTo>
                  <a:pt x="0" y="43713"/>
                </a:lnTo>
                <a:lnTo>
                  <a:pt x="0" y="714692"/>
                </a:lnTo>
                <a:lnTo>
                  <a:pt x="87414" y="714692"/>
                </a:lnTo>
                <a:lnTo>
                  <a:pt x="87414" y="43713"/>
                </a:lnTo>
                <a:lnTo>
                  <a:pt x="83979" y="26697"/>
                </a:lnTo>
                <a:lnTo>
                  <a:pt x="74612" y="12803"/>
                </a:lnTo>
                <a:lnTo>
                  <a:pt x="60721" y="3435"/>
                </a:lnTo>
                <a:lnTo>
                  <a:pt x="43713" y="0"/>
                </a:lnTo>
                <a:close/>
              </a:path>
            </a:pathLst>
          </a:custGeom>
          <a:solidFill>
            <a:srgbClr val="28BE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2383038" y="5972733"/>
            <a:ext cx="87630" cy="815340"/>
          </a:xfrm>
          <a:custGeom>
            <a:rect l="l" t="t" r="r" b="b"/>
            <a:pathLst>
              <a:path w="87630" h="815340">
                <a:moveTo>
                  <a:pt x="43713" y="0"/>
                </a:moveTo>
                <a:lnTo>
                  <a:pt x="26697" y="3433"/>
                </a:lnTo>
                <a:lnTo>
                  <a:pt x="12803" y="12796"/>
                </a:lnTo>
                <a:lnTo>
                  <a:pt x="3435" y="26687"/>
                </a:lnTo>
                <a:lnTo>
                  <a:pt x="0" y="43700"/>
                </a:lnTo>
                <a:lnTo>
                  <a:pt x="0" y="815124"/>
                </a:lnTo>
                <a:lnTo>
                  <a:pt x="87414" y="815124"/>
                </a:lnTo>
                <a:lnTo>
                  <a:pt x="87414" y="43700"/>
                </a:lnTo>
                <a:lnTo>
                  <a:pt x="83979" y="26687"/>
                </a:lnTo>
                <a:lnTo>
                  <a:pt x="74612" y="12796"/>
                </a:lnTo>
                <a:lnTo>
                  <a:pt x="60721" y="3433"/>
                </a:lnTo>
                <a:lnTo>
                  <a:pt x="43713" y="0"/>
                </a:lnTo>
                <a:close/>
              </a:path>
            </a:pathLst>
          </a:custGeom>
          <a:solidFill>
            <a:srgbClr val="4981C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2499183" y="6059868"/>
            <a:ext cx="87630" cy="728345"/>
          </a:xfrm>
          <a:custGeom>
            <a:rect l="l" t="t" r="r" b="b"/>
            <a:pathLst>
              <a:path w="87630" h="728345">
                <a:moveTo>
                  <a:pt x="43713" y="0"/>
                </a:moveTo>
                <a:lnTo>
                  <a:pt x="26697" y="3435"/>
                </a:lnTo>
                <a:lnTo>
                  <a:pt x="12803" y="12803"/>
                </a:lnTo>
                <a:lnTo>
                  <a:pt x="3435" y="26697"/>
                </a:lnTo>
                <a:lnTo>
                  <a:pt x="0" y="43713"/>
                </a:lnTo>
                <a:lnTo>
                  <a:pt x="0" y="727989"/>
                </a:lnTo>
                <a:lnTo>
                  <a:pt x="87414" y="727989"/>
                </a:lnTo>
                <a:lnTo>
                  <a:pt x="87414" y="43713"/>
                </a:lnTo>
                <a:lnTo>
                  <a:pt x="83979" y="26697"/>
                </a:lnTo>
                <a:lnTo>
                  <a:pt x="74612" y="12803"/>
                </a:lnTo>
                <a:lnTo>
                  <a:pt x="60721" y="3435"/>
                </a:lnTo>
                <a:lnTo>
                  <a:pt x="43713" y="0"/>
                </a:lnTo>
                <a:close/>
              </a:path>
            </a:pathLst>
          </a:custGeom>
          <a:solidFill>
            <a:srgbClr val="3960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2781773" y="5814479"/>
            <a:ext cx="87630" cy="973455"/>
          </a:xfrm>
          <a:custGeom>
            <a:rect l="l" t="t" r="r" b="b"/>
            <a:pathLst>
              <a:path w="87630" h="973453">
                <a:moveTo>
                  <a:pt x="43713" y="0"/>
                </a:moveTo>
                <a:lnTo>
                  <a:pt x="26697" y="3434"/>
                </a:lnTo>
                <a:lnTo>
                  <a:pt x="12803" y="12801"/>
                </a:lnTo>
                <a:lnTo>
                  <a:pt x="3435" y="26692"/>
                </a:lnTo>
                <a:lnTo>
                  <a:pt x="0" y="43700"/>
                </a:lnTo>
                <a:lnTo>
                  <a:pt x="0" y="973378"/>
                </a:lnTo>
                <a:lnTo>
                  <a:pt x="87414" y="973378"/>
                </a:lnTo>
                <a:lnTo>
                  <a:pt x="87414" y="43700"/>
                </a:lnTo>
                <a:lnTo>
                  <a:pt x="83979" y="26692"/>
                </a:lnTo>
                <a:lnTo>
                  <a:pt x="74612" y="12801"/>
                </a:lnTo>
                <a:lnTo>
                  <a:pt x="60721" y="3434"/>
                </a:lnTo>
                <a:lnTo>
                  <a:pt x="43713" y="0"/>
                </a:lnTo>
                <a:close/>
              </a:path>
            </a:pathLst>
          </a:custGeom>
          <a:solidFill>
            <a:srgbClr val="78BC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2901955" y="5974778"/>
            <a:ext cx="87630" cy="813435"/>
          </a:xfrm>
          <a:custGeom>
            <a:rect l="l" t="t" r="r" b="b"/>
            <a:pathLst>
              <a:path w="87630" h="813434">
                <a:moveTo>
                  <a:pt x="43713" y="0"/>
                </a:moveTo>
                <a:lnTo>
                  <a:pt x="26697" y="3435"/>
                </a:lnTo>
                <a:lnTo>
                  <a:pt x="12803" y="12803"/>
                </a:lnTo>
                <a:lnTo>
                  <a:pt x="3435" y="26697"/>
                </a:lnTo>
                <a:lnTo>
                  <a:pt x="0" y="43713"/>
                </a:lnTo>
                <a:lnTo>
                  <a:pt x="0" y="813079"/>
                </a:lnTo>
                <a:lnTo>
                  <a:pt x="87414" y="813079"/>
                </a:lnTo>
                <a:lnTo>
                  <a:pt x="87414" y="43713"/>
                </a:lnTo>
                <a:lnTo>
                  <a:pt x="83979" y="26697"/>
                </a:lnTo>
                <a:lnTo>
                  <a:pt x="74612" y="12803"/>
                </a:lnTo>
                <a:lnTo>
                  <a:pt x="60721" y="3435"/>
                </a:lnTo>
                <a:lnTo>
                  <a:pt x="43713" y="0"/>
                </a:lnTo>
                <a:close/>
              </a:path>
            </a:pathLst>
          </a:custGeom>
          <a:solidFill>
            <a:srgbClr val="77CCC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3015914" y="5870346"/>
            <a:ext cx="87630" cy="917575"/>
          </a:xfrm>
          <a:custGeom>
            <a:rect l="l" t="t" r="r" b="b"/>
            <a:pathLst>
              <a:path w="87630" h="917575">
                <a:moveTo>
                  <a:pt x="43713" y="0"/>
                </a:moveTo>
                <a:lnTo>
                  <a:pt x="26697" y="3433"/>
                </a:lnTo>
                <a:lnTo>
                  <a:pt x="12803" y="12796"/>
                </a:lnTo>
                <a:lnTo>
                  <a:pt x="3435" y="26687"/>
                </a:lnTo>
                <a:lnTo>
                  <a:pt x="0" y="43700"/>
                </a:lnTo>
                <a:lnTo>
                  <a:pt x="0" y="917511"/>
                </a:lnTo>
                <a:lnTo>
                  <a:pt x="87414" y="917511"/>
                </a:lnTo>
                <a:lnTo>
                  <a:pt x="87414" y="43700"/>
                </a:lnTo>
                <a:lnTo>
                  <a:pt x="83979" y="26687"/>
                </a:lnTo>
                <a:lnTo>
                  <a:pt x="74612" y="12796"/>
                </a:lnTo>
                <a:lnTo>
                  <a:pt x="60721" y="3433"/>
                </a:lnTo>
                <a:lnTo>
                  <a:pt x="43713" y="0"/>
                </a:lnTo>
                <a:close/>
              </a:path>
            </a:pathLst>
          </a:custGeom>
          <a:solidFill>
            <a:srgbClr val="28BE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3129709" y="6125400"/>
            <a:ext cx="87630" cy="662940"/>
          </a:xfrm>
          <a:custGeom>
            <a:rect l="l" t="t" r="r" b="b"/>
            <a:pathLst>
              <a:path w="87630" h="662940">
                <a:moveTo>
                  <a:pt x="43713" y="0"/>
                </a:moveTo>
                <a:lnTo>
                  <a:pt x="26697" y="3435"/>
                </a:lnTo>
                <a:lnTo>
                  <a:pt x="12803" y="12803"/>
                </a:lnTo>
                <a:lnTo>
                  <a:pt x="3435" y="26697"/>
                </a:lnTo>
                <a:lnTo>
                  <a:pt x="0" y="43713"/>
                </a:lnTo>
                <a:lnTo>
                  <a:pt x="0" y="662457"/>
                </a:lnTo>
                <a:lnTo>
                  <a:pt x="87414" y="662457"/>
                </a:lnTo>
                <a:lnTo>
                  <a:pt x="87414" y="43713"/>
                </a:lnTo>
                <a:lnTo>
                  <a:pt x="83979" y="26697"/>
                </a:lnTo>
                <a:lnTo>
                  <a:pt x="74612" y="12803"/>
                </a:lnTo>
                <a:lnTo>
                  <a:pt x="60721" y="3435"/>
                </a:lnTo>
                <a:lnTo>
                  <a:pt x="43713" y="0"/>
                </a:lnTo>
                <a:close/>
              </a:path>
            </a:pathLst>
          </a:custGeom>
          <a:solidFill>
            <a:srgbClr val="4981C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3245854" y="6016129"/>
            <a:ext cx="87630" cy="772160"/>
          </a:xfrm>
          <a:custGeom>
            <a:rect l="l" t="t" r="r" b="b"/>
            <a:pathLst>
              <a:path w="87629" h="772159">
                <a:moveTo>
                  <a:pt x="43713" y="0"/>
                </a:moveTo>
                <a:lnTo>
                  <a:pt x="26697" y="3435"/>
                </a:lnTo>
                <a:lnTo>
                  <a:pt x="12803" y="12803"/>
                </a:lnTo>
                <a:lnTo>
                  <a:pt x="3435" y="26697"/>
                </a:lnTo>
                <a:lnTo>
                  <a:pt x="0" y="43713"/>
                </a:lnTo>
                <a:lnTo>
                  <a:pt x="0" y="771728"/>
                </a:lnTo>
                <a:lnTo>
                  <a:pt x="87414" y="771728"/>
                </a:lnTo>
                <a:lnTo>
                  <a:pt x="87414" y="43713"/>
                </a:lnTo>
                <a:lnTo>
                  <a:pt x="83979" y="26697"/>
                </a:lnTo>
                <a:lnTo>
                  <a:pt x="74612" y="12803"/>
                </a:lnTo>
                <a:lnTo>
                  <a:pt x="60721" y="3435"/>
                </a:lnTo>
                <a:lnTo>
                  <a:pt x="43713" y="0"/>
                </a:lnTo>
                <a:close/>
              </a:path>
            </a:pathLst>
          </a:custGeom>
          <a:solidFill>
            <a:srgbClr val="3960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3528444" y="5755284"/>
            <a:ext cx="87630" cy="1033144"/>
          </a:xfrm>
          <a:custGeom>
            <a:rect l="l" t="t" r="r" b="b"/>
            <a:pathLst>
              <a:path w="87629" h="1033144">
                <a:moveTo>
                  <a:pt x="43713" y="0"/>
                </a:moveTo>
                <a:lnTo>
                  <a:pt x="26697" y="3435"/>
                </a:lnTo>
                <a:lnTo>
                  <a:pt x="12803" y="12803"/>
                </a:lnTo>
                <a:lnTo>
                  <a:pt x="3435" y="26697"/>
                </a:lnTo>
                <a:lnTo>
                  <a:pt x="0" y="43713"/>
                </a:lnTo>
                <a:lnTo>
                  <a:pt x="0" y="1032573"/>
                </a:lnTo>
                <a:lnTo>
                  <a:pt x="87414" y="1032573"/>
                </a:lnTo>
                <a:lnTo>
                  <a:pt x="87414" y="43713"/>
                </a:lnTo>
                <a:lnTo>
                  <a:pt x="83979" y="26697"/>
                </a:lnTo>
                <a:lnTo>
                  <a:pt x="74612" y="12803"/>
                </a:lnTo>
                <a:lnTo>
                  <a:pt x="60721" y="3435"/>
                </a:lnTo>
                <a:lnTo>
                  <a:pt x="43713" y="0"/>
                </a:lnTo>
                <a:close/>
              </a:path>
            </a:pathLst>
          </a:custGeom>
          <a:solidFill>
            <a:srgbClr val="78BC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3648626" y="6125400"/>
            <a:ext cx="87630" cy="662940"/>
          </a:xfrm>
          <a:custGeom>
            <a:rect l="l" t="t" r="r" b="b"/>
            <a:pathLst>
              <a:path w="87629" h="662940">
                <a:moveTo>
                  <a:pt x="43713" y="0"/>
                </a:moveTo>
                <a:lnTo>
                  <a:pt x="26697" y="3435"/>
                </a:lnTo>
                <a:lnTo>
                  <a:pt x="12803" y="12803"/>
                </a:lnTo>
                <a:lnTo>
                  <a:pt x="3435" y="26697"/>
                </a:lnTo>
                <a:lnTo>
                  <a:pt x="0" y="43713"/>
                </a:lnTo>
                <a:lnTo>
                  <a:pt x="0" y="662457"/>
                </a:lnTo>
                <a:lnTo>
                  <a:pt x="87414" y="662457"/>
                </a:lnTo>
                <a:lnTo>
                  <a:pt x="87414" y="43713"/>
                </a:lnTo>
                <a:lnTo>
                  <a:pt x="83979" y="26697"/>
                </a:lnTo>
                <a:lnTo>
                  <a:pt x="74612" y="12803"/>
                </a:lnTo>
                <a:lnTo>
                  <a:pt x="60721" y="3435"/>
                </a:lnTo>
                <a:lnTo>
                  <a:pt x="43713" y="0"/>
                </a:lnTo>
                <a:close/>
              </a:path>
            </a:pathLst>
          </a:custGeom>
          <a:solidFill>
            <a:srgbClr val="77CCC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3762585" y="6073419"/>
            <a:ext cx="87630" cy="715010"/>
          </a:xfrm>
          <a:custGeom>
            <a:rect l="l" t="t" r="r" b="b"/>
            <a:pathLst>
              <a:path w="87629" h="715009">
                <a:moveTo>
                  <a:pt x="43713" y="0"/>
                </a:moveTo>
                <a:lnTo>
                  <a:pt x="26697" y="3435"/>
                </a:lnTo>
                <a:lnTo>
                  <a:pt x="12803" y="12803"/>
                </a:lnTo>
                <a:lnTo>
                  <a:pt x="3435" y="26697"/>
                </a:lnTo>
                <a:lnTo>
                  <a:pt x="0" y="43713"/>
                </a:lnTo>
                <a:lnTo>
                  <a:pt x="0" y="714438"/>
                </a:lnTo>
                <a:lnTo>
                  <a:pt x="87414" y="714438"/>
                </a:lnTo>
                <a:lnTo>
                  <a:pt x="87414" y="43713"/>
                </a:lnTo>
                <a:lnTo>
                  <a:pt x="83979" y="26697"/>
                </a:lnTo>
                <a:lnTo>
                  <a:pt x="74612" y="12803"/>
                </a:lnTo>
                <a:lnTo>
                  <a:pt x="60721" y="3435"/>
                </a:lnTo>
                <a:lnTo>
                  <a:pt x="43713" y="0"/>
                </a:lnTo>
                <a:close/>
              </a:path>
            </a:pathLst>
          </a:custGeom>
          <a:solidFill>
            <a:srgbClr val="28BE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3876380" y="6055321"/>
            <a:ext cx="87630" cy="732790"/>
          </a:xfrm>
          <a:custGeom>
            <a:rect l="l" t="t" r="r" b="b"/>
            <a:pathLst>
              <a:path w="87629" h="732790">
                <a:moveTo>
                  <a:pt x="43713" y="0"/>
                </a:moveTo>
                <a:lnTo>
                  <a:pt x="26697" y="3435"/>
                </a:lnTo>
                <a:lnTo>
                  <a:pt x="12803" y="12803"/>
                </a:lnTo>
                <a:lnTo>
                  <a:pt x="3435" y="26697"/>
                </a:lnTo>
                <a:lnTo>
                  <a:pt x="0" y="43713"/>
                </a:lnTo>
                <a:lnTo>
                  <a:pt x="0" y="732535"/>
                </a:lnTo>
                <a:lnTo>
                  <a:pt x="87414" y="732535"/>
                </a:lnTo>
                <a:lnTo>
                  <a:pt x="87414" y="43713"/>
                </a:lnTo>
                <a:lnTo>
                  <a:pt x="83979" y="26697"/>
                </a:lnTo>
                <a:lnTo>
                  <a:pt x="74612" y="12803"/>
                </a:lnTo>
                <a:lnTo>
                  <a:pt x="60721" y="3435"/>
                </a:lnTo>
                <a:lnTo>
                  <a:pt x="43713" y="0"/>
                </a:lnTo>
                <a:close/>
              </a:path>
            </a:pathLst>
          </a:custGeom>
          <a:solidFill>
            <a:srgbClr val="4981C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3992524" y="5899797"/>
            <a:ext cx="87630" cy="888365"/>
          </a:xfrm>
          <a:custGeom>
            <a:rect l="l" t="t" r="r" b="b"/>
            <a:pathLst>
              <a:path w="87629" h="888365">
                <a:moveTo>
                  <a:pt x="43713" y="0"/>
                </a:moveTo>
                <a:lnTo>
                  <a:pt x="26697" y="3434"/>
                </a:lnTo>
                <a:lnTo>
                  <a:pt x="12803" y="12801"/>
                </a:lnTo>
                <a:lnTo>
                  <a:pt x="3435" y="26692"/>
                </a:lnTo>
                <a:lnTo>
                  <a:pt x="0" y="43700"/>
                </a:lnTo>
                <a:lnTo>
                  <a:pt x="0" y="888060"/>
                </a:lnTo>
                <a:lnTo>
                  <a:pt x="87414" y="888060"/>
                </a:lnTo>
                <a:lnTo>
                  <a:pt x="87414" y="43700"/>
                </a:lnTo>
                <a:lnTo>
                  <a:pt x="83979" y="26692"/>
                </a:lnTo>
                <a:lnTo>
                  <a:pt x="74612" y="12801"/>
                </a:lnTo>
                <a:lnTo>
                  <a:pt x="60721" y="3434"/>
                </a:lnTo>
                <a:lnTo>
                  <a:pt x="43713" y="0"/>
                </a:lnTo>
                <a:close/>
              </a:path>
            </a:pathLst>
          </a:custGeom>
          <a:solidFill>
            <a:srgbClr val="3960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4275115" y="5974778"/>
            <a:ext cx="87630" cy="813435"/>
          </a:xfrm>
          <a:custGeom>
            <a:rect l="l" t="t" r="r" b="b"/>
            <a:pathLst>
              <a:path w="87629" h="813434">
                <a:moveTo>
                  <a:pt x="43713" y="0"/>
                </a:moveTo>
                <a:lnTo>
                  <a:pt x="26697" y="3435"/>
                </a:lnTo>
                <a:lnTo>
                  <a:pt x="12803" y="12803"/>
                </a:lnTo>
                <a:lnTo>
                  <a:pt x="3435" y="26697"/>
                </a:lnTo>
                <a:lnTo>
                  <a:pt x="0" y="43713"/>
                </a:lnTo>
                <a:lnTo>
                  <a:pt x="0" y="813079"/>
                </a:lnTo>
                <a:lnTo>
                  <a:pt x="87414" y="813079"/>
                </a:lnTo>
                <a:lnTo>
                  <a:pt x="87414" y="43713"/>
                </a:lnTo>
                <a:lnTo>
                  <a:pt x="83979" y="26697"/>
                </a:lnTo>
                <a:lnTo>
                  <a:pt x="74612" y="12803"/>
                </a:lnTo>
                <a:lnTo>
                  <a:pt x="60721" y="3435"/>
                </a:lnTo>
                <a:lnTo>
                  <a:pt x="43713" y="0"/>
                </a:lnTo>
                <a:close/>
              </a:path>
            </a:pathLst>
          </a:custGeom>
          <a:solidFill>
            <a:srgbClr val="78BC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4395296" y="5916205"/>
            <a:ext cx="87630" cy="871855"/>
          </a:xfrm>
          <a:custGeom>
            <a:rect l="l" t="t" r="r" b="b"/>
            <a:pathLst>
              <a:path w="87629" h="871853">
                <a:moveTo>
                  <a:pt x="43713" y="0"/>
                </a:moveTo>
                <a:lnTo>
                  <a:pt x="26697" y="3435"/>
                </a:lnTo>
                <a:lnTo>
                  <a:pt x="12803" y="12803"/>
                </a:lnTo>
                <a:lnTo>
                  <a:pt x="3435" y="26697"/>
                </a:lnTo>
                <a:lnTo>
                  <a:pt x="0" y="43713"/>
                </a:lnTo>
                <a:lnTo>
                  <a:pt x="0" y="871651"/>
                </a:lnTo>
                <a:lnTo>
                  <a:pt x="87414" y="871651"/>
                </a:lnTo>
                <a:lnTo>
                  <a:pt x="87414" y="43713"/>
                </a:lnTo>
                <a:lnTo>
                  <a:pt x="83979" y="26697"/>
                </a:lnTo>
                <a:lnTo>
                  <a:pt x="74612" y="12803"/>
                </a:lnTo>
                <a:lnTo>
                  <a:pt x="60721" y="3435"/>
                </a:lnTo>
                <a:lnTo>
                  <a:pt x="43713" y="0"/>
                </a:lnTo>
                <a:close/>
              </a:path>
            </a:pathLst>
          </a:custGeom>
          <a:solidFill>
            <a:srgbClr val="77CCC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4509256" y="6025883"/>
            <a:ext cx="87630" cy="762000"/>
          </a:xfrm>
          <a:custGeom>
            <a:rect l="l" t="t" r="r" b="b"/>
            <a:pathLst>
              <a:path w="87629" h="762000">
                <a:moveTo>
                  <a:pt x="43713" y="0"/>
                </a:moveTo>
                <a:lnTo>
                  <a:pt x="26697" y="3433"/>
                </a:lnTo>
                <a:lnTo>
                  <a:pt x="12803" y="12796"/>
                </a:lnTo>
                <a:lnTo>
                  <a:pt x="3435" y="26687"/>
                </a:lnTo>
                <a:lnTo>
                  <a:pt x="0" y="43700"/>
                </a:lnTo>
                <a:lnTo>
                  <a:pt x="0" y="761974"/>
                </a:lnTo>
                <a:lnTo>
                  <a:pt x="87414" y="761974"/>
                </a:lnTo>
                <a:lnTo>
                  <a:pt x="87414" y="43700"/>
                </a:lnTo>
                <a:lnTo>
                  <a:pt x="83979" y="26687"/>
                </a:lnTo>
                <a:lnTo>
                  <a:pt x="74612" y="12796"/>
                </a:lnTo>
                <a:lnTo>
                  <a:pt x="60721" y="3433"/>
                </a:lnTo>
                <a:lnTo>
                  <a:pt x="43713" y="0"/>
                </a:lnTo>
                <a:close/>
              </a:path>
            </a:pathLst>
          </a:custGeom>
          <a:solidFill>
            <a:srgbClr val="28BE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4623050" y="6145619"/>
            <a:ext cx="87630" cy="642620"/>
          </a:xfrm>
          <a:custGeom>
            <a:rect l="l" t="t" r="r" b="b"/>
            <a:pathLst>
              <a:path w="87629" h="642620">
                <a:moveTo>
                  <a:pt x="43713" y="0"/>
                </a:moveTo>
                <a:lnTo>
                  <a:pt x="26697" y="3433"/>
                </a:lnTo>
                <a:lnTo>
                  <a:pt x="12803" y="12796"/>
                </a:lnTo>
                <a:lnTo>
                  <a:pt x="3435" y="26687"/>
                </a:lnTo>
                <a:lnTo>
                  <a:pt x="0" y="43700"/>
                </a:lnTo>
                <a:lnTo>
                  <a:pt x="0" y="642239"/>
                </a:lnTo>
                <a:lnTo>
                  <a:pt x="87414" y="642239"/>
                </a:lnTo>
                <a:lnTo>
                  <a:pt x="87414" y="43700"/>
                </a:lnTo>
                <a:lnTo>
                  <a:pt x="83979" y="26687"/>
                </a:lnTo>
                <a:lnTo>
                  <a:pt x="74612" y="12796"/>
                </a:lnTo>
                <a:lnTo>
                  <a:pt x="60721" y="3433"/>
                </a:lnTo>
                <a:lnTo>
                  <a:pt x="43713" y="0"/>
                </a:lnTo>
                <a:close/>
              </a:path>
            </a:pathLst>
          </a:custGeom>
          <a:solidFill>
            <a:srgbClr val="4981C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4739194" y="5723216"/>
            <a:ext cx="87630" cy="1064895"/>
          </a:xfrm>
          <a:custGeom>
            <a:rect l="l" t="t" r="r" b="b"/>
            <a:pathLst>
              <a:path w="87629" h="1064895">
                <a:moveTo>
                  <a:pt x="43713" y="0"/>
                </a:moveTo>
                <a:lnTo>
                  <a:pt x="26697" y="3433"/>
                </a:lnTo>
                <a:lnTo>
                  <a:pt x="12803" y="12796"/>
                </a:lnTo>
                <a:lnTo>
                  <a:pt x="3435" y="26687"/>
                </a:lnTo>
                <a:lnTo>
                  <a:pt x="0" y="43700"/>
                </a:lnTo>
                <a:lnTo>
                  <a:pt x="0" y="1064641"/>
                </a:lnTo>
                <a:lnTo>
                  <a:pt x="87414" y="1064641"/>
                </a:lnTo>
                <a:lnTo>
                  <a:pt x="87414" y="43700"/>
                </a:lnTo>
                <a:lnTo>
                  <a:pt x="83979" y="26687"/>
                </a:lnTo>
                <a:lnTo>
                  <a:pt x="74612" y="12796"/>
                </a:lnTo>
                <a:lnTo>
                  <a:pt x="60721" y="3433"/>
                </a:lnTo>
                <a:lnTo>
                  <a:pt x="43713" y="0"/>
                </a:lnTo>
                <a:close/>
              </a:path>
            </a:pathLst>
          </a:custGeom>
          <a:solidFill>
            <a:srgbClr val="3960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2514764" y="585368"/>
            <a:ext cx="2027694" cy="16781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 txBox="1"/>
          <p:nvPr/>
        </p:nvSpPr>
        <p:spPr>
          <a:xfrm>
            <a:off x="2554535" y="589069"/>
            <a:ext cx="19507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5">
                <a:solidFill>
                  <a:srgbClr val="007FE0"/>
                </a:solidFill>
                <a:latin typeface="宋体"/>
                <a:cs typeface="宋体"/>
              </a:rPr>
              <a:t>智能家居兴趣用户城市级别分布及</a:t>
            </a:r>
            <a:r>
              <a:rPr sz="900" spc="5">
                <a:solidFill>
                  <a:srgbClr val="007FE0"/>
                </a:solidFill>
                <a:latin typeface="宋体"/>
                <a:cs typeface="宋体"/>
              </a:rPr>
              <a:t>TGI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1089868" y="5457282"/>
            <a:ext cx="394970" cy="136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700" spc="25">
                <a:solidFill>
                  <a:srgbClr val="414042"/>
                </a:solidFill>
                <a:latin typeface="宋体"/>
                <a:cs typeface="宋体"/>
              </a:rPr>
              <a:t>智能灯具</a:t>
            </a:r>
            <a:endParaRPr sz="700">
              <a:latin typeface="宋体"/>
              <a:cs typeface="宋体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972273" y="5489270"/>
            <a:ext cx="81280" cy="81280"/>
          </a:xfrm>
          <a:custGeom>
            <a:rect l="l" t="t" r="r" b="b"/>
            <a:pathLst>
              <a:path w="81280" h="81279">
                <a:moveTo>
                  <a:pt x="81051" y="81051"/>
                </a:moveTo>
                <a:lnTo>
                  <a:pt x="0" y="81051"/>
                </a:lnTo>
                <a:lnTo>
                  <a:pt x="0" y="0"/>
                </a:lnTo>
                <a:lnTo>
                  <a:pt x="81051" y="0"/>
                </a:lnTo>
                <a:lnTo>
                  <a:pt x="81051" y="81051"/>
                </a:lnTo>
                <a:close/>
              </a:path>
            </a:pathLst>
          </a:custGeom>
          <a:solidFill>
            <a:srgbClr val="78BC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1803201" y="5457282"/>
            <a:ext cx="394970" cy="136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700" spc="25">
                <a:solidFill>
                  <a:srgbClr val="414042"/>
                </a:solidFill>
                <a:latin typeface="宋体"/>
                <a:cs typeface="宋体"/>
              </a:rPr>
              <a:t>智能音响</a:t>
            </a:r>
            <a:endParaRPr sz="700">
              <a:latin typeface="宋体"/>
              <a:cs typeface="宋体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1685607" y="5489270"/>
            <a:ext cx="81280" cy="81280"/>
          </a:xfrm>
          <a:custGeom>
            <a:rect l="l" t="t" r="r" b="b"/>
            <a:pathLst>
              <a:path w="81280" h="81279">
                <a:moveTo>
                  <a:pt x="81051" y="81051"/>
                </a:moveTo>
                <a:lnTo>
                  <a:pt x="0" y="81051"/>
                </a:lnTo>
                <a:lnTo>
                  <a:pt x="0" y="0"/>
                </a:lnTo>
                <a:lnTo>
                  <a:pt x="81051" y="0"/>
                </a:lnTo>
                <a:lnTo>
                  <a:pt x="81051" y="81051"/>
                </a:lnTo>
                <a:close/>
              </a:path>
            </a:pathLst>
          </a:custGeom>
          <a:solidFill>
            <a:srgbClr val="77CCC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2365501" y="5489270"/>
            <a:ext cx="81280" cy="81280"/>
          </a:xfrm>
          <a:custGeom>
            <a:rect l="l" t="t" r="r" b="b"/>
            <a:pathLst>
              <a:path w="81280" h="81279">
                <a:moveTo>
                  <a:pt x="81051" y="81051"/>
                </a:moveTo>
                <a:lnTo>
                  <a:pt x="0" y="81051"/>
                </a:lnTo>
                <a:lnTo>
                  <a:pt x="0" y="0"/>
                </a:lnTo>
                <a:lnTo>
                  <a:pt x="81051" y="0"/>
                </a:lnTo>
                <a:lnTo>
                  <a:pt x="81051" y="81051"/>
                </a:lnTo>
                <a:close/>
              </a:path>
            </a:pathLst>
          </a:custGeom>
          <a:solidFill>
            <a:srgbClr val="28BE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 txBox="1"/>
          <p:nvPr/>
        </p:nvSpPr>
        <p:spPr>
          <a:xfrm>
            <a:off x="2483110" y="5457282"/>
            <a:ext cx="1238250" cy="136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763905"/>
              </a:tabLst>
            </a:pPr>
            <a:r>
              <a:rPr sz="700" spc="25">
                <a:solidFill>
                  <a:srgbClr val="414042"/>
                </a:solidFill>
                <a:latin typeface="宋体"/>
                <a:cs typeface="宋体"/>
              </a:rPr>
              <a:t>扫地机器人	智能摄像头</a:t>
            </a:r>
            <a:endParaRPr sz="700">
              <a:latin typeface="宋体"/>
              <a:cs typeface="宋体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3116935" y="5489270"/>
            <a:ext cx="81280" cy="81280"/>
          </a:xfrm>
          <a:custGeom>
            <a:rect l="l" t="t" r="r" b="b"/>
            <a:pathLst>
              <a:path w="81280" h="81279">
                <a:moveTo>
                  <a:pt x="81051" y="81051"/>
                </a:moveTo>
                <a:lnTo>
                  <a:pt x="0" y="81051"/>
                </a:lnTo>
                <a:lnTo>
                  <a:pt x="0" y="0"/>
                </a:lnTo>
                <a:lnTo>
                  <a:pt x="81051" y="0"/>
                </a:lnTo>
                <a:lnTo>
                  <a:pt x="81051" y="81051"/>
                </a:lnTo>
                <a:close/>
              </a:path>
            </a:pathLst>
          </a:custGeom>
          <a:solidFill>
            <a:srgbClr val="4981C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 txBox="1"/>
          <p:nvPr/>
        </p:nvSpPr>
        <p:spPr>
          <a:xfrm>
            <a:off x="3981313" y="5457282"/>
            <a:ext cx="394970" cy="136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700" spc="25">
                <a:solidFill>
                  <a:srgbClr val="414042"/>
                </a:solidFill>
                <a:latin typeface="宋体"/>
                <a:cs typeface="宋体"/>
              </a:rPr>
              <a:t>智能电视</a:t>
            </a:r>
            <a:endParaRPr sz="700">
              <a:latin typeface="宋体"/>
              <a:cs typeface="宋体"/>
            </a:endParaRPr>
          </a:p>
        </p:txBody>
      </p:sp>
      <p:sp>
        <p:nvSpPr>
          <p:cNvPr id="52" name="object 52"/>
          <p:cNvSpPr/>
          <p:nvPr/>
        </p:nvSpPr>
        <p:spPr>
          <a:xfrm>
            <a:off x="3863721" y="5489270"/>
            <a:ext cx="81280" cy="81280"/>
          </a:xfrm>
          <a:custGeom>
            <a:rect l="l" t="t" r="r" b="b"/>
            <a:pathLst>
              <a:path w="81279" h="81279">
                <a:moveTo>
                  <a:pt x="81051" y="81051"/>
                </a:moveTo>
                <a:lnTo>
                  <a:pt x="0" y="81051"/>
                </a:lnTo>
                <a:lnTo>
                  <a:pt x="0" y="0"/>
                </a:lnTo>
                <a:lnTo>
                  <a:pt x="81051" y="0"/>
                </a:lnTo>
                <a:lnTo>
                  <a:pt x="81051" y="81051"/>
                </a:lnTo>
                <a:close/>
              </a:path>
            </a:pathLst>
          </a:custGeom>
          <a:solidFill>
            <a:srgbClr val="3960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445311" y="6792470"/>
            <a:ext cx="4464050" cy="0"/>
          </a:xfrm>
          <a:custGeom>
            <a:rect l="l" t="t" r="r" b="b"/>
            <a:pathLst>
              <a:path w="4464050">
                <a:moveTo>
                  <a:pt x="0" y="0"/>
                </a:moveTo>
                <a:lnTo>
                  <a:pt x="4463999" y="0"/>
                </a:lnTo>
              </a:path>
            </a:pathLst>
          </a:custGeom>
          <a:ln w="9525">
            <a:solidFill>
              <a:srgbClr val="4C4D4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702494" y="6804448"/>
            <a:ext cx="2286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一线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1395914" y="6804448"/>
            <a:ext cx="3302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新一线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2212473" y="6804448"/>
            <a:ext cx="2286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二线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2936271" y="6804448"/>
            <a:ext cx="2286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三线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3679678" y="6804448"/>
            <a:ext cx="2286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四线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4283589" y="6804448"/>
            <a:ext cx="5334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五线及以下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638079" y="753151"/>
            <a:ext cx="131826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45">
                <a:solidFill>
                  <a:srgbClr val="323031"/>
                </a:solidFill>
                <a:latin typeface="宋体"/>
                <a:cs typeface="宋体"/>
              </a:rPr>
              <a:t>从城市级别来看，尽管高线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434879" y="956352"/>
            <a:ext cx="1520825" cy="156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40">
                <a:solidFill>
                  <a:srgbClr val="323031"/>
                </a:solidFill>
                <a:latin typeface="宋体"/>
                <a:cs typeface="宋体"/>
              </a:rPr>
              <a:t>城市用户占比较高，但随着智能</a:t>
            </a:r>
            <a:endParaRPr sz="800">
              <a:latin typeface="宋体"/>
              <a:cs typeface="宋体"/>
            </a:endParaRPr>
          </a:p>
          <a:p>
            <a:pPr marL="12700" marR="5080" algn="just">
              <a:lnSpc>
                <a:spcPct val="166700"/>
              </a:lnSpc>
            </a:pPr>
            <a:r>
              <a:rPr sz="800" spc="40">
                <a:solidFill>
                  <a:srgbClr val="323031"/>
                </a:solidFill>
                <a:latin typeface="宋体"/>
                <a:cs typeface="宋体"/>
              </a:rPr>
              <a:t>家居产品渗透率的提升和购置门 槛的降低，低线级城市用户的需 求逐渐觉醒，尤其三四线城市用 户成为最具潜力的消费市场。智 能灯具、扫地机器人、智能电视 是该类用户最为关注的智能家居 </a:t>
            </a:r>
            <a:r>
              <a:rPr sz="800">
                <a:solidFill>
                  <a:srgbClr val="323031"/>
                </a:solidFill>
                <a:latin typeface="宋体"/>
                <a:cs typeface="宋体"/>
              </a:rPr>
              <a:t>产品。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3634077" y="4795410"/>
            <a:ext cx="1162050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数据来源：巨量算数</a:t>
            </a:r>
            <a:r>
              <a:rPr sz="550" spc="15">
                <a:solidFill>
                  <a:srgbClr val="87888B"/>
                </a:solidFill>
                <a:latin typeface="宋体"/>
                <a:cs typeface="宋体"/>
              </a:rPr>
              <a:t>，2023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550" spc="10">
                <a:solidFill>
                  <a:srgbClr val="87888B"/>
                </a:solidFill>
                <a:latin typeface="宋体"/>
                <a:cs typeface="宋体"/>
              </a:rPr>
              <a:t>1-8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endParaRPr sz="550">
              <a:latin typeface="宋体"/>
              <a:cs typeface="宋体"/>
            </a:endParaRPr>
          </a:p>
        </p:txBody>
      </p:sp>
      <p:sp>
        <p:nvSpPr>
          <p:cNvPr id="63" name="object 63"/>
          <p:cNvSpPr/>
          <p:nvPr/>
        </p:nvSpPr>
        <p:spPr>
          <a:xfrm>
            <a:off x="582997" y="3242908"/>
            <a:ext cx="1207770" cy="730885"/>
          </a:xfrm>
          <a:custGeom>
            <a:rect l="l" t="t" r="r" b="b"/>
            <a:pathLst>
              <a:path w="1207770" h="730885">
                <a:moveTo>
                  <a:pt x="1135329" y="0"/>
                </a:moveTo>
                <a:lnTo>
                  <a:pt x="72097" y="0"/>
                </a:lnTo>
                <a:lnTo>
                  <a:pt x="44105" y="5687"/>
                </a:lnTo>
                <a:lnTo>
                  <a:pt x="21180" y="21175"/>
                </a:lnTo>
                <a:lnTo>
                  <a:pt x="5689" y="44100"/>
                </a:lnTo>
                <a:lnTo>
                  <a:pt x="0" y="72097"/>
                </a:lnTo>
                <a:lnTo>
                  <a:pt x="0" y="658710"/>
                </a:lnTo>
                <a:lnTo>
                  <a:pt x="5689" y="686703"/>
                </a:lnTo>
                <a:lnTo>
                  <a:pt x="21180" y="709628"/>
                </a:lnTo>
                <a:lnTo>
                  <a:pt x="44105" y="725119"/>
                </a:lnTo>
                <a:lnTo>
                  <a:pt x="72097" y="730808"/>
                </a:lnTo>
                <a:lnTo>
                  <a:pt x="1135329" y="730808"/>
                </a:lnTo>
                <a:lnTo>
                  <a:pt x="1163326" y="725119"/>
                </a:lnTo>
                <a:lnTo>
                  <a:pt x="1186251" y="709628"/>
                </a:lnTo>
                <a:lnTo>
                  <a:pt x="1201739" y="686703"/>
                </a:lnTo>
                <a:lnTo>
                  <a:pt x="1207427" y="658710"/>
                </a:lnTo>
                <a:lnTo>
                  <a:pt x="1207427" y="72097"/>
                </a:lnTo>
                <a:lnTo>
                  <a:pt x="1201739" y="44100"/>
                </a:lnTo>
                <a:lnTo>
                  <a:pt x="1186251" y="21175"/>
                </a:lnTo>
                <a:lnTo>
                  <a:pt x="1163326" y="5687"/>
                </a:lnTo>
                <a:lnTo>
                  <a:pt x="1135329" y="0"/>
                </a:lnTo>
                <a:close/>
              </a:path>
            </a:pathLst>
          </a:custGeom>
          <a:solidFill>
            <a:srgbClr val="3960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1825393" y="3242908"/>
            <a:ext cx="1094740" cy="730885"/>
          </a:xfrm>
          <a:custGeom>
            <a:rect l="l" t="t" r="r" b="b"/>
            <a:pathLst>
              <a:path w="1094739" h="730885">
                <a:moveTo>
                  <a:pt x="1022057" y="0"/>
                </a:moveTo>
                <a:lnTo>
                  <a:pt x="72110" y="0"/>
                </a:lnTo>
                <a:lnTo>
                  <a:pt x="44110" y="5687"/>
                </a:lnTo>
                <a:lnTo>
                  <a:pt x="21182" y="21175"/>
                </a:lnTo>
                <a:lnTo>
                  <a:pt x="5689" y="44100"/>
                </a:lnTo>
                <a:lnTo>
                  <a:pt x="0" y="72097"/>
                </a:lnTo>
                <a:lnTo>
                  <a:pt x="0" y="658710"/>
                </a:lnTo>
                <a:lnTo>
                  <a:pt x="5689" y="686703"/>
                </a:lnTo>
                <a:lnTo>
                  <a:pt x="21182" y="709628"/>
                </a:lnTo>
                <a:lnTo>
                  <a:pt x="44110" y="725119"/>
                </a:lnTo>
                <a:lnTo>
                  <a:pt x="72110" y="730808"/>
                </a:lnTo>
                <a:lnTo>
                  <a:pt x="1022057" y="730808"/>
                </a:lnTo>
                <a:lnTo>
                  <a:pt x="1050055" y="725119"/>
                </a:lnTo>
                <a:lnTo>
                  <a:pt x="1072980" y="709628"/>
                </a:lnTo>
                <a:lnTo>
                  <a:pt x="1088467" y="686703"/>
                </a:lnTo>
                <a:lnTo>
                  <a:pt x="1094155" y="658710"/>
                </a:lnTo>
                <a:lnTo>
                  <a:pt x="1094155" y="72097"/>
                </a:lnTo>
                <a:lnTo>
                  <a:pt x="1088467" y="44100"/>
                </a:lnTo>
                <a:lnTo>
                  <a:pt x="1072980" y="21175"/>
                </a:lnTo>
                <a:lnTo>
                  <a:pt x="1050055" y="5687"/>
                </a:lnTo>
                <a:lnTo>
                  <a:pt x="1022057" y="0"/>
                </a:lnTo>
                <a:close/>
              </a:path>
            </a:pathLst>
          </a:custGeom>
          <a:solidFill>
            <a:srgbClr val="4981C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2954633" y="3242904"/>
            <a:ext cx="969010" cy="619125"/>
          </a:xfrm>
          <a:custGeom>
            <a:rect l="l" t="t" r="r" b="b"/>
            <a:pathLst>
              <a:path w="969010" h="619125">
                <a:moveTo>
                  <a:pt x="896416" y="0"/>
                </a:moveTo>
                <a:lnTo>
                  <a:pt x="72097" y="0"/>
                </a:lnTo>
                <a:lnTo>
                  <a:pt x="44105" y="5689"/>
                </a:lnTo>
                <a:lnTo>
                  <a:pt x="21180" y="21180"/>
                </a:lnTo>
                <a:lnTo>
                  <a:pt x="5689" y="44105"/>
                </a:lnTo>
                <a:lnTo>
                  <a:pt x="0" y="72097"/>
                </a:lnTo>
                <a:lnTo>
                  <a:pt x="0" y="546595"/>
                </a:lnTo>
                <a:lnTo>
                  <a:pt x="5689" y="574587"/>
                </a:lnTo>
                <a:lnTo>
                  <a:pt x="21180" y="597512"/>
                </a:lnTo>
                <a:lnTo>
                  <a:pt x="44105" y="613003"/>
                </a:lnTo>
                <a:lnTo>
                  <a:pt x="72097" y="618693"/>
                </a:lnTo>
                <a:lnTo>
                  <a:pt x="896416" y="618693"/>
                </a:lnTo>
                <a:lnTo>
                  <a:pt x="924414" y="613003"/>
                </a:lnTo>
                <a:lnTo>
                  <a:pt x="947339" y="597512"/>
                </a:lnTo>
                <a:lnTo>
                  <a:pt x="962826" y="574587"/>
                </a:lnTo>
                <a:lnTo>
                  <a:pt x="968514" y="546595"/>
                </a:lnTo>
                <a:lnTo>
                  <a:pt x="968514" y="72097"/>
                </a:lnTo>
                <a:lnTo>
                  <a:pt x="962826" y="44105"/>
                </a:lnTo>
                <a:lnTo>
                  <a:pt x="947339" y="21180"/>
                </a:lnTo>
                <a:lnTo>
                  <a:pt x="924414" y="5689"/>
                </a:lnTo>
                <a:lnTo>
                  <a:pt x="896416" y="0"/>
                </a:lnTo>
                <a:close/>
              </a:path>
            </a:pathLst>
          </a:custGeom>
          <a:solidFill>
            <a:srgbClr val="85AAD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3952132" y="3242904"/>
            <a:ext cx="819785" cy="619125"/>
          </a:xfrm>
          <a:custGeom>
            <a:rect l="l" t="t" r="r" b="b"/>
            <a:pathLst>
              <a:path w="819785" h="619125">
                <a:moveTo>
                  <a:pt x="747585" y="0"/>
                </a:moveTo>
                <a:lnTo>
                  <a:pt x="72097" y="0"/>
                </a:lnTo>
                <a:lnTo>
                  <a:pt x="44105" y="5689"/>
                </a:lnTo>
                <a:lnTo>
                  <a:pt x="21180" y="21180"/>
                </a:lnTo>
                <a:lnTo>
                  <a:pt x="5689" y="44105"/>
                </a:lnTo>
                <a:lnTo>
                  <a:pt x="0" y="72097"/>
                </a:lnTo>
                <a:lnTo>
                  <a:pt x="0" y="546595"/>
                </a:lnTo>
                <a:lnTo>
                  <a:pt x="5689" y="574587"/>
                </a:lnTo>
                <a:lnTo>
                  <a:pt x="21180" y="597512"/>
                </a:lnTo>
                <a:lnTo>
                  <a:pt x="44105" y="613003"/>
                </a:lnTo>
                <a:lnTo>
                  <a:pt x="72097" y="618693"/>
                </a:lnTo>
                <a:lnTo>
                  <a:pt x="747585" y="618693"/>
                </a:lnTo>
                <a:lnTo>
                  <a:pt x="775583" y="613003"/>
                </a:lnTo>
                <a:lnTo>
                  <a:pt x="798507" y="597512"/>
                </a:lnTo>
                <a:lnTo>
                  <a:pt x="813995" y="574587"/>
                </a:lnTo>
                <a:lnTo>
                  <a:pt x="819683" y="546595"/>
                </a:lnTo>
                <a:lnTo>
                  <a:pt x="819683" y="72097"/>
                </a:lnTo>
                <a:lnTo>
                  <a:pt x="813995" y="44105"/>
                </a:lnTo>
                <a:lnTo>
                  <a:pt x="798507" y="21180"/>
                </a:lnTo>
                <a:lnTo>
                  <a:pt x="775583" y="5689"/>
                </a:lnTo>
                <a:lnTo>
                  <a:pt x="747585" y="0"/>
                </a:lnTo>
                <a:close/>
              </a:path>
            </a:pathLst>
          </a:custGeom>
          <a:solidFill>
            <a:srgbClr val="A3DA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589676" y="4004567"/>
            <a:ext cx="866775" cy="730885"/>
          </a:xfrm>
          <a:custGeom>
            <a:rect l="l" t="t" r="r" b="b"/>
            <a:pathLst>
              <a:path w="866775" h="730885">
                <a:moveTo>
                  <a:pt x="794410" y="0"/>
                </a:moveTo>
                <a:lnTo>
                  <a:pt x="72110" y="0"/>
                </a:lnTo>
                <a:lnTo>
                  <a:pt x="44110" y="5687"/>
                </a:lnTo>
                <a:lnTo>
                  <a:pt x="21182" y="21175"/>
                </a:lnTo>
                <a:lnTo>
                  <a:pt x="5689" y="44100"/>
                </a:lnTo>
                <a:lnTo>
                  <a:pt x="0" y="72097"/>
                </a:lnTo>
                <a:lnTo>
                  <a:pt x="0" y="658710"/>
                </a:lnTo>
                <a:lnTo>
                  <a:pt x="5689" y="686703"/>
                </a:lnTo>
                <a:lnTo>
                  <a:pt x="21182" y="709628"/>
                </a:lnTo>
                <a:lnTo>
                  <a:pt x="44110" y="725119"/>
                </a:lnTo>
                <a:lnTo>
                  <a:pt x="72110" y="730808"/>
                </a:lnTo>
                <a:lnTo>
                  <a:pt x="794410" y="730808"/>
                </a:lnTo>
                <a:lnTo>
                  <a:pt x="822408" y="725119"/>
                </a:lnTo>
                <a:lnTo>
                  <a:pt x="845332" y="709628"/>
                </a:lnTo>
                <a:lnTo>
                  <a:pt x="860820" y="686703"/>
                </a:lnTo>
                <a:lnTo>
                  <a:pt x="866508" y="658710"/>
                </a:lnTo>
                <a:lnTo>
                  <a:pt x="866508" y="72097"/>
                </a:lnTo>
                <a:lnTo>
                  <a:pt x="860820" y="44100"/>
                </a:lnTo>
                <a:lnTo>
                  <a:pt x="845332" y="21175"/>
                </a:lnTo>
                <a:lnTo>
                  <a:pt x="822408" y="5687"/>
                </a:lnTo>
                <a:lnTo>
                  <a:pt x="794410" y="0"/>
                </a:lnTo>
                <a:close/>
              </a:path>
            </a:pathLst>
          </a:custGeom>
          <a:solidFill>
            <a:srgbClr val="28BEC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1489133" y="4004567"/>
            <a:ext cx="853440" cy="730885"/>
          </a:xfrm>
          <a:custGeom>
            <a:rect l="l" t="t" r="r" b="b"/>
            <a:pathLst>
              <a:path w="853439" h="730885">
                <a:moveTo>
                  <a:pt x="781316" y="0"/>
                </a:moveTo>
                <a:lnTo>
                  <a:pt x="72097" y="0"/>
                </a:lnTo>
                <a:lnTo>
                  <a:pt x="44100" y="5687"/>
                </a:lnTo>
                <a:lnTo>
                  <a:pt x="21175" y="21175"/>
                </a:lnTo>
                <a:lnTo>
                  <a:pt x="5687" y="44100"/>
                </a:lnTo>
                <a:lnTo>
                  <a:pt x="0" y="72097"/>
                </a:lnTo>
                <a:lnTo>
                  <a:pt x="0" y="658710"/>
                </a:lnTo>
                <a:lnTo>
                  <a:pt x="5687" y="686703"/>
                </a:lnTo>
                <a:lnTo>
                  <a:pt x="21175" y="709628"/>
                </a:lnTo>
                <a:lnTo>
                  <a:pt x="44100" y="725119"/>
                </a:lnTo>
                <a:lnTo>
                  <a:pt x="72097" y="730808"/>
                </a:lnTo>
                <a:lnTo>
                  <a:pt x="781316" y="730808"/>
                </a:lnTo>
                <a:lnTo>
                  <a:pt x="809314" y="725119"/>
                </a:lnTo>
                <a:lnTo>
                  <a:pt x="832238" y="709628"/>
                </a:lnTo>
                <a:lnTo>
                  <a:pt x="847726" y="686703"/>
                </a:lnTo>
                <a:lnTo>
                  <a:pt x="853414" y="658710"/>
                </a:lnTo>
                <a:lnTo>
                  <a:pt x="853414" y="72097"/>
                </a:lnTo>
                <a:lnTo>
                  <a:pt x="847726" y="44100"/>
                </a:lnTo>
                <a:lnTo>
                  <a:pt x="832238" y="21175"/>
                </a:lnTo>
                <a:lnTo>
                  <a:pt x="809314" y="5687"/>
                </a:lnTo>
                <a:lnTo>
                  <a:pt x="781316" y="0"/>
                </a:lnTo>
                <a:close/>
              </a:path>
            </a:pathLst>
          </a:custGeom>
          <a:solidFill>
            <a:srgbClr val="77CCC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2376882" y="4004567"/>
            <a:ext cx="785495" cy="730885"/>
          </a:xfrm>
          <a:custGeom>
            <a:rect l="l" t="t" r="r" b="b"/>
            <a:pathLst>
              <a:path w="785494" h="730885">
                <a:moveTo>
                  <a:pt x="713092" y="0"/>
                </a:moveTo>
                <a:lnTo>
                  <a:pt x="72110" y="0"/>
                </a:lnTo>
                <a:lnTo>
                  <a:pt x="44110" y="5687"/>
                </a:lnTo>
                <a:lnTo>
                  <a:pt x="21182" y="21175"/>
                </a:lnTo>
                <a:lnTo>
                  <a:pt x="5689" y="44100"/>
                </a:lnTo>
                <a:lnTo>
                  <a:pt x="0" y="72097"/>
                </a:lnTo>
                <a:lnTo>
                  <a:pt x="0" y="658710"/>
                </a:lnTo>
                <a:lnTo>
                  <a:pt x="5689" y="686703"/>
                </a:lnTo>
                <a:lnTo>
                  <a:pt x="21182" y="709628"/>
                </a:lnTo>
                <a:lnTo>
                  <a:pt x="44110" y="725119"/>
                </a:lnTo>
                <a:lnTo>
                  <a:pt x="72110" y="730808"/>
                </a:lnTo>
                <a:lnTo>
                  <a:pt x="713092" y="730808"/>
                </a:lnTo>
                <a:lnTo>
                  <a:pt x="741090" y="725119"/>
                </a:lnTo>
                <a:lnTo>
                  <a:pt x="764014" y="709628"/>
                </a:lnTo>
                <a:lnTo>
                  <a:pt x="779502" y="686703"/>
                </a:lnTo>
                <a:lnTo>
                  <a:pt x="785190" y="658710"/>
                </a:lnTo>
                <a:lnTo>
                  <a:pt x="785190" y="72097"/>
                </a:lnTo>
                <a:lnTo>
                  <a:pt x="779502" y="44100"/>
                </a:lnTo>
                <a:lnTo>
                  <a:pt x="764014" y="21175"/>
                </a:lnTo>
                <a:lnTo>
                  <a:pt x="741090" y="5687"/>
                </a:lnTo>
                <a:lnTo>
                  <a:pt x="713092" y="0"/>
                </a:lnTo>
                <a:close/>
              </a:path>
            </a:pathLst>
          </a:custGeom>
          <a:solidFill>
            <a:srgbClr val="78BC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3191153" y="3883587"/>
            <a:ext cx="611505" cy="852169"/>
          </a:xfrm>
          <a:custGeom>
            <a:rect l="l" t="t" r="r" b="b"/>
            <a:pathLst>
              <a:path w="611504" h="852169">
                <a:moveTo>
                  <a:pt x="539267" y="0"/>
                </a:moveTo>
                <a:lnTo>
                  <a:pt x="72097" y="0"/>
                </a:lnTo>
                <a:lnTo>
                  <a:pt x="44105" y="5689"/>
                </a:lnTo>
                <a:lnTo>
                  <a:pt x="21180" y="21180"/>
                </a:lnTo>
                <a:lnTo>
                  <a:pt x="5689" y="44105"/>
                </a:lnTo>
                <a:lnTo>
                  <a:pt x="0" y="72097"/>
                </a:lnTo>
                <a:lnTo>
                  <a:pt x="0" y="779691"/>
                </a:lnTo>
                <a:lnTo>
                  <a:pt x="5689" y="807683"/>
                </a:lnTo>
                <a:lnTo>
                  <a:pt x="21180" y="830608"/>
                </a:lnTo>
                <a:lnTo>
                  <a:pt x="44105" y="846099"/>
                </a:lnTo>
                <a:lnTo>
                  <a:pt x="72097" y="851788"/>
                </a:lnTo>
                <a:lnTo>
                  <a:pt x="539267" y="851788"/>
                </a:lnTo>
                <a:lnTo>
                  <a:pt x="567265" y="846099"/>
                </a:lnTo>
                <a:lnTo>
                  <a:pt x="590189" y="830608"/>
                </a:lnTo>
                <a:lnTo>
                  <a:pt x="605677" y="807683"/>
                </a:lnTo>
                <a:lnTo>
                  <a:pt x="611365" y="779691"/>
                </a:lnTo>
                <a:lnTo>
                  <a:pt x="611365" y="72097"/>
                </a:lnTo>
                <a:lnTo>
                  <a:pt x="605677" y="44105"/>
                </a:lnTo>
                <a:lnTo>
                  <a:pt x="590189" y="21180"/>
                </a:lnTo>
                <a:lnTo>
                  <a:pt x="567265" y="5689"/>
                </a:lnTo>
                <a:lnTo>
                  <a:pt x="539267" y="0"/>
                </a:lnTo>
                <a:close/>
              </a:path>
            </a:pathLst>
          </a:custGeom>
          <a:solidFill>
            <a:srgbClr val="A2B0D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3826473" y="3883587"/>
            <a:ext cx="939800" cy="463550"/>
          </a:xfrm>
          <a:custGeom>
            <a:rect l="l" t="t" r="r" b="b"/>
            <a:pathLst>
              <a:path w="939800" h="463550">
                <a:moveTo>
                  <a:pt x="867498" y="0"/>
                </a:moveTo>
                <a:lnTo>
                  <a:pt x="72110" y="0"/>
                </a:lnTo>
                <a:lnTo>
                  <a:pt x="44110" y="5689"/>
                </a:lnTo>
                <a:lnTo>
                  <a:pt x="21182" y="21180"/>
                </a:lnTo>
                <a:lnTo>
                  <a:pt x="5689" y="44105"/>
                </a:lnTo>
                <a:lnTo>
                  <a:pt x="0" y="72097"/>
                </a:lnTo>
                <a:lnTo>
                  <a:pt x="0" y="391083"/>
                </a:lnTo>
                <a:lnTo>
                  <a:pt x="5689" y="419076"/>
                </a:lnTo>
                <a:lnTo>
                  <a:pt x="21182" y="442001"/>
                </a:lnTo>
                <a:lnTo>
                  <a:pt x="44110" y="457492"/>
                </a:lnTo>
                <a:lnTo>
                  <a:pt x="72110" y="463181"/>
                </a:lnTo>
                <a:lnTo>
                  <a:pt x="867498" y="463181"/>
                </a:lnTo>
                <a:lnTo>
                  <a:pt x="895496" y="457492"/>
                </a:lnTo>
                <a:lnTo>
                  <a:pt x="918421" y="442001"/>
                </a:lnTo>
                <a:lnTo>
                  <a:pt x="933908" y="419076"/>
                </a:lnTo>
                <a:lnTo>
                  <a:pt x="939596" y="391083"/>
                </a:lnTo>
                <a:lnTo>
                  <a:pt x="939596" y="72097"/>
                </a:lnTo>
                <a:lnTo>
                  <a:pt x="933908" y="44105"/>
                </a:lnTo>
                <a:lnTo>
                  <a:pt x="918421" y="21180"/>
                </a:lnTo>
                <a:lnTo>
                  <a:pt x="895496" y="5689"/>
                </a:lnTo>
                <a:lnTo>
                  <a:pt x="867498" y="0"/>
                </a:lnTo>
                <a:close/>
              </a:path>
            </a:pathLst>
          </a:custGeom>
          <a:solidFill>
            <a:srgbClr val="D9DEE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3826473" y="4372894"/>
            <a:ext cx="939800" cy="365760"/>
          </a:xfrm>
          <a:custGeom>
            <a:rect l="l" t="t" r="r" b="b"/>
            <a:pathLst>
              <a:path w="939800" h="365760">
                <a:moveTo>
                  <a:pt x="867498" y="0"/>
                </a:moveTo>
                <a:lnTo>
                  <a:pt x="72110" y="0"/>
                </a:lnTo>
                <a:lnTo>
                  <a:pt x="44110" y="5689"/>
                </a:lnTo>
                <a:lnTo>
                  <a:pt x="21182" y="21180"/>
                </a:lnTo>
                <a:lnTo>
                  <a:pt x="5689" y="44105"/>
                </a:lnTo>
                <a:lnTo>
                  <a:pt x="0" y="72097"/>
                </a:lnTo>
                <a:lnTo>
                  <a:pt x="0" y="293306"/>
                </a:lnTo>
                <a:lnTo>
                  <a:pt x="5689" y="321298"/>
                </a:lnTo>
                <a:lnTo>
                  <a:pt x="21182" y="344223"/>
                </a:lnTo>
                <a:lnTo>
                  <a:pt x="44110" y="359714"/>
                </a:lnTo>
                <a:lnTo>
                  <a:pt x="72110" y="365404"/>
                </a:lnTo>
                <a:lnTo>
                  <a:pt x="867498" y="365404"/>
                </a:lnTo>
                <a:lnTo>
                  <a:pt x="895496" y="359714"/>
                </a:lnTo>
                <a:lnTo>
                  <a:pt x="918421" y="344223"/>
                </a:lnTo>
                <a:lnTo>
                  <a:pt x="933908" y="321298"/>
                </a:lnTo>
                <a:lnTo>
                  <a:pt x="939596" y="293306"/>
                </a:lnTo>
                <a:lnTo>
                  <a:pt x="939596" y="72097"/>
                </a:lnTo>
                <a:lnTo>
                  <a:pt x="933908" y="44105"/>
                </a:lnTo>
                <a:lnTo>
                  <a:pt x="918421" y="21180"/>
                </a:lnTo>
                <a:lnTo>
                  <a:pt x="895496" y="5689"/>
                </a:lnTo>
                <a:lnTo>
                  <a:pt x="867498" y="0"/>
                </a:lnTo>
                <a:close/>
              </a:path>
            </a:pathLst>
          </a:custGeom>
          <a:solidFill>
            <a:srgbClr val="8ECE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 txBox="1"/>
          <p:nvPr/>
        </p:nvSpPr>
        <p:spPr>
          <a:xfrm>
            <a:off x="662024" y="3281515"/>
            <a:ext cx="280035" cy="178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重庆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662024" y="3686010"/>
            <a:ext cx="497840" cy="2432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9800"/>
              </a:lnSpc>
              <a:spcBef>
                <a:spcPts val="95"/>
              </a:spcBef>
            </a:pPr>
            <a:r>
              <a:rPr sz="650" spc="15">
                <a:solidFill>
                  <a:srgbClr val="FFFFFF"/>
                </a:solidFill>
                <a:latin typeface="宋体"/>
                <a:cs typeface="宋体"/>
              </a:rPr>
              <a:t>占比：2.2％  </a:t>
            </a:r>
            <a:r>
              <a:rPr sz="650" spc="65">
                <a:solidFill>
                  <a:srgbClr val="FFFFFF"/>
                </a:solidFill>
                <a:latin typeface="宋体"/>
                <a:cs typeface="宋体"/>
              </a:rPr>
              <a:t>TGI：105</a:t>
            </a:r>
            <a:endParaRPr sz="650">
              <a:latin typeface="宋体"/>
              <a:cs typeface="宋体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1873585" y="3686010"/>
            <a:ext cx="499109" cy="2432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9800"/>
              </a:lnSpc>
              <a:spcBef>
                <a:spcPts val="95"/>
              </a:spcBef>
            </a:pPr>
            <a:r>
              <a:rPr sz="650" spc="20">
                <a:solidFill>
                  <a:srgbClr val="FFFFFF"/>
                </a:solidFill>
                <a:latin typeface="宋体"/>
                <a:cs typeface="宋体"/>
              </a:rPr>
              <a:t>占比：2.0％  </a:t>
            </a:r>
            <a:r>
              <a:rPr sz="650" spc="65">
                <a:solidFill>
                  <a:srgbClr val="FFFFFF"/>
                </a:solidFill>
                <a:latin typeface="宋体"/>
                <a:cs typeface="宋体"/>
              </a:rPr>
              <a:t>TGI：100</a:t>
            </a:r>
            <a:endParaRPr sz="650">
              <a:latin typeface="宋体"/>
              <a:cs typeface="宋体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3033527" y="3574018"/>
            <a:ext cx="488950" cy="2432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9800"/>
              </a:lnSpc>
              <a:spcBef>
                <a:spcPts val="95"/>
              </a:spcBef>
            </a:pPr>
            <a:r>
              <a:rPr sz="650" spc="-15">
                <a:solidFill>
                  <a:srgbClr val="FFFFFF"/>
                </a:solidFill>
                <a:latin typeface="宋体"/>
                <a:cs typeface="宋体"/>
              </a:rPr>
              <a:t>占比：1.</a:t>
            </a:r>
            <a:r>
              <a:rPr sz="650" spc="50">
                <a:solidFill>
                  <a:srgbClr val="FFFFFF"/>
                </a:solidFill>
                <a:latin typeface="宋体"/>
                <a:cs typeface="宋体"/>
              </a:rPr>
              <a:t>9％  </a:t>
            </a:r>
            <a:r>
              <a:rPr sz="650" spc="75">
                <a:solidFill>
                  <a:srgbClr val="FFFFFF"/>
                </a:solidFill>
                <a:latin typeface="宋体"/>
                <a:cs typeface="宋体"/>
              </a:rPr>
              <a:t>TGI：84</a:t>
            </a:r>
            <a:endParaRPr sz="650">
              <a:latin typeface="宋体"/>
              <a:cs typeface="宋体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4008078" y="3281515"/>
            <a:ext cx="280035" cy="178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>
                <a:solidFill>
                  <a:srgbClr val="414042"/>
                </a:solidFill>
                <a:latin typeface="宋体"/>
                <a:cs typeface="宋体"/>
              </a:rPr>
              <a:t>成都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4008078" y="3574018"/>
            <a:ext cx="488315" cy="2432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9800"/>
              </a:lnSpc>
              <a:spcBef>
                <a:spcPts val="95"/>
              </a:spcBef>
            </a:pPr>
            <a:r>
              <a:rPr sz="650" spc="-15">
                <a:solidFill>
                  <a:srgbClr val="414042"/>
                </a:solidFill>
                <a:latin typeface="宋体"/>
                <a:cs typeface="宋体"/>
              </a:rPr>
              <a:t>占比：1.</a:t>
            </a:r>
            <a:r>
              <a:rPr sz="650" spc="45">
                <a:solidFill>
                  <a:srgbClr val="414042"/>
                </a:solidFill>
                <a:latin typeface="宋体"/>
                <a:cs typeface="宋体"/>
              </a:rPr>
              <a:t>7％  </a:t>
            </a:r>
            <a:r>
              <a:rPr sz="650" spc="60">
                <a:solidFill>
                  <a:srgbClr val="414042"/>
                </a:solidFill>
                <a:latin typeface="宋体"/>
                <a:cs typeface="宋体"/>
              </a:rPr>
              <a:t>TGI：91</a:t>
            </a:r>
            <a:endParaRPr sz="650">
              <a:latin typeface="宋体"/>
              <a:cs typeface="宋体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670049" y="4061361"/>
            <a:ext cx="280035" cy="178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广州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670049" y="4436117"/>
            <a:ext cx="488315" cy="2432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9800"/>
              </a:lnSpc>
              <a:spcBef>
                <a:spcPts val="95"/>
              </a:spcBef>
            </a:pPr>
            <a:r>
              <a:rPr sz="650" spc="-15">
                <a:solidFill>
                  <a:srgbClr val="FFFFFF"/>
                </a:solidFill>
                <a:latin typeface="宋体"/>
                <a:cs typeface="宋体"/>
              </a:rPr>
              <a:t>占比：1.</a:t>
            </a:r>
            <a:r>
              <a:rPr sz="650" spc="45">
                <a:solidFill>
                  <a:srgbClr val="FFFFFF"/>
                </a:solidFill>
                <a:latin typeface="宋体"/>
                <a:cs typeface="宋体"/>
              </a:rPr>
              <a:t>6％  </a:t>
            </a:r>
            <a:r>
              <a:rPr sz="650" spc="70">
                <a:solidFill>
                  <a:srgbClr val="FFFFFF"/>
                </a:solidFill>
                <a:latin typeface="宋体"/>
                <a:cs typeface="宋体"/>
              </a:rPr>
              <a:t>TGI：76</a:t>
            </a:r>
            <a:endParaRPr sz="650">
              <a:latin typeface="宋体"/>
              <a:cs typeface="宋体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1539304" y="4061361"/>
            <a:ext cx="280035" cy="178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深圳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1539304" y="4436117"/>
            <a:ext cx="488315" cy="2432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9800"/>
              </a:lnSpc>
              <a:spcBef>
                <a:spcPts val="95"/>
              </a:spcBef>
            </a:pPr>
            <a:r>
              <a:rPr sz="650" spc="-15">
                <a:solidFill>
                  <a:srgbClr val="FFFFFF"/>
                </a:solidFill>
                <a:latin typeface="宋体"/>
                <a:cs typeface="宋体"/>
              </a:rPr>
              <a:t>占比：1.</a:t>
            </a:r>
            <a:r>
              <a:rPr sz="650" spc="45">
                <a:solidFill>
                  <a:srgbClr val="FFFFFF"/>
                </a:solidFill>
                <a:latin typeface="宋体"/>
                <a:cs typeface="宋体"/>
              </a:rPr>
              <a:t>6％  </a:t>
            </a:r>
            <a:r>
              <a:rPr sz="650" spc="75">
                <a:solidFill>
                  <a:srgbClr val="FFFFFF"/>
                </a:solidFill>
                <a:latin typeface="宋体"/>
                <a:cs typeface="宋体"/>
              </a:rPr>
              <a:t>TGI：86</a:t>
            </a:r>
            <a:endParaRPr sz="650">
              <a:latin typeface="宋体"/>
              <a:cs typeface="宋体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2409205" y="4061361"/>
            <a:ext cx="280035" cy="178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郑州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2409205" y="4436117"/>
            <a:ext cx="488315" cy="2432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9800"/>
              </a:lnSpc>
              <a:spcBef>
                <a:spcPts val="95"/>
              </a:spcBef>
            </a:pPr>
            <a:r>
              <a:rPr sz="650" spc="-15">
                <a:solidFill>
                  <a:srgbClr val="FFFFFF"/>
                </a:solidFill>
                <a:latin typeface="宋体"/>
                <a:cs typeface="宋体"/>
              </a:rPr>
              <a:t>占比：1.</a:t>
            </a:r>
            <a:r>
              <a:rPr sz="650" spc="45">
                <a:solidFill>
                  <a:srgbClr val="FFFFFF"/>
                </a:solidFill>
                <a:latin typeface="宋体"/>
                <a:cs typeface="宋体"/>
              </a:rPr>
              <a:t>5％  </a:t>
            </a:r>
            <a:r>
              <a:rPr sz="650" spc="50">
                <a:solidFill>
                  <a:srgbClr val="FFFFFF"/>
                </a:solidFill>
                <a:latin typeface="宋体"/>
                <a:cs typeface="宋体"/>
              </a:rPr>
              <a:t>TGI：110</a:t>
            </a:r>
            <a:endParaRPr sz="650">
              <a:latin typeface="宋体"/>
              <a:cs typeface="宋体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3224311" y="3909135"/>
            <a:ext cx="280035" cy="178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西安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3224311" y="4436117"/>
            <a:ext cx="488950" cy="2432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9800"/>
              </a:lnSpc>
              <a:spcBef>
                <a:spcPts val="95"/>
              </a:spcBef>
            </a:pPr>
            <a:r>
              <a:rPr sz="650" spc="-15">
                <a:solidFill>
                  <a:srgbClr val="FFFFFF"/>
                </a:solidFill>
                <a:latin typeface="宋体"/>
                <a:cs typeface="宋体"/>
              </a:rPr>
              <a:t>占比：1.</a:t>
            </a:r>
            <a:r>
              <a:rPr sz="650" spc="50">
                <a:solidFill>
                  <a:srgbClr val="FFFFFF"/>
                </a:solidFill>
                <a:latin typeface="宋体"/>
                <a:cs typeface="宋体"/>
              </a:rPr>
              <a:t>4％  </a:t>
            </a:r>
            <a:r>
              <a:rPr sz="650" spc="65">
                <a:solidFill>
                  <a:srgbClr val="FFFFFF"/>
                </a:solidFill>
                <a:latin typeface="宋体"/>
                <a:cs typeface="宋体"/>
              </a:rPr>
              <a:t>TGI：106</a:t>
            </a:r>
            <a:endParaRPr sz="650">
              <a:latin typeface="宋体"/>
              <a:cs typeface="宋体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3870548" y="4031992"/>
            <a:ext cx="280035" cy="178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>
                <a:solidFill>
                  <a:srgbClr val="414042"/>
                </a:solidFill>
                <a:latin typeface="宋体"/>
                <a:cs typeface="宋体"/>
              </a:rPr>
              <a:t>苏州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4236702" y="3985140"/>
            <a:ext cx="488315" cy="2628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765" marR="5080" indent="-12700">
              <a:lnSpc>
                <a:spcPct val="119800"/>
              </a:lnSpc>
              <a:spcBef>
                <a:spcPts val="95"/>
              </a:spcBef>
            </a:pPr>
            <a:r>
              <a:rPr sz="650" spc="-15">
                <a:solidFill>
                  <a:srgbClr val="414042"/>
                </a:solidFill>
                <a:latin typeface="宋体"/>
                <a:cs typeface="宋体"/>
              </a:rPr>
              <a:t>占比：1.</a:t>
            </a:r>
            <a:r>
              <a:rPr sz="650" spc="45">
                <a:solidFill>
                  <a:srgbClr val="414042"/>
                </a:solidFill>
                <a:latin typeface="宋体"/>
                <a:cs typeface="宋体"/>
              </a:rPr>
              <a:t>3％  </a:t>
            </a:r>
            <a:r>
              <a:rPr sz="650" spc="75">
                <a:solidFill>
                  <a:srgbClr val="414042"/>
                </a:solidFill>
                <a:latin typeface="宋体"/>
                <a:cs typeface="宋体"/>
              </a:rPr>
              <a:t>TGI：89</a:t>
            </a:r>
            <a:endParaRPr sz="650">
              <a:latin typeface="宋体"/>
              <a:cs typeface="宋体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3876575" y="4460804"/>
            <a:ext cx="280035" cy="178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>
                <a:solidFill>
                  <a:srgbClr val="414042"/>
                </a:solidFill>
                <a:latin typeface="宋体"/>
                <a:cs typeface="宋体"/>
              </a:rPr>
              <a:t>东莞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4236715" y="4430238"/>
            <a:ext cx="487680" cy="2432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9800"/>
              </a:lnSpc>
              <a:spcBef>
                <a:spcPts val="95"/>
              </a:spcBef>
            </a:pPr>
            <a:r>
              <a:rPr sz="650" spc="-15">
                <a:solidFill>
                  <a:srgbClr val="414042"/>
                </a:solidFill>
                <a:latin typeface="宋体"/>
                <a:cs typeface="宋体"/>
              </a:rPr>
              <a:t>占比：1.</a:t>
            </a:r>
            <a:r>
              <a:rPr sz="650" spc="45">
                <a:solidFill>
                  <a:srgbClr val="414042"/>
                </a:solidFill>
                <a:latin typeface="宋体"/>
                <a:cs typeface="宋体"/>
              </a:rPr>
              <a:t>2％  </a:t>
            </a:r>
            <a:r>
              <a:rPr sz="650" spc="75">
                <a:solidFill>
                  <a:srgbClr val="414042"/>
                </a:solidFill>
                <a:latin typeface="宋体"/>
                <a:cs typeface="宋体"/>
              </a:rPr>
              <a:t>TGI：87</a:t>
            </a:r>
            <a:endParaRPr sz="650">
              <a:latin typeface="宋体"/>
              <a:cs typeface="宋体"/>
            </a:endParaRPr>
          </a:p>
        </p:txBody>
      </p:sp>
      <p:sp>
        <p:nvSpPr>
          <p:cNvPr id="91" name="object 91"/>
          <p:cNvSpPr/>
          <p:nvPr/>
        </p:nvSpPr>
        <p:spPr>
          <a:xfrm>
            <a:off x="4549661" y="1053451"/>
            <a:ext cx="123621" cy="68249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4564748" y="870839"/>
            <a:ext cx="93459" cy="71005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 txBox="1"/>
          <p:nvPr/>
        </p:nvSpPr>
        <p:spPr>
          <a:xfrm>
            <a:off x="4721410" y="834418"/>
            <a:ext cx="203200" cy="321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占比</a:t>
            </a:r>
            <a:endParaRPr sz="700">
              <a:latin typeface="宋体"/>
              <a:cs typeface="宋体"/>
            </a:endParaRPr>
          </a:p>
          <a:p>
            <a:pPr marL="26034">
              <a:lnSpc>
                <a:spcPct val="100000"/>
              </a:lnSpc>
              <a:spcBef>
                <a:spcPts val="645"/>
              </a:spcBef>
            </a:pPr>
            <a:r>
              <a:rPr sz="700" spc="60">
                <a:solidFill>
                  <a:srgbClr val="323031"/>
                </a:solidFill>
                <a:latin typeface="宋体"/>
                <a:cs typeface="宋体"/>
              </a:rPr>
              <a:t>TGI</a:t>
            </a:r>
            <a:endParaRPr sz="700">
              <a:latin typeface="宋体"/>
              <a:cs typeface="宋体"/>
            </a:endParaRPr>
          </a:p>
        </p:txBody>
      </p:sp>
      <p:sp>
        <p:nvSpPr>
          <p:cNvPr id="94" name="object 94"/>
          <p:cNvSpPr/>
          <p:nvPr/>
        </p:nvSpPr>
        <p:spPr>
          <a:xfrm>
            <a:off x="2623337" y="2197646"/>
            <a:ext cx="163004" cy="197281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/>
          <p:nvPr/>
        </p:nvSpPr>
        <p:spPr>
          <a:xfrm>
            <a:off x="2973946" y="1773567"/>
            <a:ext cx="163004" cy="621360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/>
          <p:nvPr/>
        </p:nvSpPr>
        <p:spPr>
          <a:xfrm>
            <a:off x="3318573" y="1773567"/>
            <a:ext cx="163004" cy="621360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/>
          <p:nvPr/>
        </p:nvSpPr>
        <p:spPr>
          <a:xfrm>
            <a:off x="3673005" y="1440942"/>
            <a:ext cx="163004" cy="953985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/>
          <p:nvPr/>
        </p:nvSpPr>
        <p:spPr>
          <a:xfrm>
            <a:off x="4021302" y="1724850"/>
            <a:ext cx="163004" cy="670077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/>
          <p:nvPr/>
        </p:nvSpPr>
        <p:spPr>
          <a:xfrm>
            <a:off x="4361929" y="2007666"/>
            <a:ext cx="163004" cy="387261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/>
          <p:nvPr/>
        </p:nvSpPr>
        <p:spPr>
          <a:xfrm>
            <a:off x="2286458" y="2394925"/>
            <a:ext cx="2540635" cy="0"/>
          </a:xfrm>
          <a:custGeom>
            <a:rect l="l" t="t" r="r" b="b"/>
            <a:pathLst>
              <a:path w="2540635">
                <a:moveTo>
                  <a:pt x="0" y="0"/>
                </a:moveTo>
                <a:lnTo>
                  <a:pt x="2540203" y="0"/>
                </a:lnTo>
              </a:path>
            </a:pathLst>
          </a:custGeom>
          <a:ln w="9525">
            <a:solidFill>
              <a:srgbClr val="4C4D4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 txBox="1"/>
          <p:nvPr/>
        </p:nvSpPr>
        <p:spPr>
          <a:xfrm>
            <a:off x="2590279" y="2419406"/>
            <a:ext cx="2249170" cy="2914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18770"/>
                <a:tab pos="713740"/>
                <a:tab pos="1064260"/>
                <a:tab pos="1415415"/>
              </a:tabLst>
            </a:pP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一线	新一线	二线	三线	四线</a:t>
            </a:r>
            <a:r>
              <a:rPr sz="700" spc="165">
                <a:solidFill>
                  <a:srgbClr val="323031"/>
                </a:solidFill>
                <a:latin typeface="宋体"/>
                <a:cs typeface="宋体"/>
              </a:rPr>
              <a:t> </a:t>
            </a:r>
            <a:r>
              <a:rPr sz="700">
                <a:solidFill>
                  <a:srgbClr val="323031"/>
                </a:solidFill>
                <a:latin typeface="宋体"/>
                <a:cs typeface="宋体"/>
              </a:rPr>
              <a:t>五线及以下</a:t>
            </a:r>
            <a:endParaRPr sz="700">
              <a:latin typeface="宋体"/>
              <a:cs typeface="宋体"/>
            </a:endParaRPr>
          </a:p>
          <a:p>
            <a:pPr marL="1099820">
              <a:lnSpc>
                <a:spcPct val="100000"/>
              </a:lnSpc>
              <a:spcBef>
                <a:spcPts val="590"/>
              </a:spcBef>
            </a:pP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数据来源：巨量算数</a:t>
            </a:r>
            <a:r>
              <a:rPr sz="550" spc="15">
                <a:solidFill>
                  <a:srgbClr val="87888B"/>
                </a:solidFill>
                <a:latin typeface="宋体"/>
                <a:cs typeface="宋体"/>
              </a:rPr>
              <a:t>，2023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550" spc="10">
                <a:solidFill>
                  <a:srgbClr val="87888B"/>
                </a:solidFill>
                <a:latin typeface="宋体"/>
                <a:cs typeface="宋体"/>
              </a:rPr>
              <a:t>1-8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02" name="object 102"/>
          <p:cNvSpPr txBox="1"/>
          <p:nvPr/>
        </p:nvSpPr>
        <p:spPr>
          <a:xfrm>
            <a:off x="2620293" y="2037483"/>
            <a:ext cx="193675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260">
                <a:solidFill>
                  <a:srgbClr val="323031"/>
                </a:solidFill>
                <a:latin typeface="宋体"/>
                <a:cs typeface="宋体"/>
              </a:rPr>
              <a:t>7%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3" name="object 103"/>
          <p:cNvSpPr txBox="1"/>
          <p:nvPr/>
        </p:nvSpPr>
        <p:spPr>
          <a:xfrm>
            <a:off x="2936269" y="1611881"/>
            <a:ext cx="60198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67665"/>
              </a:tabLst>
            </a:pPr>
            <a:r>
              <a:rPr sz="800" spc="175">
                <a:solidFill>
                  <a:srgbClr val="323031"/>
                </a:solidFill>
                <a:latin typeface="宋体"/>
                <a:cs typeface="宋体"/>
              </a:rPr>
              <a:t>18%	18%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4" name="object 104"/>
          <p:cNvSpPr txBox="1"/>
          <p:nvPr/>
        </p:nvSpPr>
        <p:spPr>
          <a:xfrm>
            <a:off x="3642490" y="1296921"/>
            <a:ext cx="257175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204">
                <a:solidFill>
                  <a:srgbClr val="323031"/>
                </a:solidFill>
                <a:latin typeface="宋体"/>
                <a:cs typeface="宋体"/>
              </a:rPr>
              <a:t>26%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3985898" y="1575102"/>
            <a:ext cx="245745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175">
                <a:solidFill>
                  <a:srgbClr val="323031"/>
                </a:solidFill>
                <a:latin typeface="宋体"/>
                <a:cs typeface="宋体"/>
              </a:rPr>
              <a:t>19%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4314981" y="1838347"/>
            <a:ext cx="24384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170">
                <a:solidFill>
                  <a:srgbClr val="323031"/>
                </a:solidFill>
                <a:latin typeface="宋体"/>
                <a:cs typeface="宋体"/>
              </a:rPr>
              <a:t>12%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4391485" y="1381554"/>
            <a:ext cx="15621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110">
                <a:solidFill>
                  <a:srgbClr val="FE9D1A"/>
                </a:solidFill>
                <a:latin typeface="宋体"/>
                <a:cs typeface="宋体"/>
              </a:rPr>
              <a:t>94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8" name="object 108"/>
          <p:cNvSpPr txBox="1"/>
          <p:nvPr/>
        </p:nvSpPr>
        <p:spPr>
          <a:xfrm>
            <a:off x="3985898" y="1271724"/>
            <a:ext cx="20701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75">
                <a:solidFill>
                  <a:srgbClr val="FE9D1A"/>
                </a:solidFill>
                <a:latin typeface="宋体"/>
                <a:cs typeface="宋体"/>
              </a:rPr>
              <a:t>105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9" name="object 109"/>
          <p:cNvSpPr txBox="1"/>
          <p:nvPr/>
        </p:nvSpPr>
        <p:spPr>
          <a:xfrm>
            <a:off x="3634870" y="887168"/>
            <a:ext cx="19304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35">
                <a:solidFill>
                  <a:srgbClr val="FE9D1A"/>
                </a:solidFill>
                <a:latin typeface="宋体"/>
                <a:cs typeface="宋体"/>
              </a:rPr>
              <a:t>110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0" name="object 110"/>
          <p:cNvSpPr txBox="1"/>
          <p:nvPr/>
        </p:nvSpPr>
        <p:spPr>
          <a:xfrm>
            <a:off x="3322552" y="995880"/>
            <a:ext cx="15494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105">
                <a:solidFill>
                  <a:srgbClr val="FE9D1A"/>
                </a:solidFill>
                <a:latin typeface="宋体"/>
                <a:cs typeface="宋体"/>
              </a:rPr>
              <a:t>97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1" name="object 111"/>
          <p:cNvSpPr txBox="1"/>
          <p:nvPr/>
        </p:nvSpPr>
        <p:spPr>
          <a:xfrm>
            <a:off x="2964107" y="1032151"/>
            <a:ext cx="155575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110">
                <a:solidFill>
                  <a:srgbClr val="FE9D1A"/>
                </a:solidFill>
                <a:latin typeface="宋体"/>
                <a:cs typeface="宋体"/>
              </a:rPr>
              <a:t>96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2" name="object 112"/>
          <p:cNvSpPr txBox="1"/>
          <p:nvPr/>
        </p:nvSpPr>
        <p:spPr>
          <a:xfrm>
            <a:off x="2626287" y="1115667"/>
            <a:ext cx="15621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105">
                <a:solidFill>
                  <a:srgbClr val="FE9D1A"/>
                </a:solidFill>
                <a:latin typeface="宋体"/>
                <a:cs typeface="宋体"/>
              </a:rPr>
              <a:t>86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3" name="object 113"/>
          <p:cNvSpPr/>
          <p:nvPr/>
        </p:nvSpPr>
        <p:spPr>
          <a:xfrm>
            <a:off x="2704840" y="1146431"/>
            <a:ext cx="1765300" cy="201295"/>
          </a:xfrm>
          <a:custGeom>
            <a:rect l="l" t="t" r="r" b="b"/>
            <a:pathLst>
              <a:path w="1765300" h="201294">
                <a:moveTo>
                  <a:pt x="0" y="200977"/>
                </a:moveTo>
                <a:lnTo>
                  <a:pt x="337807" y="112953"/>
                </a:lnTo>
                <a:lnTo>
                  <a:pt x="695236" y="102971"/>
                </a:lnTo>
                <a:lnTo>
                  <a:pt x="1049667" y="0"/>
                </a:lnTo>
                <a:lnTo>
                  <a:pt x="1397965" y="37045"/>
                </a:lnTo>
                <a:lnTo>
                  <a:pt x="1765236" y="135051"/>
                </a:lnTo>
              </a:path>
            </a:pathLst>
          </a:custGeom>
          <a:ln w="12700">
            <a:solidFill>
              <a:srgbClr val="FE9D1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4" name="object 114"/>
          <p:cNvSpPr/>
          <p:nvPr/>
        </p:nvSpPr>
        <p:spPr>
          <a:xfrm>
            <a:off x="2970373" y="1187109"/>
            <a:ext cx="144932" cy="144551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5" name="object 115"/>
          <p:cNvSpPr/>
          <p:nvPr/>
        </p:nvSpPr>
        <p:spPr>
          <a:xfrm>
            <a:off x="2632563" y="1275133"/>
            <a:ext cx="144551" cy="144551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6" name="object 116"/>
          <p:cNvSpPr/>
          <p:nvPr/>
        </p:nvSpPr>
        <p:spPr>
          <a:xfrm>
            <a:off x="3327803" y="1177121"/>
            <a:ext cx="144551" cy="144551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7" name="object 117"/>
          <p:cNvSpPr/>
          <p:nvPr/>
        </p:nvSpPr>
        <p:spPr>
          <a:xfrm>
            <a:off x="3682227" y="1074155"/>
            <a:ext cx="144551" cy="144551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8" name="object 118"/>
          <p:cNvSpPr/>
          <p:nvPr/>
        </p:nvSpPr>
        <p:spPr>
          <a:xfrm>
            <a:off x="4030530" y="1111195"/>
            <a:ext cx="144551" cy="144551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9" name="object 119"/>
          <p:cNvSpPr/>
          <p:nvPr/>
        </p:nvSpPr>
        <p:spPr>
          <a:xfrm>
            <a:off x="4397800" y="1209207"/>
            <a:ext cx="144551" cy="144551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0" name="object 120"/>
          <p:cNvSpPr/>
          <p:nvPr/>
        </p:nvSpPr>
        <p:spPr>
          <a:xfrm>
            <a:off x="1689264" y="2901835"/>
            <a:ext cx="2201341" cy="179959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1" name="object 121"/>
          <p:cNvSpPr txBox="1"/>
          <p:nvPr/>
        </p:nvSpPr>
        <p:spPr>
          <a:xfrm>
            <a:off x="1725364" y="2910187"/>
            <a:ext cx="2117725" cy="549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65">
                <a:solidFill>
                  <a:srgbClr val="007FE0"/>
                </a:solidFill>
                <a:latin typeface="宋体"/>
                <a:cs typeface="宋体"/>
              </a:rPr>
              <a:t>智能家居兴趣用户城市分布</a:t>
            </a:r>
            <a:r>
              <a:rPr sz="900" spc="30">
                <a:solidFill>
                  <a:srgbClr val="007FE0"/>
                </a:solidFill>
                <a:latin typeface="宋体"/>
                <a:cs typeface="宋体"/>
              </a:rPr>
              <a:t>TOP10</a:t>
            </a:r>
            <a:r>
              <a:rPr sz="900" spc="65">
                <a:solidFill>
                  <a:srgbClr val="007FE0"/>
                </a:solidFill>
                <a:latin typeface="宋体"/>
                <a:cs typeface="宋体"/>
              </a:rPr>
              <a:t>及</a:t>
            </a:r>
            <a:r>
              <a:rPr sz="900" spc="30">
                <a:solidFill>
                  <a:srgbClr val="007FE0"/>
                </a:solidFill>
                <a:latin typeface="宋体"/>
                <a:cs typeface="宋体"/>
              </a:rPr>
              <a:t>TGI</a:t>
            </a:r>
            <a:endParaRPr sz="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00">
              <a:latin typeface="宋体"/>
              <a:cs typeface="宋体"/>
            </a:endParaRPr>
          </a:p>
          <a:p>
            <a:pPr marL="160655">
              <a:lnSpc>
                <a:spcPct val="100000"/>
              </a:lnSpc>
              <a:tabLst>
                <a:tab pos="1320800"/>
              </a:tabLst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北京	上海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22" name="object 122"/>
          <p:cNvSpPr/>
          <p:nvPr/>
        </p:nvSpPr>
        <p:spPr>
          <a:xfrm>
            <a:off x="1689263" y="2991812"/>
            <a:ext cx="2201545" cy="90170"/>
          </a:xfrm>
          <a:custGeom>
            <a:rect l="l" t="t" r="r" b="b"/>
            <a:pathLst>
              <a:path w="2201545" h="90169">
                <a:moveTo>
                  <a:pt x="0" y="89941"/>
                </a:moveTo>
                <a:lnTo>
                  <a:pt x="2111400" y="89941"/>
                </a:lnTo>
                <a:lnTo>
                  <a:pt x="2146408" y="82872"/>
                </a:lnTo>
                <a:lnTo>
                  <a:pt x="2174997" y="63596"/>
                </a:lnTo>
                <a:lnTo>
                  <a:pt x="2194273" y="35007"/>
                </a:lnTo>
                <a:lnTo>
                  <a:pt x="2201341" y="0"/>
                </a:lnTo>
              </a:path>
            </a:pathLst>
          </a:custGeom>
          <a:ln w="8255">
            <a:solidFill>
              <a:srgbClr val="00CA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3" name="object 123"/>
          <p:cNvSpPr/>
          <p:nvPr/>
        </p:nvSpPr>
        <p:spPr>
          <a:xfrm>
            <a:off x="1464216" y="2931999"/>
            <a:ext cx="171259" cy="152881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4" name="object 124"/>
          <p:cNvSpPr/>
          <p:nvPr/>
        </p:nvSpPr>
        <p:spPr>
          <a:xfrm>
            <a:off x="1814245" y="5105780"/>
            <a:ext cx="2198039" cy="179959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5" name="object 125"/>
          <p:cNvSpPr txBox="1"/>
          <p:nvPr/>
        </p:nvSpPr>
        <p:spPr>
          <a:xfrm>
            <a:off x="1850355" y="5114126"/>
            <a:ext cx="20828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007FE0"/>
                </a:solidFill>
                <a:latin typeface="宋体"/>
                <a:cs typeface="宋体"/>
              </a:rPr>
              <a:t>不同城市等级用户对智能家居产品偏好度</a:t>
            </a:r>
            <a:endParaRPr sz="900">
              <a:latin typeface="宋体"/>
              <a:cs typeface="宋体"/>
            </a:endParaRPr>
          </a:p>
        </p:txBody>
      </p:sp>
      <p:sp>
        <p:nvSpPr>
          <p:cNvPr id="126" name="object 126"/>
          <p:cNvSpPr/>
          <p:nvPr/>
        </p:nvSpPr>
        <p:spPr>
          <a:xfrm>
            <a:off x="1814248" y="5195751"/>
            <a:ext cx="2198370" cy="90170"/>
          </a:xfrm>
          <a:custGeom>
            <a:rect l="l" t="t" r="r" b="b"/>
            <a:pathLst>
              <a:path w="2198370" h="90170">
                <a:moveTo>
                  <a:pt x="0" y="89941"/>
                </a:moveTo>
                <a:lnTo>
                  <a:pt x="2108098" y="89941"/>
                </a:lnTo>
                <a:lnTo>
                  <a:pt x="2143104" y="82872"/>
                </a:lnTo>
                <a:lnTo>
                  <a:pt x="2171688" y="63596"/>
                </a:lnTo>
                <a:lnTo>
                  <a:pt x="2190960" y="35007"/>
                </a:lnTo>
                <a:lnTo>
                  <a:pt x="2198027" y="0"/>
                </a:lnTo>
              </a:path>
            </a:pathLst>
          </a:custGeom>
          <a:ln w="8255">
            <a:solidFill>
              <a:srgbClr val="00CA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7" name="object 127"/>
          <p:cNvSpPr/>
          <p:nvPr/>
        </p:nvSpPr>
        <p:spPr>
          <a:xfrm>
            <a:off x="1589201" y="5135939"/>
            <a:ext cx="171259" cy="152880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8" name="object 128"/>
          <p:cNvSpPr txBox="1"/>
          <p:nvPr/>
        </p:nvSpPr>
        <p:spPr>
          <a:xfrm>
            <a:off x="5895478" y="1100720"/>
            <a:ext cx="4487545" cy="1739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715" indent="203200" algn="just">
              <a:lnSpc>
                <a:spcPct val="156200"/>
              </a:lnSpc>
              <a:spcBef>
                <a:spcPts val="100"/>
              </a:spcBef>
            </a:pP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随着人们健康认知的升级，环保家居的理念得到越来越多人的认同，这也成为了人们在购置家 居产品时更多地考虑家居环保性和健康性的背景。健康底线趋势背后是一种责任感，这既是对自己 </a:t>
            </a:r>
            <a:r>
              <a:rPr sz="800" spc="5">
                <a:solidFill>
                  <a:srgbClr val="323031"/>
                </a:solidFill>
                <a:latin typeface="宋体"/>
                <a:cs typeface="宋体"/>
              </a:rPr>
              <a:t>的责任，更是对家人的责任。</a:t>
            </a:r>
            <a:endParaRPr sz="800">
              <a:latin typeface="宋体"/>
              <a:cs typeface="宋体"/>
            </a:endParaRPr>
          </a:p>
          <a:p>
            <a:pPr marL="12700" marR="5715" indent="203200">
              <a:lnSpc>
                <a:spcPct val="156200"/>
              </a:lnSpc>
            </a:pP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不仅如此，用户对家居健康的诉求更为立体和全面，无论入住前的装修阶段还是入住后的居住 </a:t>
            </a:r>
            <a:r>
              <a:rPr sz="800" spc="5">
                <a:solidFill>
                  <a:srgbClr val="323031"/>
                </a:solidFill>
                <a:latin typeface="宋体"/>
                <a:cs typeface="宋体"/>
              </a:rPr>
              <a:t>阶段，无论居住健康方面还是生活健康方面，均表现出对健康的强烈诉求。</a:t>
            </a:r>
            <a:endParaRPr sz="800">
              <a:latin typeface="宋体"/>
              <a:cs typeface="宋体"/>
            </a:endParaRPr>
          </a:p>
          <a:p>
            <a:pPr marL="12700" marR="5080" indent="203200" algn="just">
              <a:lnSpc>
                <a:spcPct val="156200"/>
              </a:lnSpc>
            </a:pPr>
            <a:r>
              <a:rPr sz="800" spc="15">
                <a:solidFill>
                  <a:srgbClr val="323031"/>
                </a:solidFill>
                <a:latin typeface="宋体"/>
                <a:cs typeface="宋体"/>
              </a:rPr>
              <a:t>新家入住前，用户为了打造健康的居住环境，在家装阶段就注重健康材料的购买和使用。在装 修时，用户会选购浅加工的板材、净味漆等材料，来保证居住环境中空气的健康。巨量算数数据显 </a:t>
            </a:r>
            <a:r>
              <a:rPr sz="800" spc="30">
                <a:solidFill>
                  <a:srgbClr val="323031"/>
                </a:solidFill>
                <a:latin typeface="宋体"/>
                <a:cs typeface="宋体"/>
              </a:rPr>
              <a:t>示，入住前家装健康相关内容播放量同比增长</a:t>
            </a:r>
            <a:r>
              <a:rPr sz="800" spc="25">
                <a:solidFill>
                  <a:srgbClr val="323031"/>
                </a:solidFill>
                <a:latin typeface="宋体"/>
                <a:cs typeface="宋体"/>
              </a:rPr>
              <a:t>55.5%，</a:t>
            </a:r>
            <a:r>
              <a:rPr sz="800" spc="30">
                <a:solidFill>
                  <a:srgbClr val="323031"/>
                </a:solidFill>
                <a:latin typeface="宋体"/>
                <a:cs typeface="宋体"/>
              </a:rPr>
              <a:t>其中，0醛地板、丝绸墙布、天然木材是播 </a:t>
            </a:r>
            <a:r>
              <a:rPr sz="800" spc="60">
                <a:solidFill>
                  <a:srgbClr val="323031"/>
                </a:solidFill>
                <a:latin typeface="宋体"/>
                <a:cs typeface="宋体"/>
              </a:rPr>
              <a:t>放量增长最快的三类产品，相关内容播放量同比分别增长</a:t>
            </a:r>
            <a:r>
              <a:rPr sz="800" spc="30">
                <a:solidFill>
                  <a:srgbClr val="323031"/>
                </a:solidFill>
                <a:latin typeface="宋体"/>
                <a:cs typeface="宋体"/>
              </a:rPr>
              <a:t>1173%</a:t>
            </a:r>
            <a:r>
              <a:rPr sz="800" spc="60">
                <a:solidFill>
                  <a:srgbClr val="323031"/>
                </a:solidFill>
                <a:latin typeface="宋体"/>
                <a:cs typeface="宋体"/>
              </a:rPr>
              <a:t>、</a:t>
            </a:r>
            <a:r>
              <a:rPr sz="800" spc="30">
                <a:solidFill>
                  <a:srgbClr val="323031"/>
                </a:solidFill>
                <a:latin typeface="宋体"/>
                <a:cs typeface="宋体"/>
              </a:rPr>
              <a:t>592%</a:t>
            </a:r>
            <a:r>
              <a:rPr sz="800" spc="60">
                <a:solidFill>
                  <a:srgbClr val="323031"/>
                </a:solidFill>
                <a:latin typeface="宋体"/>
                <a:cs typeface="宋体"/>
              </a:rPr>
              <a:t>、</a:t>
            </a:r>
            <a:r>
              <a:rPr sz="800" spc="30">
                <a:solidFill>
                  <a:srgbClr val="323031"/>
                </a:solidFill>
                <a:latin typeface="宋体"/>
                <a:cs typeface="宋体"/>
              </a:rPr>
              <a:t>556%</a:t>
            </a:r>
            <a:r>
              <a:rPr sz="800" spc="60">
                <a:solidFill>
                  <a:srgbClr val="323031"/>
                </a:solidFill>
                <a:latin typeface="宋体"/>
                <a:cs typeface="宋体"/>
              </a:rPr>
              <a:t>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29" name="object 129"/>
          <p:cNvSpPr/>
          <p:nvPr/>
        </p:nvSpPr>
        <p:spPr>
          <a:xfrm>
            <a:off x="6266535" y="4911775"/>
            <a:ext cx="145770" cy="1691004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0" name="object 130"/>
          <p:cNvSpPr/>
          <p:nvPr/>
        </p:nvSpPr>
        <p:spPr>
          <a:xfrm>
            <a:off x="6644957" y="5189334"/>
            <a:ext cx="145770" cy="1413446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1" name="object 131"/>
          <p:cNvSpPr/>
          <p:nvPr/>
        </p:nvSpPr>
        <p:spPr>
          <a:xfrm>
            <a:off x="7023366" y="5213197"/>
            <a:ext cx="145783" cy="1389583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2" name="object 132"/>
          <p:cNvSpPr/>
          <p:nvPr/>
        </p:nvSpPr>
        <p:spPr>
          <a:xfrm>
            <a:off x="7401789" y="6053950"/>
            <a:ext cx="145770" cy="548830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3" name="object 133"/>
          <p:cNvSpPr/>
          <p:nvPr/>
        </p:nvSpPr>
        <p:spPr>
          <a:xfrm>
            <a:off x="7780210" y="6078854"/>
            <a:ext cx="145757" cy="523925"/>
          </a:xfrm>
          <a:prstGeom prst="rect">
            <a:avLst/>
          </a:prstGeom>
          <a:blipFill>
            <a:blip r:embed="rId2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4" name="object 134"/>
          <p:cNvSpPr/>
          <p:nvPr/>
        </p:nvSpPr>
        <p:spPr>
          <a:xfrm>
            <a:off x="8158619" y="6093510"/>
            <a:ext cx="145770" cy="509270"/>
          </a:xfrm>
          <a:prstGeom prst="rect">
            <a:avLst/>
          </a:prstGeom>
          <a:blipFill>
            <a:blip r:embed="rId2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5" name="object 135"/>
          <p:cNvSpPr/>
          <p:nvPr/>
        </p:nvSpPr>
        <p:spPr>
          <a:xfrm>
            <a:off x="8537028" y="6229006"/>
            <a:ext cx="145783" cy="373773"/>
          </a:xfrm>
          <a:prstGeom prst="rect">
            <a:avLst/>
          </a:prstGeom>
          <a:blipFill>
            <a:blip r:embed="rId2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6" name="object 136"/>
          <p:cNvSpPr/>
          <p:nvPr/>
        </p:nvSpPr>
        <p:spPr>
          <a:xfrm>
            <a:off x="8915450" y="6415900"/>
            <a:ext cx="145770" cy="186880"/>
          </a:xfrm>
          <a:prstGeom prst="rect">
            <a:avLst/>
          </a:prstGeom>
          <a:blipFill>
            <a:blip r:embed="rId2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7" name="object 137"/>
          <p:cNvSpPr/>
          <p:nvPr/>
        </p:nvSpPr>
        <p:spPr>
          <a:xfrm>
            <a:off x="9293872" y="6459296"/>
            <a:ext cx="145770" cy="143484"/>
          </a:xfrm>
          <a:prstGeom prst="rect">
            <a:avLst/>
          </a:prstGeom>
          <a:blipFill>
            <a:blip r:embed="rId3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8" name="object 138"/>
          <p:cNvSpPr/>
          <p:nvPr/>
        </p:nvSpPr>
        <p:spPr>
          <a:xfrm>
            <a:off x="9672281" y="6472897"/>
            <a:ext cx="145770" cy="129882"/>
          </a:xfrm>
          <a:prstGeom prst="rect">
            <a:avLst/>
          </a:prstGeom>
          <a:blipFill>
            <a:blip r:embed="rId3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9" name="object 139"/>
          <p:cNvSpPr/>
          <p:nvPr/>
        </p:nvSpPr>
        <p:spPr>
          <a:xfrm>
            <a:off x="10050691" y="6537832"/>
            <a:ext cx="145783" cy="70205"/>
          </a:xfrm>
          <a:prstGeom prst="rect">
            <a:avLst/>
          </a:prstGeom>
          <a:blipFill>
            <a:blip r:embed="rId3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0" name="object 140"/>
          <p:cNvSpPr txBox="1"/>
          <p:nvPr/>
        </p:nvSpPr>
        <p:spPr>
          <a:xfrm>
            <a:off x="6644382" y="6626841"/>
            <a:ext cx="152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500">
                <a:solidFill>
                  <a:srgbClr val="323031"/>
                </a:solidFill>
                <a:latin typeface="宋体"/>
                <a:cs typeface="宋体"/>
              </a:rPr>
              <a:t>丝绸 墙布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41" name="object 141"/>
          <p:cNvSpPr txBox="1"/>
          <p:nvPr/>
        </p:nvSpPr>
        <p:spPr>
          <a:xfrm>
            <a:off x="6266303" y="6626841"/>
            <a:ext cx="152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2065">
              <a:lnSpc>
                <a:spcPct val="100000"/>
              </a:lnSpc>
              <a:spcBef>
                <a:spcPts val="100"/>
              </a:spcBef>
            </a:pPr>
            <a:r>
              <a:rPr sz="500" spc="15">
                <a:solidFill>
                  <a:srgbClr val="323031"/>
                </a:solidFill>
                <a:latin typeface="宋体"/>
                <a:cs typeface="宋体"/>
              </a:rPr>
              <a:t>0醛 </a:t>
            </a:r>
            <a:r>
              <a:rPr sz="500">
                <a:solidFill>
                  <a:srgbClr val="323031"/>
                </a:solidFill>
                <a:latin typeface="宋体"/>
                <a:cs typeface="宋体"/>
              </a:rPr>
              <a:t>地板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42" name="object 142"/>
          <p:cNvSpPr txBox="1"/>
          <p:nvPr/>
        </p:nvSpPr>
        <p:spPr>
          <a:xfrm>
            <a:off x="8125075" y="6626841"/>
            <a:ext cx="21590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>
                <a:solidFill>
                  <a:srgbClr val="323031"/>
                </a:solidFill>
                <a:latin typeface="宋体"/>
                <a:cs typeface="宋体"/>
              </a:rPr>
              <a:t>净味漆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43" name="object 143"/>
          <p:cNvSpPr txBox="1"/>
          <p:nvPr/>
        </p:nvSpPr>
        <p:spPr>
          <a:xfrm>
            <a:off x="7022524" y="6626841"/>
            <a:ext cx="152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500">
                <a:solidFill>
                  <a:srgbClr val="323031"/>
                </a:solidFill>
                <a:latin typeface="宋体"/>
                <a:cs typeface="宋体"/>
              </a:rPr>
              <a:t>天然 木材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44" name="object 144"/>
          <p:cNvSpPr txBox="1"/>
          <p:nvPr/>
        </p:nvSpPr>
        <p:spPr>
          <a:xfrm>
            <a:off x="7368853" y="6626841"/>
            <a:ext cx="21590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>
                <a:solidFill>
                  <a:srgbClr val="323031"/>
                </a:solidFill>
                <a:latin typeface="宋体"/>
                <a:cs typeface="宋体"/>
              </a:rPr>
              <a:t>水性漆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45" name="object 145"/>
          <p:cNvSpPr txBox="1"/>
          <p:nvPr/>
        </p:nvSpPr>
        <p:spPr>
          <a:xfrm>
            <a:off x="8503153" y="6626841"/>
            <a:ext cx="21590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>
                <a:solidFill>
                  <a:srgbClr val="323031"/>
                </a:solidFill>
                <a:latin typeface="宋体"/>
                <a:cs typeface="宋体"/>
              </a:rPr>
              <a:t>竹地板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46" name="object 146"/>
          <p:cNvSpPr txBox="1"/>
          <p:nvPr/>
        </p:nvSpPr>
        <p:spPr>
          <a:xfrm>
            <a:off x="7746932" y="6626841"/>
            <a:ext cx="2159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1750">
              <a:lnSpc>
                <a:spcPct val="100000"/>
              </a:lnSpc>
              <a:spcBef>
                <a:spcPts val="100"/>
              </a:spcBef>
            </a:pPr>
            <a:r>
              <a:rPr sz="500">
                <a:solidFill>
                  <a:srgbClr val="323031"/>
                </a:solidFill>
                <a:latin typeface="宋体"/>
                <a:cs typeface="宋体"/>
              </a:rPr>
              <a:t>无纺 布壁纸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47" name="object 147"/>
          <p:cNvSpPr txBox="1"/>
          <p:nvPr/>
        </p:nvSpPr>
        <p:spPr>
          <a:xfrm>
            <a:off x="10015597" y="6626841"/>
            <a:ext cx="2159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1750">
              <a:lnSpc>
                <a:spcPct val="100000"/>
              </a:lnSpc>
              <a:spcBef>
                <a:spcPts val="100"/>
              </a:spcBef>
            </a:pPr>
            <a:r>
              <a:rPr sz="500">
                <a:solidFill>
                  <a:srgbClr val="323031"/>
                </a:solidFill>
                <a:latin typeface="宋体"/>
                <a:cs typeface="宋体"/>
              </a:rPr>
              <a:t>木丝 吸声板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48" name="object 148"/>
          <p:cNvSpPr txBox="1"/>
          <p:nvPr/>
        </p:nvSpPr>
        <p:spPr>
          <a:xfrm>
            <a:off x="8849546" y="6626841"/>
            <a:ext cx="27940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>
                <a:solidFill>
                  <a:srgbClr val="323031"/>
                </a:solidFill>
                <a:latin typeface="宋体"/>
                <a:cs typeface="宋体"/>
              </a:rPr>
              <a:t>实木家具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49" name="object 149"/>
          <p:cNvSpPr txBox="1"/>
          <p:nvPr/>
        </p:nvSpPr>
        <p:spPr>
          <a:xfrm>
            <a:off x="9259439" y="6626841"/>
            <a:ext cx="21590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>
                <a:solidFill>
                  <a:srgbClr val="323031"/>
                </a:solidFill>
                <a:latin typeface="宋体"/>
                <a:cs typeface="宋体"/>
              </a:rPr>
              <a:t>生态板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50" name="object 150"/>
          <p:cNvSpPr txBox="1"/>
          <p:nvPr/>
        </p:nvSpPr>
        <p:spPr>
          <a:xfrm>
            <a:off x="9637517" y="6626841"/>
            <a:ext cx="21590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>
                <a:solidFill>
                  <a:srgbClr val="323031"/>
                </a:solidFill>
                <a:latin typeface="宋体"/>
                <a:cs typeface="宋体"/>
              </a:rPr>
              <a:t>硅藻泥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51" name="object 151"/>
          <p:cNvSpPr/>
          <p:nvPr/>
        </p:nvSpPr>
        <p:spPr>
          <a:xfrm>
            <a:off x="8242122" y="3469423"/>
            <a:ext cx="329133" cy="496404"/>
          </a:xfrm>
          <a:prstGeom prst="rect">
            <a:avLst/>
          </a:prstGeom>
          <a:blipFill>
            <a:blip r:embed="rId3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2" name="object 152"/>
          <p:cNvSpPr/>
          <p:nvPr/>
        </p:nvSpPr>
        <p:spPr>
          <a:xfrm>
            <a:off x="9573958" y="3059341"/>
            <a:ext cx="329133" cy="906487"/>
          </a:xfrm>
          <a:prstGeom prst="rect">
            <a:avLst/>
          </a:prstGeom>
          <a:blipFill>
            <a:blip r:embed="rId3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3" name="object 153"/>
          <p:cNvSpPr/>
          <p:nvPr/>
        </p:nvSpPr>
        <p:spPr>
          <a:xfrm>
            <a:off x="8891917" y="3399320"/>
            <a:ext cx="282651" cy="341753"/>
          </a:xfrm>
          <a:prstGeom prst="rect">
            <a:avLst/>
          </a:prstGeom>
          <a:blipFill>
            <a:blip r:embed="rId3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4" name="object 154"/>
          <p:cNvSpPr txBox="1"/>
          <p:nvPr/>
        </p:nvSpPr>
        <p:spPr>
          <a:xfrm>
            <a:off x="8981339" y="3071242"/>
            <a:ext cx="17970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">
                <a:solidFill>
                  <a:srgbClr val="323031"/>
                </a:solidFill>
                <a:latin typeface="宋体"/>
                <a:cs typeface="宋体"/>
              </a:rPr>
              <a:t>增速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55" name="object 155"/>
          <p:cNvSpPr txBox="1"/>
          <p:nvPr/>
        </p:nvSpPr>
        <p:spPr>
          <a:xfrm>
            <a:off x="8866533" y="3171280"/>
            <a:ext cx="470534" cy="20701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150" b="1" spc="15">
                <a:solidFill>
                  <a:srgbClr val="FE9D1A"/>
                </a:solidFill>
                <a:latin typeface="Arial"/>
                <a:cs typeface="Arial"/>
              </a:rPr>
              <a:t>55.5</a:t>
            </a:r>
            <a:r>
              <a:rPr sz="1150" spc="15">
                <a:solidFill>
                  <a:srgbClr val="FE9D1A"/>
                </a:solidFill>
                <a:latin typeface="宋体"/>
                <a:cs typeface="宋体"/>
              </a:rPr>
              <a:t>％</a:t>
            </a:r>
            <a:endParaRPr sz="1150">
              <a:latin typeface="宋体"/>
              <a:cs typeface="宋体"/>
            </a:endParaRPr>
          </a:p>
        </p:txBody>
      </p:sp>
      <p:sp>
        <p:nvSpPr>
          <p:cNvPr id="156" name="object 156"/>
          <p:cNvSpPr txBox="1"/>
          <p:nvPr/>
        </p:nvSpPr>
        <p:spPr>
          <a:xfrm>
            <a:off x="7994367" y="3788417"/>
            <a:ext cx="2153920" cy="499745"/>
          </a:xfrm>
          <a:prstGeom prst="rect">
            <a:avLst/>
          </a:prstGeom>
        </p:spPr>
        <p:txBody>
          <a:bodyPr vert="horz" wrap="square" lIns="0" tIns="654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15"/>
              </a:spcBef>
              <a:tabLst>
                <a:tab pos="2140585"/>
              </a:tabLst>
            </a:pPr>
            <a:r>
              <a:rPr sz="900" u="sng">
                <a:solidFill>
                  <a:srgbClr val="007FE0"/>
                </a:solidFill>
                <a:uFill>
                  <a:solidFill>
                    <a:srgbClr val="4C4D4F"/>
                  </a:solidFill>
                </a:uFill>
                <a:latin typeface="Times New Roman"/>
                <a:cs typeface="Times New Roman"/>
              </a:rPr>
              <a:t> 	</a:t>
            </a:r>
            <a:endParaRPr sz="900">
              <a:latin typeface="Times New Roman"/>
              <a:cs typeface="Times New Roman"/>
            </a:endParaRPr>
          </a:p>
          <a:p>
            <a:pPr marL="141605">
              <a:lnSpc>
                <a:spcPct val="100000"/>
              </a:lnSpc>
              <a:spcBef>
                <a:spcPts val="275"/>
              </a:spcBef>
              <a:tabLst>
                <a:tab pos="1463040"/>
              </a:tabLst>
            </a:pPr>
            <a:r>
              <a:rPr sz="600" spc="40">
                <a:solidFill>
                  <a:srgbClr val="323031"/>
                </a:solidFill>
                <a:latin typeface="宋体"/>
                <a:cs typeface="宋体"/>
              </a:rPr>
              <a:t>2022</a:t>
            </a:r>
            <a:r>
              <a:rPr sz="600" spc="85">
                <a:solidFill>
                  <a:srgbClr val="323031"/>
                </a:solidFill>
                <a:latin typeface="宋体"/>
                <a:cs typeface="宋体"/>
              </a:rPr>
              <a:t>年</a:t>
            </a:r>
            <a:r>
              <a:rPr sz="600" spc="40">
                <a:solidFill>
                  <a:srgbClr val="323031"/>
                </a:solidFill>
                <a:latin typeface="宋体"/>
                <a:cs typeface="宋体"/>
              </a:rPr>
              <a:t>1-11</a:t>
            </a:r>
            <a:r>
              <a:rPr sz="600" spc="85">
                <a:solidFill>
                  <a:srgbClr val="323031"/>
                </a:solidFill>
                <a:latin typeface="宋体"/>
                <a:cs typeface="宋体"/>
              </a:rPr>
              <a:t>月	</a:t>
            </a:r>
            <a:r>
              <a:rPr sz="600" spc="40">
                <a:solidFill>
                  <a:srgbClr val="323031"/>
                </a:solidFill>
                <a:latin typeface="宋体"/>
                <a:cs typeface="宋体"/>
              </a:rPr>
              <a:t>2023</a:t>
            </a:r>
            <a:r>
              <a:rPr sz="600" spc="85">
                <a:solidFill>
                  <a:srgbClr val="323031"/>
                </a:solidFill>
                <a:latin typeface="宋体"/>
                <a:cs typeface="宋体"/>
              </a:rPr>
              <a:t>年</a:t>
            </a:r>
            <a:r>
              <a:rPr sz="600" spc="40">
                <a:solidFill>
                  <a:srgbClr val="323031"/>
                </a:solidFill>
                <a:latin typeface="宋体"/>
                <a:cs typeface="宋体"/>
              </a:rPr>
              <a:t>1-11</a:t>
            </a:r>
            <a:r>
              <a:rPr sz="600" spc="85">
                <a:solidFill>
                  <a:srgbClr val="323031"/>
                </a:solidFill>
                <a:latin typeface="宋体"/>
                <a:cs typeface="宋体"/>
              </a:rPr>
              <a:t>月</a:t>
            </a:r>
            <a:endParaRPr sz="600">
              <a:latin typeface="宋体"/>
              <a:cs typeface="宋体"/>
            </a:endParaRPr>
          </a:p>
          <a:p>
            <a:pPr marL="168910">
              <a:lnSpc>
                <a:spcPct val="100000"/>
              </a:lnSpc>
              <a:spcBef>
                <a:spcPts val="580"/>
              </a:spcBef>
            </a:pPr>
            <a:r>
              <a:rPr sz="550" spc="40">
                <a:solidFill>
                  <a:srgbClr val="87888B"/>
                </a:solidFill>
                <a:latin typeface="宋体"/>
                <a:cs typeface="宋体"/>
              </a:rPr>
              <a:t>数据来源：巨量算数</a:t>
            </a:r>
            <a:r>
              <a:rPr sz="550" spc="20">
                <a:solidFill>
                  <a:srgbClr val="87888B"/>
                </a:solidFill>
                <a:latin typeface="宋体"/>
                <a:cs typeface="宋体"/>
              </a:rPr>
              <a:t>，2022</a:t>
            </a:r>
            <a:r>
              <a:rPr sz="550" spc="40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550" spc="20">
                <a:solidFill>
                  <a:srgbClr val="87888B"/>
                </a:solidFill>
                <a:latin typeface="宋体"/>
                <a:cs typeface="宋体"/>
              </a:rPr>
              <a:t>1-11</a:t>
            </a:r>
            <a:r>
              <a:rPr sz="550" spc="40">
                <a:solidFill>
                  <a:srgbClr val="87888B"/>
                </a:solidFill>
                <a:latin typeface="宋体"/>
                <a:cs typeface="宋体"/>
              </a:rPr>
              <a:t>月、</a:t>
            </a:r>
            <a:r>
              <a:rPr sz="550" spc="20">
                <a:solidFill>
                  <a:srgbClr val="87888B"/>
                </a:solidFill>
                <a:latin typeface="宋体"/>
                <a:cs typeface="宋体"/>
              </a:rPr>
              <a:t>2023</a:t>
            </a:r>
            <a:r>
              <a:rPr sz="550" spc="40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550" spc="20">
                <a:solidFill>
                  <a:srgbClr val="87888B"/>
                </a:solidFill>
                <a:latin typeface="宋体"/>
                <a:cs typeface="宋体"/>
              </a:rPr>
              <a:t>1-11</a:t>
            </a:r>
            <a:r>
              <a:rPr sz="550" spc="40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57" name="object 157"/>
          <p:cNvSpPr/>
          <p:nvPr/>
        </p:nvSpPr>
        <p:spPr>
          <a:xfrm>
            <a:off x="6534315" y="894803"/>
            <a:ext cx="3088119" cy="21971"/>
          </a:xfrm>
          <a:prstGeom prst="rect">
            <a:avLst/>
          </a:prstGeom>
          <a:blipFill>
            <a:blip r:embed="rId3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8" name="object 158"/>
          <p:cNvSpPr/>
          <p:nvPr/>
        </p:nvSpPr>
        <p:spPr>
          <a:xfrm>
            <a:off x="5906964" y="478909"/>
            <a:ext cx="541020" cy="438150"/>
          </a:xfrm>
          <a:custGeom>
            <a:rect l="l" t="t" r="r" b="b"/>
            <a:pathLst>
              <a:path w="541020" h="438150">
                <a:moveTo>
                  <a:pt x="418541" y="0"/>
                </a:moveTo>
                <a:lnTo>
                  <a:pt x="0" y="173469"/>
                </a:lnTo>
                <a:lnTo>
                  <a:pt x="0" y="437870"/>
                </a:lnTo>
                <a:lnTo>
                  <a:pt x="540740" y="437870"/>
                </a:lnTo>
                <a:lnTo>
                  <a:pt x="540740" y="86182"/>
                </a:lnTo>
                <a:lnTo>
                  <a:pt x="418541" y="0"/>
                </a:lnTo>
                <a:close/>
              </a:path>
            </a:pathLst>
          </a:custGeom>
          <a:solidFill>
            <a:srgbClr val="00CA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9" name="object 159"/>
          <p:cNvSpPr/>
          <p:nvPr/>
        </p:nvSpPr>
        <p:spPr>
          <a:xfrm>
            <a:off x="5906964" y="438618"/>
            <a:ext cx="541020" cy="173990"/>
          </a:xfrm>
          <a:custGeom>
            <a:rect l="l" t="t" r="r" b="b"/>
            <a:pathLst>
              <a:path w="541020" h="173990">
                <a:moveTo>
                  <a:pt x="0" y="173469"/>
                </a:moveTo>
                <a:lnTo>
                  <a:pt x="418541" y="0"/>
                </a:lnTo>
                <a:lnTo>
                  <a:pt x="540740" y="86169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0" name="object 160"/>
          <p:cNvSpPr txBox="1"/>
          <p:nvPr/>
        </p:nvSpPr>
        <p:spPr>
          <a:xfrm>
            <a:off x="5930602" y="536852"/>
            <a:ext cx="506730" cy="46609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900" b="1" spc="-65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900" b="1" spc="-180">
                <a:solidFill>
                  <a:srgbClr val="FFFFFF"/>
                </a:solidFill>
                <a:latin typeface="Arial"/>
                <a:cs typeface="Arial"/>
              </a:rPr>
              <a:t>.</a:t>
            </a:r>
            <a:r>
              <a:rPr sz="2900" b="1" spc="-5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2900">
              <a:latin typeface="Arial"/>
              <a:cs typeface="Arial"/>
            </a:endParaRPr>
          </a:p>
        </p:txBody>
      </p:sp>
      <p:sp>
        <p:nvSpPr>
          <p:cNvPr id="161" name="object 161"/>
          <p:cNvSpPr txBox="1">
            <a:spLocks noGrp="1"/>
          </p:cNvSpPr>
          <p:nvPr>
            <p:ph type="title"/>
          </p:nvPr>
        </p:nvSpPr>
        <p:spPr>
          <a:xfrm>
            <a:off x="6571791" y="408888"/>
            <a:ext cx="141224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solidFill>
                  <a:srgbClr val="007FE0"/>
                </a:solidFill>
              </a:rPr>
              <a:t>趋势二</a:t>
            </a:r>
            <a:r>
              <a:rPr sz="1500" spc="-415">
                <a:solidFill>
                  <a:srgbClr val="007FE0"/>
                </a:solidFill>
              </a:rPr>
              <a:t> </a:t>
            </a:r>
            <a:r>
              <a:rPr sz="1500">
                <a:solidFill>
                  <a:srgbClr val="007FE0"/>
                </a:solidFill>
              </a:rPr>
              <a:t>健康为先</a:t>
            </a:r>
            <a:endParaRPr sz="1500"/>
          </a:p>
        </p:txBody>
      </p:sp>
      <p:sp>
        <p:nvSpPr>
          <p:cNvPr id="162" name="object 162"/>
          <p:cNvSpPr txBox="1"/>
          <p:nvPr/>
        </p:nvSpPr>
        <p:spPr>
          <a:xfrm>
            <a:off x="6567409" y="678445"/>
            <a:ext cx="3073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solidFill>
                  <a:srgbClr val="007FE0"/>
                </a:solidFill>
                <a:latin typeface="宋体"/>
                <a:cs typeface="宋体"/>
              </a:rPr>
              <a:t>贯穿于装修前后，存在于衣食住场景</a:t>
            </a:r>
            <a:endParaRPr sz="1500">
              <a:latin typeface="宋体"/>
              <a:cs typeface="宋体"/>
            </a:endParaRPr>
          </a:p>
        </p:txBody>
      </p:sp>
      <p:sp>
        <p:nvSpPr>
          <p:cNvPr id="163" name="object 163"/>
          <p:cNvSpPr/>
          <p:nvPr/>
        </p:nvSpPr>
        <p:spPr>
          <a:xfrm>
            <a:off x="9521206" y="807899"/>
            <a:ext cx="195783" cy="195783"/>
          </a:xfrm>
          <a:prstGeom prst="rect">
            <a:avLst/>
          </a:prstGeom>
          <a:blipFill>
            <a:blip r:embed="rId3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4" name="object 164"/>
          <p:cNvSpPr/>
          <p:nvPr/>
        </p:nvSpPr>
        <p:spPr>
          <a:xfrm>
            <a:off x="5896205" y="6607453"/>
            <a:ext cx="4464050" cy="0"/>
          </a:xfrm>
          <a:custGeom>
            <a:rect l="l" t="t" r="r" b="b"/>
            <a:pathLst>
              <a:path w="4464050">
                <a:moveTo>
                  <a:pt x="0" y="0"/>
                </a:moveTo>
                <a:lnTo>
                  <a:pt x="4463999" y="0"/>
                </a:lnTo>
              </a:path>
            </a:pathLst>
          </a:custGeom>
          <a:ln w="6350">
            <a:solidFill>
              <a:srgbClr val="4C4D4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5" name="object 165"/>
          <p:cNvSpPr txBox="1"/>
          <p:nvPr/>
        </p:nvSpPr>
        <p:spPr>
          <a:xfrm>
            <a:off x="6214442" y="4769620"/>
            <a:ext cx="28511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00">
                <a:solidFill>
                  <a:srgbClr val="414042"/>
                </a:solidFill>
                <a:latin typeface="宋体"/>
                <a:cs typeface="宋体"/>
              </a:rPr>
              <a:t>1173%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66" name="object 166"/>
          <p:cNvSpPr txBox="1"/>
          <p:nvPr/>
        </p:nvSpPr>
        <p:spPr>
          <a:xfrm>
            <a:off x="6602834" y="5057123"/>
            <a:ext cx="23876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10">
                <a:solidFill>
                  <a:srgbClr val="414042"/>
                </a:solidFill>
                <a:latin typeface="宋体"/>
                <a:cs typeface="宋体"/>
              </a:rPr>
              <a:t>592%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67" name="object 167"/>
          <p:cNvSpPr txBox="1"/>
          <p:nvPr/>
        </p:nvSpPr>
        <p:spPr>
          <a:xfrm>
            <a:off x="6981624" y="5057123"/>
            <a:ext cx="2393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14">
                <a:solidFill>
                  <a:srgbClr val="414042"/>
                </a:solidFill>
                <a:latin typeface="宋体"/>
                <a:cs typeface="宋体"/>
              </a:rPr>
              <a:t>556%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68" name="object 168"/>
          <p:cNvSpPr txBox="1"/>
          <p:nvPr/>
        </p:nvSpPr>
        <p:spPr>
          <a:xfrm>
            <a:off x="7361481" y="5783766"/>
            <a:ext cx="23812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14">
                <a:solidFill>
                  <a:srgbClr val="414042"/>
                </a:solidFill>
                <a:latin typeface="宋体"/>
                <a:cs typeface="宋体"/>
              </a:rPr>
              <a:t>202%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69" name="object 169"/>
          <p:cNvSpPr txBox="1"/>
          <p:nvPr/>
        </p:nvSpPr>
        <p:spPr>
          <a:xfrm>
            <a:off x="7739814" y="5872463"/>
            <a:ext cx="2393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14">
                <a:solidFill>
                  <a:srgbClr val="414042"/>
                </a:solidFill>
                <a:latin typeface="宋体"/>
                <a:cs typeface="宋体"/>
              </a:rPr>
              <a:t>197%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70" name="object 170"/>
          <p:cNvSpPr txBox="1"/>
          <p:nvPr/>
        </p:nvSpPr>
        <p:spPr>
          <a:xfrm>
            <a:off x="8119366" y="5931518"/>
            <a:ext cx="23812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10">
                <a:solidFill>
                  <a:srgbClr val="414042"/>
                </a:solidFill>
                <a:latin typeface="宋体"/>
                <a:cs typeface="宋体"/>
              </a:rPr>
              <a:t>172%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71" name="object 171"/>
          <p:cNvSpPr txBox="1"/>
          <p:nvPr/>
        </p:nvSpPr>
        <p:spPr>
          <a:xfrm>
            <a:off x="8498309" y="6076679"/>
            <a:ext cx="23876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10">
                <a:solidFill>
                  <a:srgbClr val="414042"/>
                </a:solidFill>
                <a:latin typeface="宋体"/>
                <a:cs typeface="宋体"/>
              </a:rPr>
              <a:t>130%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72" name="object 172"/>
          <p:cNvSpPr txBox="1"/>
          <p:nvPr/>
        </p:nvSpPr>
        <p:spPr>
          <a:xfrm>
            <a:off x="8900340" y="6271065"/>
            <a:ext cx="19304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30">
                <a:solidFill>
                  <a:srgbClr val="414042"/>
                </a:solidFill>
                <a:latin typeface="宋体"/>
                <a:cs typeface="宋体"/>
              </a:rPr>
              <a:t>60%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73" name="object 173"/>
          <p:cNvSpPr txBox="1"/>
          <p:nvPr/>
        </p:nvSpPr>
        <p:spPr>
          <a:xfrm>
            <a:off x="9279587" y="6326996"/>
            <a:ext cx="19240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30">
                <a:solidFill>
                  <a:srgbClr val="414042"/>
                </a:solidFill>
                <a:latin typeface="宋体"/>
                <a:cs typeface="宋体"/>
              </a:rPr>
              <a:t>57%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74" name="object 174"/>
          <p:cNvSpPr txBox="1"/>
          <p:nvPr/>
        </p:nvSpPr>
        <p:spPr>
          <a:xfrm>
            <a:off x="9658149" y="6351761"/>
            <a:ext cx="19367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35">
                <a:solidFill>
                  <a:srgbClr val="414042"/>
                </a:solidFill>
                <a:latin typeface="宋体"/>
                <a:cs typeface="宋体"/>
              </a:rPr>
              <a:t>48%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75" name="object 175"/>
          <p:cNvSpPr txBox="1"/>
          <p:nvPr/>
        </p:nvSpPr>
        <p:spPr>
          <a:xfrm>
            <a:off x="10037853" y="6420493"/>
            <a:ext cx="19240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130">
                <a:solidFill>
                  <a:srgbClr val="414042"/>
                </a:solidFill>
                <a:latin typeface="宋体"/>
                <a:cs typeface="宋体"/>
              </a:rPr>
              <a:t>10%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76" name="object 176"/>
          <p:cNvSpPr/>
          <p:nvPr/>
        </p:nvSpPr>
        <p:spPr>
          <a:xfrm flipH="1">
            <a:off x="6173272" y="4759521"/>
            <a:ext cx="0" cy="2181225"/>
          </a:xfrm>
          <a:custGeom>
            <a:rect l="l" t="t" r="r" b="b"/>
            <a:pathLst>
              <a:path h="2181225">
                <a:moveTo>
                  <a:pt x="0" y="0"/>
                </a:moveTo>
                <a:lnTo>
                  <a:pt x="0" y="2181212"/>
                </a:lnTo>
              </a:path>
            </a:pathLst>
          </a:custGeom>
          <a:ln w="6350">
            <a:solidFill>
              <a:srgbClr val="4C4D4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7" name="object 177"/>
          <p:cNvSpPr txBox="1"/>
          <p:nvPr/>
        </p:nvSpPr>
        <p:spPr>
          <a:xfrm>
            <a:off x="5885284" y="6283790"/>
            <a:ext cx="20320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95">
                <a:solidFill>
                  <a:srgbClr val="414042"/>
                </a:solidFill>
                <a:latin typeface="宋体"/>
                <a:cs typeface="宋体"/>
              </a:rPr>
              <a:t>100%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83" name="object 183"/>
          <p:cNvSpPr txBox="1"/>
          <p:nvPr/>
        </p:nvSpPr>
        <p:spPr>
          <a:xfrm>
            <a:off x="3760505" y="6991736"/>
            <a:ext cx="1162050" cy="106680"/>
          </a:xfrm>
          <a:prstGeom prst="rect">
            <a:avLst/>
          </a:prstGeom>
        </p:spPr>
        <p:txBody>
          <a:bodyPr vert="horz" wrap="square" lIns="0" tIns="50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0"/>
              </a:spcBef>
            </a:pP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数据来源：巨量算数</a:t>
            </a:r>
            <a:r>
              <a:rPr sz="550" spc="15">
                <a:solidFill>
                  <a:srgbClr val="87888B"/>
                </a:solidFill>
                <a:latin typeface="宋体"/>
                <a:cs typeface="宋体"/>
              </a:rPr>
              <a:t>，2023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550" spc="10">
                <a:solidFill>
                  <a:srgbClr val="87888B"/>
                </a:solidFill>
                <a:latin typeface="宋体"/>
                <a:cs typeface="宋体"/>
              </a:rPr>
              <a:t>1-8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84" name="object 184"/>
          <p:cNvSpPr txBox="1"/>
          <p:nvPr/>
        </p:nvSpPr>
        <p:spPr>
          <a:xfrm>
            <a:off x="9138137" y="6986297"/>
            <a:ext cx="1203325" cy="106680"/>
          </a:xfrm>
          <a:prstGeom prst="rect">
            <a:avLst/>
          </a:prstGeom>
        </p:spPr>
        <p:txBody>
          <a:bodyPr vert="horz" wrap="square" lIns="0" tIns="50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0"/>
              </a:spcBef>
            </a:pP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数据来源：巨量算数</a:t>
            </a:r>
            <a:r>
              <a:rPr sz="550" spc="15">
                <a:solidFill>
                  <a:srgbClr val="87888B"/>
                </a:solidFill>
                <a:latin typeface="宋体"/>
                <a:cs typeface="宋体"/>
              </a:rPr>
              <a:t>，2023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年</a:t>
            </a:r>
            <a:r>
              <a:rPr sz="550" spc="10">
                <a:solidFill>
                  <a:srgbClr val="87888B"/>
                </a:solidFill>
                <a:latin typeface="宋体"/>
                <a:cs typeface="宋体"/>
              </a:rPr>
              <a:t>1-11</a:t>
            </a:r>
            <a:r>
              <a:rPr sz="550" spc="25">
                <a:solidFill>
                  <a:srgbClr val="87888B"/>
                </a:solidFill>
                <a:latin typeface="宋体"/>
                <a:cs typeface="宋体"/>
              </a:rPr>
              <a:t>月</a:t>
            </a:r>
            <a:endParaRPr sz="550">
              <a:latin typeface="宋体"/>
              <a:cs typeface="宋体"/>
            </a:endParaRPr>
          </a:p>
        </p:txBody>
      </p:sp>
      <p:sp>
        <p:nvSpPr>
          <p:cNvPr id="185" name="object 185"/>
          <p:cNvSpPr txBox="1"/>
          <p:nvPr/>
        </p:nvSpPr>
        <p:spPr>
          <a:xfrm>
            <a:off x="9847529" y="7245984"/>
            <a:ext cx="528955" cy="113664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 spc="150">
                <a:solidFill>
                  <a:srgbClr val="4C4D4F"/>
                </a:solidFill>
                <a:latin typeface="宋体"/>
                <a:cs typeface="宋体"/>
              </a:rPr>
              <a:t>PAGE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60">
                <a:solidFill>
                  <a:srgbClr val="4C4D4F"/>
                </a:solidFill>
                <a:latin typeface="宋体"/>
                <a:cs typeface="宋体"/>
              </a:rPr>
              <a:t>19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-125">
                <a:solidFill>
                  <a:srgbClr val="4C4D4F"/>
                </a:solidFill>
                <a:latin typeface="宋体"/>
                <a:cs typeface="宋体"/>
              </a:rPr>
              <a:t>/</a:t>
            </a:r>
            <a:r>
              <a:rPr sz="600" spc="-155">
                <a:solidFill>
                  <a:srgbClr val="4C4D4F"/>
                </a:solidFill>
                <a:latin typeface="宋体"/>
                <a:cs typeface="宋体"/>
              </a:rPr>
              <a:t> </a:t>
            </a:r>
            <a:r>
              <a:rPr sz="600" spc="60">
                <a:solidFill>
                  <a:srgbClr val="4C4D4F"/>
                </a:solidFill>
                <a:latin typeface="宋体"/>
                <a:cs typeface="宋体"/>
              </a:rPr>
              <a:t>20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78" name="object 178"/>
          <p:cNvSpPr txBox="1"/>
          <p:nvPr/>
        </p:nvSpPr>
        <p:spPr>
          <a:xfrm>
            <a:off x="5885538" y="6014170"/>
            <a:ext cx="20320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95">
                <a:solidFill>
                  <a:srgbClr val="414042"/>
                </a:solidFill>
                <a:latin typeface="宋体"/>
                <a:cs typeface="宋体"/>
              </a:rPr>
              <a:t>200%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79" name="object 179"/>
          <p:cNvSpPr txBox="1"/>
          <p:nvPr/>
        </p:nvSpPr>
        <p:spPr>
          <a:xfrm>
            <a:off x="5885411" y="5739596"/>
            <a:ext cx="20320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90">
                <a:solidFill>
                  <a:srgbClr val="414042"/>
                </a:solidFill>
                <a:latin typeface="宋体"/>
                <a:cs typeface="宋体"/>
              </a:rPr>
              <a:t>300%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80" name="object 180"/>
          <p:cNvSpPr txBox="1"/>
          <p:nvPr/>
        </p:nvSpPr>
        <p:spPr>
          <a:xfrm>
            <a:off x="5885157" y="5474991"/>
            <a:ext cx="203835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95">
                <a:solidFill>
                  <a:srgbClr val="414042"/>
                </a:solidFill>
                <a:latin typeface="宋体"/>
                <a:cs typeface="宋体"/>
              </a:rPr>
              <a:t>400%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81" name="object 181"/>
          <p:cNvSpPr txBox="1"/>
          <p:nvPr/>
        </p:nvSpPr>
        <p:spPr>
          <a:xfrm>
            <a:off x="5885284" y="5197940"/>
            <a:ext cx="203200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95">
                <a:solidFill>
                  <a:srgbClr val="414042"/>
                </a:solidFill>
                <a:latin typeface="宋体"/>
                <a:cs typeface="宋体"/>
              </a:rPr>
              <a:t>500%</a:t>
            </a:r>
            <a:endParaRPr sz="500">
              <a:latin typeface="宋体"/>
              <a:cs typeface="宋体"/>
            </a:endParaRPr>
          </a:p>
        </p:txBody>
      </p:sp>
      <p:sp>
        <p:nvSpPr>
          <p:cNvPr id="182" name="object 182"/>
          <p:cNvSpPr txBox="1"/>
          <p:nvPr/>
        </p:nvSpPr>
        <p:spPr>
          <a:xfrm>
            <a:off x="5876521" y="4928320"/>
            <a:ext cx="241935" cy="10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" spc="85">
                <a:solidFill>
                  <a:srgbClr val="414042"/>
                </a:solidFill>
                <a:latin typeface="宋体"/>
                <a:cs typeface="宋体"/>
              </a:rPr>
              <a:t>1000%</a:t>
            </a:r>
            <a:endParaRPr sz="5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5250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https://d.book118.com/937152101014006030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宋体</vt:lpstr>
      <vt:lpstr>Franklin Gothic Demi</vt:lpstr>
      <vt:lpstr>Times New Roman</vt:lpstr>
      <vt:lpstr>Microsoft JhengHei</vt:lpstr>
      <vt:lpstr>Office Theme</vt:lpstr>
      <vt:lpstr>中国家居行业
2023年度趋势盘点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趋势一 智能生活
从单品智能，到全屋智能</vt:lpstr>
      <vt:lpstr>PowerPoint Presentation</vt:lpstr>
      <vt:lpstr>PowerPoint Presentation</vt:lpstr>
      <vt:lpstr>趋势二 健康为先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2024-09-01T12:33:38.725</cp:lastPrinted>
  <dcterms:created xsi:type="dcterms:W3CDTF">2024-09-01T04:33:38Z</dcterms:created>
  <dcterms:modified xsi:type="dcterms:W3CDTF">2024-09-01T04:33:41Z</dcterms:modified>
</cp:coreProperties>
</file>