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DPTPFP+FQQRMB+ArialMT"/>
      <p:regular r:id="rId18"/>
    </p:embeddedFont>
    <p:embeddedFont>
      <p:font typeface="LNTPNM+MS-UIGothic"/>
      <p:regular r:id="rId19"/>
    </p:embeddedFont>
    <p:embeddedFont>
      <p:font typeface="CVJDNP+BOWTCV+MicrosoftYaHei"/>
      <p:regular r:id="rId20"/>
    </p:embeddedFont>
    <p:embeddedFont>
      <p:font typeface="VPCMOV+VHFHOQ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7EB3E-2349-4E7B-8CCE-811838FF9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13678-B9BB-4D78-887B-3A31DC2BE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FA47F-B240-4060-8AF3-D580913F8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6FA603-A036-4D5A-AAC3-5AB18276E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484843-1B5E-4521-8570-007D96D63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FCA039-3FFB-4628-BC78-D4FE87731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6C6167-4364-45C3-9AE5-B063C9838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6902F-1BF6-46E9-9124-0C926967A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B8B4F2-732F-4A98-BA48-6B01844AB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EA805-1F5D-4417-B8A4-66F91B5FC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020BD-61C5-455E-AB8C-A88667900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52160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5491421" cy="2977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PTPFP+FQQRMB+ArialMT"/>
                <a:cs typeface="DPTPFP+FQQRM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LNTPNM+MS-UIGothic"/>
                <a:cs typeface="LNTPNM+MS-UIGothic"/>
              </a:rPr>
              <a:t>室内差异性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传导</a:t>
            </a:r>
            <a:r>
              <a:rPr sz="2400">
                <a:solidFill>
                  <a:srgbClr val="00B6FF"/>
                </a:solidFill>
                <a:latin typeface="LNTPNM+MS-UIGothic"/>
                <a:cs typeface="LNTPNM+MS-UIGothic"/>
              </a:rPr>
              <a:t>阻滞概述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PTPFP+FQQRMB+ArialMT"/>
                <a:cs typeface="DPTPFP+FQQRM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LNTPNM+MS-UIGothic"/>
                <a:cs typeface="LNTPNM+MS-UIGothic"/>
              </a:rPr>
              <a:t>室内差异性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传导</a:t>
            </a:r>
            <a:r>
              <a:rPr sz="2400">
                <a:solidFill>
                  <a:srgbClr val="00B6FF"/>
                </a:solidFill>
                <a:latin typeface="LNTPNM+MS-UIGothic"/>
                <a:cs typeface="LNTPNM+MS-UIGothic"/>
              </a:rPr>
              <a:t>阻滞心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电图</a:t>
            </a:r>
            <a:r>
              <a:rPr sz="2400">
                <a:solidFill>
                  <a:srgbClr val="00B6FF"/>
                </a:solidFill>
                <a:latin typeface="LNTPNM+MS-UIGothic"/>
                <a:cs typeface="LNTPNM+MS-UIGothic"/>
              </a:rPr>
              <a:t>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PTPFP+FQQRMB+ArialMT"/>
                <a:cs typeface="DPTPFP+FQQRM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LNTPNM+MS-UIGothic"/>
                <a:cs typeface="LNTPNM+MS-UIGothic"/>
              </a:rPr>
              <a:t>室内差异性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传导</a:t>
            </a:r>
            <a:r>
              <a:rPr sz="2400">
                <a:solidFill>
                  <a:srgbClr val="00B6FF"/>
                </a:solidFill>
                <a:latin typeface="LNTPNM+MS-UIGothic"/>
                <a:cs typeface="LNTPNM+MS-UIGothic"/>
              </a:rPr>
              <a:t>阻滞的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B6FF"/>
                </a:solidFill>
                <a:latin typeface="LNTPNM+MS-UIGothic"/>
                <a:cs typeface="LNTPNM+MS-UIGothic"/>
              </a:rPr>
              <a:t>防与治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PTPFP+FQQRMB+ArialMT"/>
                <a:cs typeface="DPTPFP+FQQRM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LNTPNM+MS-UIGothic"/>
                <a:cs typeface="LNTPNM+MS-UIGothic"/>
              </a:rPr>
              <a:t>室内差异性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传导</a:t>
            </a:r>
            <a:r>
              <a:rPr sz="2400">
                <a:solidFill>
                  <a:srgbClr val="00B6FF"/>
                </a:solidFill>
                <a:latin typeface="LNTPNM+MS-UIGothic"/>
                <a:cs typeface="LNTPNM+MS-UIGothic"/>
              </a:rPr>
              <a:t>阻滞案例分析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PTPFP+FQQRMB+ArialMT"/>
                <a:cs typeface="DPTPFP+FQQRM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LNTPNM+MS-UIGothic"/>
                <a:cs typeface="LNTPNM+MS-UIGothic"/>
              </a:rPr>
              <a:t>相关知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识</a:t>
            </a:r>
            <a:r>
              <a:rPr sz="2400">
                <a:solidFill>
                  <a:srgbClr val="00B6FF"/>
                </a:solidFill>
                <a:latin typeface="LNTPNM+MS-UIGothic"/>
                <a:cs typeface="LNTPNM+MS-UIGothic"/>
              </a:rPr>
              <a:t>点拓展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CVJDNP+BOWTCV+MicrosoftYaHei"/>
                <a:cs typeface="CVJDNP+BOWTCV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LNTPNM+MS-UIGothic"/>
                <a:cs typeface="LNTPNM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NTPNM+MS-UIGothic"/>
                <a:cs typeface="LNTPNM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LNTPNM+MS-UIGothic"/>
                <a:cs typeface="LNTPNM+MS-UIGothic"/>
              </a:rPr>
              <a:t>与分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LNTPNM+MS-UIGothic"/>
                <a:cs typeface="LNTPNM+MS-UIGothic"/>
              </a:rPr>
              <a:t>定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4348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NTPNM+MS-UIGothic"/>
                <a:cs typeface="LNTPNM+MS-UIGothic"/>
              </a:rPr>
              <a:t>室内差异性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传导</a:t>
            </a:r>
            <a:r>
              <a:rPr sz="1350">
                <a:solidFill>
                  <a:srgbClr val="FFFFFF"/>
                </a:solidFill>
                <a:latin typeface="LNTPNM+MS-UIGothic"/>
                <a:cs typeface="LNTPNM+MS-UIGothic"/>
              </a:rPr>
              <a:t>阻滞（</a:t>
            </a:r>
            <a:r>
              <a:rPr sz="1350">
                <a:solidFill>
                  <a:srgbClr val="FFFFFF"/>
                </a:solidFill>
                <a:latin typeface="CVJDNP+BOWTCV+MicrosoftYaHei"/>
                <a:cs typeface="CVJDNP+BOWTCV+MicrosoftYaHei"/>
              </a:rPr>
              <a:t>Differences in Intraventricular Conduction Delay</a:t>
            </a:r>
            <a:r>
              <a:rPr sz="1350">
                <a:solidFill>
                  <a:srgbClr val="FFFFFF"/>
                </a:solidFill>
                <a:latin typeface="LNTPNM+MS-UIGothic"/>
                <a:cs typeface="LNTPNM+MS-UIGothic"/>
              </a:rPr>
              <a:t>）是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NTPNM+MS-UIGothic"/>
                <a:cs typeface="LNTPNM+MS-UIGothic"/>
              </a:rPr>
              <a:t>指由于心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脏传导</a:t>
            </a:r>
            <a:r>
              <a:rPr sz="1350">
                <a:solidFill>
                  <a:srgbClr val="FFFFFF"/>
                </a:solidFill>
                <a:latin typeface="LNTPNM+MS-UIGothic"/>
                <a:cs typeface="LNTPNM+MS-UIGothic"/>
              </a:rPr>
              <a:t>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LNTPNM+MS-UIGothic"/>
                <a:cs typeface="LNTPNM+MS-UIGothic"/>
              </a:rPr>
              <a:t>各部分的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传导</a:t>
            </a:r>
            <a:r>
              <a:rPr sz="1350">
                <a:solidFill>
                  <a:srgbClr val="FFFFFF"/>
                </a:solidFill>
                <a:latin typeface="LNTPNM+MS-UIGothic"/>
                <a:cs typeface="LNTPNM+MS-UIGothic"/>
              </a:rPr>
              <a:t>速度不同，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LNTPNM+MS-UIGothic"/>
                <a:cs typeface="LNTPNM+MS-UIGothic"/>
              </a:rPr>
              <a:t>致心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电图</a:t>
            </a:r>
            <a:r>
              <a:rPr sz="1350">
                <a:solidFill>
                  <a:srgbClr val="FFFFFF"/>
                </a:solidFill>
                <a:latin typeface="LNTPNM+MS-UIGothic"/>
                <a:cs typeface="LNTPNM+MS-UIGothic"/>
              </a:rPr>
              <a:t>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FFFFFF"/>
                </a:solidFill>
                <a:latin typeface="LNTPNM+MS-UIGothic"/>
                <a:cs typeface="LNTPNM+MS-UIGothic"/>
              </a:rPr>
              <a:t>示</a:t>
            </a:r>
            <a:r>
              <a:rPr sz="1350">
                <a:solidFill>
                  <a:srgbClr val="FFFFFF"/>
                </a:solidFill>
                <a:latin typeface="CVJDNP+BOWTCV+MicrosoftYaHei"/>
                <a:cs typeface="CVJDNP+BOWTCV+MicrosoftYaHei"/>
              </a:rPr>
              <a:t>QRS</a:t>
            </a:r>
            <a:r>
              <a:rPr sz="1350">
                <a:solidFill>
                  <a:srgbClr val="FFFFFF"/>
                </a:solidFill>
                <a:latin typeface="LNTPNM+MS-UIGothic"/>
                <a:cs typeface="LNTPNM+MS-UIGothic"/>
              </a:rPr>
              <a:t>波形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LNTPNM+MS-UIGothic"/>
                <a:cs typeface="LNTPNM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LNTPNM+MS-UIGothic"/>
                <a:cs typeface="LNTPNM+MS-UIGothic"/>
              </a:rPr>
              <a:t>的异常。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LNTPNM+MS-UIGothic"/>
                <a:cs typeface="LNTPNM+MS-UIGothic"/>
              </a:rPr>
              <a:t>分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NTPNM+MS-UIGothic"/>
                <a:cs typeface="LNTPNM+MS-UIGothic"/>
              </a:rPr>
              <a:t>室内差异性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传导</a:t>
            </a:r>
            <a:r>
              <a:rPr sz="1350">
                <a:solidFill>
                  <a:srgbClr val="FFFFFF"/>
                </a:solidFill>
                <a:latin typeface="LNTPNM+MS-UIGothic"/>
                <a:cs typeface="LNTPNM+MS-UIGothic"/>
              </a:rPr>
              <a:t>阻滞通常分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LNTPNM+MS-UIGothic"/>
                <a:cs typeface="LNTPNM+MS-UIGothic"/>
              </a:rPr>
              <a:t>左束支阻滞、右束支阻滞、左前分支阻滞、左后分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959203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NTPNM+MS-UIGothic"/>
                <a:cs typeface="LNTPNM+MS-UIGothic"/>
              </a:rPr>
              <a:t>支阻滞等。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NTPNM+MS-UIGothic"/>
                <a:cs typeface="LNTPNM+MS-UIGothic"/>
              </a:rPr>
              <a:t>室内差异性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传导</a:t>
            </a:r>
            <a:r>
              <a:rPr sz="3000">
                <a:solidFill>
                  <a:srgbClr val="00B6FF"/>
                </a:solidFill>
                <a:latin typeface="LNTPNM+MS-UIGothic"/>
                <a:cs typeface="LNTPNM+MS-UIGothic"/>
              </a:rPr>
              <a:t>阻滞的病因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PCMOV+VHFHOQ+MicrosoftYaHei-Bold"/>
                <a:cs typeface="VPCMOV+VHFHOQ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PCMOV+VHFHOQ+MicrosoftYaHei-Bold"/>
                <a:cs typeface="VPCMOV+VHFHOQ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PCMOV+VHFHOQ+MicrosoftYaHei-Bold"/>
                <a:cs typeface="VPCMOV+VHFHOQ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LNTPNM+MS-UIGothic"/>
                <a:cs typeface="LNTPNM+MS-UIGothic"/>
              </a:rPr>
              <a:t>心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脏</a:t>
            </a:r>
            <a:r>
              <a:rPr sz="2000" spc="25">
                <a:solidFill>
                  <a:srgbClr val="00B6FF"/>
                </a:solidFill>
                <a:latin typeface="LNTPNM+MS-UIGothic"/>
                <a:cs typeface="LNTPNM+MS-UIGothic"/>
              </a:rPr>
              <a:t>疾病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LNTPNM+MS-UIGothic"/>
                <a:cs typeface="LNTPNM+MS-UIGothic"/>
              </a:rPr>
              <a:t>先天性心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脏</a:t>
            </a:r>
            <a:r>
              <a:rPr sz="2000">
                <a:solidFill>
                  <a:srgbClr val="00B6FF"/>
                </a:solidFill>
                <a:latin typeface="LNTPNM+MS-UIGothic"/>
                <a:cs typeface="LNTPNM+MS-UIGothic"/>
              </a:rPr>
              <a:t>病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LNTPNM+MS-UIGothic"/>
                <a:cs typeface="LNTPNM+MS-UIGothic"/>
              </a:rPr>
              <a:t>其他疾病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NTPNM+MS-UIGothic"/>
                <a:cs typeface="LNTPNM+MS-UIGothic"/>
              </a:rPr>
              <a:t>室内差异性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传导</a:t>
            </a:r>
            <a:r>
              <a:rPr sz="3000">
                <a:solidFill>
                  <a:srgbClr val="00B6FF"/>
                </a:solidFill>
                <a:latin typeface="LNTPNM+MS-UIGothic"/>
                <a:cs typeface="LNTPNM+MS-UIGothic"/>
              </a:rPr>
              <a:t>阻滞的症状与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00B6FF"/>
                </a:solidFill>
                <a:latin typeface="LNTPNM+MS-UIGothic"/>
                <a:cs typeface="LNTPNM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LNTPNM+MS-UIGothic"/>
                <a:cs typeface="LNTPNM+MS-UIGothic"/>
              </a:rPr>
              <a:t>症状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317245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诊</a:t>
            </a:r>
            <a:r>
              <a:rPr sz="1600">
                <a:solidFill>
                  <a:srgbClr val="00B6FF"/>
                </a:solidFill>
                <a:latin typeface="LNTPNM+MS-UIGothic"/>
                <a:cs typeface="LNTPNM+MS-UIGothic"/>
              </a:rPr>
              <a:t>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48926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鉴别诊</a:t>
            </a:r>
            <a:r>
              <a:rPr sz="1600">
                <a:solidFill>
                  <a:srgbClr val="00B6FF"/>
                </a:solidFill>
                <a:latin typeface="LNTPNM+MS-UIGothic"/>
                <a:cs typeface="LNTPNM+MS-UIGothic"/>
              </a:rPr>
              <a:t>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NTPNM+MS-UIGothic"/>
                <a:cs typeface="LNTPNM+MS-UIGothic"/>
              </a:rPr>
              <a:t>正常心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0250" y="1781809"/>
            <a:ext cx="988567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VPCMOV+VHFHOQ+MicrosoftYaHei-Bold"/>
                <a:cs typeface="VPCMOV+VHFHOQ+MicrosoftYaHei-Bold"/>
              </a:rPr>
              <a:t>PR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600">
                <a:solidFill>
                  <a:srgbClr val="FFFFFF"/>
                </a:solidFill>
                <a:latin typeface="LNTPNM+MS-UIGothic"/>
                <a:cs typeface="LNTPNM+MS-UIGothic"/>
              </a:rPr>
              <a:t>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24525" y="1781175"/>
            <a:ext cx="1144219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VPCMOV+VHFHOQ+MicrosoftYaHei-Bold"/>
                <a:cs typeface="VPCMOV+VHFHOQ+MicrosoftYaHei-Bold"/>
              </a:rPr>
              <a:t>QRS</a:t>
            </a:r>
            <a:r>
              <a:rPr sz="1600">
                <a:solidFill>
                  <a:srgbClr val="FFFFFF"/>
                </a:solidFill>
                <a:latin typeface="LNTPNM+MS-UIGothic"/>
                <a:cs typeface="LNTPNM+MS-UIGothic"/>
              </a:rPr>
              <a:t>波群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24075" y="4335779"/>
            <a:ext cx="758545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VPCMOV+VHFHOQ+MicrosoftYaHei-Bold"/>
                <a:cs typeface="VPCMOV+VHFHOQ+MicrosoftYaHei-Bold"/>
              </a:rPr>
              <a:t>ST</a:t>
            </a:r>
            <a:r>
              <a:rPr sz="1600">
                <a:solidFill>
                  <a:srgbClr val="FFFFFF"/>
                </a:solidFill>
                <a:latin typeface="LNTPNM+MS-UIGothic"/>
                <a:cs typeface="LNTPNM+MS-UIGothic"/>
              </a:rPr>
              <a:t>段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978525" y="4335779"/>
            <a:ext cx="635812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VPCMOV+VHFHOQ+MicrosoftYaHei-Bold"/>
                <a:cs typeface="VPCMOV+VHFHOQ+MicrosoftYaHei-Bold"/>
              </a:rPr>
              <a:t>T</a:t>
            </a:r>
            <a:r>
              <a:rPr sz="1600">
                <a:solidFill>
                  <a:srgbClr val="FFFFFF"/>
                </a:solidFill>
                <a:latin typeface="LNTPNM+MS-UIGothic"/>
                <a:cs typeface="LNTPNM+MS-UIGothic"/>
              </a:rPr>
              <a:t>波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NTPNM+MS-UIGothic"/>
                <a:cs typeface="LNTPNM+MS-UIGothic"/>
              </a:rPr>
              <a:t>室内差异性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传导</a:t>
            </a:r>
            <a:r>
              <a:rPr sz="3000">
                <a:solidFill>
                  <a:srgbClr val="00B6FF"/>
                </a:solidFill>
                <a:latin typeface="LNTPNM+MS-UIGothic"/>
                <a:cs typeface="LNTPNM+MS-UIGothic"/>
              </a:rPr>
              <a:t>阻滞心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电图</a:t>
            </a:r>
            <a:r>
              <a:rPr sz="3000">
                <a:solidFill>
                  <a:srgbClr val="00B6FF"/>
                </a:solidFill>
                <a:latin typeface="LNTPNM+MS-UIGothic"/>
                <a:cs typeface="LNTPNM+MS-UIGothic"/>
              </a:rPr>
              <a:t>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NTPNM+MS-UIGothic"/>
                <a:cs typeface="LNTPNM+MS-UIGothic"/>
              </a:rPr>
              <a:t>室内差异性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传导</a:t>
            </a:r>
            <a:r>
              <a:rPr sz="3000">
                <a:solidFill>
                  <a:srgbClr val="00B6FF"/>
                </a:solidFill>
                <a:latin typeface="LNTPNM+MS-UIGothic"/>
                <a:cs typeface="LNTPNM+MS-UIGothic"/>
              </a:rPr>
              <a:t>阻滞心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电图鉴别诊</a:t>
            </a:r>
            <a:r>
              <a:rPr sz="3000">
                <a:solidFill>
                  <a:srgbClr val="00B6FF"/>
                </a:solidFill>
                <a:latin typeface="LNTPNM+MS-UIGothic"/>
                <a:cs typeface="LNTPNM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68224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LNTPNM+MS-UIGothic"/>
                <a:cs typeface="LNTPNM+MS-UIGothic"/>
              </a:rPr>
              <a:t>与室性心律失常</a:t>
            </a: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鉴别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268224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LNTPNM+MS-UIGothic"/>
                <a:cs typeface="LNTPNM+MS-UIGothic"/>
              </a:rPr>
              <a:t>与束支</a:t>
            </a: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传导</a:t>
            </a:r>
            <a:r>
              <a:rPr sz="2000" spc="15">
                <a:solidFill>
                  <a:srgbClr val="00B6FF"/>
                </a:solidFill>
                <a:latin typeface="LNTPNM+MS-UIGothic"/>
                <a:cs typeface="LNTPNM+MS-UIGothic"/>
              </a:rPr>
              <a:t>阻滞</a:t>
            </a: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鉴别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B6FF"/>
                </a:solidFill>
                <a:latin typeface="LNTPNM+MS-UIGothic"/>
                <a:cs typeface="LNTPNM+MS-UIGothic"/>
              </a:rPr>
              <a:t>防措施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092462" cy="23793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LNTPNM+MS-UIGothic"/>
                <a:cs typeface="LNTPNM+MS-UIGothic"/>
              </a:rPr>
              <a:t>保持健康的生活方式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LNTPNM+MS-UIGothic"/>
                <a:cs typeface="LNTPNM+MS-UIGothic"/>
              </a:rPr>
              <a:t>控制基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础</a:t>
            </a:r>
            <a:r>
              <a:rPr sz="2300" spc="25">
                <a:solidFill>
                  <a:srgbClr val="00B6FF"/>
                </a:solidFill>
                <a:latin typeface="LNTPNM+MS-UIGothic"/>
                <a:cs typeface="LNTPNM+MS-UIGothic"/>
              </a:rPr>
              <a:t>疾病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480040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LNTPNM+MS-UIGothic"/>
                <a:cs typeface="LNTPNM+MS-UIGothic"/>
              </a:rPr>
              <a:t>定期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检查</a:t>
            </a:r>
            <a:r>
              <a:rPr sz="2300" spc="25">
                <a:solidFill>
                  <a:srgbClr val="00B6FF"/>
                </a:solidFill>
                <a:latin typeface="LNTPNM+MS-UIGothic"/>
                <a:cs typeface="LNTPNM+MS-UIGothic"/>
              </a:rPr>
              <a:t>心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电图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NTPNM+MS-UIGothic"/>
                <a:cs typeface="LNTPNM+MS-UIGothic"/>
              </a:rPr>
              <a:t>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00B6FF"/>
                </a:solidFill>
                <a:latin typeface="LNTPNM+MS-UIGothic"/>
                <a:cs typeface="LNTPNM+MS-UIGothic"/>
              </a:rPr>
              <a:t>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2300" spc="25">
                <a:solidFill>
                  <a:srgbClr val="00B6FF"/>
                </a:solidFill>
                <a:latin typeface="LNTPNM+MS-UIGothic"/>
                <a:cs typeface="LNTPNM+MS-UIGothic"/>
              </a:rPr>
              <a:t>症治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LNTPNM+MS-UIGothic"/>
                <a:cs typeface="LNTPNM+MS-UIGothic"/>
              </a:rPr>
              <a:t>消除病因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2300" spc="25">
                <a:solidFill>
                  <a:srgbClr val="00B6FF"/>
                </a:solidFill>
                <a:latin typeface="LNTPNM+MS-UIGothic"/>
                <a:cs typeface="LNTPNM+MS-UIGothic"/>
              </a:rPr>
              <a:t>防并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00B6FF"/>
                </a:solidFill>
                <a:latin typeface="LNTPNM+MS-UIGothic"/>
                <a:cs typeface="LNTPNM+MS-UIGothic"/>
              </a:rPr>
              <a:t>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https://d.book118.com/937152160110006046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DPTPFP+FQQRMB+ArialMT</vt:lpstr>
      <vt:lpstr>Times New Roman</vt:lpstr>
      <vt:lpstr>LNTPNM+MS-UIGothic</vt:lpstr>
      <vt:lpstr>SimSun</vt:lpstr>
      <vt:lpstr>CVJDNP+BOWTCV+MicrosoftYaHei</vt:lpstr>
      <vt:lpstr>VPCMOV+VHFHOQ+MicrosoftYaHei-Bold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2024-09-21T16:42:17.254</cp:lastPrinted>
  <dcterms:created xsi:type="dcterms:W3CDTF">2024-09-21T08:42:17Z</dcterms:created>
  <dcterms:modified xsi:type="dcterms:W3CDTF">2024-09-21T08:42:18Z</dcterms:modified>
</cp:coreProperties>
</file>