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17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blipFill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pn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.xml" /><Relationship Id="rId2" Type="http://schemas.openxmlformats.org/officeDocument/2006/relationships/image" Target="../media/image1.png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.xml" /><Relationship Id="rId2" Type="http://schemas.openxmlformats.org/officeDocument/2006/relationships/tags" Target="../tags/tag4.xml" /><Relationship Id="rId3" Type="http://schemas.openxmlformats.org/officeDocument/2006/relationships/tags" Target="../tags/tag5.xml" /><Relationship Id="rId4" Type="http://schemas.openxmlformats.org/officeDocument/2006/relationships/image" Target="../media/image1.png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image" Target="../media/image1.png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image" Target="../media/image1.png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image" Target="../media/image1.png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image" Target="../media/image1.png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C7B0E-5373-4BC5-9800-3E60A26B9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2A4AF-15B7-4C19-ABEA-6322C0B27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3FCE3-BC67-404D-A0DE-8B23B6918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8571F-814D-4529-A19F-0B3AB06B3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E79342-5C68-49D5-9228-EDB5407BB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D4230B-CD23-496F-9497-E8235D18A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7D84CA-21EE-4735-852F-2D61E8E03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5FF0E-FBB7-4662-8F8E-F96B7A658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FFA28-6A7C-4CEF-9B33-C8BFC5F72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F97CD-7DB6-4685-94A3-5434667B2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C6043-D8E7-4149-BA17-10CB68D24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rotWithShape="1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 rotWithShape="1"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占位符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830580" y="546735"/>
            <a:ext cx="2093595" cy="70548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lvl1pPr>
              <a:defRPr sz="240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</a:defRPr>
            </a:lvl1pPr>
          </a:lstStyle>
          <a:p>
            <a:r>
              <a:rPr lang="zh-CN" altLang="en-US"/>
              <a:t>请你输入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 rotWithShape="1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 rotWithShape="1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 rotWithShape="1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 rotWithShape="1"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圆角矩形 9"/>
          <p:cNvSpPr/>
          <p:nvPr userDrawn="1"/>
        </p:nvSpPr>
        <p:spPr>
          <a:xfrm>
            <a:off x="1644650" y="631190"/>
            <a:ext cx="2385695" cy="499745"/>
          </a:xfrm>
          <a:prstGeom prst="roundRect">
            <a:avLst>
              <a:gd name="adj" fmla="val 18158"/>
            </a:avLst>
          </a:prstGeom>
          <a:solidFill>
            <a:srgbClr val="0087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标题占位符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763905" y="546735"/>
            <a:ext cx="3446780" cy="70548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lvl1pPr>
              <a:defRPr sz="240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</a:defRPr>
            </a:lvl1pPr>
          </a:lstStyle>
          <a:p>
            <a:r>
              <a:rPr lang="zh-CN" altLang="en-US"/>
              <a:t>我是很长很长的标题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blipFill>
          <a:blip r:embed="rId7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blipFill>
          <a:blip r:embed="rId6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blipFill>
          <a:blip r:embed="rId6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6.xml" /><Relationship Id="rId13" Type="http://schemas.openxmlformats.org/officeDocument/2006/relationships/tags" Target="../tags/tag27.xml" /><Relationship Id="rId14" Type="http://schemas.openxmlformats.org/officeDocument/2006/relationships/tags" Target="../tags/tag28.xml" /><Relationship Id="rId15" Type="http://schemas.openxmlformats.org/officeDocument/2006/relationships/tags" Target="../tags/tag29.xml" /><Relationship Id="rId16" Type="http://schemas.openxmlformats.org/officeDocument/2006/relationships/tags" Target="../tags/tag30.xml" /><Relationship Id="rId17" Type="http://schemas.openxmlformats.org/officeDocument/2006/relationships/image" Target="../media/image1.png" /><Relationship Id="rId18" Type="http://schemas.openxmlformats.org/officeDocument/2006/relationships/tags" Target="../tags/tag31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7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515690" y="550615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image" Target="../media/image1.png" /><Relationship Id="rId6" Type="http://schemas.openxmlformats.org/officeDocument/2006/relationships/tags" Target="../tags/tag3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ags" Target="../tags/tag3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7.xml" /><Relationship Id="rId3" Type="http://schemas.openxmlformats.org/officeDocument/2006/relationships/image" Target="../media/image1.png" /><Relationship Id="rId4" Type="http://schemas.openxmlformats.org/officeDocument/2006/relationships/tags" Target="../tags/tag3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9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tags" Target="../tags/tag4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.xml" /><Relationship Id="rId11" Type="http://schemas.openxmlformats.org/officeDocument/2006/relationships/image" Target="../media/image1.png" /><Relationship Id="rId12" Type="http://schemas.openxmlformats.org/officeDocument/2006/relationships/tags" Target="../tags/tag4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6.xml" /><Relationship Id="rId11" Type="http://schemas.openxmlformats.org/officeDocument/2006/relationships/image" Target="../media/image1.png" /><Relationship Id="rId12" Type="http://schemas.openxmlformats.org/officeDocument/2006/relationships/tags" Target="../tags/tag57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image" Target="../media/image3.png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.png" /><Relationship Id="rId11" Type="http://schemas.openxmlformats.org/officeDocument/2006/relationships/tags" Target="../tags/tag66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image" Target="../media/image5.jpeg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image" Target="../media/image1.png" /><Relationship Id="rId9" Type="http://schemas.openxmlformats.org/officeDocument/2006/relationships/tags" Target="../tags/tag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.xml" /><Relationship Id="rId11" Type="http://schemas.openxmlformats.org/officeDocument/2006/relationships/image" Target="../media/image7.png" /><Relationship Id="rId12" Type="http://schemas.openxmlformats.org/officeDocument/2006/relationships/image" Target="../media/image8.png" /><Relationship Id="rId13" Type="http://schemas.openxmlformats.org/officeDocument/2006/relationships/image" Target="../media/image1.png" /><Relationship Id="rId14" Type="http://schemas.openxmlformats.org/officeDocument/2006/relationships/tags" Target="../tags/tag81.xml" /><Relationship Id="rId2" Type="http://schemas.openxmlformats.org/officeDocument/2006/relationships/tags" Target="../tags/tag73.xml" /><Relationship Id="rId3" Type="http://schemas.openxmlformats.org/officeDocument/2006/relationships/image" Target="../media/image6.png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2.xml" /><Relationship Id="rId3" Type="http://schemas.openxmlformats.org/officeDocument/2006/relationships/image" Target="../media/image6.png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image" Target="../media/image9.jpeg" /><Relationship Id="rId8" Type="http://schemas.openxmlformats.org/officeDocument/2006/relationships/image" Target="../media/image1.png" /><Relationship Id="rId9" Type="http://schemas.openxmlformats.org/officeDocument/2006/relationships/tags" Target="../tags/tag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7.xml" /><Relationship Id="rId3" Type="http://schemas.openxmlformats.org/officeDocument/2006/relationships/image" Target="../media/image6.png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image" Target="../media/image10.png" /><Relationship Id="rId8" Type="http://schemas.openxmlformats.org/officeDocument/2006/relationships/image" Target="../media/image1.png" /><Relationship Id="rId9" Type="http://schemas.openxmlformats.org/officeDocument/2006/relationships/tags" Target="../tags/tag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image" Target="../media/image1.png" /><Relationship Id="rId14" Type="http://schemas.openxmlformats.org/officeDocument/2006/relationships/tags" Target="../tags/tag10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image" Target="../media/image11.png" /><Relationship Id="rId8" Type="http://schemas.openxmlformats.org/officeDocument/2006/relationships/tags" Target="../tags/tag97.xml" /><Relationship Id="rId9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2.xml" /><Relationship Id="rId3" Type="http://schemas.openxmlformats.org/officeDocument/2006/relationships/image" Target="../media/image13.jpeg" /><Relationship Id="rId4" Type="http://schemas.openxmlformats.org/officeDocument/2006/relationships/image" Target="../media/image12.jpeg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image" Target="../media/image1.png" /><Relationship Id="rId9" Type="http://schemas.openxmlformats.org/officeDocument/2006/relationships/tags" Target="../tags/tag10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7.xml" /><Relationship Id="rId3" Type="http://schemas.openxmlformats.org/officeDocument/2006/relationships/image" Target="../media/image12.jpeg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image" Target="../media/image14.jpeg" /><Relationship Id="rId8" Type="http://schemas.openxmlformats.org/officeDocument/2006/relationships/image" Target="../media/image1.png" /><Relationship Id="rId9" Type="http://schemas.openxmlformats.org/officeDocument/2006/relationships/tags" Target="../tags/tag1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image" Target="../media/image12.jpeg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image" Target="../media/image15.jpeg" /><Relationship Id="rId8" Type="http://schemas.openxmlformats.org/officeDocument/2006/relationships/image" Target="../media/image1.png" /><Relationship Id="rId9" Type="http://schemas.openxmlformats.org/officeDocument/2006/relationships/tags" Target="../tags/tag1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5620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5"/>
          <p:cNvSpPr txBox="1"/>
          <p:nvPr>
            <p:custDataLst>
              <p:tags r:id="rId2"/>
            </p:custDataLst>
          </p:nvPr>
        </p:nvSpPr>
        <p:spPr>
          <a:xfrm>
            <a:off x="3082290" y="2023745"/>
            <a:ext cx="626872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sz="18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sz="16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pitchFamily="2" charset="2"/>
              <a:buChar char=""/>
              <a:defRPr sz="14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lnSpc>
                <a:spcPct val="100000"/>
              </a:lnSpc>
              <a:spcAft>
                <a:spcPct val="0"/>
              </a:spcAft>
              <a:buFontTx/>
              <a:buNone/>
            </a:pPr>
            <a:r>
              <a:rPr lang="zh-CN" sz="3600" b="1">
                <a:solidFill>
                  <a:srgbClr val="92D05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第</a:t>
            </a:r>
            <a:r>
              <a:rPr lang="en-US" altLang="zh-CN" sz="3600" b="1">
                <a:solidFill>
                  <a:srgbClr val="92D05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5</a:t>
            </a:r>
            <a:r>
              <a:rPr lang="zh-CN" altLang="en-US" sz="3600" b="1">
                <a:solidFill>
                  <a:srgbClr val="92D05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课</a:t>
            </a:r>
            <a:r>
              <a:rPr lang="en-US" altLang="zh-CN" sz="3600" b="1">
                <a:solidFill>
                  <a:srgbClr val="92D05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      </a:t>
            </a:r>
            <a:r>
              <a:rPr lang="zh-CN" altLang="en-US" sz="3600" b="1">
                <a:solidFill>
                  <a:srgbClr val="92D05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新型的购物平台</a:t>
            </a:r>
            <a:endParaRPr lang="zh-CN" altLang="en-US" sz="3600" b="1">
              <a:solidFill>
                <a:srgbClr val="92D050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47" name="组合 46"/>
          <p:cNvGrpSpPr/>
          <p:nvPr/>
        </p:nvGrpSpPr>
        <p:grpSpPr>
          <a:xfrm>
            <a:off x="4186555" y="3253740"/>
            <a:ext cx="3443605" cy="504190"/>
            <a:chOff x="3277" y="7061"/>
            <a:chExt cx="5423" cy="794"/>
          </a:xfrm>
        </p:grpSpPr>
        <p:sp>
          <p:nvSpPr>
            <p:cNvPr id="48" name="文本框 47"/>
            <p:cNvSpPr txBox="1"/>
            <p:nvPr>
              <p:custDataLst>
                <p:tags r:id="rId3"/>
              </p:custDataLst>
            </p:nvPr>
          </p:nvSpPr>
          <p:spPr>
            <a:xfrm>
              <a:off x="3326" y="7091"/>
              <a:ext cx="5350" cy="72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defTabSz="914400" eaLnBrk="1" fontAlgn="auto" hangingPunct="1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kern="1200" cap="none" spc="0" normalizeH="0" baseline="0" noProof="0">
                  <a:solidFill>
                    <a:schemeClr val="tx1">
                      <a:lumMod val="50000"/>
                      <a:lumOff val="50000"/>
                    </a:schemeClr>
                  </a:solidFill>
                  <a:latin typeface="黑体" panose="02010609060101010101" charset="-122"/>
                  <a:ea typeface="黑体" panose="02010609060101010101" charset="-122"/>
                  <a:cs typeface="思源黑体 CN Normal" panose="020b0400000000000000" charset="-122"/>
                </a:rPr>
                <a:t>【桂科版】</a:t>
              </a:r>
              <a:r>
                <a:rPr kumimoji="0" lang="en-US" altLang="zh-CN" sz="2400" b="1" kern="1200" cap="none" spc="0" normalizeH="0" baseline="0" noProof="0">
                  <a:solidFill>
                    <a:schemeClr val="tx1">
                      <a:lumMod val="50000"/>
                      <a:lumOff val="50000"/>
                    </a:schemeClr>
                  </a:solidFill>
                  <a:latin typeface="黑体" panose="02010609060101010101" charset="-122"/>
                  <a:ea typeface="黑体" panose="02010609060101010101" charset="-122"/>
                  <a:cs typeface="思源黑体 CN Normal" panose="020b0400000000000000" charset="-122"/>
                </a:rPr>
                <a:t> </a:t>
              </a:r>
              <a:r>
                <a:rPr kumimoji="0" lang="zh-CN" altLang="en-US" sz="2400" b="1" kern="1200" cap="none" spc="0" normalizeH="0" baseline="0" noProof="0">
                  <a:solidFill>
                    <a:schemeClr val="tx1">
                      <a:lumMod val="50000"/>
                      <a:lumOff val="50000"/>
                    </a:schemeClr>
                  </a:solidFill>
                  <a:latin typeface="黑体" panose="02010609060101010101" charset="-122"/>
                  <a:ea typeface="黑体" panose="02010609060101010101" charset="-122"/>
                  <a:cs typeface="思源黑体 CN Normal" panose="020b0400000000000000" charset="-122"/>
                </a:rPr>
                <a:t>五年级下册</a:t>
              </a:r>
              <a:endParaRPr kumimoji="0" lang="zh-CN" altLang="en-US" sz="2400" b="1" kern="1200" cap="none" spc="0" normalizeH="0" baseline="0" noProof="0">
                <a:solidFill>
                  <a:schemeClr val="tx1">
                    <a:lumMod val="50000"/>
                    <a:lumOff val="50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思源黑体 CN Normal" panose="020b0400000000000000" charset="-122"/>
              </a:endParaRPr>
            </a:p>
          </p:txBody>
        </p:sp>
        <p:sp>
          <p:nvSpPr>
            <p:cNvPr id="49" name="圆角矩形 48"/>
            <p:cNvSpPr/>
            <p:nvPr>
              <p:custDataLst>
                <p:tags r:id="rId4"/>
              </p:custDataLst>
            </p:nvPr>
          </p:nvSpPr>
          <p:spPr>
            <a:xfrm>
              <a:off x="3277" y="7061"/>
              <a:ext cx="5423" cy="794"/>
            </a:xfrm>
            <a:prstGeom prst="roundRect">
              <a:avLst/>
            </a:prstGeom>
            <a:noFill/>
            <a:ln>
              <a:solidFill>
                <a:srgbClr val="92D050"/>
              </a:solidFill>
              <a:prstDash val="dash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2" cy="706438"/>
          </a:xfrm>
        </p:spPr>
        <p:txBody>
          <a:bodyPr vert="horz" lIns="90170" tIns="46990" rIns="90170" bIns="46990" anchor="ctr" anchorCtr="0"/>
          <a:lstStyle/>
          <a:p>
            <a:r>
              <a:rPr lang="zh-CN" altLang="en-US" kern="1200"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内容总览</a:t>
            </a:r>
            <a:endParaRPr lang="zh-CN" altLang="en-US" kern="1200"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844131" y="1358310"/>
            <a:ext cx="1808162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</a:rPr>
              <a:t>素养目标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2990169" y="1361281"/>
            <a:ext cx="652463" cy="617538"/>
            <a:chOff x="7102527" y="1098009"/>
            <a:chExt cx="652104" cy="618410"/>
          </a:xfrm>
        </p:grpSpPr>
        <p:sp>
          <p:nvSpPr>
            <p:cNvPr id="9" name="泪滴形 8"/>
            <p:cNvSpPr/>
            <p:nvPr/>
          </p:nvSpPr>
          <p:spPr>
            <a:xfrm>
              <a:off x="7102527" y="1098009"/>
              <a:ext cx="652104" cy="618410"/>
            </a:xfrm>
            <a:prstGeom prst="teardrop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21" name="文本框 9"/>
            <p:cNvSpPr txBox="1"/>
            <p:nvPr/>
          </p:nvSpPr>
          <p:spPr>
            <a:xfrm>
              <a:off x="7126724" y="1176381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01</a:t>
              </a:r>
              <a:endParaRPr lang="zh-CN" altLang="en-US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11" name="文本框 10"/>
          <p:cNvSpPr txBox="1"/>
          <p:nvPr/>
        </p:nvSpPr>
        <p:spPr>
          <a:xfrm>
            <a:off x="7808913" y="1349214"/>
            <a:ext cx="1809750" cy="52322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</a:rPr>
              <a:t>新知</a:t>
            </a:r>
            <a:r>
              <a:rPr lang="zh-CN" altLang="en-US" sz="2800" b="1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</a:rPr>
              <a:t>导入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6925073" y="1353321"/>
            <a:ext cx="652462" cy="619125"/>
            <a:chOff x="7102527" y="2117261"/>
            <a:chExt cx="652104" cy="618410"/>
          </a:xfrm>
        </p:grpSpPr>
        <p:sp>
          <p:nvSpPr>
            <p:cNvPr id="13" name="泪滴形 12"/>
            <p:cNvSpPr/>
            <p:nvPr/>
          </p:nvSpPr>
          <p:spPr>
            <a:xfrm>
              <a:off x="7102527" y="2117261"/>
              <a:ext cx="652104" cy="618410"/>
            </a:xfrm>
            <a:prstGeom prst="teardrop">
              <a:avLst/>
            </a:prstGeom>
            <a:solidFill>
              <a:srgbClr val="FFA3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25" name="文本框 13"/>
            <p:cNvSpPr txBox="1"/>
            <p:nvPr/>
          </p:nvSpPr>
          <p:spPr>
            <a:xfrm>
              <a:off x="7126724" y="2195633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02</a:t>
              </a:r>
              <a:endParaRPr lang="zh-CN" altLang="en-US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15" name="文本框 14"/>
          <p:cNvSpPr txBox="1"/>
          <p:nvPr/>
        </p:nvSpPr>
        <p:spPr>
          <a:xfrm>
            <a:off x="3844131" y="2464914"/>
            <a:ext cx="2012496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</a:rPr>
              <a:t>制订方案</a:t>
            </a:r>
            <a:endParaRPr lang="zh-CN" altLang="en-US" sz="2800" b="1" smtClean="0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980533" y="2446338"/>
            <a:ext cx="652462" cy="619125"/>
            <a:chOff x="7102527" y="3136513"/>
            <a:chExt cx="652104" cy="618410"/>
          </a:xfrm>
        </p:grpSpPr>
        <p:sp>
          <p:nvSpPr>
            <p:cNvPr id="17" name="泪滴形 16"/>
            <p:cNvSpPr/>
            <p:nvPr/>
          </p:nvSpPr>
          <p:spPr>
            <a:xfrm>
              <a:off x="7102527" y="3136513"/>
              <a:ext cx="652104" cy="618410"/>
            </a:xfrm>
            <a:prstGeom prst="teardrop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29" name="文本框 17"/>
            <p:cNvSpPr txBox="1"/>
            <p:nvPr/>
          </p:nvSpPr>
          <p:spPr>
            <a:xfrm>
              <a:off x="7126724" y="3214885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03</a:t>
              </a:r>
              <a:endParaRPr lang="zh-CN" altLang="en-US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19" name="文本框 18"/>
          <p:cNvSpPr txBox="1"/>
          <p:nvPr/>
        </p:nvSpPr>
        <p:spPr>
          <a:xfrm>
            <a:off x="7808913" y="2464712"/>
            <a:ext cx="18097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</a:rPr>
              <a:t>新知讲解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6949283" y="2447472"/>
            <a:ext cx="652462" cy="619125"/>
            <a:chOff x="7102527" y="4155765"/>
            <a:chExt cx="652104" cy="618410"/>
          </a:xfrm>
        </p:grpSpPr>
        <p:sp>
          <p:nvSpPr>
            <p:cNvPr id="21" name="泪滴形 20"/>
            <p:cNvSpPr/>
            <p:nvPr/>
          </p:nvSpPr>
          <p:spPr>
            <a:xfrm>
              <a:off x="7102527" y="4155765"/>
              <a:ext cx="652104" cy="618410"/>
            </a:xfrm>
            <a:prstGeom prst="teardrop">
              <a:avLst/>
            </a:prstGeom>
            <a:solidFill>
              <a:srgbClr val="FFA3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33" name="文本框 21"/>
            <p:cNvSpPr txBox="1"/>
            <p:nvPr/>
          </p:nvSpPr>
          <p:spPr>
            <a:xfrm>
              <a:off x="7126724" y="4234137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04</a:t>
              </a:r>
              <a:endParaRPr lang="zh-CN" altLang="en-US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23" name="文本框 22"/>
          <p:cNvSpPr txBox="1"/>
          <p:nvPr/>
        </p:nvSpPr>
        <p:spPr>
          <a:xfrm>
            <a:off x="3828596" y="3532982"/>
            <a:ext cx="166052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拓展延伸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24" name="组合 23"/>
          <p:cNvGrpSpPr/>
          <p:nvPr/>
        </p:nvGrpSpPr>
        <p:grpSpPr>
          <a:xfrm>
            <a:off x="2977813" y="3532982"/>
            <a:ext cx="652462" cy="619125"/>
            <a:chOff x="7102527" y="5175018"/>
            <a:chExt cx="652104" cy="618410"/>
          </a:xfrm>
        </p:grpSpPr>
        <p:sp>
          <p:nvSpPr>
            <p:cNvPr id="25" name="泪滴形 24"/>
            <p:cNvSpPr/>
            <p:nvPr/>
          </p:nvSpPr>
          <p:spPr>
            <a:xfrm>
              <a:off x="7102527" y="5175018"/>
              <a:ext cx="652104" cy="618410"/>
            </a:xfrm>
            <a:prstGeom prst="teardrop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37" name="文本框 25"/>
            <p:cNvSpPr txBox="1"/>
            <p:nvPr/>
          </p:nvSpPr>
          <p:spPr>
            <a:xfrm>
              <a:off x="7126724" y="5253390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05</a:t>
              </a:r>
              <a:endParaRPr lang="en-US" altLang="zh-CN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27" name="文本框 26"/>
          <p:cNvSpPr txBox="1"/>
          <p:nvPr/>
        </p:nvSpPr>
        <p:spPr>
          <a:xfrm>
            <a:off x="7808913" y="3551356"/>
            <a:ext cx="18097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课堂练习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28" name="组合 27"/>
          <p:cNvGrpSpPr/>
          <p:nvPr/>
        </p:nvGrpSpPr>
        <p:grpSpPr>
          <a:xfrm>
            <a:off x="6925073" y="3611445"/>
            <a:ext cx="652462" cy="617538"/>
            <a:chOff x="7102527" y="4155765"/>
            <a:chExt cx="652104" cy="618410"/>
          </a:xfrm>
        </p:grpSpPr>
        <p:sp>
          <p:nvSpPr>
            <p:cNvPr id="29" name="泪滴形 28"/>
            <p:cNvSpPr/>
            <p:nvPr/>
          </p:nvSpPr>
          <p:spPr>
            <a:xfrm>
              <a:off x="7102527" y="4155765"/>
              <a:ext cx="652104" cy="618410"/>
            </a:xfrm>
            <a:prstGeom prst="teardrop">
              <a:avLst/>
            </a:prstGeom>
            <a:solidFill>
              <a:srgbClr val="FFA3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41" name="文本框 29"/>
            <p:cNvSpPr txBox="1"/>
            <p:nvPr/>
          </p:nvSpPr>
          <p:spPr>
            <a:xfrm>
              <a:off x="7126724" y="4234137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06</a:t>
              </a:r>
              <a:endParaRPr lang="zh-CN" altLang="en-US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635000" y="3046413"/>
            <a:ext cx="1290638" cy="646112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</a:rPr>
              <a:t>目录</a:t>
            </a:r>
            <a:endParaRPr lang="zh-CN" altLang="en-US" sz="36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30" name="组合 29"/>
          <p:cNvGrpSpPr/>
          <p:nvPr/>
        </p:nvGrpSpPr>
        <p:grpSpPr>
          <a:xfrm>
            <a:off x="2953601" y="4619626"/>
            <a:ext cx="652462" cy="619125"/>
            <a:chOff x="7102527" y="5175018"/>
            <a:chExt cx="652104" cy="618410"/>
          </a:xfrm>
        </p:grpSpPr>
        <p:sp>
          <p:nvSpPr>
            <p:cNvPr id="31" name="泪滴形 30"/>
            <p:cNvSpPr/>
            <p:nvPr/>
          </p:nvSpPr>
          <p:spPr>
            <a:xfrm>
              <a:off x="7102527" y="5175018"/>
              <a:ext cx="652104" cy="618410"/>
            </a:xfrm>
            <a:prstGeom prst="teardrop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32" name="文本框 25"/>
            <p:cNvSpPr txBox="1"/>
            <p:nvPr/>
          </p:nvSpPr>
          <p:spPr>
            <a:xfrm>
              <a:off x="7126724" y="5253390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 smtClean="0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06</a:t>
              </a:r>
              <a:endParaRPr lang="en-US" altLang="zh-CN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33" name="文本框 32"/>
          <p:cNvSpPr txBox="1"/>
          <p:nvPr/>
        </p:nvSpPr>
        <p:spPr>
          <a:xfrm>
            <a:off x="3749392" y="4638000"/>
            <a:ext cx="1660525" cy="953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课堂总结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34" name="组合 33"/>
          <p:cNvGrpSpPr/>
          <p:nvPr/>
        </p:nvGrpSpPr>
        <p:grpSpPr>
          <a:xfrm>
            <a:off x="6949282" y="4619626"/>
            <a:ext cx="652462" cy="617538"/>
            <a:chOff x="7102527" y="4155765"/>
            <a:chExt cx="652104" cy="618410"/>
          </a:xfrm>
        </p:grpSpPr>
        <p:sp>
          <p:nvSpPr>
            <p:cNvPr id="35" name="泪滴形 34"/>
            <p:cNvSpPr/>
            <p:nvPr/>
          </p:nvSpPr>
          <p:spPr>
            <a:xfrm>
              <a:off x="7102527" y="4155765"/>
              <a:ext cx="652104" cy="618410"/>
            </a:xfrm>
            <a:prstGeom prst="teardrop">
              <a:avLst/>
            </a:prstGeom>
            <a:solidFill>
              <a:srgbClr val="FFA3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36" name="文本框 29"/>
            <p:cNvSpPr txBox="1"/>
            <p:nvPr/>
          </p:nvSpPr>
          <p:spPr>
            <a:xfrm>
              <a:off x="7126724" y="4234137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 smtClean="0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07</a:t>
              </a:r>
              <a:endParaRPr lang="zh-CN" altLang="en-US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37" name="文本框 36"/>
          <p:cNvSpPr txBox="1"/>
          <p:nvPr/>
        </p:nvSpPr>
        <p:spPr>
          <a:xfrm>
            <a:off x="7808913" y="4594582"/>
            <a:ext cx="18097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</a:rPr>
              <a:t>板书设计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38" name="组合 37"/>
          <p:cNvGrpSpPr/>
          <p:nvPr/>
        </p:nvGrpSpPr>
        <p:grpSpPr>
          <a:xfrm>
            <a:off x="2924175" y="5623065"/>
            <a:ext cx="652462" cy="619125"/>
            <a:chOff x="7102527" y="5175018"/>
            <a:chExt cx="652104" cy="618410"/>
          </a:xfrm>
        </p:grpSpPr>
        <p:sp>
          <p:nvSpPr>
            <p:cNvPr id="39" name="泪滴形 38"/>
            <p:cNvSpPr/>
            <p:nvPr/>
          </p:nvSpPr>
          <p:spPr>
            <a:xfrm>
              <a:off x="7102527" y="5175018"/>
              <a:ext cx="652104" cy="618410"/>
            </a:xfrm>
            <a:prstGeom prst="teardrop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40" name="文本框 25"/>
            <p:cNvSpPr txBox="1"/>
            <p:nvPr/>
          </p:nvSpPr>
          <p:spPr>
            <a:xfrm>
              <a:off x="7126724" y="5253390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 smtClean="0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07</a:t>
              </a:r>
              <a:endParaRPr lang="en-US" altLang="zh-CN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41" name="文本框 40"/>
          <p:cNvSpPr txBox="1"/>
          <p:nvPr/>
        </p:nvSpPr>
        <p:spPr>
          <a:xfrm>
            <a:off x="3749392" y="5623065"/>
            <a:ext cx="1660525" cy="953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课后作业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5" grpId="0"/>
      <p:bldP spid="19" grpId="0"/>
      <p:bldP spid="23" grpId="0"/>
      <p:bldP spid="27" grpId="0"/>
      <p:bldP spid="33" grpId="0"/>
      <p:bldP spid="37" grpId="0"/>
      <p:bldP spid="4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圆角矩形 51"/>
          <p:cNvSpPr/>
          <p:nvPr>
            <p:custDataLst>
              <p:tags r:id="rId2"/>
            </p:custDataLst>
          </p:nvPr>
        </p:nvSpPr>
        <p:spPr>
          <a:xfrm>
            <a:off x="1042670" y="1537970"/>
            <a:ext cx="10330180" cy="485140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教学目标</a:t>
            </a:r>
            <a:endParaRPr lang="zh-CN" altLang="en-US"/>
          </a:p>
        </p:txBody>
      </p:sp>
      <p:sp>
        <p:nvSpPr>
          <p:cNvPr id="100" name="文本框 99"/>
          <p:cNvSpPr txBox="1"/>
          <p:nvPr/>
        </p:nvSpPr>
        <p:spPr>
          <a:xfrm>
            <a:off x="1545045" y="1766570"/>
            <a:ext cx="9652000" cy="361378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</a:pPr>
            <a:r>
              <a:rPr lang="zh-CN" alt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价值体认：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了解网购与实体店的优缺点，能够合理性和可持续的消费</a:t>
            </a:r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，展望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发展前景。 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0" fontAlgn="auto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</a:pPr>
            <a:r>
              <a:rPr lang="zh-CN" alt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责任担当：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理解新型购物平台的意义，</a:t>
            </a:r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增强保障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网络购物的消费安全意识。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0" fontAlgn="auto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</a:pPr>
            <a:r>
              <a:rPr lang="zh-CN" alt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问题解决</a:t>
            </a:r>
            <a:r>
              <a:rPr lang="zh-CN" altLang="en-US" sz="2400" b="1" smtClean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zh-CN" altLang="en-US" sz="2400" b="1" smtClean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能够</a:t>
            </a:r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识别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新型购物平台中存在的问题和挑战，提出解决办法。 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0" fontAlgn="auto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</a:pPr>
            <a:r>
              <a:rPr lang="zh-CN" alt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物化能力：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将创新思维转化为实际的购物服务，为新型购物平台的发展做出贡献。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新知导入</a:t>
            </a:r>
            <a:endParaRPr lang="zh-CN" altLang="en-US"/>
          </a:p>
        </p:txBody>
      </p:sp>
      <p:sp>
        <p:nvSpPr>
          <p:cNvPr id="107" name="文本框 106"/>
          <p:cNvSpPr txBox="1"/>
          <p:nvPr/>
        </p:nvSpPr>
        <p:spPr>
          <a:xfrm>
            <a:off x="5125085" y="2375535"/>
            <a:ext cx="5080000" cy="28613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solidFill>
                  <a:srgbClr val="05073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</a:t>
            </a:r>
            <a:r>
              <a:rPr lang="zh-CN" sz="2400" b="1">
                <a:solidFill>
                  <a:srgbClr val="05073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随着社会的发展,我们的购物场所从实体店拓展到网络购物平台。</a:t>
            </a:r>
            <a:r>
              <a:rPr lang="zh-CN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网络购物平台有哪些种类?它们的出现为我们的生活带来了哪些便利?它们与实体的购物场所有什么不同？</a:t>
            </a: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en-US" altLang="en-US"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0" name="圆角矩形 19"/>
          <p:cNvSpPr/>
          <p:nvPr>
            <p:custDataLst>
              <p:tags r:id="rId2"/>
            </p:custDataLst>
          </p:nvPr>
        </p:nvSpPr>
        <p:spPr>
          <a:xfrm>
            <a:off x="676275" y="1414780"/>
            <a:ext cx="11051540" cy="4899025"/>
          </a:xfrm>
          <a:prstGeom prst="roundRect">
            <a:avLst/>
          </a:prstGeom>
          <a:noFill/>
          <a:ln>
            <a:solidFill>
              <a:schemeClr val="accent5">
                <a:lumMod val="75000"/>
              </a:schemeClr>
            </a:solidFill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 descr="u876tftgb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6190" y="1816100"/>
            <a:ext cx="3980815" cy="398081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新知讲解</a:t>
            </a:r>
            <a:endParaRPr lang="zh-CN" altLang="en-US"/>
          </a:p>
        </p:txBody>
      </p:sp>
      <p:sp>
        <p:nvSpPr>
          <p:cNvPr id="52" name="圆角矩形 51"/>
          <p:cNvSpPr/>
          <p:nvPr>
            <p:custDataLst>
              <p:tags r:id="rId3"/>
            </p:custDataLst>
          </p:nvPr>
        </p:nvSpPr>
        <p:spPr>
          <a:xfrm>
            <a:off x="389255" y="1132205"/>
            <a:ext cx="11348720" cy="5605145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3" name="组合 62"/>
          <p:cNvGrpSpPr/>
          <p:nvPr/>
        </p:nvGrpSpPr>
        <p:grpSpPr>
          <a:xfrm>
            <a:off x="4763135" y="415925"/>
            <a:ext cx="2504440" cy="546735"/>
            <a:chOff x="8937" y="1478"/>
            <a:chExt cx="3944" cy="861"/>
          </a:xfrm>
        </p:grpSpPr>
        <p:grpSp>
          <p:nvGrpSpPr>
            <p:cNvPr id="61" name="组合 60"/>
            <p:cNvGrpSpPr/>
            <p:nvPr/>
          </p:nvGrpSpPr>
          <p:grpSpPr>
            <a:xfrm>
              <a:off x="8937" y="1553"/>
              <a:ext cx="3944" cy="787"/>
              <a:chOff x="8937" y="1553"/>
              <a:chExt cx="3944" cy="787"/>
            </a:xfrm>
          </p:grpSpPr>
          <p:sp>
            <p:nvSpPr>
              <p:cNvPr id="56" name="流程图: 终止 55"/>
              <p:cNvSpPr/>
              <p:nvPr>
                <p:custDataLst>
                  <p:tags r:id="rId4"/>
                </p:custDataLst>
              </p:nvPr>
            </p:nvSpPr>
            <p:spPr>
              <a:xfrm>
                <a:off x="9279" y="1553"/>
                <a:ext cx="3275" cy="787"/>
              </a:xfrm>
              <a:prstGeom prst="flowChartTerminator">
                <a:avLst/>
              </a:prstGeom>
              <a:noFill/>
              <a:ln>
                <a:solidFill>
                  <a:srgbClr val="9FBB6C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7" name="椭圆 56"/>
              <p:cNvSpPr/>
              <p:nvPr>
                <p:custDataLst>
                  <p:tags r:id="rId5"/>
                </p:custDataLst>
              </p:nvPr>
            </p:nvSpPr>
            <p:spPr>
              <a:xfrm>
                <a:off x="9164" y="1848"/>
                <a:ext cx="227" cy="227"/>
              </a:xfrm>
              <a:prstGeom prst="ellipse">
                <a:avLst/>
              </a:prstGeom>
              <a:solidFill>
                <a:srgbClr val="99BC6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8" name="椭圆 57"/>
              <p:cNvSpPr/>
              <p:nvPr>
                <p:custDataLst>
                  <p:tags r:id="rId6"/>
                </p:custDataLst>
              </p:nvPr>
            </p:nvSpPr>
            <p:spPr>
              <a:xfrm>
                <a:off x="12429" y="1848"/>
                <a:ext cx="227" cy="227"/>
              </a:xfrm>
              <a:prstGeom prst="ellipse">
                <a:avLst/>
              </a:prstGeom>
              <a:solidFill>
                <a:srgbClr val="99BC6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9" name="椭圆 58"/>
              <p:cNvSpPr/>
              <p:nvPr>
                <p:custDataLst>
                  <p:tags r:id="rId7"/>
                </p:custDataLst>
              </p:nvPr>
            </p:nvSpPr>
            <p:spPr>
              <a:xfrm>
                <a:off x="8937" y="1903"/>
                <a:ext cx="142" cy="142"/>
              </a:xfrm>
              <a:prstGeom prst="ellipse">
                <a:avLst/>
              </a:prstGeom>
              <a:solidFill>
                <a:srgbClr val="C4D78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0" name="椭圆 59"/>
              <p:cNvSpPr/>
              <p:nvPr>
                <p:custDataLst>
                  <p:tags r:id="rId8"/>
                </p:custDataLst>
              </p:nvPr>
            </p:nvSpPr>
            <p:spPr>
              <a:xfrm>
                <a:off x="12739" y="1903"/>
                <a:ext cx="142" cy="142"/>
              </a:xfrm>
              <a:prstGeom prst="ellipse">
                <a:avLst/>
              </a:prstGeom>
              <a:solidFill>
                <a:srgbClr val="C4D78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2" name="MH_SubTitle_1"/>
            <p:cNvSpPr txBox="1"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9639" y="1478"/>
              <a:ext cx="3046" cy="7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defRPr/>
              </a:pPr>
              <a:r>
                <a:rPr lang="zh-CN" altLang="en-US" sz="3200" b="1">
                  <a:solidFill>
                    <a:srgbClr val="99BC6E"/>
                  </a:solidFill>
                  <a:latin typeface="华文隶书" panose="02010800040101010101" charset="-122"/>
                  <a:ea typeface="华文隶书" panose="02010800040101010101" charset="-122"/>
                </a:rPr>
                <a:t>制订方案</a:t>
              </a:r>
              <a:endParaRPr lang="zh-CN" altLang="en-US" sz="3200" b="1">
                <a:solidFill>
                  <a:srgbClr val="99BC6E"/>
                </a:solidFill>
                <a:latin typeface="华文隶书" panose="02010800040101010101" charset="-122"/>
                <a:ea typeface="华文隶书" panose="02010800040101010101" charset="-122"/>
              </a:endParaRPr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721995" y="1033145"/>
            <a:ext cx="10765155" cy="5530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000" b="1">
                <a:solidFill>
                  <a:srgbClr val="008751"/>
                </a:solidFill>
                <a:sym typeface="+mn-ea"/>
              </a:rPr>
              <a:t>         </a:t>
            </a:r>
            <a:r>
              <a:rPr sz="2000" b="1">
                <a:solidFill>
                  <a:srgbClr val="008751"/>
                </a:solidFill>
                <a:sym typeface="+mn-ea"/>
              </a:rPr>
              <a:t> </a:t>
            </a:r>
            <a:r>
              <a:rPr lang="en-US" sz="2000" b="1">
                <a:solidFill>
                  <a:srgbClr val="008751"/>
                </a:solidFill>
                <a:sym typeface="+mn-ea"/>
              </a:rPr>
              <a:t>                                 </a:t>
            </a:r>
            <a:r>
              <a:rPr lang="en-US" sz="2000" b="1">
                <a:solidFill>
                  <a:srgbClr val="0000FF"/>
                </a:solidFill>
                <a:sym typeface="+mn-ea"/>
              </a:rPr>
              <a:t>  </a:t>
            </a:r>
            <a:r>
              <a:rPr sz="2000" b="1">
                <a:solidFill>
                  <a:srgbClr val="0000FF"/>
                </a:solidFill>
                <a:sym typeface="+mn-ea"/>
              </a:rPr>
              <a:t> 新型的购物平台</a:t>
            </a:r>
            <a:r>
              <a:rPr sz="2000" b="1" err="1">
                <a:sym typeface="+mn-ea"/>
              </a:rPr>
              <a:t>小组活动方案</a:t>
            </a:r>
            <a:endParaRPr sz="2000" b="1">
              <a:sym typeface="+mn-ea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10"/>
            </p:custDataLst>
          </p:nvPr>
        </p:nvGraphicFramePr>
        <p:xfrm>
          <a:off x="721995" y="1655445"/>
          <a:ext cx="10391775" cy="4625975"/>
        </p:xfrm>
        <a:graphic>
          <a:graphicData uri="http://schemas.openxmlformats.org/drawingml/2006/table">
            <a:tbl>
              <a:tblPr/>
              <a:tblGrid>
                <a:gridCol w="2743512"/>
                <a:gridCol w="3358964"/>
                <a:gridCol w="4289299"/>
              </a:tblGrid>
              <a:tr h="470535">
                <a:tc gridSpan="3"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 err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活动主题：</a:t>
                      </a:r>
                      <a:r>
                        <a:rPr lang="en-US" sz="2000" b="1" err="1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新型的购物平台</a:t>
                      </a:r>
                      <a:endParaRPr lang="en-US" altLang="en-US" sz="2000" b="1">
                        <a:solidFill>
                          <a:srgbClr val="0000F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班级：</a:t>
                      </a:r>
                      <a:r>
                        <a:rPr lang="en-US" sz="2000" b="1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五（2）班</a:t>
                      </a:r>
                      <a:endParaRPr lang="en-US" altLang="en-US" sz="2000" b="1">
                        <a:solidFill>
                          <a:srgbClr val="0000F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组长：</a:t>
                      </a:r>
                      <a:r>
                        <a:rPr lang="en-US" sz="2000" b="1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张峰</a:t>
                      </a:r>
                      <a:endParaRPr lang="en-US" altLang="en-US" sz="2000" b="1">
                        <a:solidFill>
                          <a:srgbClr val="0000F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指导教师：</a:t>
                      </a:r>
                      <a:r>
                        <a:rPr lang="en-US" sz="2000" b="1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李璐</a:t>
                      </a:r>
                      <a:endParaRPr lang="en-US" altLang="en-US" sz="2000" b="1">
                        <a:solidFill>
                          <a:srgbClr val="0000F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4400">
                <a:tc gridSpan="3"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 err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小组成员及分工：</a:t>
                      </a:r>
                      <a:r>
                        <a:rPr lang="en-US" sz="2000" b="1" err="1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张峰、刘璐、王伟、田青、王红、</a:t>
                      </a:r>
                      <a:r>
                        <a:rPr lang="en-US" sz="2000" b="1" err="1" smtClean="0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刁清  张峰</a:t>
                      </a:r>
                      <a:r>
                        <a:rPr lang="en-US" sz="2000" b="1" err="1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、刘璐——采访、</a:t>
                      </a:r>
                      <a:r>
                        <a:rPr lang="en-US" sz="2000" b="1" err="1" smtClean="0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查找   王伟</a:t>
                      </a:r>
                      <a:r>
                        <a:rPr lang="en-US" sz="2000" b="1" err="1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、田青——了解、</a:t>
                      </a:r>
                      <a:r>
                        <a:rPr lang="en-US" sz="2000" b="1" err="1" smtClean="0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思考   王红</a:t>
                      </a:r>
                      <a:r>
                        <a:rPr lang="en-US" sz="2000" b="1" err="1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、刁清——咨询、交流 </a:t>
                      </a:r>
                      <a:endParaRPr lang="en-US" altLang="en-US" sz="2000" b="1">
                        <a:solidFill>
                          <a:srgbClr val="0000F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70535">
                <a:tc gridSpan="3"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活动时间及地点：</a:t>
                      </a:r>
                      <a:r>
                        <a:rPr lang="en-US" sz="2000" b="1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10月18日 学校</a:t>
                      </a:r>
                      <a:endParaRPr lang="en-US" altLang="en-US" sz="2000" b="1">
                        <a:solidFill>
                          <a:srgbClr val="0000F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 gridSpan="3"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 err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活动目标：</a:t>
                      </a:r>
                      <a:r>
                        <a:rPr lang="en-US" sz="2000" b="1" err="1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了解网络购物平台的种类；它有哪些便利；它们与实体的购物场所有什么不同。</a:t>
                      </a:r>
                      <a:r>
                        <a:rPr lang="en-US" sz="20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 </a:t>
                      </a:r>
                      <a:endParaRPr lang="en-US" altLang="en-US" sz="2000" b="1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 gridSpan="3"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活动步骤：</a:t>
                      </a:r>
                      <a:r>
                        <a:rPr lang="en-US" sz="2000" b="1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采访、查找、了解、思考、咨询、交流。</a:t>
                      </a:r>
                      <a:endParaRPr lang="en-US" altLang="en-US" sz="2000" b="1">
                        <a:solidFill>
                          <a:srgbClr val="0000F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 gridSpan="3"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活动准备：</a:t>
                      </a:r>
                      <a:r>
                        <a:rPr lang="en-US" sz="2000" b="1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1.采访身边喜欢网购的人。2.</a:t>
                      </a:r>
                      <a:r>
                        <a:rPr lang="en-US" sz="2000" b="1" smtClean="0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查找网络购物平台</a:t>
                      </a:r>
                      <a:r>
                        <a:rPr lang="en-US" sz="2000" b="1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。3.了解、咨询、交流。</a:t>
                      </a:r>
                      <a:endParaRPr lang="en-US" altLang="en-US" sz="2000" b="1">
                        <a:solidFill>
                          <a:srgbClr val="0000F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941705">
                <a:tc gridSpan="3"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 err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预期成果：</a:t>
                      </a:r>
                      <a:r>
                        <a:rPr lang="en-US" sz="2000" b="1" err="1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了解网络购物平台的种类；它有哪些便利；它们与实体的购物场所有什么不同。</a:t>
                      </a:r>
                      <a:endParaRPr lang="en-US" altLang="en-US" sz="2000" b="1">
                        <a:solidFill>
                          <a:srgbClr val="0000F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custDataLst>
      <p:tags r:id="rId12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新知讲解</a:t>
            </a:r>
            <a:endParaRPr lang="zh-CN" altLang="en-US"/>
          </a:p>
        </p:txBody>
      </p:sp>
      <p:sp>
        <p:nvSpPr>
          <p:cNvPr id="52" name="圆角矩形 51"/>
          <p:cNvSpPr/>
          <p:nvPr>
            <p:custDataLst>
              <p:tags r:id="rId2"/>
            </p:custDataLst>
          </p:nvPr>
        </p:nvSpPr>
        <p:spPr>
          <a:xfrm>
            <a:off x="902335" y="1283335"/>
            <a:ext cx="10652125" cy="5360670"/>
          </a:xfrm>
          <a:prstGeom prst="roundRect">
            <a:avLst/>
          </a:prstGeom>
          <a:solidFill>
            <a:srgbClr val="C4D7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" name="组合 6"/>
          <p:cNvGrpSpPr/>
          <p:nvPr/>
        </p:nvGrpSpPr>
        <p:grpSpPr>
          <a:xfrm>
            <a:off x="1736090" y="2219960"/>
            <a:ext cx="9152890" cy="4424045"/>
            <a:chOff x="4855" y="3908"/>
            <a:chExt cx="11270" cy="6967"/>
          </a:xfrm>
        </p:grpSpPr>
        <p:sp>
          <p:nvSpPr>
            <p:cNvPr id="4" name="矩形 3"/>
            <p:cNvSpPr/>
            <p:nvPr>
              <p:custDataLst>
                <p:tags r:id="rId3"/>
              </p:custDataLst>
            </p:nvPr>
          </p:nvSpPr>
          <p:spPr>
            <a:xfrm>
              <a:off x="4855" y="3908"/>
              <a:ext cx="11270" cy="696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5067" y="4265"/>
              <a:ext cx="10845" cy="6252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b="1">
                  <a:solidFill>
                    <a:srgbClr val="92D050"/>
                  </a:solidFill>
                </a:rPr>
                <a:t>      </a:t>
              </a:r>
              <a:r>
                <a:rPr lang="en-US" b="1">
                  <a:solidFill>
                    <a:srgbClr val="008751"/>
                  </a:solidFill>
                </a:rPr>
                <a:t>     </a:t>
              </a:r>
              <a:r>
                <a:rPr sz="2400" b="1">
                  <a:solidFill>
                    <a:srgbClr val="008751"/>
                  </a:solidFill>
                </a:rPr>
                <a:t>(1</a:t>
              </a:r>
              <a:r>
                <a:rPr sz="2400" b="1" smtClean="0">
                  <a:solidFill>
                    <a:srgbClr val="008751"/>
                  </a:solidFill>
                </a:rPr>
                <a:t>)</a:t>
              </a:r>
              <a:r>
                <a:rPr lang="en-US" sz="2400" b="1" smtClean="0">
                  <a:solidFill>
                    <a:srgbClr val="008751"/>
                  </a:solidFill>
                </a:rPr>
                <a:t> </a:t>
              </a:r>
              <a:r>
                <a:rPr sz="2400" b="1" err="1" smtClean="0">
                  <a:solidFill>
                    <a:srgbClr val="008751"/>
                  </a:solidFill>
                </a:rPr>
                <a:t>请问您有过网购的经历吗</a:t>
              </a:r>
              <a:r>
                <a:rPr sz="2400" b="1">
                  <a:solidFill>
                    <a:srgbClr val="008751"/>
                  </a:solidFill>
                </a:rPr>
                <a:t>？</a:t>
              </a:r>
              <a:endParaRPr sz="2400" b="1">
                <a:solidFill>
                  <a:srgbClr val="008751"/>
                </a:solidFill>
              </a:endParaRPr>
            </a:p>
            <a:p>
              <a:pPr>
                <a:lnSpc>
                  <a:spcPct val="150000"/>
                </a:lnSpc>
              </a:pPr>
              <a:r>
                <a:rPr lang="en-US" sz="2400" b="1">
                  <a:solidFill>
                    <a:srgbClr val="008751"/>
                  </a:solidFill>
                </a:rPr>
                <a:t>       </a:t>
              </a:r>
              <a:r>
                <a:rPr lang="en-US" sz="2400" b="1" smtClean="0">
                  <a:solidFill>
                    <a:srgbClr val="008751"/>
                  </a:solidFill>
                </a:rPr>
                <a:t> </a:t>
              </a:r>
              <a:r>
                <a:rPr sz="2400" b="1">
                  <a:solidFill>
                    <a:srgbClr val="008751"/>
                  </a:solidFill>
                </a:rPr>
                <a:t>(2</a:t>
              </a:r>
              <a:r>
                <a:rPr sz="2400" b="1" smtClean="0">
                  <a:solidFill>
                    <a:srgbClr val="008751"/>
                  </a:solidFill>
                </a:rPr>
                <a:t>)</a:t>
              </a:r>
              <a:r>
                <a:rPr lang="en-US" sz="2400" b="1" smtClean="0">
                  <a:solidFill>
                    <a:srgbClr val="008751"/>
                  </a:solidFill>
                </a:rPr>
                <a:t> </a:t>
              </a:r>
              <a:r>
                <a:rPr sz="2400" b="1" err="1" smtClean="0">
                  <a:solidFill>
                    <a:srgbClr val="008751"/>
                  </a:solidFill>
                </a:rPr>
                <a:t>您喜欢在哪些网络购物平台上购物</a:t>
              </a:r>
              <a:r>
                <a:rPr sz="2400" b="1">
                  <a:solidFill>
                    <a:srgbClr val="008751"/>
                  </a:solidFill>
                </a:rPr>
                <a:t>？</a:t>
              </a:r>
              <a:endParaRPr sz="2400" b="1">
                <a:solidFill>
                  <a:srgbClr val="008751"/>
                </a:solidFill>
              </a:endParaRPr>
            </a:p>
            <a:p>
              <a:pPr>
                <a:lnSpc>
                  <a:spcPct val="150000"/>
                </a:lnSpc>
              </a:pPr>
              <a:r>
                <a:rPr lang="en-US" sz="2400" b="1">
                  <a:solidFill>
                    <a:srgbClr val="008751"/>
                  </a:solidFill>
                </a:rPr>
                <a:t>        </a:t>
              </a:r>
              <a:r>
                <a:rPr sz="2400" b="1">
                  <a:solidFill>
                    <a:srgbClr val="008751"/>
                  </a:solidFill>
                </a:rPr>
                <a:t>(3</a:t>
              </a:r>
              <a:r>
                <a:rPr sz="2400" b="1" smtClean="0">
                  <a:solidFill>
                    <a:srgbClr val="008751"/>
                  </a:solidFill>
                </a:rPr>
                <a:t>)</a:t>
              </a:r>
              <a:r>
                <a:rPr lang="en-US" sz="2400" b="1" smtClean="0">
                  <a:solidFill>
                    <a:srgbClr val="008751"/>
                  </a:solidFill>
                </a:rPr>
                <a:t> </a:t>
              </a:r>
              <a:r>
                <a:rPr sz="2400" b="1" err="1" smtClean="0">
                  <a:solidFill>
                    <a:srgbClr val="008751"/>
                  </a:solidFill>
                </a:rPr>
                <a:t>您一般在网络购物平台上购买什么东西</a:t>
              </a:r>
              <a:r>
                <a:rPr sz="2400" b="1">
                  <a:solidFill>
                    <a:srgbClr val="008751"/>
                  </a:solidFill>
                </a:rPr>
                <a:t>?</a:t>
              </a:r>
              <a:endParaRPr sz="2400" b="1">
                <a:solidFill>
                  <a:srgbClr val="008751"/>
                </a:solidFill>
              </a:endParaRPr>
            </a:p>
            <a:p>
              <a:pPr>
                <a:lnSpc>
                  <a:spcPct val="150000"/>
                </a:lnSpc>
              </a:pPr>
              <a:r>
                <a:rPr lang="en-US" sz="2400" b="1">
                  <a:solidFill>
                    <a:srgbClr val="008751"/>
                  </a:solidFill>
                </a:rPr>
                <a:t>        </a:t>
              </a:r>
              <a:r>
                <a:rPr sz="2400" b="1">
                  <a:solidFill>
                    <a:srgbClr val="008751"/>
                  </a:solidFill>
                </a:rPr>
                <a:t>(4</a:t>
              </a:r>
              <a:r>
                <a:rPr sz="2400" b="1" smtClean="0">
                  <a:solidFill>
                    <a:srgbClr val="008751"/>
                  </a:solidFill>
                </a:rPr>
                <a:t>)</a:t>
              </a:r>
              <a:r>
                <a:rPr lang="en-US" sz="2400" b="1" smtClean="0">
                  <a:solidFill>
                    <a:srgbClr val="008751"/>
                  </a:solidFill>
                </a:rPr>
                <a:t> </a:t>
              </a:r>
              <a:r>
                <a:rPr sz="2400" b="1" err="1" smtClean="0">
                  <a:solidFill>
                    <a:srgbClr val="008751"/>
                  </a:solidFill>
                </a:rPr>
                <a:t>请问网购商品的质量是如何保证的</a:t>
              </a:r>
              <a:r>
                <a:rPr sz="2400" b="1">
                  <a:solidFill>
                    <a:srgbClr val="008751"/>
                  </a:solidFill>
                </a:rPr>
                <a:t>？</a:t>
              </a:r>
              <a:endParaRPr sz="2400" b="1">
                <a:solidFill>
                  <a:srgbClr val="008751"/>
                </a:solidFill>
              </a:endParaRPr>
            </a:p>
            <a:p>
              <a:pPr>
                <a:lnSpc>
                  <a:spcPct val="150000"/>
                </a:lnSpc>
              </a:pPr>
              <a:r>
                <a:rPr lang="en-US" sz="2400" b="1">
                  <a:solidFill>
                    <a:srgbClr val="008751"/>
                  </a:solidFill>
                </a:rPr>
                <a:t>        </a:t>
              </a:r>
              <a:r>
                <a:rPr sz="2400" b="1">
                  <a:solidFill>
                    <a:srgbClr val="008751"/>
                  </a:solidFill>
                </a:rPr>
                <a:t>(5</a:t>
              </a:r>
              <a:r>
                <a:rPr sz="2400" b="1" smtClean="0">
                  <a:solidFill>
                    <a:srgbClr val="008751"/>
                  </a:solidFill>
                </a:rPr>
                <a:t>)</a:t>
              </a:r>
              <a:r>
                <a:rPr lang="en-US" sz="2400" b="1" smtClean="0">
                  <a:solidFill>
                    <a:srgbClr val="008751"/>
                  </a:solidFill>
                </a:rPr>
                <a:t> </a:t>
              </a:r>
              <a:r>
                <a:rPr sz="2400" b="1" err="1" smtClean="0">
                  <a:solidFill>
                    <a:srgbClr val="008751"/>
                  </a:solidFill>
                </a:rPr>
                <a:t>如果商品出现质量问题</a:t>
              </a:r>
              <a:r>
                <a:rPr sz="2400" b="1" err="1">
                  <a:solidFill>
                    <a:srgbClr val="008751"/>
                  </a:solidFill>
                </a:rPr>
                <a:t>，您会如何处理？</a:t>
              </a:r>
              <a:endParaRPr sz="2400" b="1" err="1">
                <a:solidFill>
                  <a:srgbClr val="008751"/>
                </a:solidFill>
              </a:endParaRPr>
            </a:p>
            <a:p>
              <a:pPr>
                <a:lnSpc>
                  <a:spcPct val="150000"/>
                </a:lnSpc>
              </a:pPr>
              <a:r>
                <a:rPr lang="en-US" sz="2400" b="1">
                  <a:solidFill>
                    <a:srgbClr val="008751"/>
                  </a:solidFill>
                </a:rPr>
                <a:t>      </a:t>
              </a:r>
              <a:r>
                <a:rPr sz="2400" b="1">
                  <a:solidFill>
                    <a:srgbClr val="008751"/>
                  </a:solidFill>
                </a:rPr>
                <a:t>（</a:t>
              </a:r>
              <a:r>
                <a:rPr sz="2400" b="1" smtClean="0">
                  <a:solidFill>
                    <a:srgbClr val="008751"/>
                  </a:solidFill>
                </a:rPr>
                <a:t>6</a:t>
              </a:r>
              <a:r>
                <a:rPr lang="zh-CN" altLang="en-US" sz="2400" b="1" smtClean="0">
                  <a:solidFill>
                    <a:srgbClr val="008751"/>
                  </a:solidFill>
                </a:rPr>
                <a:t>）</a:t>
              </a:r>
              <a:r>
                <a:rPr sz="2400" b="1" err="1" smtClean="0">
                  <a:solidFill>
                    <a:srgbClr val="008751"/>
                  </a:solidFill>
                </a:rPr>
                <a:t>您在网购时最看重哪些方面</a:t>
              </a:r>
              <a:r>
                <a:rPr sz="2400" b="1">
                  <a:solidFill>
                    <a:srgbClr val="008751"/>
                  </a:solidFill>
                </a:rPr>
                <a:t>？</a:t>
              </a:r>
              <a:endParaRPr sz="2400" b="1">
                <a:solidFill>
                  <a:srgbClr val="008751"/>
                </a:solidFill>
              </a:endParaRPr>
            </a:p>
            <a:p>
              <a:pPr>
                <a:lnSpc>
                  <a:spcPct val="150000"/>
                </a:lnSpc>
              </a:pPr>
              <a:r>
                <a:rPr lang="en-US" sz="2400" b="1">
                  <a:solidFill>
                    <a:srgbClr val="008751"/>
                  </a:solidFill>
                </a:rPr>
                <a:t>      </a:t>
              </a:r>
              <a:r>
                <a:rPr sz="2400" b="1">
                  <a:solidFill>
                    <a:srgbClr val="008751"/>
                  </a:solidFill>
                </a:rPr>
                <a:t>（7）您认为网购的优点和缺点分别是什么？ </a:t>
              </a:r>
              <a:endParaRPr sz="2400" b="1">
                <a:solidFill>
                  <a:srgbClr val="008751"/>
                </a:solidFill>
              </a:endParaRPr>
            </a:p>
          </p:txBody>
        </p:sp>
      </p:grpSp>
      <p:pic>
        <p:nvPicPr>
          <p:cNvPr id="8" name="图片 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9438" y="3850014"/>
            <a:ext cx="1985319" cy="2160000"/>
          </a:xfrm>
          <a:prstGeom prst="rect">
            <a:avLst/>
          </a:prstGeom>
        </p:spPr>
      </p:pic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1271270" y="1021080"/>
            <a:ext cx="10068923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400" b="1">
                <a:sym typeface="+mn-ea"/>
              </a:rPr>
              <a:t>       </a:t>
            </a:r>
            <a:r>
              <a:rPr sz="2400" b="1" err="1">
                <a:sym typeface="+mn-ea"/>
              </a:rPr>
              <a:t>我们身边很多成年人都喜欢网购,他们都喜欢在哪些网络平台购物呢?一般会购买什么物品？设计好调查提纲，去采访一下他们。</a:t>
            </a:r>
            <a:endParaRPr sz="2400" b="1" err="1">
              <a:sym typeface="+mn-ea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4140200" y="436880"/>
            <a:ext cx="3257550" cy="815340"/>
            <a:chOff x="6204" y="1486"/>
            <a:chExt cx="5130" cy="1284"/>
          </a:xfrm>
        </p:grpSpPr>
        <p:grpSp>
          <p:nvGrpSpPr>
            <p:cNvPr id="24" name="组合 23"/>
            <p:cNvGrpSpPr/>
            <p:nvPr/>
          </p:nvGrpSpPr>
          <p:grpSpPr>
            <a:xfrm>
              <a:off x="8044" y="1666"/>
              <a:ext cx="3290" cy="922"/>
              <a:chOff x="8495" y="1360"/>
              <a:chExt cx="3290" cy="922"/>
            </a:xfrm>
          </p:grpSpPr>
          <p:sp>
            <p:nvSpPr>
              <p:cNvPr id="25" name="圆角矩形 24"/>
              <p:cNvSpPr/>
              <p:nvPr>
                <p:custDataLst>
                  <p:tags r:id="rId7"/>
                </p:custDataLst>
              </p:nvPr>
            </p:nvSpPr>
            <p:spPr>
              <a:xfrm>
                <a:off x="8495" y="1370"/>
                <a:ext cx="3290" cy="912"/>
              </a:xfrm>
              <a:prstGeom prst="roundRect">
                <a:avLst/>
              </a:prstGeom>
              <a:solidFill>
                <a:schemeClr val="bg2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" name="文本框 25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8767" y="1360"/>
                <a:ext cx="2725" cy="919"/>
              </a:xfrm>
              <a:prstGeom prst="rect">
                <a:avLst/>
              </a:prstGeom>
            </p:spPr>
            <p:txBody>
              <a:bodyPr wrap="square">
                <a:spAutoFit/>
                <a:extLst>
                  <a:ext uri="{4A0BC546-FE56-4ADE-93B0-CB8AF2F6F144}">
                    <wpsdc:textFrameExt xmlns:wpsdc="http://www.wps.cn/officeDocument/2022/drawingmlCustomData" type="text"/>
                  </a:ext>
                </a:extLst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采</a:t>
                </a:r>
                <a:r>
                  <a:rPr lang="en-US" altLang="zh-CN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   </a:t>
                </a:r>
                <a:r>
                  <a:rPr lang="zh-CN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访</a:t>
                </a:r>
                <a:endParaRPr lang="zh-CN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  <p:pic>
          <p:nvPicPr>
            <p:cNvPr id="27" name="图片 26"/>
            <p:cNvPicPr/>
            <p:nvPr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6204" y="1486"/>
              <a:ext cx="1597" cy="1284"/>
            </a:xfrm>
            <a:prstGeom prst="rect">
              <a:avLst/>
            </a:prstGeom>
            <a:noFill/>
            <a:ln w="9525">
              <a:noFill/>
            </a:ln>
          </p:spPr>
        </p:pic>
      </p:grpSp>
    </p:spTree>
    <p:custDataLst>
      <p:tags r:id="rId1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0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新知讲解</a:t>
            </a:r>
            <a:endParaRPr lang="zh-CN" altLang="en-US"/>
          </a:p>
        </p:txBody>
      </p:sp>
      <p:sp>
        <p:nvSpPr>
          <p:cNvPr id="52" name="圆角矩形 51"/>
          <p:cNvSpPr/>
          <p:nvPr>
            <p:custDataLst>
              <p:tags r:id="rId2"/>
            </p:custDataLst>
          </p:nvPr>
        </p:nvSpPr>
        <p:spPr>
          <a:xfrm>
            <a:off x="902335" y="1642745"/>
            <a:ext cx="10652125" cy="4551045"/>
          </a:xfrm>
          <a:prstGeom prst="roundRect">
            <a:avLst/>
          </a:prstGeom>
          <a:solidFill>
            <a:srgbClr val="C4D7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3" name="组合 62"/>
          <p:cNvGrpSpPr/>
          <p:nvPr/>
        </p:nvGrpSpPr>
        <p:grpSpPr>
          <a:xfrm>
            <a:off x="4926330" y="895985"/>
            <a:ext cx="2504440" cy="546735"/>
            <a:chOff x="8937" y="1478"/>
            <a:chExt cx="3944" cy="861"/>
          </a:xfrm>
        </p:grpSpPr>
        <p:grpSp>
          <p:nvGrpSpPr>
            <p:cNvPr id="61" name="组合 60"/>
            <p:cNvGrpSpPr/>
            <p:nvPr/>
          </p:nvGrpSpPr>
          <p:grpSpPr>
            <a:xfrm>
              <a:off x="8937" y="1553"/>
              <a:ext cx="3944" cy="787"/>
              <a:chOff x="8937" y="1553"/>
              <a:chExt cx="3944" cy="787"/>
            </a:xfrm>
          </p:grpSpPr>
          <p:sp>
            <p:nvSpPr>
              <p:cNvPr id="56" name="流程图: 终止 55"/>
              <p:cNvSpPr/>
              <p:nvPr>
                <p:custDataLst>
                  <p:tags r:id="rId3"/>
                </p:custDataLst>
              </p:nvPr>
            </p:nvSpPr>
            <p:spPr>
              <a:xfrm>
                <a:off x="9279" y="1553"/>
                <a:ext cx="3275" cy="787"/>
              </a:xfrm>
              <a:prstGeom prst="flowChartTerminator">
                <a:avLst/>
              </a:prstGeom>
              <a:noFill/>
              <a:ln>
                <a:solidFill>
                  <a:srgbClr val="9FBB6C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7" name="椭圆 56"/>
              <p:cNvSpPr/>
              <p:nvPr>
                <p:custDataLst>
                  <p:tags r:id="rId4"/>
                </p:custDataLst>
              </p:nvPr>
            </p:nvSpPr>
            <p:spPr>
              <a:xfrm>
                <a:off x="9164" y="1848"/>
                <a:ext cx="227" cy="227"/>
              </a:xfrm>
              <a:prstGeom prst="ellipse">
                <a:avLst/>
              </a:prstGeom>
              <a:solidFill>
                <a:srgbClr val="99BC6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8" name="椭圆 57"/>
              <p:cNvSpPr/>
              <p:nvPr>
                <p:custDataLst>
                  <p:tags r:id="rId5"/>
                </p:custDataLst>
              </p:nvPr>
            </p:nvSpPr>
            <p:spPr>
              <a:xfrm>
                <a:off x="12429" y="1848"/>
                <a:ext cx="227" cy="227"/>
              </a:xfrm>
              <a:prstGeom prst="ellipse">
                <a:avLst/>
              </a:prstGeom>
              <a:solidFill>
                <a:srgbClr val="99BC6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9" name="椭圆 58"/>
              <p:cNvSpPr/>
              <p:nvPr>
                <p:custDataLst>
                  <p:tags r:id="rId6"/>
                </p:custDataLst>
              </p:nvPr>
            </p:nvSpPr>
            <p:spPr>
              <a:xfrm>
                <a:off x="8937" y="1903"/>
                <a:ext cx="142" cy="142"/>
              </a:xfrm>
              <a:prstGeom prst="ellipse">
                <a:avLst/>
              </a:prstGeom>
              <a:solidFill>
                <a:srgbClr val="C4D78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0" name="椭圆 59"/>
              <p:cNvSpPr/>
              <p:nvPr>
                <p:custDataLst>
                  <p:tags r:id="rId7"/>
                </p:custDataLst>
              </p:nvPr>
            </p:nvSpPr>
            <p:spPr>
              <a:xfrm>
                <a:off x="12739" y="1903"/>
                <a:ext cx="142" cy="142"/>
              </a:xfrm>
              <a:prstGeom prst="ellipse">
                <a:avLst/>
              </a:prstGeom>
              <a:solidFill>
                <a:srgbClr val="C4D78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2" name="MH_SubTitle_1"/>
            <p:cNvSpPr txBox="1"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9639" y="1478"/>
              <a:ext cx="3046" cy="7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defRPr/>
              </a:pPr>
              <a:r>
                <a:rPr lang="en-US" altLang="zh-CN" sz="3200" b="1">
                  <a:solidFill>
                    <a:srgbClr val="99BC6E"/>
                  </a:solidFill>
                  <a:latin typeface="华文隶书" panose="02010800040101010101" charset="-122"/>
                  <a:ea typeface="华文隶书" panose="02010800040101010101" charset="-122"/>
                </a:rPr>
                <a:t>  </a:t>
              </a:r>
              <a:r>
                <a:rPr lang="zh-CN" altLang="en-US" sz="3200" b="1">
                  <a:solidFill>
                    <a:srgbClr val="99BC6E"/>
                  </a:solidFill>
                  <a:latin typeface="华文隶书" panose="02010800040101010101" charset="-122"/>
                  <a:ea typeface="华文隶书" panose="02010800040101010101" charset="-122"/>
                </a:rPr>
                <a:t>资料卡</a:t>
              </a:r>
              <a:endParaRPr lang="zh-CN" altLang="en-US" sz="3200" b="1">
                <a:solidFill>
                  <a:srgbClr val="99BC6E"/>
                </a:solidFill>
                <a:latin typeface="华文隶书" panose="02010800040101010101" charset="-122"/>
                <a:ea typeface="华文隶书" panose="02010800040101010101" charset="-122"/>
              </a:endParaRPr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2143760" y="1670050"/>
            <a:ext cx="903541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400" b="1">
                <a:sym typeface="+mn-ea"/>
              </a:rPr>
              <a:t>                                     </a:t>
            </a:r>
            <a:r>
              <a:rPr sz="2400" b="1">
                <a:sym typeface="+mn-ea"/>
              </a:rPr>
              <a:t>电子商务平台</a:t>
            </a:r>
            <a:endParaRPr sz="2400" b="1">
              <a:sym typeface="+mn-ea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1736090" y="2130425"/>
            <a:ext cx="9141597" cy="3969385"/>
            <a:chOff x="4855" y="3355"/>
            <a:chExt cx="12116" cy="6251"/>
          </a:xfrm>
        </p:grpSpPr>
        <p:sp>
          <p:nvSpPr>
            <p:cNvPr id="4" name="矩形 3"/>
            <p:cNvSpPr/>
            <p:nvPr>
              <p:custDataLst>
                <p:tags r:id="rId9"/>
              </p:custDataLst>
            </p:nvPr>
          </p:nvSpPr>
          <p:spPr>
            <a:xfrm>
              <a:off x="4855" y="3451"/>
              <a:ext cx="11951" cy="60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5131" y="3355"/>
              <a:ext cx="11840" cy="625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b="1">
                  <a:solidFill>
                    <a:srgbClr val="92D050"/>
                  </a:solidFill>
                </a:rPr>
                <a:t>      </a:t>
              </a:r>
              <a:r>
                <a:rPr lang="en-US" b="1">
                  <a:solidFill>
                    <a:srgbClr val="008751"/>
                  </a:solidFill>
                </a:rPr>
                <a:t>   </a:t>
              </a:r>
              <a:r>
                <a:rPr sz="2400" b="1">
                  <a:solidFill>
                    <a:srgbClr val="008751"/>
                  </a:solidFill>
                </a:rPr>
                <a:t>电子商务平台是为企业或个人提供网上交易洽谈的平台，它是建立在互联网上，进行商务活动的虚拟网络空间和保障商务活动顺利进行的网络环境，是协调和整合信息流、货物流、资金流及让它们有序、关联、高效流动的重要场所。商家可充分利用电子商务平台提供的网络基础设施、支付平台、安全平台、管理平台等共享资源，高效、低成本地开展商业活动</a:t>
              </a:r>
              <a:r>
                <a:rPr lang="zh-CN" sz="2400" b="1">
                  <a:solidFill>
                    <a:srgbClr val="008751"/>
                  </a:solidFill>
                </a:rPr>
                <a:t>。</a:t>
              </a:r>
              <a:r>
                <a:rPr sz="2400" b="1">
                  <a:solidFill>
                    <a:srgbClr val="008751"/>
                  </a:solidFill>
                </a:rPr>
                <a:t>在这些网络购物平台上，我们可以方便快捷地购买所需要的商品。</a:t>
              </a:r>
              <a:endParaRPr sz="2400" b="1">
                <a:solidFill>
                  <a:srgbClr val="008751"/>
                </a:solidFill>
              </a:endParaRPr>
            </a:p>
          </p:txBody>
        </p:sp>
      </p:grp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新知讲解</a:t>
            </a:r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2"/>
            </p:custDataLst>
          </p:nvPr>
        </p:nvSpPr>
        <p:spPr>
          <a:xfrm>
            <a:off x="426085" y="1609725"/>
            <a:ext cx="11436985" cy="5127625"/>
          </a:xfrm>
          <a:prstGeom prst="rect">
            <a:avLst/>
          </a:prstGeom>
          <a:noFill/>
          <a:ln w="28575">
            <a:solidFill>
              <a:srgbClr val="C00000"/>
            </a:solidFill>
            <a:prstDash val="dashDot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" name="文本框 100"/>
          <p:cNvSpPr txBox="1"/>
          <p:nvPr/>
        </p:nvSpPr>
        <p:spPr>
          <a:xfrm>
            <a:off x="307975" y="1609725"/>
            <a:ext cx="11370310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     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你知道的网络购物平台都有哪些？查一下它们的主要经营范围。</a:t>
            </a:r>
            <a:endParaRPr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                                 </a:t>
            </a: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网络购物平台调查表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4624705" y="855980"/>
            <a:ext cx="3134995" cy="662940"/>
            <a:chOff x="1303" y="3210"/>
            <a:chExt cx="4937" cy="1044"/>
          </a:xfrm>
        </p:grpSpPr>
        <p:grpSp>
          <p:nvGrpSpPr>
            <p:cNvPr id="58" name="组合 57"/>
            <p:cNvGrpSpPr/>
            <p:nvPr/>
          </p:nvGrpSpPr>
          <p:grpSpPr>
            <a:xfrm>
              <a:off x="2950" y="3256"/>
              <a:ext cx="3290" cy="922"/>
              <a:chOff x="8495" y="1360"/>
              <a:chExt cx="3290" cy="922"/>
            </a:xfrm>
          </p:grpSpPr>
          <p:sp>
            <p:nvSpPr>
              <p:cNvPr id="59" name="圆角矩形 58"/>
              <p:cNvSpPr/>
              <p:nvPr>
                <p:custDataLst>
                  <p:tags r:id="rId3"/>
                </p:custDataLst>
              </p:nvPr>
            </p:nvSpPr>
            <p:spPr>
              <a:xfrm>
                <a:off x="8495" y="1370"/>
                <a:ext cx="3290" cy="912"/>
              </a:xfrm>
              <a:prstGeom prst="round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0" name="文本框 59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8767" y="1360"/>
                <a:ext cx="2725" cy="919"/>
              </a:xfrm>
              <a:prstGeom prst="rect">
                <a:avLst/>
              </a:prstGeom>
            </p:spPr>
            <p:txBody>
              <a:bodyPr wrap="square">
                <a:spAutoFit/>
                <a:extLst>
                  <a:ext uri="{4A0BC546-FE56-4ADE-93B0-CB8AF2F6F144}">
                    <wpsdc:textFrameExt xmlns:wpsdc="http://www.wps.cn/officeDocument/2022/drawingmlCustomData" type="text"/>
                  </a:ext>
                </a:extLst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查</a:t>
                </a:r>
                <a:r>
                  <a:rPr lang="en-US" altLang="zh-CN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   </a:t>
                </a:r>
                <a:r>
                  <a:rPr lang="zh-CN" altLang="en-US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找</a:t>
                </a:r>
                <a:endParaRPr lang="zh-CN" altLang="en-US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  <p:pic>
          <p:nvPicPr>
            <p:cNvPr id="20" name="图片 19" descr="360截图20231224095720097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1303" y="3210"/>
              <a:ext cx="1564" cy="1044"/>
            </a:xfrm>
            <a:prstGeom prst="rect">
              <a:avLst/>
            </a:prstGeom>
          </p:spPr>
        </p:pic>
      </p:grpSp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7"/>
            </p:custDataLst>
          </p:nvPr>
        </p:nvGraphicFramePr>
        <p:xfrm>
          <a:off x="1503680" y="2899410"/>
          <a:ext cx="9793605" cy="3200400"/>
        </p:xfrm>
        <a:graphic>
          <a:graphicData uri="http://schemas.openxmlformats.org/drawingml/2006/table">
            <a:tbl>
              <a:tblPr/>
              <a:tblGrid>
                <a:gridCol w="2373630"/>
                <a:gridCol w="7419975"/>
              </a:tblGrid>
              <a:tr h="16002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 err="1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网络购物平台名称</a:t>
                      </a:r>
                      <a:endParaRPr lang="en-US" altLang="en-US" sz="2000" b="1">
                        <a:solidFill>
                          <a:srgbClr val="0000F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主要经营范围</a:t>
                      </a:r>
                      <a:endParaRPr lang="en-US" altLang="en-US" sz="2000" b="1">
                        <a:solidFill>
                          <a:srgbClr val="0000F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>
                          <a:solidFill>
                            <a:srgbClr val="05073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淘宝</a:t>
                      </a:r>
                      <a:endParaRPr lang="en-US" altLang="en-US" sz="2000" b="1">
                        <a:solidFill>
                          <a:srgbClr val="05073B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>
                          <a:solidFill>
                            <a:srgbClr val="05073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Segoe UI" panose="020b0502040204020203" charset="0"/>
                        </a:rPr>
                        <a:t>日常生活用品、服装、数码产品、美妆、家居用品等。</a:t>
                      </a:r>
                      <a:endParaRPr lang="en-US" altLang="en-US" sz="2000" b="1">
                        <a:solidFill>
                          <a:srgbClr val="05073B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Segoe UI" panose="020b0502040204020203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179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>
                          <a:solidFill>
                            <a:srgbClr val="05073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Segoe UI" panose="020b0502040204020203" charset="0"/>
                        </a:rPr>
                        <a:t>京东</a:t>
                      </a:r>
                      <a:endParaRPr lang="en-US" altLang="en-US" sz="2000" b="1">
                        <a:solidFill>
                          <a:srgbClr val="05073B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Segoe UI" panose="020b0502040204020203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 err="1">
                          <a:solidFill>
                            <a:srgbClr val="05073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Segoe UI" panose="020b0502040204020203" charset="0"/>
                        </a:rPr>
                        <a:t>家电、数码产品、电脑、手机、图书、</a:t>
                      </a:r>
                      <a:r>
                        <a:rPr lang="en-US" sz="2000" b="1" err="1" smtClean="0">
                          <a:solidFill>
                            <a:srgbClr val="05073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Segoe UI" panose="020b0502040204020203" charset="0"/>
                        </a:rPr>
                        <a:t>母婴用品等</a:t>
                      </a:r>
                      <a:r>
                        <a:rPr lang="zh-CN" altLang="en-US" sz="2000" b="1" smtClean="0">
                          <a:solidFill>
                            <a:srgbClr val="05073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Segoe UI" panose="020b0502040204020203" charset="0"/>
                        </a:rPr>
                        <a:t>。</a:t>
                      </a:r>
                      <a:endParaRPr lang="en-US" altLang="en-US" sz="2000" b="1">
                        <a:solidFill>
                          <a:srgbClr val="05073B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Segoe UI" panose="020b0502040204020203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321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>
                          <a:solidFill>
                            <a:srgbClr val="05073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Segoe UI" panose="020b0502040204020203" charset="0"/>
                        </a:rPr>
                        <a:t>拼多多</a:t>
                      </a:r>
                      <a:endParaRPr lang="en-US" altLang="en-US" sz="2000" b="1">
                        <a:solidFill>
                          <a:srgbClr val="05073B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Segoe UI" panose="020b0502040204020203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>
                          <a:solidFill>
                            <a:srgbClr val="05073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Segoe UI" panose="020b0502040204020203" charset="0"/>
                        </a:rPr>
                        <a:t>日用品、水果蔬菜、家居用品、服装鞋包等。</a:t>
                      </a:r>
                      <a:endParaRPr lang="en-US" altLang="en-US" sz="2000" b="1">
                        <a:solidFill>
                          <a:srgbClr val="05073B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Segoe UI" panose="020b0502040204020203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179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>
                          <a:solidFill>
                            <a:srgbClr val="05073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Segoe UI" panose="020b0502040204020203" charset="0"/>
                        </a:rPr>
                        <a:t>苏宁易购</a:t>
                      </a:r>
                      <a:endParaRPr lang="en-US" altLang="en-US" sz="2000" b="1">
                        <a:solidFill>
                          <a:srgbClr val="05073B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Segoe UI" panose="020b0502040204020203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 err="1">
                          <a:solidFill>
                            <a:srgbClr val="05073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Segoe UI" panose="020b0502040204020203" charset="0"/>
                        </a:rPr>
                        <a:t>家电、数码产品、电脑、手机、图书、</a:t>
                      </a:r>
                      <a:r>
                        <a:rPr lang="en-US" sz="2000" b="1" err="1" smtClean="0">
                          <a:solidFill>
                            <a:srgbClr val="05073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Segoe UI" panose="020b0502040204020203" charset="0"/>
                        </a:rPr>
                        <a:t>母婴用品等</a:t>
                      </a:r>
                      <a:r>
                        <a:rPr lang="zh-CN" altLang="en-US" sz="2000" b="1" smtClean="0">
                          <a:solidFill>
                            <a:srgbClr val="05073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Segoe UI" panose="020b0502040204020203" charset="0"/>
                        </a:rPr>
                        <a:t>。</a:t>
                      </a:r>
                      <a:endParaRPr lang="en-US" altLang="en-US" sz="2000" b="1">
                        <a:solidFill>
                          <a:srgbClr val="05073B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Segoe UI" panose="020b0502040204020203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8595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>
                          <a:solidFill>
                            <a:srgbClr val="05073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Segoe UI" panose="020b0502040204020203" charset="0"/>
                        </a:rPr>
                        <a:t>当当网</a:t>
                      </a:r>
                      <a:endParaRPr lang="en-US" altLang="en-US" sz="2000" b="1">
                        <a:solidFill>
                          <a:srgbClr val="05073B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Segoe UI" panose="020b0502040204020203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 err="1">
                          <a:solidFill>
                            <a:srgbClr val="05073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Segoe UI" panose="020b0502040204020203" charset="0"/>
                        </a:rPr>
                        <a:t>图书、杂志、文具用品等。</a:t>
                      </a:r>
                      <a:endParaRPr lang="en-US" altLang="en-US" sz="2000" b="1">
                        <a:solidFill>
                          <a:srgbClr val="05073B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Segoe UI" panose="020b0502040204020203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5895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>
                          <a:solidFill>
                            <a:srgbClr val="05073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Segoe UI" panose="020b0502040204020203" charset="0"/>
                        </a:rPr>
                        <a:t>唯品会</a:t>
                      </a:r>
                      <a:endParaRPr lang="en-US" altLang="en-US" sz="2000" b="1">
                        <a:solidFill>
                          <a:srgbClr val="05073B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Segoe UI" panose="020b0502040204020203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000" b="1" err="1">
                          <a:solidFill>
                            <a:srgbClr val="05073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Segoe UI" panose="020b0502040204020203" charset="0"/>
                        </a:rPr>
                        <a:t>服装、鞋包、</a:t>
                      </a:r>
                      <a:r>
                        <a:rPr lang="en-US" sz="2000" b="1" err="1" smtClean="0">
                          <a:solidFill>
                            <a:srgbClr val="05073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Segoe UI" panose="020b0502040204020203" charset="0"/>
                        </a:rPr>
                        <a:t>美妆等</a:t>
                      </a:r>
                      <a:r>
                        <a:rPr lang="zh-CN" altLang="en-US" sz="2000" b="1" smtClean="0">
                          <a:solidFill>
                            <a:srgbClr val="05073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Segoe UI" panose="020b0502040204020203" charset="0"/>
                        </a:rPr>
                        <a:t>。</a:t>
                      </a:r>
                      <a:endParaRPr lang="en-US" altLang="en-US" sz="2000" b="1">
                        <a:solidFill>
                          <a:srgbClr val="05073B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Segoe UI" panose="020b0502040204020203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新知讲解</a:t>
            </a:r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2"/>
            </p:custDataLst>
          </p:nvPr>
        </p:nvSpPr>
        <p:spPr>
          <a:xfrm>
            <a:off x="426085" y="1609725"/>
            <a:ext cx="11436985" cy="5127625"/>
          </a:xfrm>
          <a:prstGeom prst="rect">
            <a:avLst/>
          </a:prstGeom>
          <a:noFill/>
          <a:ln w="28575">
            <a:solidFill>
              <a:srgbClr val="C00000"/>
            </a:solidFill>
            <a:prstDash val="dashDot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" name="文本框 100"/>
          <p:cNvSpPr txBox="1"/>
          <p:nvPr/>
        </p:nvSpPr>
        <p:spPr>
          <a:xfrm>
            <a:off x="426085" y="1609725"/>
            <a:ext cx="11370310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向家人、邻居、同学、朋友了解一下,他们是喜欢在实体店购物、还是喜欢在网上购物？为什么？</a:t>
            </a:r>
            <a:endParaRPr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5" name="组合 24"/>
          <p:cNvGrpSpPr/>
          <p:nvPr/>
        </p:nvGrpSpPr>
        <p:grpSpPr>
          <a:xfrm>
            <a:off x="4831715" y="889635"/>
            <a:ext cx="3097530" cy="628650"/>
            <a:chOff x="8220" y="5116"/>
            <a:chExt cx="4878" cy="990"/>
          </a:xfrm>
        </p:grpSpPr>
        <p:pic>
          <p:nvPicPr>
            <p:cNvPr id="4" name="图片 3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8220" y="5116"/>
              <a:ext cx="1453" cy="991"/>
            </a:xfrm>
            <a:prstGeom prst="rect">
              <a:avLst/>
            </a:prstGeom>
          </p:spPr>
        </p:pic>
        <p:sp>
          <p:nvSpPr>
            <p:cNvPr id="23" name="圆角矩形 22"/>
            <p:cNvSpPr/>
            <p:nvPr>
              <p:custDataLst>
                <p:tags r:id="rId5"/>
              </p:custDataLst>
            </p:nvPr>
          </p:nvSpPr>
          <p:spPr>
            <a:xfrm>
              <a:off x="9808" y="5192"/>
              <a:ext cx="3290" cy="912"/>
            </a:xfrm>
            <a:prstGeom prst="roundRect">
              <a:avLst/>
            </a:prstGeom>
            <a:solidFill>
              <a:schemeClr val="bg2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文本框 23"/>
            <p:cNvSpPr txBox="1"/>
            <p:nvPr>
              <p:custDataLst>
                <p:tags r:id="rId6"/>
              </p:custDataLst>
            </p:nvPr>
          </p:nvSpPr>
          <p:spPr>
            <a:xfrm>
              <a:off x="10035" y="5184"/>
              <a:ext cx="2725" cy="919"/>
            </a:xfrm>
            <a:prstGeom prst="rect">
              <a:avLst/>
            </a:prstGeom>
          </p:spPr>
          <p:txBody>
            <a:bodyPr wrap="square">
              <a:spAutoFit/>
              <a:extLst>
                <a:ext uri="{4A0BC546-FE56-4ADE-93B0-CB8AF2F6F144}">
                  <wpsdc:textFrameExt xmlns:wpsdc="http://www.wps.cn/officeDocument/2022/drawingmlCustomData" type="text"/>
                </a:ext>
              </a:extLst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rPr>
                <a:t>了</a:t>
              </a:r>
              <a:r>
                <a:rPr lang="en-US" altLang="zh-CN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rPr>
                <a:t>  </a:t>
              </a:r>
              <a:r>
                <a:rPr lang="zh-CN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rPr>
                <a:t>解</a:t>
              </a:r>
              <a:endParaRPr lang="zh-CN" sz="32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894715" y="3166110"/>
            <a:ext cx="4859655" cy="1162050"/>
            <a:chOff x="-2059" y="6471"/>
            <a:chExt cx="7653" cy="1830"/>
          </a:xfrm>
        </p:grpSpPr>
        <p:sp>
          <p:nvSpPr>
            <p:cNvPr id="13" name="文本框 12"/>
            <p:cNvSpPr txBox="1"/>
            <p:nvPr>
              <p:custDataLst>
                <p:tags r:id="rId7"/>
              </p:custDataLst>
            </p:nvPr>
          </p:nvSpPr>
          <p:spPr>
            <a:xfrm>
              <a:off x="-1882" y="6471"/>
              <a:ext cx="7476" cy="183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fontAlgn="auto">
                <a:lnSpc>
                  <a:spcPct val="150000"/>
                </a:lnSpc>
              </a:pPr>
              <a:r>
                <a:rPr lang="en-US" sz="20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     </a:t>
              </a:r>
              <a:r>
                <a:rPr lang="en-US" sz="2000" b="1">
                  <a:solidFill>
                    <a:srgbClr val="0000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 </a:t>
              </a:r>
              <a:r>
                <a:rPr sz="2000"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阿姨，您好！请问您喜欢在网上买东西，还是喜欢到实体店买？为什么呢？</a:t>
              </a:r>
              <a:endParaRPr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endParaRPr>
            </a:p>
          </p:txBody>
        </p:sp>
        <p:sp>
          <p:nvSpPr>
            <p:cNvPr id="11" name="云形标注 10"/>
            <p:cNvSpPr/>
            <p:nvPr>
              <p:custDataLst>
                <p:tags r:id="rId8"/>
              </p:custDataLst>
            </p:nvPr>
          </p:nvSpPr>
          <p:spPr>
            <a:xfrm>
              <a:off x="-2059" y="6588"/>
              <a:ext cx="7514" cy="1596"/>
            </a:xfrm>
            <a:prstGeom prst="cloudCallout">
              <a:avLst>
                <a:gd name="adj1" fmla="val 37344"/>
                <a:gd name="adj2" fmla="val 67731"/>
              </a:avLst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7022465" y="3166110"/>
            <a:ext cx="3617595" cy="1162050"/>
            <a:chOff x="-2059" y="6588"/>
            <a:chExt cx="5697" cy="1830"/>
          </a:xfrm>
        </p:grpSpPr>
        <p:sp>
          <p:nvSpPr>
            <p:cNvPr id="6" name="文本框 5"/>
            <p:cNvSpPr txBox="1"/>
            <p:nvPr>
              <p:custDataLst>
                <p:tags r:id="rId9"/>
              </p:custDataLst>
            </p:nvPr>
          </p:nvSpPr>
          <p:spPr>
            <a:xfrm>
              <a:off x="-1883" y="6588"/>
              <a:ext cx="5198" cy="183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fontAlgn="auto">
                <a:lnSpc>
                  <a:spcPct val="150000"/>
                </a:lnSpc>
              </a:pPr>
              <a:r>
                <a:rPr lang="en-US" sz="20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     </a:t>
              </a:r>
              <a:r>
                <a:rPr lang="en-US" sz="2000" b="1">
                  <a:solidFill>
                    <a:srgbClr val="0000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 </a:t>
              </a:r>
              <a:r>
                <a:rPr sz="2000"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姐姐，为什么你更喜欢在实体店购买衣服呢？</a:t>
              </a:r>
              <a:endParaRPr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endParaRPr>
            </a:p>
          </p:txBody>
        </p:sp>
        <p:sp>
          <p:nvSpPr>
            <p:cNvPr id="7" name="云形标注 6"/>
            <p:cNvSpPr/>
            <p:nvPr>
              <p:custDataLst>
                <p:tags r:id="rId10"/>
              </p:custDataLst>
            </p:nvPr>
          </p:nvSpPr>
          <p:spPr>
            <a:xfrm>
              <a:off x="-2059" y="6588"/>
              <a:ext cx="5697" cy="1596"/>
            </a:xfrm>
            <a:prstGeom prst="cloudCallout">
              <a:avLst>
                <a:gd name="adj1" fmla="val -24530"/>
                <a:gd name="adj2" fmla="val 83082"/>
              </a:avLst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8" name="图片 7" descr="QQ截图2023122410042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811780" y="4685665"/>
            <a:ext cx="2381250" cy="1638300"/>
          </a:xfrm>
          <a:prstGeom prst="rect">
            <a:avLst/>
          </a:prstGeom>
        </p:spPr>
      </p:pic>
      <p:pic>
        <p:nvPicPr>
          <p:cNvPr id="10" name="图片 9" descr="QQ截图20231224100434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752590" y="4685665"/>
            <a:ext cx="1962150" cy="1734185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新知讲解</a:t>
            </a:r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2"/>
            </p:custDataLst>
          </p:nvPr>
        </p:nvSpPr>
        <p:spPr>
          <a:xfrm>
            <a:off x="426085" y="1609725"/>
            <a:ext cx="11436985" cy="5127625"/>
          </a:xfrm>
          <a:prstGeom prst="rect">
            <a:avLst/>
          </a:prstGeom>
          <a:noFill/>
          <a:ln w="28575">
            <a:solidFill>
              <a:srgbClr val="C00000"/>
            </a:solidFill>
            <a:prstDash val="dashDot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" name="文本框 100"/>
          <p:cNvSpPr txBox="1"/>
          <p:nvPr/>
        </p:nvSpPr>
        <p:spPr>
          <a:xfrm>
            <a:off x="704850" y="1609725"/>
            <a:ext cx="7009130" cy="45231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 </a:t>
            </a: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喜欢在实体店购物的原因：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</a:t>
            </a: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①亲身感受：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因为可以看到商品的真实大小和质量，以及亲自试穿或试用商品，这样可以让他们更好地了解商品。</a:t>
            </a:r>
            <a:endParaRPr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②即时满足：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在实体店购物可以立即获得商品，无需等待配送时间。</a:t>
            </a:r>
            <a:endParaRPr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③售后服务方便：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在实体店购物可以更容易地获得售后服务，比如退换货或维修等。</a:t>
            </a:r>
            <a:endParaRPr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5" name="组合 24"/>
          <p:cNvGrpSpPr/>
          <p:nvPr/>
        </p:nvGrpSpPr>
        <p:grpSpPr>
          <a:xfrm>
            <a:off x="4831715" y="889635"/>
            <a:ext cx="3097530" cy="628650"/>
            <a:chOff x="8220" y="5116"/>
            <a:chExt cx="4878" cy="990"/>
          </a:xfrm>
        </p:grpSpPr>
        <p:pic>
          <p:nvPicPr>
            <p:cNvPr id="4" name="图片 3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8220" y="5116"/>
              <a:ext cx="1453" cy="991"/>
            </a:xfrm>
            <a:prstGeom prst="rect">
              <a:avLst/>
            </a:prstGeom>
          </p:spPr>
        </p:pic>
        <p:sp>
          <p:nvSpPr>
            <p:cNvPr id="23" name="圆角矩形 22"/>
            <p:cNvSpPr/>
            <p:nvPr>
              <p:custDataLst>
                <p:tags r:id="rId5"/>
              </p:custDataLst>
            </p:nvPr>
          </p:nvSpPr>
          <p:spPr>
            <a:xfrm>
              <a:off x="9808" y="5192"/>
              <a:ext cx="3290" cy="912"/>
            </a:xfrm>
            <a:prstGeom prst="roundRect">
              <a:avLst/>
            </a:prstGeom>
            <a:solidFill>
              <a:schemeClr val="bg2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文本框 23"/>
            <p:cNvSpPr txBox="1"/>
            <p:nvPr>
              <p:custDataLst>
                <p:tags r:id="rId6"/>
              </p:custDataLst>
            </p:nvPr>
          </p:nvSpPr>
          <p:spPr>
            <a:xfrm>
              <a:off x="10035" y="5184"/>
              <a:ext cx="2725" cy="919"/>
            </a:xfrm>
            <a:prstGeom prst="rect">
              <a:avLst/>
            </a:prstGeom>
          </p:spPr>
          <p:txBody>
            <a:bodyPr wrap="square">
              <a:spAutoFit/>
              <a:extLst>
                <a:ext uri="{4A0BC546-FE56-4ADE-93B0-CB8AF2F6F144}">
                  <wpsdc:textFrameExt xmlns:wpsdc="http://www.wps.cn/officeDocument/2022/drawingmlCustomData" type="text"/>
                </a:ext>
              </a:extLst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rPr>
                <a:t>了</a:t>
              </a:r>
              <a:r>
                <a:rPr lang="en-US" altLang="zh-CN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rPr>
                <a:t>  </a:t>
              </a:r>
              <a:r>
                <a:rPr lang="zh-CN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rPr>
                <a:t>解</a:t>
              </a:r>
              <a:endParaRPr lang="zh-CN" sz="32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endParaRPr>
            </a:p>
          </p:txBody>
        </p:sp>
      </p:grpSp>
      <p:pic>
        <p:nvPicPr>
          <p:cNvPr id="107" name="图片 106"/>
          <p:cNvPicPr/>
          <p:nvPr/>
        </p:nvPicPr>
        <p:blipFill>
          <a:blip r:embed="rId7"/>
          <a:stretch>
            <a:fillRect/>
          </a:stretch>
        </p:blipFill>
        <p:spPr>
          <a:xfrm>
            <a:off x="7773670" y="2334260"/>
            <a:ext cx="3898265" cy="372173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新知讲解</a:t>
            </a:r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2"/>
            </p:custDataLst>
          </p:nvPr>
        </p:nvSpPr>
        <p:spPr>
          <a:xfrm>
            <a:off x="426085" y="1329690"/>
            <a:ext cx="11436985" cy="5407660"/>
          </a:xfrm>
          <a:prstGeom prst="rect">
            <a:avLst/>
          </a:prstGeom>
          <a:noFill/>
          <a:ln w="28575">
            <a:solidFill>
              <a:srgbClr val="C00000"/>
            </a:solidFill>
            <a:prstDash val="dashDot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" name="文本框 100"/>
          <p:cNvSpPr txBox="1"/>
          <p:nvPr/>
        </p:nvSpPr>
        <p:spPr>
          <a:xfrm>
            <a:off x="774700" y="1226820"/>
            <a:ext cx="7154545" cy="56311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     </a:t>
            </a:r>
            <a:r>
              <a:rPr lang="en-US" altLang="zh-CN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sz="2400" b="1" err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喜欢在网上购物的原因：</a:t>
            </a:r>
            <a:endParaRPr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①方便快捷：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</a:rPr>
              <a:t>在网上购物可以随时随地购物，无需亲自前往实体店。</a:t>
            </a:r>
            <a:endParaRPr sz="2400" b="1" err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sz="2400" b="1" smtClean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sz="2400" b="1" smtClean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②</a:t>
            </a:r>
            <a:r>
              <a:rPr sz="2400" b="1" err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价格实惠：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</a:rPr>
              <a:t>网上购物可以比较不同商家的价格，以找到更划算的商品。</a:t>
            </a:r>
            <a:endParaRPr sz="2400" b="1" err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sz="2400" b="1" smtClean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sz="2400" b="1" smtClean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③</a:t>
            </a:r>
            <a:r>
              <a:rPr sz="2400" b="1" err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商品种类繁多：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</a:rPr>
              <a:t>在网上购物可以找到许多不同的商品和品牌，无需在实体店受限于本地商家的存货。</a:t>
            </a:r>
            <a:endParaRPr sz="2400" b="1" err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sz="2400" b="1" smtClean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sz="2400" b="1" smtClean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④</a:t>
            </a:r>
            <a:r>
              <a:rPr sz="2400" b="1" err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节省时间和精力：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</a:rPr>
              <a:t>在网上购物无需排队等待结账，也无需亲自前往实体店。</a:t>
            </a:r>
            <a:endParaRPr sz="2400" b="1" err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5" name="组合 24"/>
          <p:cNvGrpSpPr/>
          <p:nvPr/>
        </p:nvGrpSpPr>
        <p:grpSpPr>
          <a:xfrm>
            <a:off x="4831715" y="625475"/>
            <a:ext cx="3097530" cy="628650"/>
            <a:chOff x="8220" y="5116"/>
            <a:chExt cx="4878" cy="990"/>
          </a:xfrm>
        </p:grpSpPr>
        <p:pic>
          <p:nvPicPr>
            <p:cNvPr id="4" name="图片 3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8220" y="5116"/>
              <a:ext cx="1453" cy="991"/>
            </a:xfrm>
            <a:prstGeom prst="rect">
              <a:avLst/>
            </a:prstGeom>
          </p:spPr>
        </p:pic>
        <p:sp>
          <p:nvSpPr>
            <p:cNvPr id="23" name="圆角矩形 22"/>
            <p:cNvSpPr/>
            <p:nvPr>
              <p:custDataLst>
                <p:tags r:id="rId5"/>
              </p:custDataLst>
            </p:nvPr>
          </p:nvSpPr>
          <p:spPr>
            <a:xfrm>
              <a:off x="9808" y="5192"/>
              <a:ext cx="3290" cy="912"/>
            </a:xfrm>
            <a:prstGeom prst="roundRect">
              <a:avLst/>
            </a:prstGeom>
            <a:solidFill>
              <a:schemeClr val="bg2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文本框 23"/>
            <p:cNvSpPr txBox="1"/>
            <p:nvPr>
              <p:custDataLst>
                <p:tags r:id="rId6"/>
              </p:custDataLst>
            </p:nvPr>
          </p:nvSpPr>
          <p:spPr>
            <a:xfrm>
              <a:off x="10035" y="5184"/>
              <a:ext cx="2725" cy="919"/>
            </a:xfrm>
            <a:prstGeom prst="rect">
              <a:avLst/>
            </a:prstGeom>
          </p:spPr>
          <p:txBody>
            <a:bodyPr wrap="square">
              <a:spAutoFit/>
              <a:extLst>
                <a:ext uri="{4A0BC546-FE56-4ADE-93B0-CB8AF2F6F144}">
                  <wpsdc:textFrameExt xmlns:wpsdc="http://www.wps.cn/officeDocument/2022/drawingmlCustomData" type="text"/>
                </a:ext>
              </a:extLst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rPr>
                <a:t>了</a:t>
              </a:r>
              <a:r>
                <a:rPr lang="en-US" altLang="zh-CN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rPr>
                <a:t>  </a:t>
              </a:r>
              <a:r>
                <a:rPr lang="zh-CN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rPr>
                <a:t>解</a:t>
              </a:r>
              <a:endParaRPr lang="zh-CN" sz="32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endParaRPr>
            </a:p>
          </p:txBody>
        </p:sp>
      </p:grpSp>
      <p:pic>
        <p:nvPicPr>
          <p:cNvPr id="3" name="图片 2" descr="QQ截图2023122410232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71205" y="1548130"/>
            <a:ext cx="3086100" cy="4747260"/>
          </a:xfrm>
          <a:prstGeom prst="rect">
            <a:avLst/>
          </a:prstGeom>
        </p:spPr>
      </p:pic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新知讲解</a:t>
            </a:r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2"/>
            </p:custDataLst>
          </p:nvPr>
        </p:nvSpPr>
        <p:spPr>
          <a:xfrm>
            <a:off x="784225" y="1774825"/>
            <a:ext cx="10965815" cy="4248150"/>
          </a:xfrm>
          <a:prstGeom prst="rect">
            <a:avLst/>
          </a:prstGeom>
          <a:noFill/>
          <a:ln w="28575">
            <a:solidFill>
              <a:srgbClr val="C00000"/>
            </a:solidFill>
            <a:prstDash val="dashDot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9" name="组合 8"/>
          <p:cNvGrpSpPr/>
          <p:nvPr/>
        </p:nvGrpSpPr>
        <p:grpSpPr>
          <a:xfrm>
            <a:off x="6022340" y="2781300"/>
            <a:ext cx="5170805" cy="1162050"/>
            <a:chOff x="-566" y="6354"/>
            <a:chExt cx="8143" cy="1830"/>
          </a:xfrm>
        </p:grpSpPr>
        <p:sp>
          <p:nvSpPr>
            <p:cNvPr id="13" name="文本框 12"/>
            <p:cNvSpPr txBox="1"/>
            <p:nvPr>
              <p:custDataLst>
                <p:tags r:id="rId3"/>
              </p:custDataLst>
            </p:nvPr>
          </p:nvSpPr>
          <p:spPr>
            <a:xfrm>
              <a:off x="-172" y="6354"/>
              <a:ext cx="7392" cy="183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fontAlgn="auto">
                <a:lnSpc>
                  <a:spcPct val="150000"/>
                </a:lnSpc>
              </a:pPr>
              <a:r>
                <a:rPr lang="en-US" sz="20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     </a:t>
              </a:r>
              <a:r>
                <a:rPr lang="en-US" sz="2000" b="1">
                  <a:solidFill>
                    <a:srgbClr val="0000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 </a:t>
              </a:r>
              <a:r>
                <a:rPr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我认为网络购物最终会取代实体店购物，因为……</a:t>
              </a:r>
              <a:endParaRPr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endParaRPr>
            </a:p>
          </p:txBody>
        </p:sp>
        <p:sp>
          <p:nvSpPr>
            <p:cNvPr id="11" name="云形标注 10"/>
            <p:cNvSpPr/>
            <p:nvPr>
              <p:custDataLst>
                <p:tags r:id="rId4"/>
              </p:custDataLst>
            </p:nvPr>
          </p:nvSpPr>
          <p:spPr>
            <a:xfrm>
              <a:off x="-566" y="6471"/>
              <a:ext cx="8143" cy="1596"/>
            </a:xfrm>
            <a:prstGeom prst="cloudCallout">
              <a:avLst>
                <a:gd name="adj1" fmla="val -17407"/>
                <a:gd name="adj2" fmla="val 93483"/>
              </a:avLst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1" name="文本框 100"/>
          <p:cNvSpPr txBox="1"/>
          <p:nvPr/>
        </p:nvSpPr>
        <p:spPr>
          <a:xfrm>
            <a:off x="1064895" y="1656715"/>
            <a:ext cx="1051623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网络购物与实体店购物各有哪些优点和缺点？它们未来的发展会如何？把你的想法跟同学或老师分享。</a:t>
            </a:r>
            <a:endParaRPr lang="zh-CN"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1154430" y="4249420"/>
            <a:ext cx="3705860" cy="1442085"/>
            <a:chOff x="1918" y="5993"/>
            <a:chExt cx="5836" cy="2271"/>
          </a:xfrm>
        </p:grpSpPr>
        <p:sp>
          <p:nvSpPr>
            <p:cNvPr id="14" name="文本框 13"/>
            <p:cNvSpPr txBox="1"/>
            <p:nvPr>
              <p:custDataLst>
                <p:tags r:id="rId5"/>
              </p:custDataLst>
            </p:nvPr>
          </p:nvSpPr>
          <p:spPr>
            <a:xfrm>
              <a:off x="2177" y="5993"/>
              <a:ext cx="5577" cy="183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fontAlgn="auto">
                <a:lnSpc>
                  <a:spcPct val="150000"/>
                </a:lnSpc>
              </a:pPr>
              <a:r>
                <a:rPr lang="en-US" sz="20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      </a:t>
              </a:r>
              <a:r>
                <a:rPr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实体店不会消失，因为消费者可以在实体店近距离看到、摸到商品实物。</a:t>
              </a:r>
              <a:endParaRPr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endParaRPr>
            </a:p>
          </p:txBody>
        </p:sp>
        <p:sp>
          <p:nvSpPr>
            <p:cNvPr id="16" name="云形标注 15"/>
            <p:cNvSpPr/>
            <p:nvPr>
              <p:custDataLst>
                <p:tags r:id="rId6"/>
              </p:custDataLst>
            </p:nvPr>
          </p:nvSpPr>
          <p:spPr>
            <a:xfrm>
              <a:off x="1918" y="5993"/>
              <a:ext cx="5836" cy="2271"/>
            </a:xfrm>
            <a:prstGeom prst="cloudCallout">
              <a:avLst>
                <a:gd name="adj1" fmla="val 56919"/>
                <a:gd name="adj2" fmla="val 45300"/>
              </a:avLst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5" name="图片 4" descr="QQ截图2023092204555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460365" y="4249420"/>
            <a:ext cx="2370455" cy="148653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4860290" y="828040"/>
            <a:ext cx="3078480" cy="739140"/>
            <a:chOff x="7470" y="6864"/>
            <a:chExt cx="4848" cy="1164"/>
          </a:xfrm>
        </p:grpSpPr>
        <p:pic>
          <p:nvPicPr>
            <p:cNvPr id="7" name="图片 6"/>
            <p:cNvPicPr/>
            <p:nvPr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7470" y="6864"/>
              <a:ext cx="1621" cy="1164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8" name="组合 7"/>
            <p:cNvGrpSpPr/>
            <p:nvPr/>
          </p:nvGrpSpPr>
          <p:grpSpPr>
            <a:xfrm>
              <a:off x="9028" y="7002"/>
              <a:ext cx="3290" cy="922"/>
              <a:chOff x="8495" y="1360"/>
              <a:chExt cx="3290" cy="922"/>
            </a:xfrm>
          </p:grpSpPr>
          <p:sp>
            <p:nvSpPr>
              <p:cNvPr id="10" name="圆角矩形 9"/>
              <p:cNvSpPr/>
              <p:nvPr>
                <p:custDataLst>
                  <p:tags r:id="rId11"/>
                </p:custDataLst>
              </p:nvPr>
            </p:nvSpPr>
            <p:spPr>
              <a:xfrm>
                <a:off x="8495" y="1370"/>
                <a:ext cx="3290" cy="912"/>
              </a:xfrm>
              <a:prstGeom prst="round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文本框 14"/>
              <p:cNvSpPr txBox="1"/>
              <p:nvPr>
                <p:custDataLst>
                  <p:tags r:id="rId12"/>
                </p:custDataLst>
              </p:nvPr>
            </p:nvSpPr>
            <p:spPr>
              <a:xfrm>
                <a:off x="8767" y="1360"/>
                <a:ext cx="2725" cy="919"/>
              </a:xfrm>
              <a:prstGeom prst="rect">
                <a:avLst/>
              </a:prstGeom>
            </p:spPr>
            <p:txBody>
              <a:bodyPr wrap="square">
                <a:spAutoFit/>
                <a:extLst>
                  <a:ext uri="{4A0BC546-FE56-4ADE-93B0-CB8AF2F6F144}">
                    <wpsdc:textFrameExt xmlns:wpsdc="http://www.wps.cn/officeDocument/2022/drawingmlCustomData" type="text"/>
                  </a:ext>
                </a:extLst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思</a:t>
                </a:r>
                <a:r>
                  <a:rPr lang="en-US" altLang="zh-CN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 </a:t>
                </a:r>
                <a:r>
                  <a:rPr lang="zh-CN" altLang="en-US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考</a:t>
                </a:r>
                <a:endParaRPr lang="zh-CN" altLang="en-US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</p:grpSp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新知讲解</a:t>
            </a:r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2"/>
            </p:custDataLst>
          </p:nvPr>
        </p:nvSpPr>
        <p:spPr>
          <a:xfrm>
            <a:off x="426085" y="1329690"/>
            <a:ext cx="11436985" cy="5407660"/>
          </a:xfrm>
          <a:prstGeom prst="rect">
            <a:avLst/>
          </a:prstGeom>
          <a:noFill/>
          <a:ln w="28575">
            <a:solidFill>
              <a:srgbClr val="C00000"/>
            </a:solidFill>
            <a:prstDash val="dashDot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" name="文本框 100"/>
          <p:cNvSpPr txBox="1"/>
          <p:nvPr/>
        </p:nvSpPr>
        <p:spPr>
          <a:xfrm>
            <a:off x="540204" y="1494363"/>
            <a:ext cx="7398566" cy="507831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</a:t>
            </a:r>
            <a:r>
              <a:rPr lang="en-US" altLang="zh-CN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sz="2400" b="1" err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网络购物的优点：</a:t>
            </a:r>
            <a:endParaRPr sz="2400" b="1" err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sz="2400" b="1" err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方便快捷：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</a:rPr>
              <a:t>网络购物可以随时随地购物，不受时间和地点的限制。</a:t>
            </a:r>
            <a:endParaRPr sz="2400" b="1" err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sz="2400" b="1" err="1" smtClean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价格实惠</a:t>
            </a:r>
            <a:r>
              <a:rPr sz="2400" b="1" err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</a:rPr>
              <a:t>网络购物可以比较不同商家的价格，以找到更划算的商品。</a:t>
            </a:r>
            <a:endParaRPr sz="2400" b="1" err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sz="2400" b="1" err="1" smtClean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商品种类繁多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</a:rPr>
              <a:t>：网络购物可以找到许多不同的商品和品牌，无需在实体店受限于本地商家的存货。</a:t>
            </a:r>
            <a:endParaRPr sz="2400" b="1" err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sz="2400" b="1" err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节省时间和精力：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</a:rPr>
              <a:t>网络购物无需排队等待结账，也无需亲自前往实体店。</a:t>
            </a:r>
            <a:endParaRPr sz="2400" b="1" err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09" name="图片 108"/>
          <p:cNvPicPr/>
          <p:nvPr/>
        </p:nvPicPr>
        <p:blipFill>
          <a:blip r:embed="rId3"/>
          <a:stretch>
            <a:fillRect/>
          </a:stretch>
        </p:blipFill>
        <p:spPr>
          <a:xfrm>
            <a:off x="7929245" y="2051050"/>
            <a:ext cx="3689985" cy="396494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6" name="组合 5"/>
          <p:cNvGrpSpPr/>
          <p:nvPr/>
        </p:nvGrpSpPr>
        <p:grpSpPr>
          <a:xfrm>
            <a:off x="4850765" y="513080"/>
            <a:ext cx="3078480" cy="739140"/>
            <a:chOff x="7470" y="6864"/>
            <a:chExt cx="4848" cy="1164"/>
          </a:xfrm>
        </p:grpSpPr>
        <p:pic>
          <p:nvPicPr>
            <p:cNvPr id="7" name="图片 6"/>
            <p:cNvPicPr/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7470" y="6864"/>
              <a:ext cx="1621" cy="1164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8" name="组合 7"/>
            <p:cNvGrpSpPr/>
            <p:nvPr/>
          </p:nvGrpSpPr>
          <p:grpSpPr>
            <a:xfrm>
              <a:off x="9028" y="7002"/>
              <a:ext cx="3290" cy="922"/>
              <a:chOff x="8495" y="1360"/>
              <a:chExt cx="3290" cy="922"/>
            </a:xfrm>
          </p:grpSpPr>
          <p:sp>
            <p:nvSpPr>
              <p:cNvPr id="10" name="圆角矩形 9"/>
              <p:cNvSpPr/>
              <p:nvPr>
                <p:custDataLst>
                  <p:tags r:id="rId6"/>
                </p:custDataLst>
              </p:nvPr>
            </p:nvSpPr>
            <p:spPr>
              <a:xfrm>
                <a:off x="8495" y="1370"/>
                <a:ext cx="3290" cy="912"/>
              </a:xfrm>
              <a:prstGeom prst="round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文本框 14"/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8767" y="1360"/>
                <a:ext cx="2725" cy="919"/>
              </a:xfrm>
              <a:prstGeom prst="rect">
                <a:avLst/>
              </a:prstGeom>
            </p:spPr>
            <p:txBody>
              <a:bodyPr wrap="square">
                <a:spAutoFit/>
                <a:extLst>
                  <a:ext uri="{4A0BC546-FE56-4ADE-93B0-CB8AF2F6F144}">
                    <wpsdc:textFrameExt xmlns:wpsdc="http://www.wps.cn/officeDocument/2022/drawingmlCustomData" type="text"/>
                  </a:ext>
                </a:extLst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思</a:t>
                </a:r>
                <a:r>
                  <a:rPr lang="en-US" altLang="zh-CN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 </a:t>
                </a:r>
                <a:r>
                  <a:rPr lang="zh-CN" altLang="en-US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考</a:t>
                </a:r>
                <a:endParaRPr lang="zh-CN" altLang="en-US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</p:grp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新知讲解</a:t>
            </a:r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2"/>
            </p:custDataLst>
          </p:nvPr>
        </p:nvSpPr>
        <p:spPr>
          <a:xfrm>
            <a:off x="426085" y="1329690"/>
            <a:ext cx="11436985" cy="5407660"/>
          </a:xfrm>
          <a:prstGeom prst="rect">
            <a:avLst/>
          </a:prstGeom>
          <a:noFill/>
          <a:ln w="28575">
            <a:solidFill>
              <a:srgbClr val="C00000"/>
            </a:solidFill>
            <a:prstDash val="dashDot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" name="文本框 100"/>
          <p:cNvSpPr txBox="1"/>
          <p:nvPr/>
        </p:nvSpPr>
        <p:spPr>
          <a:xfrm>
            <a:off x="577351" y="1327785"/>
            <a:ext cx="10889978" cy="3969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</a:t>
            </a:r>
            <a:r>
              <a:rPr lang="en-US" altLang="zh-CN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                     </a:t>
            </a:r>
            <a:r>
              <a:rPr sz="2400" b="1" err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网络购物的缺点：</a:t>
            </a:r>
            <a:endParaRPr sz="2400" b="1" err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sz="2400" b="1" err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无法直接感受商品：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</a:rPr>
              <a:t>网络购物无法直接感受商品的真实大小和质量，以及亲自试穿或试用商品，可能会存在色差等问题。</a:t>
            </a:r>
            <a:endParaRPr sz="2400" b="1" err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sz="2400" b="1" err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售后服务难以保障：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</a:rPr>
              <a:t>在网上购物，售后服务可能不如实体店方便和有保障。</a:t>
            </a:r>
            <a:endParaRPr sz="2400" b="1" err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sz="2400" b="1" err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物流风险：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</a:rPr>
              <a:t>网络购物存在物流风险，如物品损坏或丢失等问题。</a:t>
            </a:r>
            <a:endParaRPr sz="2400" b="1" err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sz="2400" b="1" err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不能享受购物的情感体验：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</a:rPr>
              <a:t>网络购物无法享受到实体店的购物体验，如与售货员交流、逛街、品尝美食等。</a:t>
            </a:r>
            <a:endParaRPr sz="2400" b="1" err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4860290" y="487680"/>
            <a:ext cx="3078480" cy="739140"/>
            <a:chOff x="7470" y="6864"/>
            <a:chExt cx="4848" cy="1164"/>
          </a:xfrm>
        </p:grpSpPr>
        <p:pic>
          <p:nvPicPr>
            <p:cNvPr id="7" name="图片 6"/>
            <p:cNvPicPr/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7470" y="6864"/>
              <a:ext cx="1621" cy="1164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8" name="组合 7"/>
            <p:cNvGrpSpPr/>
            <p:nvPr/>
          </p:nvGrpSpPr>
          <p:grpSpPr>
            <a:xfrm>
              <a:off x="9028" y="7002"/>
              <a:ext cx="3290" cy="922"/>
              <a:chOff x="8495" y="1360"/>
              <a:chExt cx="3290" cy="922"/>
            </a:xfrm>
          </p:grpSpPr>
          <p:sp>
            <p:nvSpPr>
              <p:cNvPr id="10" name="圆角矩形 9"/>
              <p:cNvSpPr/>
              <p:nvPr>
                <p:custDataLst>
                  <p:tags r:id="rId5"/>
                </p:custDataLst>
              </p:nvPr>
            </p:nvSpPr>
            <p:spPr>
              <a:xfrm>
                <a:off x="8495" y="1370"/>
                <a:ext cx="3290" cy="912"/>
              </a:xfrm>
              <a:prstGeom prst="round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文本框 14"/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8767" y="1360"/>
                <a:ext cx="2725" cy="919"/>
              </a:xfrm>
              <a:prstGeom prst="rect">
                <a:avLst/>
              </a:prstGeom>
            </p:spPr>
            <p:txBody>
              <a:bodyPr wrap="square">
                <a:spAutoFit/>
                <a:extLst>
                  <a:ext uri="{4A0BC546-FE56-4ADE-93B0-CB8AF2F6F144}">
                    <wpsdc:textFrameExt xmlns:wpsdc="http://www.wps.cn/officeDocument/2022/drawingmlCustomData" type="text"/>
                  </a:ext>
                </a:extLst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思</a:t>
                </a:r>
                <a:r>
                  <a:rPr lang="en-US" altLang="zh-CN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 </a:t>
                </a:r>
                <a:r>
                  <a:rPr lang="zh-CN" altLang="en-US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考</a:t>
                </a:r>
                <a:endParaRPr lang="zh-CN" altLang="en-US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</p:grpSp>
      <p:pic>
        <p:nvPicPr>
          <p:cNvPr id="110" name="图片 109"/>
          <p:cNvPicPr/>
          <p:nvPr/>
        </p:nvPicPr>
        <p:blipFill>
          <a:blip r:embed="rId7"/>
          <a:stretch>
            <a:fillRect/>
          </a:stretch>
        </p:blipFill>
        <p:spPr>
          <a:xfrm>
            <a:off x="6803935" y="4637314"/>
            <a:ext cx="3213644" cy="1985191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新知讲解</a:t>
            </a:r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2"/>
            </p:custDataLst>
          </p:nvPr>
        </p:nvSpPr>
        <p:spPr>
          <a:xfrm>
            <a:off x="426085" y="1329690"/>
            <a:ext cx="11436985" cy="5407660"/>
          </a:xfrm>
          <a:prstGeom prst="rect">
            <a:avLst/>
          </a:prstGeom>
          <a:noFill/>
          <a:ln w="28575">
            <a:solidFill>
              <a:srgbClr val="C00000"/>
            </a:solidFill>
            <a:prstDash val="dashDot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" name="文本框 100"/>
          <p:cNvSpPr txBox="1"/>
          <p:nvPr/>
        </p:nvSpPr>
        <p:spPr>
          <a:xfrm>
            <a:off x="426085" y="1432379"/>
            <a:ext cx="11697878" cy="45243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</a:t>
            </a:r>
            <a:r>
              <a:rPr lang="en-US" altLang="zh-CN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        </a:t>
            </a:r>
            <a:r>
              <a:rPr sz="2400" b="1" err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实体店购物的优点：</a:t>
            </a:r>
            <a:endParaRPr sz="2400" b="1" err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sz="2400" b="1" err="1" smtClean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可以直接感受商品</a:t>
            </a:r>
            <a:r>
              <a:rPr sz="2400" b="1" err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</a:rPr>
              <a:t>在实体店可以亲身感受商品的真实大小和质量，以及亲自试穿或试用商品。</a:t>
            </a:r>
            <a:endParaRPr sz="2400" b="1" err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sz="2400" b="1" err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售后服务方便：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</a:rPr>
              <a:t>在实体店购物可以更容易地获得售后服务，如退换货或维修等。</a:t>
            </a:r>
            <a:endParaRPr sz="2400" b="1" err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sz="2400" b="1" err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即时满足：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</a:rPr>
              <a:t>在实体店购物可以立即获得商品，无需等待配送时间。</a:t>
            </a:r>
            <a:endParaRPr sz="2400" b="1" err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sz="2400" b="1" err="1" smtClean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享受购物的情感体验</a:t>
            </a:r>
            <a:r>
              <a:rPr sz="2400" b="1" err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</a:rPr>
              <a:t>在实体店可以享受到</a:t>
            </a:r>
            <a:endParaRPr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</a:rPr>
              <a:t>与售货员交流、逛街、品尝美食等购物的情感体</a:t>
            </a:r>
            <a:endParaRPr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验</a:t>
            </a:r>
            <a:r>
              <a:rPr 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4860290" y="487680"/>
            <a:ext cx="3078480" cy="739140"/>
            <a:chOff x="7470" y="6864"/>
            <a:chExt cx="4848" cy="1164"/>
          </a:xfrm>
        </p:grpSpPr>
        <p:pic>
          <p:nvPicPr>
            <p:cNvPr id="7" name="图片 6"/>
            <p:cNvPicPr/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7470" y="6864"/>
              <a:ext cx="1621" cy="1164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8" name="组合 7"/>
            <p:cNvGrpSpPr/>
            <p:nvPr/>
          </p:nvGrpSpPr>
          <p:grpSpPr>
            <a:xfrm>
              <a:off x="9028" y="7002"/>
              <a:ext cx="3290" cy="922"/>
              <a:chOff x="8495" y="1360"/>
              <a:chExt cx="3290" cy="922"/>
            </a:xfrm>
          </p:grpSpPr>
          <p:sp>
            <p:nvSpPr>
              <p:cNvPr id="10" name="圆角矩形 9"/>
              <p:cNvSpPr/>
              <p:nvPr>
                <p:custDataLst>
                  <p:tags r:id="rId5"/>
                </p:custDataLst>
              </p:nvPr>
            </p:nvSpPr>
            <p:spPr>
              <a:xfrm>
                <a:off x="8495" y="1370"/>
                <a:ext cx="3290" cy="912"/>
              </a:xfrm>
              <a:prstGeom prst="round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文本框 14"/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8767" y="1360"/>
                <a:ext cx="2725" cy="919"/>
              </a:xfrm>
              <a:prstGeom prst="rect">
                <a:avLst/>
              </a:prstGeom>
            </p:spPr>
            <p:txBody>
              <a:bodyPr wrap="square">
                <a:spAutoFit/>
                <a:extLst>
                  <a:ext uri="{4A0BC546-FE56-4ADE-93B0-CB8AF2F6F144}">
                    <wpsdc:textFrameExt xmlns:wpsdc="http://www.wps.cn/officeDocument/2022/drawingmlCustomData" type="text"/>
                  </a:ext>
                </a:extLst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思</a:t>
                </a:r>
                <a:r>
                  <a:rPr lang="en-US" altLang="zh-CN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 </a:t>
                </a:r>
                <a:r>
                  <a:rPr lang="zh-CN" altLang="en-US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考</a:t>
                </a:r>
                <a:endParaRPr lang="zh-CN" altLang="en-US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</p:grpSp>
      <p:pic>
        <p:nvPicPr>
          <p:cNvPr id="111" name="图片 110"/>
          <p:cNvPicPr/>
          <p:nvPr/>
        </p:nvPicPr>
        <p:blipFill>
          <a:blip r:embed="rId7"/>
          <a:stretch>
            <a:fillRect/>
          </a:stretch>
        </p:blipFill>
        <p:spPr>
          <a:xfrm>
            <a:off x="7480209" y="4569263"/>
            <a:ext cx="3622040" cy="170561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https://d.book118.com/937156201010006050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  <p:tag name="MH" val="20151007200445"/>
  <p:tag name="MH_LIBRARY" val="GRAPHIC"/>
  <p:tag name="MH_ORDER" val="1"/>
  <p:tag name="MH_TYPE" val="SubTitle"/>
</p:tagLst>
</file>

<file path=ppt/tags/tag48.xml><?xml version="1.0" encoding="utf-8"?>
<p:tagLst xmlns:p="http://schemas.openxmlformats.org/presentationml/2006/main">
  <p:tag name="TABLE_ENDDRAG_ORIGIN_RECT" val="798*345"/>
  <p:tag name="TABLE_ENDDRAG_RECT" val="76*130*798*345"/>
</p:tagLst>
</file>

<file path=ppt/tags/tag4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  <p:tag name="MH" val="20151007200445"/>
  <p:tag name="MH_LIBRARY" val="GRAPHIC"/>
  <p:tag name="MH_ORDER" val="1"/>
  <p:tag name="MH_TYPE" val="SubTitle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TABLE_ENDDRAG_ORIGIN_RECT" val="771*146"/>
  <p:tag name="TABLE_ENDDRAG_RECT" val="118*228*771*146"/>
</p:tagLst>
</file>

<file path=ppt/tags/tag72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9">
      <vt:lpstr>Arial</vt:lpstr>
      <vt:lpstr>Calibri</vt:lpstr>
      <vt:lpstr>微软雅黑</vt:lpstr>
      <vt:lpstr>Wingdings</vt:lpstr>
      <vt:lpstr>思源黑体 CN Bold</vt:lpstr>
      <vt:lpstr>黑体</vt:lpstr>
      <vt:lpstr>思源黑体 CN Normal</vt:lpstr>
      <vt:lpstr>阿里巴巴普惠体</vt:lpstr>
      <vt:lpstr>宋体</vt:lpstr>
      <vt:lpstr>华文隶书</vt:lpstr>
      <vt:lpstr>Calibri Light</vt:lpstr>
      <vt:lpstr>Segoe UI</vt:lpstr>
      <vt:lpstr>Office Theme</vt:lpstr>
      <vt:lpstr>PowerPoint Presentation</vt:lpstr>
      <vt:lpstr>内容总览</vt:lpstr>
      <vt:lpstr>教学目标</vt:lpstr>
      <vt:lpstr>新知导入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2024-09-22T09:48:25.881</cp:lastPrinted>
  <dcterms:created xsi:type="dcterms:W3CDTF">2024-09-22T01:48:25Z</dcterms:created>
  <dcterms:modified xsi:type="dcterms:W3CDTF">2024-09-22T01:48:28Z</dcterms:modified>
</cp:coreProperties>
</file>