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E9476-5A00-4CF0-B7EC-17E4C8FE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ADBCA-EFE0-4FA6-8BC4-7705E380C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FDA3C-7A6F-47BD-BFB0-477CC9E8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0C105-67ED-412F-B79D-F046BC67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D7B09D-4B6B-416E-BEEC-ECF6426E6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36839-72E5-495E-A7B1-8C0314A36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87FA4E-A2A3-4D27-B19C-35953327D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7A3DF-8EED-412D-90E5-58069C30D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3677E-A35E-47E4-9DDB-4ACDDD003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FFC12-E0F7-4092-ACB8-85699CBF9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2FA26-62BA-434F-AB33-93F35F3D9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6515004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硬化护理课件\n## 1.肝硬化概述及病因\n### 1.1肝硬化的定义与分型\n### 1.2肝硬化的发病机制\n### 1.3肝硬化的常见病因\n## 2.肝硬化临床表现及诊断\n### 2.1肝硬化的典型临床表现\n### 2.2肝硬化的实验室检查\n### 2.3肝硬化的影像学检查\n## 3.肝硬化护理诊断与措施\n### 3.1肝硬化的护理诊断\n### 3.2肝硬化的护理措施\n### 3.3肝硬化的健康教育\n## 4.肝硬化患者的心理护理\n### 4.1肝硬化患者的心理特点\n### 4.2肝硬化患者的心理护理方法\n### 4.3肝硬化患者的心理干预策略\n## 5.肝硬化患者的营养支持\n### 5.1肝硬化患者的营养需求\n### 5.2肝硬化患者的膳食安排\n### 5.3肝硬化患者的营养支持疗法\n## 6.肝硬化患者的并发症护理\n### 6.1肝硬化合并腹水的护理\n### 6.2肝硬化合并肝性脑病的护理\n### 6.3肝硬化合并食管胃底静脉曲张破裂出血的护理\n## 7.肝硬化患者的康复护理\n### 7.1肝硬化患者的康复锻炼\n### 7.2肝硬化患者的药物治疗与监测\n### 7.3肝硬化患者的定期随访与评估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肝硬化护理课件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肝硬化概述及病因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肝硬化的定义与分型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肝硬化的定义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是一种慢性进行性肝病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表现为肝细胞弥漫性坏死和纤维化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导致肝功能严重受损和门静脉高压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肝硬化的分型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根据病因可分为：病毒性、酒精性、胆汁淤积性、自身免疫性等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根据病理形态可分为：小结节性、大结节性、混合性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根据病程可分为：代偿期、失代偿期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病因与病理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长期肝损伤导致肝细胞坏死和纤维化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炎症反应和纤维化形成假小叶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门静脉高压和肝功能受损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肝细胞损伤与修复失衡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炎症与纤维化相互促进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遗传与环境因素的影响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肝硬化的发病机制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93" name="组合 33"/>
            <p:cNvGrpSpPr/>
            <p:nvPr/>
          </p:nvGrpSpPr>
          <p:grpSpPr>
            <a:xfrm>
              <a:off x="660399" y="2074672"/>
              <a:ext cx="2088000" cy="4063380"/>
              <a:chOff x="660400" y="1536701"/>
              <a:chExt cx="2583213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病毒性肝炎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乙型肝炎、丙型肝炎等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长期病毒感染导致肝细胞损伤和纤维化</a:t>
                </a:r>
                <a:endParaRPr/>
              </a:p>
            </p:txBody>
          </p:sp>
          <p:cxnSp>
            <p:nvCxnSpPr>
              <p:cNvPr id="298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9" name="组合 34"/>
            <p:cNvGrpSpPr/>
            <p:nvPr/>
          </p:nvGrpSpPr>
          <p:grpSpPr>
            <a:xfrm>
              <a:off x="2856199" y="2074672"/>
              <a:ext cx="2088000" cy="4063380"/>
              <a:chOff x="660400" y="1536701"/>
              <a:chExt cx="2583213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酒精性肝病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长期大量饮酒导致肝细胞损伤和纤维化</a:t>
                </a:r>
                <a:endParaRPr/>
              </a:p>
            </p:txBody>
          </p:sp>
          <p:cxnSp>
            <p:nvCxnSpPr>
              <p:cNvPr id="304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5" name="组合 40"/>
            <p:cNvGrpSpPr/>
            <p:nvPr/>
          </p:nvGrpSpPr>
          <p:grpSpPr>
            <a:xfrm>
              <a:off x="5051999" y="2074672"/>
              <a:ext cx="2088000" cy="4063380"/>
              <a:chOff x="660400" y="1536701"/>
              <a:chExt cx="2583213" cy="406338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75940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胆汁淤积性肝病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胆汁排泄障碍导致肝细胞损伤和纤维化</a:t>
                </a:r>
                <a:endParaRPr/>
              </a:p>
            </p:txBody>
          </p:sp>
          <p:cxnSp>
            <p:nvCxnSpPr>
              <p:cNvPr id="310" name="直线连接符 45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1" name="组合 46"/>
            <p:cNvGrpSpPr/>
            <p:nvPr/>
          </p:nvGrpSpPr>
          <p:grpSpPr>
            <a:xfrm>
              <a:off x="7247799" y="2074672"/>
              <a:ext cx="2088000" cy="4063380"/>
              <a:chOff x="660400" y="1536701"/>
              <a:chExt cx="2583213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自身免疫性肝病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自身免疫反应导致肝细胞损伤和纤维化</a:t>
                </a:r>
                <a:endParaRPr/>
              </a:p>
            </p:txBody>
          </p:sp>
          <p:cxnSp>
            <p:nvCxnSpPr>
              <p:cNvPr id="316" name="直线连接符 5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7" name="组合 1"/>
            <p:cNvGrpSpPr/>
            <p:nvPr/>
          </p:nvGrpSpPr>
          <p:grpSpPr>
            <a:xfrm>
              <a:off x="9443601" y="2074672"/>
              <a:ext cx="2088000" cy="4063380"/>
              <a:chOff x="660400" y="1536701"/>
              <a:chExt cx="2583213" cy="406338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/>
              <p:cNvSpPr txBox="1"/>
              <p:nvPr/>
            </p:nvSpPr>
            <p:spPr>
              <a:xfrm>
                <a:off x="792299" y="2982496"/>
                <a:ext cx="97414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药物性肝损伤、代谢性肝病等</a:t>
                </a:r>
                <a:endParaRPr/>
              </a:p>
            </p:txBody>
          </p:sp>
          <p:cxnSp>
            <p:nvCxnSpPr>
              <p:cNvPr id="322" name="直线连接符 8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肝硬化的常见病因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肝硬化临床表现及诊断</a:t>
            </a:r>
            <a:endParaRPr/>
          </a:p>
        </p:txBody>
      </p:sp>
      <p:sp>
        <p:nvSpPr>
          <p:cNvPr id="3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肝硬化的典型临床表现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代偿期症状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乏力、食欲减退、消瘦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肝区疼痛、肝肿大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轻度黄疸、脾肿大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失代偿期症状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腹水、下肢水肿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肝性脑病、消化道出血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营养不良、贫血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红细胞、白细胞、血小板减少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血红蛋白、红细胞压积降低</a:t>
                </a:r>
                <a:endParaRPr/>
              </a:p>
            </p:txBody>
          </p:sp>
          <p:sp>
            <p:nvSpPr>
              <p:cNvPr id="3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endParaRPr/>
              </a:p>
            </p:txBody>
          </p:sp>
        </p:grpSp>
        <p:grpSp>
          <p:nvGrpSpPr>
            <p:cNvPr id="3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转氨酶、胆红素升高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白蛋白降低、球蛋白升高</a:t>
                </a:r>
                <a:endParaRPr/>
              </a:p>
            </p:txBody>
          </p:sp>
          <p:sp>
            <p:nvSpPr>
              <p:cNvPr id="3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肝功能检查</a:t>
                </a:r>
                <a:endParaRPr/>
              </a:p>
            </p:txBody>
          </p:sp>
        </p:grpSp>
        <p:grpSp>
          <p:nvGrpSpPr>
            <p:cNvPr id="3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凝血酶原时间延长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凝血因子合成减少</a:t>
                </a:r>
                <a:endParaRPr/>
              </a:p>
            </p:txBody>
          </p:sp>
          <p:sp>
            <p:nvSpPr>
              <p:cNvPr id="3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凝血功能检查</a:t>
                </a:r>
                <a:endParaRPr/>
              </a:p>
            </p:txBody>
          </p:sp>
        </p:grpSp>
      </p:grpSp>
      <p:pic>
        <p:nvPicPr>
          <p:cNvPr id="3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肝硬化的实验室检查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6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肝回声增粗、不均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肝内结节、脾肿大</a:t>
                </a:r>
                <a:endParaRPr/>
              </a:p>
            </p:txBody>
          </p:sp>
          <p:sp>
            <p:nvSpPr>
              <p:cNvPr id="36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肝叶比例失调、肝裂增宽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肝内低密度结节、脾肿大</a:t>
                </a:r>
                <a:endParaRPr/>
              </a:p>
            </p:txBody>
          </p:sp>
          <p:sp>
            <p:nvSpPr>
              <p:cNvPr id="36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肝内纤维化、结节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脾肿大、门静脉高压</a:t>
                </a:r>
                <a:endParaRPr/>
              </a:p>
            </p:txBody>
          </p:sp>
          <p:sp>
            <p:nvSpPr>
              <p:cNvPr id="37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肝硬化的影像学检查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肝硬化护理诊断与措施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焦虑、抑郁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对疾病预后的担忧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生活质量下降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营养不良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消化吸收功能障碍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能量摄入不足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出血倾向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肝功能受损导致凝血功能障碍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消化道出血风险增加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肝硬化的护理诊断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肝硬化的护理措施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树立信心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高蛋白、低脂、易消化饮食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能量补充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避免剧烈运动、外伤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遵医嘱用药、定期检查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肝硬化患者的心理护理</a:t>
            </a:r>
            <a:endParaRPr/>
          </a:p>
        </p:txBody>
      </p:sp>
      <p:sp>
        <p:nvSpPr>
          <p:cNvPr id="4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5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焦虑、恐惧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对疾病的担忧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对治疗费用的担忧</a:t>
                </a:r>
                <a:endParaRPr/>
              </a:p>
            </p:txBody>
          </p:sp>
          <p:sp>
            <p:nvSpPr>
              <p:cNvPr id="5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抑郁、自卑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社会支持减少</a:t>
                </a:r>
                <a:endParaRPr/>
              </a:p>
            </p:txBody>
          </p:sp>
          <p:sp>
            <p:nvSpPr>
              <p:cNvPr id="5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适应能力下降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应对压力的能力下降</a:t>
                </a:r>
                <a:endParaRPr/>
              </a:p>
            </p:txBody>
          </p:sp>
          <p:sp>
            <p:nvSpPr>
              <p:cNvPr id="6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肝硬化患者的心理特点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https://d.book118.com/937165150045006043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肝硬化护理课件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2024-09-17T00:42:41.995</cp:lastPrinted>
  <dcterms:created xsi:type="dcterms:W3CDTF">2024-09-16T16:42:42Z</dcterms:created>
  <dcterms:modified xsi:type="dcterms:W3CDTF">2024-09-16T16:42:44Z</dcterms:modified>
</cp:coreProperties>
</file>