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JTUPDC+MS-UIGothic"/>
      <p:regular r:id="rId20"/>
    </p:embeddedFont>
    <p:embeddedFont>
      <p:font typeface="LFGAVI+DQNMHF+ArialMT"/>
      <p:regular r:id="rId21"/>
    </p:embeddedFont>
    <p:embeddedFont>
      <p:font typeface="GTIRAL+DVPGTT+MicrosoftYaHei"/>
      <p:regular r:id="rId22"/>
    </p:embeddedFont>
    <p:embeddedFont>
      <p:font typeface="LTHWAM+RAMPGB+MicrosoftYaHei-Bold"/>
      <p:regular r:id="rId23"/>
    </p:embeddedFont>
    <p:embeddedFont>
      <p:font typeface="JJRNLM+DVPGTT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5D460-74B8-46AE-9F3C-3CD83AF99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157D2-3617-4E9F-9E22-0A08FAC3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9EE99-6D5A-49A0-A54E-FE898563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FBB90-2311-45C3-9B97-27747588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C1641-D1DD-4CF2-9BC2-E0DF7A247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BB35B-8079-4A74-A5A5-4AB8A4C71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F7614-4685-4D20-AF27-372AD405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1C2A9-D1B8-4CE2-B0D8-D1FFF144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2F7D9-53E3-4CE5-96CD-86400E2D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C717C-CA1B-440C-A35A-1FF151EF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1410D-C7CB-462E-BAA8-FE09EEB1C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00114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237174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JTUPDC+MS-UIGothic"/>
                <a:cs typeface="JTUPDC+MS-UIGothic"/>
              </a:rPr>
              <a:t>高中数学</a:t>
            </a:r>
            <a:r>
              <a:rPr sz="3800" spc="184">
                <a:solidFill>
                  <a:srgbClr val="020000"/>
                </a:solidFill>
                <a:latin typeface="Times New Roman"/>
                <a:cs typeface="Times New Roman"/>
              </a:rPr>
              <a:t> </a:t>
            </a:r>
            <a:r>
              <a:rPr sz="3800" spc="25">
                <a:solidFill>
                  <a:srgbClr val="020000"/>
                </a:solidFill>
                <a:latin typeface="JTUPDC+MS-UIGothic"/>
                <a:cs typeface="JTUPDC+MS-UIGothic"/>
              </a:rPr>
              <a:t>函数概念</a:t>
            </a:r>
            <a:r>
              <a:rPr sz="3800">
                <a:solidFill>
                  <a:srgbClr val="020000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JTUPDC+MS-UIGothic"/>
                <a:cs typeface="JTUPDC+MS-UIGothic"/>
              </a:rPr>
              <a:t>件（北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师</a:t>
            </a:r>
            <a:r>
              <a:rPr sz="3800" spc="25">
                <a:solidFill>
                  <a:srgbClr val="020000"/>
                </a:solidFill>
                <a:latin typeface="JTUPDC+MS-UIGothic"/>
                <a:cs typeface="JTUPDC+MS-UIGothic"/>
              </a:rPr>
              <a:t>大必修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JTUPDC+MS-UIGothic"/>
                <a:cs typeface="JTUPDC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FGAVI+DQNMHF+ArialMT"/>
                <a:cs typeface="LFGAVI+DQNMHF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TUPDC+MS-UIGothic"/>
                <a:cs typeface="JTUPDC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382679" cy="28738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FGAVI+DQNMHF+ArialMT"/>
                <a:cs typeface="LFGAVI+DQNMHF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TUPDC+MS-UIGothic"/>
                <a:cs typeface="JTUPDC+MS-UIGothic"/>
              </a:rPr>
              <a:t>函数的基本概念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FGAVI+DQNMHF+ArialMT"/>
                <a:cs typeface="LFGAVI+DQNMHF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TUPDC+MS-UIGothic"/>
                <a:cs typeface="JTUPDC+MS-UIGothic"/>
              </a:rPr>
              <a:t>函数的分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FGAVI+DQNMHF+ArialMT"/>
                <a:cs typeface="LFGAVI+DQNMHF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TUPDC+MS-UIGothic"/>
                <a:cs typeface="JTUPDC+MS-UIGothic"/>
              </a:rPr>
              <a:t>函数的运算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FGAVI+DQNMHF+ArialMT"/>
                <a:cs typeface="LFGAVI+DQNMHF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TUPDC+MS-UIGothic"/>
                <a:cs typeface="JTUPDC+MS-UIGothic"/>
              </a:rPr>
              <a:t>函数的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2000">
                <a:solidFill>
                  <a:srgbClr val="000000"/>
                </a:solidFill>
                <a:latin typeface="JTUPDC+MS-UIGothic"/>
                <a:cs typeface="JTUPDC+MS-UIGothic"/>
              </a:rPr>
              <a:t>用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FGAVI+DQNMHF+ArialMT"/>
                <a:cs typeface="LFGAVI+DQNMHF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习题</a:t>
            </a:r>
            <a:r>
              <a:rPr sz="2000" spc="25">
                <a:solidFill>
                  <a:srgbClr val="000000"/>
                </a:solidFill>
                <a:latin typeface="JTUPDC+MS-UIGothic"/>
                <a:cs typeface="JTUPDC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JTUPDC+MS-UIGothic"/>
                <a:cs typeface="JTUPDC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程目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1054" y="331443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掌握函数的基本概念、性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像表示。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36615" y="33144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理解函数的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用和数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29165" y="33144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推理和数学思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36615" y="365733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学建模。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829165" y="365733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学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49220" y="27875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TUPDC+MS-UIGothic"/>
                <a:cs typeface="JTUPDC+MS-UIGothic"/>
              </a:rPr>
              <a:t>理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论</a:t>
            </a:r>
            <a:r>
              <a:rPr sz="2000" spc="25">
                <a:solidFill>
                  <a:srgbClr val="262626"/>
                </a:solidFill>
                <a:latin typeface="JTUPDC+MS-UIGothic"/>
                <a:cs typeface="JTUPDC+MS-UIGothic"/>
              </a:rPr>
              <a:t>学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4779" y="27875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262626"/>
                </a:solidFill>
                <a:latin typeface="JTUPDC+MS-UIGothic"/>
                <a:cs typeface="JTUPDC+MS-UIGothic"/>
              </a:rPr>
              <a:t>践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262626"/>
                </a:solidFill>
                <a:latin typeface="JTUPDC+MS-UIGothic"/>
                <a:cs typeface="JTUPDC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87330" y="278755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TUPDC+MS-UIGothic"/>
                <a:cs typeface="JTUPDC+MS-UIGothic"/>
              </a:rPr>
              <a:t>互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动讨论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20570" y="345731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过阅读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教材和相关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料，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理解函数的基本概念和性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758680" y="345731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参与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和小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与同学交流学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心得和解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思路。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61379" y="3628763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，加深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函数的理解和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14829" y="4788530"/>
            <a:ext cx="81554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262626"/>
                </a:solidFill>
                <a:latin typeface="JTUPDC+MS-UIGothic"/>
                <a:cs typeface="JTUPDC+MS-UIGothic"/>
              </a:rPr>
              <a:t>第</a:t>
            </a:r>
            <a:r>
              <a:rPr sz="1550" spc="20">
                <a:solidFill>
                  <a:srgbClr val="262626"/>
                </a:solidFill>
                <a:latin typeface="LTHWAM+RAMPGB+MicrosoftYaHei-Bold"/>
                <a:cs typeface="LTHWAM+RAMPGB+MicrosoftYaHei-Bold"/>
              </a:rPr>
              <a:t>1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21834" y="4788530"/>
            <a:ext cx="81554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262626"/>
                </a:solidFill>
                <a:latin typeface="JTUPDC+MS-UIGothic"/>
                <a:cs typeface="JTUPDC+MS-UIGothic"/>
              </a:rPr>
              <a:t>第</a:t>
            </a:r>
            <a:r>
              <a:rPr sz="1550" spc="20">
                <a:solidFill>
                  <a:srgbClr val="262626"/>
                </a:solidFill>
                <a:latin typeface="LTHWAM+RAMPGB+MicrosoftYaHei-Bold"/>
                <a:cs typeface="LTHWAM+RAMPGB+MicrosoftYaHei-Bold"/>
              </a:rPr>
              <a:t>2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66609" y="4788530"/>
            <a:ext cx="81554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262626"/>
                </a:solidFill>
                <a:latin typeface="JTUPDC+MS-UIGothic"/>
                <a:cs typeface="JTUPDC+MS-UIGothic"/>
              </a:rPr>
              <a:t>第</a:t>
            </a:r>
            <a:r>
              <a:rPr sz="1550" spc="20">
                <a:solidFill>
                  <a:srgbClr val="262626"/>
                </a:solidFill>
                <a:latin typeface="LTHWAM+RAMPGB+MicrosoftYaHei-Bold"/>
                <a:cs typeface="LTHWAM+RAMPGB+MicrosoftYaHei-Bold"/>
              </a:rPr>
              <a:t>3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72980" y="4788530"/>
            <a:ext cx="81554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262626"/>
                </a:solidFill>
                <a:latin typeface="JTUPDC+MS-UIGothic"/>
                <a:cs typeface="JTUPDC+MS-UIGothic"/>
              </a:rPr>
              <a:t>第</a:t>
            </a:r>
            <a:r>
              <a:rPr sz="1550" spc="20">
                <a:solidFill>
                  <a:srgbClr val="262626"/>
                </a:solidFill>
                <a:latin typeface="LTHWAM+RAMPGB+MicrosoftYaHei-Bold"/>
                <a:cs typeface="LTHWAM+RAMPGB+MicrosoftYaHei-Bold"/>
              </a:rPr>
              <a:t>4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函数的基本概念和表示方法。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860800" y="5274162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函数的性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像表示。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函数的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用和数学建模。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645650" y="5274162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JTUPDC+MS-UIGothic"/>
                <a:cs typeface="JTUPDC+MS-UIGothic"/>
              </a:rPr>
              <a:t>与巩固。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JTUPDC+MS-UIGothic"/>
                <a:cs typeface="JTUPDC+MS-UIGothic"/>
              </a:rPr>
              <a:t>函数的基本概念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函数的定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JTUPDC+MS-UIGothic"/>
                <a:cs typeface="JTUPDC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函数是数学中一个基本且重要的概念，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函数是建立在两个非空数集之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的一种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关系，具体来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，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于每一个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入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都有唯一一个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出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与之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。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种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关系具有方向性，即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入集合中的每一个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元素都可以找到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出集合中的一个元素与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之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，但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出集合中的元素不一定都能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找到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入集合中的元素与之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131313"/>
                </a:solidFill>
                <a:latin typeface="JTUPDC+MS-UIGothic"/>
                <a:cs typeface="JTUPD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039" y="3454253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它描述了两个集合之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对应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关系。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THWAM+RAMPGB+MicrosoftYaHei-Bold"/>
                <a:cs typeface="LTHWAM+RAMPGB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函数的表示方法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函数的表示方法有多种，包括解析法、表格法和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象法。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JTUPDC+MS-UIGothic"/>
                <a:cs typeface="JTUPD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56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解析法是通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数学表达式来表示函数，例如</a:t>
            </a:r>
            <a:r>
              <a:rPr sz="1500" spc="68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31313"/>
                </a:solidFill>
                <a:latin typeface="GTIRAL+DVPGTT+MicrosoftYaHei"/>
                <a:cs typeface="GTIRAL+DVPGTT+MicrosoftYaHei"/>
              </a:rPr>
              <a:t>$f(x) = x^2 + 2x + 1$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；表格法是通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列出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入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的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出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来展示函数关系，例如一个表格列出了</a:t>
            </a:r>
            <a:r>
              <a:rPr sz="1500" spc="68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31313"/>
                </a:solidFill>
                <a:latin typeface="GTIRAL+DVPGTT+MicrosoftYaHei"/>
                <a:cs typeface="GTIRAL+DVPGTT+MicrosoftYaHei"/>
              </a:rPr>
              <a:t>$x$ 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的几个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的</a:t>
            </a:r>
            <a:r>
              <a:rPr sz="1500" spc="68">
                <a:solidFill>
                  <a:srgbClr val="131313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131313"/>
                </a:solidFill>
                <a:latin typeface="GTIRAL+DVPGTT+MicrosoftYaHei"/>
                <a:cs typeface="GTIRAL+DVPGTT+MicrosoftYaHei"/>
              </a:rPr>
              <a:t>$f(x)$</a:t>
            </a:r>
            <a:r>
              <a:rPr sz="1500" spc="10">
                <a:solidFill>
                  <a:srgbClr val="131313"/>
                </a:solidFill>
                <a:latin typeface="GTIRAL+DVPGTT+MicrosoftYaHei"/>
                <a:cs typeface="GTIRAL+DVPGTT+MicrosoftYaHei"/>
              </a:rPr>
              <a:t> 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的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；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象法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是通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过绘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制函数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像来表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示函数关系，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像上的每一个点都代表一个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入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的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出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131313"/>
                </a:solidFill>
                <a:latin typeface="JTUPDC+MS-UIGothic"/>
                <a:cs typeface="JTUPD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函数的性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53331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函数的性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包括奇偶性、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单调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性、周期性和有界性等。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JTUPDC+MS-UIGothic"/>
                <a:cs typeface="JTUPD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947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奇偶性是指函数是否关于原点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称或关于</a:t>
            </a:r>
            <a:r>
              <a:rPr sz="135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y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轴对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称；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单调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性是指函数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随着自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；周期性是指函数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按照一定的周期重复出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；有界性是指函数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的取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是有限的。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可以帮助我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JTUPDC+MS-UIGothic"/>
                <a:cs typeface="JTUPDC+MS-UIGothic"/>
              </a:rPr>
              <a:t>更好地理解和分析函数。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28479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JTUPDC+MS-UIGothic"/>
                <a:cs typeface="JTUPDC+MS-UIGothic"/>
              </a:rPr>
              <a:t>函数的分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一次函数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3697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一次函数在数学和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活中有广泛的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用，如路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程、速度和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的关系等。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385945" y="290575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STEP 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04609" y="3688453"/>
            <a:ext cx="2409825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一次函数的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像是一条直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，其斜率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$k$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，截距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$b$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9570" y="4474204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STEP 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8054" y="5153397"/>
            <a:ext cx="2336229" cy="15170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一次函数是函数的一种，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其解析式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$y=kx+b$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其中</a:t>
            </a:r>
            <a:r>
              <a:rPr sz="15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$k$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、</a:t>
            </a:r>
            <a:r>
              <a:rPr sz="1500">
                <a:solidFill>
                  <a:srgbClr val="000000"/>
                </a:solidFill>
                <a:latin typeface="GTIRAL+DVPGTT+MicrosoftYaHei"/>
                <a:cs typeface="GTIRAL+DVPGTT+MicrosoftYaHei"/>
              </a:rPr>
              <a:t>$b$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常数，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且</a:t>
            </a:r>
            <a:r>
              <a:rPr sz="1500">
                <a:solidFill>
                  <a:srgbClr val="000000"/>
                </a:solidFill>
                <a:latin typeface="JJRNLM+DVPGTT+MicrosoftYaHei"/>
                <a:cs typeface="JJRNLM+DVPGTT+MicrosoftYaHei"/>
              </a:rPr>
              <a:t>$k≠0$</a:t>
            </a:r>
            <a:r>
              <a:rPr sz="1500">
                <a:solidFill>
                  <a:srgbClr val="000000"/>
                </a:solidFill>
                <a:latin typeface="JTUPDC+MS-UIGothic"/>
                <a:cs typeface="JTUPD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二次函数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825341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二次函数是函数的一种，其解析式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$y=ax^2+bx+c$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，其中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$a$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、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$b$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$c$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常数，且</a:t>
            </a:r>
            <a:r>
              <a:rPr sz="1500">
                <a:solidFill>
                  <a:srgbClr val="FFFFFF"/>
                </a:solidFill>
                <a:latin typeface="JJRNLM+DVPGTT+MicrosoftYaHei"/>
                <a:cs typeface="JJRNLM+DVPGTT+MicrosoftYaHei"/>
              </a:rPr>
              <a:t>$a≠0$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01289" y="3358252"/>
            <a:ext cx="7143756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二次函数的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像是一个抛物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，其开口方向由系数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$a$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决定，当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$a&gt;0$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，</a:t>
            </a:r>
          </a:p>
          <a:p>
            <a:pPr marL="3376929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开口向上；当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$a&lt;0$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，开口向下。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5140063"/>
            <a:ext cx="66441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二次函数在数学和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生活中有广泛的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用，如物体自由落体运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、股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票价格波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分式函数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45539" y="2235572"/>
            <a:ext cx="3431604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分式函数是函数的一种，其解析式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IRAL+DVPGTT+MicrosoftYaHei"/>
                <a:cs typeface="GTIRAL+DVPGTT+MicrosoftYaHei"/>
              </a:rPr>
              <a:t>$frac{x}{y}=k$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，其中</a:t>
            </a:r>
            <a:r>
              <a:rPr sz="1500">
                <a:solidFill>
                  <a:srgbClr val="FFFDFD"/>
                </a:solidFill>
                <a:latin typeface="GTIRAL+DVPGTT+MicrosoftYaHei"/>
                <a:cs typeface="GTIRAL+DVPGTT+MicrosoftYaHei"/>
              </a:rPr>
              <a:t>$k$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常数，且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JRNLM+DVPGTT+MicrosoftYaHei"/>
                <a:cs typeface="JJRNLM+DVPGTT+MicrosoftYaHei"/>
              </a:rPr>
              <a:t>$k≠0$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分式函数在数学和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生活中有广泛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用，如速度和加速度的关系等。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分式函数的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像是两条直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，其交点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标为</a:t>
            </a:r>
            <a:r>
              <a:rPr sz="1500">
                <a:solidFill>
                  <a:srgbClr val="FFFDFD"/>
                </a:solidFill>
                <a:latin typeface="GTIRAL+DVPGTT+MicrosoftYaHei"/>
                <a:cs typeface="GTIRAL+DVPGTT+MicrosoftYaHei"/>
              </a:rPr>
              <a:t>$(k, k)$</a:t>
            </a:r>
            <a:r>
              <a:rPr sz="1500">
                <a:solidFill>
                  <a:srgbClr val="FFFDFD"/>
                </a:solidFill>
                <a:latin typeface="JTUPDC+MS-UIGothic"/>
                <a:cs typeface="JTUPD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TUPDC+MS-UIGothic"/>
                <a:cs typeface="JTUPDC+MS-UIGothic"/>
              </a:rPr>
              <a:t>三角函数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三角函数是函数的一种，其解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析式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$sin(x)$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、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$cos(x)$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$tan(x)$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三角函数的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像是在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上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的曲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，其周期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TIRAL+DVPGTT+MicrosoftYaHei"/>
                <a:cs typeface="GTIRAL+DVPGTT+MicrosoftYaHei"/>
              </a:rPr>
              <a:t>$2pi$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三角函数在数学和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生活中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有广泛的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用，如角度和弧度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、振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和波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JTUPDC+MS-UIGothic"/>
                <a:cs typeface="JTUPDC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https://d.book118.com/938000114107006035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JTUPDC+MS-UIGothic</vt:lpstr>
      <vt:lpstr>Times New Roman</vt:lpstr>
      <vt:lpstr>SimSun</vt:lpstr>
      <vt:lpstr>LFGAVI+DQNMHF+ArialMT</vt:lpstr>
      <vt:lpstr>GTIRAL+DVPGTT+MicrosoftYaHei</vt:lpstr>
      <vt:lpstr>LTHWAM+RAMPGB+MicrosoftYaHei-Bold</vt:lpstr>
      <vt:lpstr>JJRNLM+DVPGTT+MicrosoftYaHei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2024-09-14T15:03:32.743</cp:lastPrinted>
  <dcterms:created xsi:type="dcterms:W3CDTF">2024-09-14T07:03:32Z</dcterms:created>
  <dcterms:modified xsi:type="dcterms:W3CDTF">2024-09-14T07:03:33Z</dcterms:modified>
</cp:coreProperties>
</file>