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4A0E9-BE5B-4F87-B337-A89B5324F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DF34B-A10F-4955-8597-C4F9CB45D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77DE3-7663-4294-9A27-BD7D71344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E42C4-217F-498B-8A55-2D7537D05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17798-AB19-45B1-981B-E2BCEC1B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538CA6-77CE-4044-AF95-B71210970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FCA37A-E57F-4C2A-A683-F264E60CE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28027-8E2C-46EF-9124-E2E8C1FED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39A5D-3FB7-4BA4-9424-76ABACBEE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50D7A-366F-468D-8A33-0F25D92D6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F992F-C110-4AA4-9423-7C1226C32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140500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老年护理中排便护理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老年护理中排便护理的重要性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老年护理中排便护理的常见问题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老年护理中排便护理的应对策略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老年护理中排便护理的实践案例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老年护理中排便护理的重要性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37" r="264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37" r="26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76" r="285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保持正常的排便习惯对老年人的身体健康至关重要，可以预防便秘、肠道疾病等问题。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便秘、排泄困难等问题可能对老年人的心理状态产生负面影响，如焦虑、抑郁等。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排便对老年人的影响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良好的排便护理可以提高老年人的生活质量，减少因排泄问题带来的不便和痛苦。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家庭成员对老年人的排便护理给予关注和支持，有助于维护家庭和谐。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排便护理对老年生活质量的影响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排便护理是老年护理中的基础护理之一，与饮食、休息等同等重要。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通过良好的排便护理，可以预防因便秘、肠道疾病等引起的并发症，降低医疗负担。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排便护理在老年护理中的地位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老年护理中排便护理的常见问题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便秘是老年护理中常见的排便问题，表现为大便干燥、排便困难、排便不净等。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老年人由于肠道功能减退、饮食结构不合理、活动量减少等原因，容易出现便秘问题。便秘不仅给老年人带来身体上的不适，还可能引发痔疮、肛裂等疾病。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针对便秘问题，护理人员应指导老年人调整饮食结构，增加膳食纤维摄入，多饮水，适当运动，养成良好的排便习惯。同时，可以辅助使用通便药物或灌肠等方法缓解症状。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腹泻也是老年护理中常见的排便问题，表现为大便次数增多、大便稀溏、甚至水样便。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腹泻可能是由于食物中毒、肠胃炎、肠道菌群失调等原因引起。老年人腹泻容易引发脱水、电解质紊乱等问题，对身体造成较大负担。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针对腹泻问题，护理人员应注意老年人的饮食卫生，避免食用不洁或刺激性强的食物。同时，应及时补充水分和电解质，针对病因进行治疗，如使用抗生素、止泻药等。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失禁是指老年人无法控制排便或排尿的现象。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失禁可能是由于神经系统病变、骨盆肌肉松弛等原因引起。失禁给老年人带来极大的不便和心理压力，也增加了护理的难度。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针对失禁问题，护理人员应加强对老年人的观察和护理，及时更换尿布或处理粪便。同时，可以指导老年人进行盆底肌肉锻炼，使用适当的失禁护理产品，如尿布、护垫等。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353066" y="1349255"/>
            <a:ext cx="1968722" cy="4629531"/>
            <a:chOff x="1353066" y="1349255"/>
            <a:chExt cx="1968722" cy="4629531"/>
          </a:xfrm>
        </p:grpSpPr>
        <p:sp>
          <p:nvSpPr>
            <p:cNvPr id="18" name="Freeform 18"/>
            <p:cNvSpPr/>
            <p:nvPr/>
          </p:nvSpPr>
          <p:spPr>
            <a:xfrm>
              <a:off x="1956379" y="4609281"/>
              <a:ext cx="827723" cy="1223582"/>
            </a:xfrm>
            <a:custGeom>
              <a:rect l="l" t="t" r="r" b="b"/>
              <a:pathLst>
                <a:path w="277" h="410">
                  <a:moveTo>
                    <a:pt x="277" y="410"/>
                  </a:moveTo>
                  <a:lnTo>
                    <a:pt x="167" y="410"/>
                  </a:lnTo>
                  <a:lnTo>
                    <a:pt x="139" y="105"/>
                  </a:lnTo>
                  <a:lnTo>
                    <a:pt x="110" y="410"/>
                  </a:lnTo>
                  <a:lnTo>
                    <a:pt x="0" y="410"/>
                  </a:lnTo>
                  <a:lnTo>
                    <a:pt x="0" y="0"/>
                  </a:lnTo>
                  <a:lnTo>
                    <a:pt x="277" y="0"/>
                  </a:lnTo>
                  <a:lnTo>
                    <a:pt x="277" y="41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725684" y="5635886"/>
              <a:ext cx="609695" cy="342900"/>
            </a:xfrm>
            <a:custGeom>
              <a:rect l="l" t="t" r="r" b="b"/>
              <a:pathLst>
                <a:path w="141" h="79">
                  <a:moveTo>
                    <a:pt x="112" y="17"/>
                  </a:moveTo>
                  <a:cubicBezTo>
                    <a:pt x="130" y="36"/>
                    <a:pt x="141" y="57"/>
                    <a:pt x="109" y="61"/>
                  </a:cubicBezTo>
                  <a:cubicBezTo>
                    <a:pt x="80" y="65"/>
                    <a:pt x="0" y="79"/>
                    <a:pt x="20" y="40"/>
                  </a:cubicBezTo>
                  <a:cubicBezTo>
                    <a:pt x="39" y="3"/>
                    <a:pt x="61" y="0"/>
                    <a:pt x="74" y="0"/>
                  </a:cubicBezTo>
                  <a:cubicBezTo>
                    <a:pt x="86" y="0"/>
                    <a:pt x="102" y="7"/>
                    <a:pt x="112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407293" y="5635886"/>
              <a:ext cx="607504" cy="342900"/>
            </a:xfrm>
            <a:custGeom>
              <a:rect l="l" t="t" r="r" b="b"/>
              <a:pathLst>
                <a:path w="140" h="79">
                  <a:moveTo>
                    <a:pt x="29" y="17"/>
                  </a:moveTo>
                  <a:cubicBezTo>
                    <a:pt x="10" y="36"/>
                    <a:pt x="0" y="57"/>
                    <a:pt x="31" y="61"/>
                  </a:cubicBezTo>
                  <a:cubicBezTo>
                    <a:pt x="60" y="65"/>
                    <a:pt x="140" y="79"/>
                    <a:pt x="120" y="40"/>
                  </a:cubicBezTo>
                  <a:cubicBezTo>
                    <a:pt x="101" y="3"/>
                    <a:pt x="79" y="0"/>
                    <a:pt x="67" y="0"/>
                  </a:cubicBezTo>
                  <a:cubicBezTo>
                    <a:pt x="54" y="0"/>
                    <a:pt x="38" y="7"/>
                    <a:pt x="29" y="17"/>
                  </a:cubicBezTo>
                  <a:close/>
                </a:path>
              </a:pathLst>
            </a:custGeom>
            <a:solidFill>
              <a:srgbClr val="563A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2123638" y="3523241"/>
              <a:ext cx="495395" cy="1115568"/>
            </a:xfrm>
            <a:prstGeom prst="rect">
              <a:avLst/>
            </a:prstGeom>
            <a:solidFill>
              <a:srgbClr val="F4EFE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2314138" y="3546577"/>
              <a:ext cx="97346" cy="110109"/>
            </a:xfrm>
            <a:prstGeom prst="rect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233652" y="3643923"/>
              <a:ext cx="281559" cy="965263"/>
            </a:xfrm>
            <a:custGeom>
              <a:rect l="l" t="t" r="r" b="b"/>
              <a:pathLst>
                <a:path w="94" h="323">
                  <a:moveTo>
                    <a:pt x="34" y="0"/>
                  </a:moveTo>
                  <a:lnTo>
                    <a:pt x="0" y="268"/>
                  </a:lnTo>
                  <a:lnTo>
                    <a:pt x="48" y="323"/>
                  </a:lnTo>
                  <a:lnTo>
                    <a:pt x="94" y="267"/>
                  </a:lnTo>
                  <a:lnTo>
                    <a:pt x="52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1442029" y="4422972"/>
              <a:ext cx="556736" cy="535591"/>
            </a:xfrm>
            <a:custGeom>
              <a:rect l="l" t="t" r="r" b="b"/>
              <a:pathLst>
                <a:path w="128" h="123">
                  <a:moveTo>
                    <a:pt x="48" y="0"/>
                  </a:moveTo>
                  <a:cubicBezTo>
                    <a:pt x="48" y="0"/>
                    <a:pt x="39" y="21"/>
                    <a:pt x="26" y="44"/>
                  </a:cubicBezTo>
                  <a:cubicBezTo>
                    <a:pt x="13" y="66"/>
                    <a:pt x="0" y="89"/>
                    <a:pt x="9" y="94"/>
                  </a:cubicBezTo>
                  <a:cubicBezTo>
                    <a:pt x="18" y="100"/>
                    <a:pt x="35" y="72"/>
                    <a:pt x="35" y="72"/>
                  </a:cubicBezTo>
                  <a:cubicBezTo>
                    <a:pt x="35" y="72"/>
                    <a:pt x="22" y="112"/>
                    <a:pt x="39" y="114"/>
                  </a:cubicBezTo>
                  <a:cubicBezTo>
                    <a:pt x="57" y="117"/>
                    <a:pt x="64" y="81"/>
                    <a:pt x="64" y="81"/>
                  </a:cubicBezTo>
                  <a:cubicBezTo>
                    <a:pt x="64" y="81"/>
                    <a:pt x="60" y="120"/>
                    <a:pt x="78" y="121"/>
                  </a:cubicBezTo>
                  <a:cubicBezTo>
                    <a:pt x="96" y="123"/>
                    <a:pt x="88" y="77"/>
                    <a:pt x="88" y="77"/>
                  </a:cubicBezTo>
                  <a:cubicBezTo>
                    <a:pt x="88" y="77"/>
                    <a:pt x="100" y="100"/>
                    <a:pt x="114" y="90"/>
                  </a:cubicBezTo>
                  <a:cubicBezTo>
                    <a:pt x="128" y="80"/>
                    <a:pt x="93" y="55"/>
                    <a:pt x="99" y="29"/>
                  </a:cubicBezTo>
                  <a:lnTo>
                    <a:pt x="48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1598620" y="3538100"/>
              <a:ext cx="582168" cy="1030891"/>
            </a:xfrm>
            <a:custGeom>
              <a:rect l="l" t="t" r="r" b="b"/>
              <a:pathLst>
                <a:path w="134" h="238">
                  <a:moveTo>
                    <a:pt x="119" y="0"/>
                  </a:moveTo>
                  <a:cubicBezTo>
                    <a:pt x="119" y="0"/>
                    <a:pt x="22" y="34"/>
                    <a:pt x="0" y="213"/>
                  </a:cubicBezTo>
                  <a:cubicBezTo>
                    <a:pt x="0" y="213"/>
                    <a:pt x="28" y="236"/>
                    <a:pt x="68" y="238"/>
                  </a:cubicBezTo>
                  <a:cubicBezTo>
                    <a:pt x="68" y="238"/>
                    <a:pt x="84" y="189"/>
                    <a:pt x="102" y="183"/>
                  </a:cubicBezTo>
                  <a:cubicBezTo>
                    <a:pt x="134" y="2"/>
                    <a:pt x="134" y="2"/>
                    <a:pt x="134" y="2"/>
                  </a:cubicBezTo>
                  <a:lnTo>
                    <a:pt x="119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97743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55" y="5"/>
                  </a:moveTo>
                  <a:lnTo>
                    <a:pt x="23" y="46"/>
                  </a:lnTo>
                  <a:lnTo>
                    <a:pt x="0" y="0"/>
                  </a:lnTo>
                  <a:lnTo>
                    <a:pt x="55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192037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52" y="0"/>
                  </a:moveTo>
                  <a:cubicBezTo>
                    <a:pt x="52" y="0"/>
                    <a:pt x="0" y="62"/>
                    <a:pt x="6" y="259"/>
                  </a:cubicBezTo>
                  <a:cubicBezTo>
                    <a:pt x="6" y="259"/>
                    <a:pt x="24" y="269"/>
                    <a:pt x="50" y="264"/>
                  </a:cubicBezTo>
                  <a:cubicBezTo>
                    <a:pt x="50" y="264"/>
                    <a:pt x="57" y="102"/>
                    <a:pt x="75" y="0"/>
                  </a:cubicBezTo>
                  <a:lnTo>
                    <a:pt x="52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735429" y="4422972"/>
              <a:ext cx="563118" cy="535591"/>
            </a:xfrm>
            <a:custGeom>
              <a:rect l="l" t="t" r="r" b="b"/>
              <a:pathLst>
                <a:path w="129" h="123">
                  <a:moveTo>
                    <a:pt x="81" y="0"/>
                  </a:moveTo>
                  <a:cubicBezTo>
                    <a:pt x="81" y="0"/>
                    <a:pt x="90" y="21"/>
                    <a:pt x="103" y="44"/>
                  </a:cubicBezTo>
                  <a:cubicBezTo>
                    <a:pt x="116" y="66"/>
                    <a:pt x="129" y="89"/>
                    <a:pt x="120" y="94"/>
                  </a:cubicBezTo>
                  <a:cubicBezTo>
                    <a:pt x="111" y="100"/>
                    <a:pt x="93" y="72"/>
                    <a:pt x="93" y="72"/>
                  </a:cubicBezTo>
                  <a:cubicBezTo>
                    <a:pt x="93" y="72"/>
                    <a:pt x="107" y="112"/>
                    <a:pt x="89" y="114"/>
                  </a:cubicBezTo>
                  <a:cubicBezTo>
                    <a:pt x="72" y="117"/>
                    <a:pt x="65" y="81"/>
                    <a:pt x="65" y="81"/>
                  </a:cubicBezTo>
                  <a:cubicBezTo>
                    <a:pt x="65" y="81"/>
                    <a:pt x="69" y="120"/>
                    <a:pt x="51" y="121"/>
                  </a:cubicBezTo>
                  <a:cubicBezTo>
                    <a:pt x="33" y="123"/>
                    <a:pt x="40" y="77"/>
                    <a:pt x="40" y="77"/>
                  </a:cubicBezTo>
                  <a:cubicBezTo>
                    <a:pt x="40" y="77"/>
                    <a:pt x="29" y="100"/>
                    <a:pt x="15" y="90"/>
                  </a:cubicBezTo>
                  <a:cubicBezTo>
                    <a:pt x="0" y="80"/>
                    <a:pt x="35" y="55"/>
                    <a:pt x="29" y="29"/>
                  </a:cubicBezTo>
                  <a:lnTo>
                    <a:pt x="81" y="0"/>
                  </a:ln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553311" y="3538100"/>
              <a:ext cx="586359" cy="1030891"/>
            </a:xfrm>
            <a:custGeom>
              <a:rect l="l" t="t" r="r" b="b"/>
              <a:pathLst>
                <a:path w="135" h="238">
                  <a:moveTo>
                    <a:pt x="16" y="0"/>
                  </a:moveTo>
                  <a:cubicBezTo>
                    <a:pt x="16" y="0"/>
                    <a:pt x="112" y="34"/>
                    <a:pt x="135" y="213"/>
                  </a:cubicBezTo>
                  <a:cubicBezTo>
                    <a:pt x="135" y="213"/>
                    <a:pt x="106" y="236"/>
                    <a:pt x="67" y="238"/>
                  </a:cubicBezTo>
                  <a:cubicBezTo>
                    <a:pt x="67" y="238"/>
                    <a:pt x="51" y="189"/>
                    <a:pt x="33" y="183"/>
                  </a:cubicBezTo>
                  <a:cubicBezTo>
                    <a:pt x="0" y="2"/>
                    <a:pt x="0" y="2"/>
                    <a:pt x="0" y="2"/>
                  </a:cubicBezTo>
                  <a:lnTo>
                    <a:pt x="16" y="0"/>
                  </a:lnTo>
                  <a:close/>
                </a:path>
              </a:pathLst>
            </a:custGeom>
            <a:solidFill>
              <a:srgbClr val="38373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77670" y="3538100"/>
              <a:ext cx="165164" cy="135446"/>
            </a:xfrm>
            <a:custGeom>
              <a:rect l="l" t="t" r="r" b="b"/>
              <a:pathLst>
                <a:path w="55" h="46">
                  <a:moveTo>
                    <a:pt x="0" y="5"/>
                  </a:moveTo>
                  <a:lnTo>
                    <a:pt x="32" y="46"/>
                  </a:lnTo>
                  <a:lnTo>
                    <a:pt x="55" y="0"/>
                  </a:lnTo>
                  <a:lnTo>
                    <a:pt x="0" y="5"/>
                  </a:lnTo>
                  <a:close/>
                </a:path>
              </a:pathLst>
            </a:custGeom>
            <a:solidFill>
              <a:srgbClr val="E2DC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2494065" y="3489427"/>
              <a:ext cx="326041" cy="1166431"/>
            </a:xfrm>
            <a:custGeom>
              <a:rect l="l" t="t" r="r" b="b"/>
              <a:pathLst>
                <a:path w="75" h="269">
                  <a:moveTo>
                    <a:pt x="23" y="0"/>
                  </a:moveTo>
                  <a:cubicBezTo>
                    <a:pt x="23" y="0"/>
                    <a:pt x="75" y="62"/>
                    <a:pt x="68" y="259"/>
                  </a:cubicBezTo>
                  <a:cubicBezTo>
                    <a:pt x="68" y="259"/>
                    <a:pt x="51" y="269"/>
                    <a:pt x="25" y="264"/>
                  </a:cubicBezTo>
                  <a:cubicBezTo>
                    <a:pt x="25" y="264"/>
                    <a:pt x="18" y="102"/>
                    <a:pt x="0" y="0"/>
                  </a:cubicBezTo>
                  <a:lnTo>
                    <a:pt x="23" y="0"/>
                  </a:lnTo>
                  <a:close/>
                </a:path>
              </a:pathLst>
            </a:custGeom>
            <a:solidFill>
              <a:srgbClr val="3F3E3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1420788" y="1349255"/>
              <a:ext cx="1901000" cy="1293400"/>
            </a:xfrm>
            <a:custGeom>
              <a:rect l="l" t="t" r="r" b="b"/>
              <a:pathLst>
                <a:path w="438" h="297">
                  <a:moveTo>
                    <a:pt x="14" y="295"/>
                  </a:moveTo>
                  <a:cubicBezTo>
                    <a:pt x="14" y="295"/>
                    <a:pt x="0" y="238"/>
                    <a:pt x="10" y="192"/>
                  </a:cubicBezTo>
                  <a:cubicBezTo>
                    <a:pt x="20" y="145"/>
                    <a:pt x="23" y="154"/>
                    <a:pt x="22" y="134"/>
                  </a:cubicBezTo>
                  <a:cubicBezTo>
                    <a:pt x="22" y="134"/>
                    <a:pt x="31" y="139"/>
                    <a:pt x="31" y="145"/>
                  </a:cubicBezTo>
                  <a:cubicBezTo>
                    <a:pt x="31" y="145"/>
                    <a:pt x="56" y="67"/>
                    <a:pt x="119" y="52"/>
                  </a:cubicBezTo>
                  <a:cubicBezTo>
                    <a:pt x="119" y="52"/>
                    <a:pt x="114" y="62"/>
                    <a:pt x="116" y="73"/>
                  </a:cubicBezTo>
                  <a:cubicBezTo>
                    <a:pt x="116" y="73"/>
                    <a:pt x="173" y="0"/>
                    <a:pt x="296" y="15"/>
                  </a:cubicBezTo>
                  <a:cubicBezTo>
                    <a:pt x="296" y="15"/>
                    <a:pt x="281" y="31"/>
                    <a:pt x="285" y="40"/>
                  </a:cubicBezTo>
                  <a:cubicBezTo>
                    <a:pt x="285" y="40"/>
                    <a:pt x="342" y="31"/>
                    <a:pt x="363" y="48"/>
                  </a:cubicBezTo>
                  <a:cubicBezTo>
                    <a:pt x="363" y="48"/>
                    <a:pt x="347" y="61"/>
                    <a:pt x="348" y="69"/>
                  </a:cubicBezTo>
                  <a:cubicBezTo>
                    <a:pt x="348" y="69"/>
                    <a:pt x="393" y="67"/>
                    <a:pt x="422" y="115"/>
                  </a:cubicBezTo>
                  <a:cubicBezTo>
                    <a:pt x="422" y="115"/>
                    <a:pt x="405" y="128"/>
                    <a:pt x="407" y="137"/>
                  </a:cubicBezTo>
                  <a:cubicBezTo>
                    <a:pt x="407" y="137"/>
                    <a:pt x="432" y="147"/>
                    <a:pt x="438" y="171"/>
                  </a:cubicBezTo>
                  <a:cubicBezTo>
                    <a:pt x="438" y="171"/>
                    <a:pt x="413" y="195"/>
                    <a:pt x="412" y="229"/>
                  </a:cubicBezTo>
                  <a:cubicBezTo>
                    <a:pt x="411" y="262"/>
                    <a:pt x="401" y="295"/>
                    <a:pt x="399" y="297"/>
                  </a:cubicBezTo>
                  <a:lnTo>
                    <a:pt x="14" y="295"/>
                  </a:lnTo>
                  <a:close/>
                </a:path>
              </a:pathLst>
            </a:custGeom>
            <a:solidFill>
              <a:srgbClr val="4C453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197743" y="1901800"/>
              <a:ext cx="751523" cy="683704"/>
            </a:xfrm>
            <a:custGeom>
              <a:rect l="l" t="t" r="r" b="b"/>
              <a:pathLst>
                <a:path w="173" h="157">
                  <a:moveTo>
                    <a:pt x="2" y="103"/>
                  </a:moveTo>
                  <a:cubicBezTo>
                    <a:pt x="2" y="103"/>
                    <a:pt x="0" y="14"/>
                    <a:pt x="70" y="0"/>
                  </a:cubicBezTo>
                  <a:cubicBezTo>
                    <a:pt x="70" y="0"/>
                    <a:pt x="53" y="29"/>
                    <a:pt x="56" y="36"/>
                  </a:cubicBezTo>
                  <a:cubicBezTo>
                    <a:pt x="56" y="36"/>
                    <a:pt x="84" y="4"/>
                    <a:pt x="131" y="19"/>
                  </a:cubicBezTo>
                  <a:cubicBezTo>
                    <a:pt x="131" y="19"/>
                    <a:pt x="110" y="24"/>
                    <a:pt x="108" y="35"/>
                  </a:cubicBezTo>
                  <a:cubicBezTo>
                    <a:pt x="108" y="35"/>
                    <a:pt x="169" y="26"/>
                    <a:pt x="173" y="109"/>
                  </a:cubicBezTo>
                  <a:cubicBezTo>
                    <a:pt x="173" y="109"/>
                    <a:pt x="51" y="157"/>
                    <a:pt x="2" y="103"/>
                  </a:cubicBez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1353066" y="2541023"/>
              <a:ext cx="281559" cy="419100"/>
            </a:xfrm>
            <a:custGeom>
              <a:rect l="l" t="t" r="r" b="b"/>
              <a:pathLst>
                <a:path w="65" h="97">
                  <a:moveTo>
                    <a:pt x="65" y="21"/>
                  </a:moveTo>
                  <a:cubicBezTo>
                    <a:pt x="65" y="21"/>
                    <a:pt x="30" y="0"/>
                    <a:pt x="15" y="21"/>
                  </a:cubicBezTo>
                  <a:cubicBezTo>
                    <a:pt x="0" y="43"/>
                    <a:pt x="28" y="82"/>
                    <a:pt x="65" y="97"/>
                  </a:cubicBezTo>
                  <a:lnTo>
                    <a:pt x="65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14797" y="2541023"/>
              <a:ext cx="283655" cy="419100"/>
            </a:xfrm>
            <a:custGeom>
              <a:rect l="l" t="t" r="r" b="b"/>
              <a:pathLst>
                <a:path w="65" h="97">
                  <a:moveTo>
                    <a:pt x="0" y="21"/>
                  </a:moveTo>
                  <a:cubicBezTo>
                    <a:pt x="0" y="21"/>
                    <a:pt x="36" y="0"/>
                    <a:pt x="51" y="21"/>
                  </a:cubicBezTo>
                  <a:cubicBezTo>
                    <a:pt x="65" y="43"/>
                    <a:pt x="38" y="82"/>
                    <a:pt x="0" y="97"/>
                  </a:cubicBezTo>
                  <a:lnTo>
                    <a:pt x="0" y="21"/>
                  </a:lnTo>
                  <a:close/>
                </a:path>
              </a:pathLst>
            </a:custGeom>
            <a:solidFill>
              <a:srgbClr val="F4D3B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439838" y="2111350"/>
              <a:ext cx="1771841" cy="1458563"/>
            </a:xfrm>
            <a:custGeom>
              <a:rect l="l" t="t" r="r" b="b"/>
              <a:pathLst>
                <a:path w="408" h="336">
                  <a:moveTo>
                    <a:pt x="389" y="194"/>
                  </a:moveTo>
                  <a:cubicBezTo>
                    <a:pt x="379" y="175"/>
                    <a:pt x="371" y="170"/>
                    <a:pt x="371" y="118"/>
                  </a:cubicBezTo>
                  <a:cubicBezTo>
                    <a:pt x="371" y="66"/>
                    <a:pt x="346" y="44"/>
                    <a:pt x="346" y="44"/>
                  </a:cubicBezTo>
                  <a:cubicBezTo>
                    <a:pt x="287" y="0"/>
                    <a:pt x="204" y="61"/>
                    <a:pt x="204" y="61"/>
                  </a:cubicBezTo>
                  <a:cubicBezTo>
                    <a:pt x="204" y="61"/>
                    <a:pt x="121" y="0"/>
                    <a:pt x="62" y="44"/>
                  </a:cubicBezTo>
                  <a:cubicBezTo>
                    <a:pt x="62" y="44"/>
                    <a:pt x="37" y="66"/>
                    <a:pt x="37" y="118"/>
                  </a:cubicBezTo>
                  <a:cubicBezTo>
                    <a:pt x="37" y="170"/>
                    <a:pt x="29" y="175"/>
                    <a:pt x="19" y="194"/>
                  </a:cubicBezTo>
                  <a:cubicBezTo>
                    <a:pt x="10" y="214"/>
                    <a:pt x="0" y="336"/>
                    <a:pt x="204" y="336"/>
                  </a:cubicBezTo>
                  <a:cubicBezTo>
                    <a:pt x="408" y="336"/>
                    <a:pt x="399" y="214"/>
                    <a:pt x="389" y="194"/>
                  </a:cubicBezTo>
                  <a:close/>
                </a:path>
              </a:pathLst>
            </a:custGeom>
            <a:solidFill>
              <a:srgbClr val="F9DAB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1837888" y="2761241"/>
              <a:ext cx="171450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1873797" y="2769718"/>
              <a:ext cx="82582" cy="55055"/>
            </a:xfrm>
            <a:custGeom>
              <a:rect l="l" t="t" r="r" b="b"/>
              <a:pathLst>
                <a:path w="19" h="12">
                  <a:moveTo>
                    <a:pt x="18" y="4"/>
                  </a:moveTo>
                  <a:cubicBezTo>
                    <a:pt x="19" y="7"/>
                    <a:pt x="15" y="10"/>
                    <a:pt x="10" y="11"/>
                  </a:cubicBezTo>
                  <a:cubicBezTo>
                    <a:pt x="5" y="12"/>
                    <a:pt x="1" y="11"/>
                    <a:pt x="0" y="8"/>
                  </a:cubicBezTo>
                  <a:cubicBezTo>
                    <a:pt x="0" y="5"/>
                    <a:pt x="3" y="2"/>
                    <a:pt x="8" y="1"/>
                  </a:cubicBezTo>
                  <a:cubicBezTo>
                    <a:pt x="13" y="0"/>
                    <a:pt x="18" y="2"/>
                    <a:pt x="18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1757402" y="2549500"/>
              <a:ext cx="334423" cy="112204"/>
            </a:xfrm>
            <a:custGeom>
              <a:rect l="l" t="t" r="r" b="b"/>
              <a:pathLst>
                <a:path w="112" h="38">
                  <a:moveTo>
                    <a:pt x="0" y="9"/>
                  </a:moveTo>
                  <a:lnTo>
                    <a:pt x="0" y="38"/>
                  </a:lnTo>
                  <a:lnTo>
                    <a:pt x="112" y="32"/>
                  </a:lnTo>
                  <a:lnTo>
                    <a:pt x="112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2608365" y="2761241"/>
              <a:ext cx="175736" cy="175736"/>
            </a:xfrm>
            <a:prstGeom prst="ellipse">
              <a:avLst/>
            </a:pr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640179" y="2769718"/>
              <a:ext cx="84677" cy="55055"/>
            </a:xfrm>
            <a:custGeom>
              <a:rect l="l" t="t" r="r" b="b"/>
              <a:pathLst>
                <a:path w="19" h="12">
                  <a:moveTo>
                    <a:pt x="19" y="4"/>
                  </a:moveTo>
                  <a:cubicBezTo>
                    <a:pt x="19" y="7"/>
                    <a:pt x="16" y="10"/>
                    <a:pt x="11" y="11"/>
                  </a:cubicBezTo>
                  <a:cubicBezTo>
                    <a:pt x="6" y="12"/>
                    <a:pt x="1" y="11"/>
                    <a:pt x="1" y="8"/>
                  </a:cubicBezTo>
                  <a:cubicBezTo>
                    <a:pt x="0" y="5"/>
                    <a:pt x="4" y="2"/>
                    <a:pt x="9" y="1"/>
                  </a:cubicBezTo>
                  <a:cubicBezTo>
                    <a:pt x="13" y="0"/>
                    <a:pt x="18" y="2"/>
                    <a:pt x="19" y="4"/>
                  </a:cubicBezTo>
                  <a:close/>
                </a:path>
              </a:pathLst>
            </a:custGeom>
            <a:solidFill>
              <a:srgbClr val="E8DFD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527974" y="2549500"/>
              <a:ext cx="338709" cy="112204"/>
            </a:xfrm>
            <a:custGeom>
              <a:rect l="l" t="t" r="r" b="b"/>
              <a:pathLst>
                <a:path w="114" h="38">
                  <a:moveTo>
                    <a:pt x="114" y="9"/>
                  </a:moveTo>
                  <a:lnTo>
                    <a:pt x="114" y="38"/>
                  </a:lnTo>
                  <a:lnTo>
                    <a:pt x="0" y="32"/>
                  </a:lnTo>
                  <a:lnTo>
                    <a:pt x="0" y="0"/>
                  </a:lnTo>
                  <a:lnTo>
                    <a:pt x="114" y="9"/>
                  </a:lnTo>
                  <a:close/>
                </a:path>
              </a:pathLst>
            </a:custGeom>
            <a:solidFill>
              <a:srgbClr val="3A332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2227365" y="2979268"/>
              <a:ext cx="230695" cy="131254"/>
            </a:xfrm>
            <a:custGeom>
              <a:rect l="l" t="t" r="r" b="b"/>
              <a:pathLst>
                <a:path w="52" h="30">
                  <a:moveTo>
                    <a:pt x="0" y="30"/>
                  </a:moveTo>
                  <a:cubicBezTo>
                    <a:pt x="0" y="30"/>
                    <a:pt x="1" y="4"/>
                    <a:pt x="22" y="2"/>
                  </a:cubicBezTo>
                  <a:cubicBezTo>
                    <a:pt x="43" y="0"/>
                    <a:pt x="53" y="27"/>
                    <a:pt x="53" y="27"/>
                  </a:cubicBezTo>
                  <a:cubicBezTo>
                    <a:pt x="53" y="27"/>
                    <a:pt x="39" y="9"/>
                    <a:pt x="23" y="11"/>
                  </a:cubicBezTo>
                  <a:cubicBezTo>
                    <a:pt x="7" y="12"/>
                    <a:pt x="0" y="30"/>
                    <a:pt x="0" y="30"/>
                  </a:cubicBezTo>
                  <a:close/>
                </a:path>
              </a:pathLst>
            </a:custGeom>
            <a:solidFill>
              <a:srgbClr val="EFC4A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2055915" y="3102045"/>
              <a:ext cx="694373" cy="359854"/>
            </a:xfrm>
            <a:custGeom>
              <a:rect l="l" t="t" r="r" b="b"/>
              <a:pathLst>
                <a:path w="160" h="83">
                  <a:moveTo>
                    <a:pt x="0" y="32"/>
                  </a:moveTo>
                  <a:cubicBezTo>
                    <a:pt x="0" y="32"/>
                    <a:pt x="118" y="44"/>
                    <a:pt x="150" y="0"/>
                  </a:cubicBezTo>
                  <a:cubicBezTo>
                    <a:pt x="150" y="0"/>
                    <a:pt x="160" y="83"/>
                    <a:pt x="29" y="68"/>
                  </a:cubicBezTo>
                  <a:cubicBezTo>
                    <a:pt x="29" y="68"/>
                    <a:pt x="30" y="50"/>
                    <a:pt x="0" y="32"/>
                  </a:cubicBezTo>
                  <a:close/>
                </a:path>
              </a:pathLst>
            </a:custGeom>
            <a:solidFill>
              <a:srgbClr val="49202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2240034" y="3298927"/>
              <a:ext cx="349282" cy="116396"/>
            </a:xfrm>
            <a:custGeom>
              <a:rect l="l" t="t" r="r" b="b"/>
              <a:pathLst>
                <a:path w="80" h="27">
                  <a:moveTo>
                    <a:pt x="80" y="10"/>
                  </a:moveTo>
                  <a:cubicBezTo>
                    <a:pt x="63" y="1"/>
                    <a:pt x="47" y="0"/>
                    <a:pt x="27" y="1"/>
                  </a:cubicBezTo>
                  <a:cubicBezTo>
                    <a:pt x="3" y="2"/>
                    <a:pt x="0" y="13"/>
                    <a:pt x="1" y="24"/>
                  </a:cubicBezTo>
                  <a:cubicBezTo>
                    <a:pt x="40" y="27"/>
                    <a:pt x="64" y="20"/>
                    <a:pt x="80" y="10"/>
                  </a:cubicBezTo>
                  <a:close/>
                </a:path>
              </a:pathLst>
            </a:custGeom>
            <a:solidFill>
              <a:srgbClr val="C6504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6" name="TextBox 46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排便困难是指老年人排便时感到费力、不畅或无法排出的现象。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排便困难可能是由于肠道蠕动减慢、肛门括约肌松弛等原因引起。长期排便困难可能导致痔疮、便秘等问题。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针对排便困难问题，护理人员应指导老年人进行适当的腹部按摩或锻炼，促进肠道蠕动。同时，注意饮食调整，增加膳食纤维摄入。对于严重排便困难者，可以考虑使用软便剂或灌肠等方法协助排便。</a:t>
            </a:r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排便困难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https://d.book118.com/938014050033006035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2024-09-13T23:08:03.686</cp:lastPrinted>
  <dcterms:created xsi:type="dcterms:W3CDTF">2024-09-13T15:08:03Z</dcterms:created>
  <dcterms:modified xsi:type="dcterms:W3CDTF">2024-09-13T15:08:05Z</dcterms:modified>
</cp:coreProperties>
</file>