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CF9567A-AE30-4FF4-925C-0859B9DDCE5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FE81446-06AE-48FC-9655-623AD04CAB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FF38F45-0785-4AF7-B939-A3AA138038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BA82B79-8AD1-477B-BDBA-614A7D4E4A0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03ABEAD-B711-4763-9D5A-2E3340BFD89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2E7F2B-E949-48EE-AB93-4C39ACC5384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6D68548-45E9-49F4-90BC-B876727B0A7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02191D-523E-4D2D-A54A-7087A3EAAF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2B22B7B-BE9B-4C26-943A-6CCC7608E3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5B0316-DDF2-4E5E-9E1D-3C75865B5E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DAC3E86-4CC0-4F7E-9949-64B4BB6D3A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38015057007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49089" y="1082040"/>
            <a:ext cx="6643794"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Microsoft Yahei"/>
                <a:ea typeface="Microsoft Yahei"/>
                <a:cs typeface="Microsoft Yahei"/>
              </a:rPr>
              <a:t>质量控制人员培训</a:t>
            </a:r>
          </a:p>
        </p:txBody>
      </p:sp>
      <p:sp>
        <p:nvSpPr>
          <p:cNvPr id="3" name="TextBox 3"/>
          <p:cNvSpPr txBox="1"/>
          <p:nvPr/>
        </p:nvSpPr>
        <p:spPr>
          <a:xfrm>
            <a:off x="1204346" y="4948612"/>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汇报人：PPT可修改</a:t>
            </a:r>
          </a:p>
        </p:txBody>
      </p:sp>
      <p:sp>
        <p:nvSpPr>
          <p:cNvPr id="4" name="AutoShape 4"/>
          <p:cNvSpPr/>
          <p:nvPr/>
        </p:nvSpPr>
        <p:spPr>
          <a:xfrm>
            <a:off x="958956" y="4948612"/>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204346" y="5502858"/>
            <a:ext cx="6965395"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a:solidFill>
                  <a:schemeClr val="dk1">
                    <a:alpha val="100000"/>
                  </a:schemeClr>
                </a:solidFill>
                <a:latin typeface="Microsoft Yahei"/>
                <a:ea typeface="Microsoft Yahei"/>
                <a:cs typeface="Microsoft Yahei"/>
              </a:rPr>
              <a:t>2024-01-15</a:t>
            </a:r>
          </a:p>
        </p:txBody>
      </p:sp>
      <p:sp>
        <p:nvSpPr>
          <p:cNvPr id="6" name="AutoShape 6"/>
          <p:cNvSpPr/>
          <p:nvPr/>
        </p:nvSpPr>
        <p:spPr>
          <a:xfrm>
            <a:off x="958956" y="5502858"/>
            <a:ext cx="162576" cy="384069"/>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质量控制基本概念与原则</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质量控制方法与工具</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检验与测试技术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过程改进与持续优化策略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质量管理体系建立与运行维护</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案例分析与实践操作演练</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01</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质量控制基本概念与原则</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质量是指产品或服务的特性满足给定要求的能力。它不仅关乎产品性能，还包括可靠性、耐用性、安全性等方面。</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优质产品或服务是企业赢得市场竞争和客户信任的关键。通过确保质量，企业可以减少浪费、降低成本、提高客户满意度，从而实现可持续发展。</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质量定义及重要性</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重要性</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质量定义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5181684"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4424744" y="3889003"/>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958607" y="3876811"/>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84321" y="2660854"/>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655190" y="267304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4412552"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929341" y="1463126"/>
            <a:ext cx="1414272" cy="1609344"/>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682474" y="4669341"/>
            <a:ext cx="349567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持续改进</a:t>
            </a:r>
          </a:p>
        </p:txBody>
      </p:sp>
      <p:sp>
        <p:nvSpPr>
          <p:cNvPr id="10" name="Freeform 10"/>
          <p:cNvSpPr/>
          <p:nvPr/>
        </p:nvSpPr>
        <p:spPr>
          <a:xfrm>
            <a:off x="6336048" y="1958592"/>
            <a:ext cx="569744" cy="569744"/>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DF9F9">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131062" y="3101258"/>
            <a:ext cx="655484" cy="655484"/>
          </a:xfrm>
          <a:custGeom>
            <a:rect l="l" t="t" r="r" b="b"/>
            <a:pathLst>
              <a:path w="304800" h="304800">
                <a:moveTo>
                  <a:pt x="152400" y="38100"/>
                </a:moveTo>
                <a:cubicBezTo>
                  <a:pt x="68237" y="38100"/>
                  <a:pt x="0" y="150914"/>
                  <a:pt x="0" y="150914"/>
                </a:cubicBezTo>
                <a:cubicBezTo>
                  <a:pt x="0" y="150914"/>
                  <a:pt x="68237" y="266700"/>
                  <a:pt x="152400" y="266700"/>
                </a:cubicBezTo>
                <a:cubicBezTo>
                  <a:pt x="236563" y="266700"/>
                  <a:pt x="304800" y="150914"/>
                  <a:pt x="304800" y="150914"/>
                </a:cubicBezTo>
                <a:cubicBezTo>
                  <a:pt x="304800" y="150914"/>
                  <a:pt x="236563" y="38100"/>
                  <a:pt x="152400" y="38100"/>
                </a:cubicBezTo>
                <a:close/>
                <a:moveTo>
                  <a:pt x="152400" y="228600"/>
                </a:moveTo>
                <a:cubicBezTo>
                  <a:pt x="110319" y="228600"/>
                  <a:pt x="76200" y="194481"/>
                  <a:pt x="76200" y="152400"/>
                </a:cubicBezTo>
                <a:cubicBezTo>
                  <a:pt x="76200" y="110319"/>
                  <a:pt x="110319" y="76200"/>
                  <a:pt x="152400" y="76200"/>
                </a:cubicBezTo>
                <a:cubicBezTo>
                  <a:pt x="194481" y="76200"/>
                  <a:pt x="228600" y="110319"/>
                  <a:pt x="228600" y="152400"/>
                </a:cubicBezTo>
                <a:cubicBezTo>
                  <a:pt x="228600" y="194481"/>
                  <a:pt x="194481" y="228600"/>
                  <a:pt x="152400" y="228600"/>
                </a:cubicBezTo>
                <a:close/>
                <a:moveTo>
                  <a:pt x="114300" y="152400"/>
                </a:moveTo>
                <a:cubicBezTo>
                  <a:pt x="114300" y="131359"/>
                  <a:pt x="131359" y="114300"/>
                  <a:pt x="152400" y="114300"/>
                </a:cubicBezTo>
                <a:cubicBezTo>
                  <a:pt x="173441" y="114300"/>
                  <a:pt x="190500" y="131359"/>
                  <a:pt x="190500" y="152400"/>
                </a:cubicBezTo>
                <a:cubicBezTo>
                  <a:pt x="190500" y="173441"/>
                  <a:pt x="173441" y="190500"/>
                  <a:pt x="152400" y="190500"/>
                </a:cubicBezTo>
                <a:cubicBezTo>
                  <a:pt x="131359" y="190500"/>
                  <a:pt x="114300" y="173441"/>
                  <a:pt x="114300" y="152400"/>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342440" y="4351843"/>
            <a:ext cx="645734" cy="64573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BF8F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824023" y="4403866"/>
            <a:ext cx="555335" cy="555335"/>
          </a:xfrm>
          <a:custGeom>
            <a:rect l="l" t="t" r="r" b="b"/>
            <a:pathLst>
              <a:path w="304800" h="304800">
                <a:moveTo>
                  <a:pt x="152400" y="190500"/>
                </a:moveTo>
                <a:cubicBezTo>
                  <a:pt x="194481" y="190500"/>
                  <a:pt x="228562" y="156381"/>
                  <a:pt x="228562" y="114300"/>
                </a:cubicBezTo>
                <a:lnTo>
                  <a:pt x="228562" y="76200"/>
                </a:lnTo>
                <a:cubicBezTo>
                  <a:pt x="228562" y="23612"/>
                  <a:pt x="190500" y="0"/>
                  <a:pt x="152400" y="0"/>
                </a:cubicBezTo>
                <a:lnTo>
                  <a:pt x="76162" y="0"/>
                </a:lnTo>
                <a:cubicBezTo>
                  <a:pt x="38100" y="0"/>
                  <a:pt x="0" y="20241"/>
                  <a:pt x="0" y="76200"/>
                </a:cubicBezTo>
                <a:cubicBezTo>
                  <a:pt x="0" y="130969"/>
                  <a:pt x="38100" y="152400"/>
                  <a:pt x="76162" y="152400"/>
                </a:cubicBezTo>
                <a:lnTo>
                  <a:pt x="114300" y="152400"/>
                </a:lnTo>
                <a:cubicBezTo>
                  <a:pt x="135322" y="152400"/>
                  <a:pt x="152400" y="169478"/>
                  <a:pt x="152400" y="190500"/>
                </a:cubicBezTo>
                <a:close/>
                <a:moveTo>
                  <a:pt x="247460" y="116329"/>
                </a:moveTo>
                <a:cubicBezTo>
                  <a:pt x="246345" y="167878"/>
                  <a:pt x="204197" y="209550"/>
                  <a:pt x="152400" y="209550"/>
                </a:cubicBezTo>
                <a:lnTo>
                  <a:pt x="133350" y="209550"/>
                </a:lnTo>
                <a:lnTo>
                  <a:pt x="133350" y="190500"/>
                </a:lnTo>
                <a:cubicBezTo>
                  <a:pt x="133350" y="179984"/>
                  <a:pt x="124797" y="171450"/>
                  <a:pt x="114300" y="171450"/>
                </a:cubicBezTo>
                <a:lnTo>
                  <a:pt x="78095" y="171450"/>
                </a:lnTo>
                <a:cubicBezTo>
                  <a:pt x="76952" y="177136"/>
                  <a:pt x="76248" y="183223"/>
                  <a:pt x="76200" y="189795"/>
                </a:cubicBezTo>
                <a:lnTo>
                  <a:pt x="76200" y="229333"/>
                </a:lnTo>
                <a:cubicBezTo>
                  <a:pt x="76600" y="271072"/>
                  <a:pt x="110566" y="304800"/>
                  <a:pt x="152400" y="304800"/>
                </a:cubicBezTo>
                <a:cubicBezTo>
                  <a:pt x="152400" y="283740"/>
                  <a:pt x="169478" y="266700"/>
                  <a:pt x="190500" y="266700"/>
                </a:cubicBezTo>
                <a:lnTo>
                  <a:pt x="228562" y="266700"/>
                </a:lnTo>
                <a:cubicBezTo>
                  <a:pt x="266700" y="266700"/>
                  <a:pt x="304800" y="245269"/>
                  <a:pt x="304800" y="190500"/>
                </a:cubicBezTo>
                <a:cubicBezTo>
                  <a:pt x="304800" y="143894"/>
                  <a:pt x="278273" y="122301"/>
                  <a:pt x="247460" y="116329"/>
                </a:cubicBezTo>
                <a:close/>
              </a:path>
            </a:pathLst>
          </a:custGeom>
          <a:solidFill>
            <a:srgbClr val="FDFAF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109687" y="3211479"/>
            <a:ext cx="483810" cy="48381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5639651" y="3222213"/>
            <a:ext cx="456349" cy="413575"/>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BF7F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4860276" y="1965474"/>
            <a:ext cx="555980" cy="555980"/>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99726" y="2996184"/>
            <a:ext cx="3362325"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质量控制原则</a:t>
            </a:r>
          </a:p>
        </p:txBody>
      </p:sp>
      <p:sp>
        <p:nvSpPr>
          <p:cNvPr id="18" name="TextBox 18"/>
          <p:cNvSpPr txBox="1"/>
          <p:nvPr/>
        </p:nvSpPr>
        <p:spPr>
          <a:xfrm>
            <a:off x="199726" y="3447338"/>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质量控制遵循以下原则</a:t>
            </a:r>
          </a:p>
        </p:txBody>
      </p:sp>
      <p:sp>
        <p:nvSpPr>
          <p:cNvPr id="19" name="TextBox 19"/>
          <p:cNvSpPr txBox="1"/>
          <p:nvPr/>
        </p:nvSpPr>
        <p:spPr>
          <a:xfrm>
            <a:off x="7799911" y="1318087"/>
            <a:ext cx="342900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全员参与</a:t>
            </a:r>
          </a:p>
        </p:txBody>
      </p:sp>
      <p:sp>
        <p:nvSpPr>
          <p:cNvPr id="20" name="TextBox 20"/>
          <p:cNvSpPr txBox="1"/>
          <p:nvPr/>
        </p:nvSpPr>
        <p:spPr>
          <a:xfrm>
            <a:off x="7812103" y="1764792"/>
            <a:ext cx="2934071"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鼓励全体员工参与质量管理，强化质量意识，形成全员关注质量的氛围。</a:t>
            </a:r>
          </a:p>
        </p:txBody>
      </p:sp>
      <p:sp>
        <p:nvSpPr>
          <p:cNvPr id="21" name="TextBox 21"/>
          <p:cNvSpPr txBox="1"/>
          <p:nvPr/>
        </p:nvSpPr>
        <p:spPr>
          <a:xfrm>
            <a:off x="8287335" y="2996184"/>
            <a:ext cx="36766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过程控制</a:t>
            </a:r>
          </a:p>
        </p:txBody>
      </p:sp>
      <p:sp>
        <p:nvSpPr>
          <p:cNvPr id="22" name="TextBox 22"/>
          <p:cNvSpPr txBox="1"/>
          <p:nvPr/>
        </p:nvSpPr>
        <p:spPr>
          <a:xfrm>
            <a:off x="8315521" y="3447338"/>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对生产或服务过程进行全面控制，确保每个环节都符合预期标准。</a:t>
            </a:r>
          </a:p>
        </p:txBody>
      </p:sp>
      <p:sp>
        <p:nvSpPr>
          <p:cNvPr id="23" name="TextBox 23"/>
          <p:cNvSpPr txBox="1"/>
          <p:nvPr/>
        </p:nvSpPr>
        <p:spPr>
          <a:xfrm>
            <a:off x="638638" y="1777070"/>
            <a:ext cx="2840430"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350">
                <a:solidFill>
                  <a:schemeClr val="dk1">
                    <a:alpha val="100000"/>
                  </a:schemeClr>
                </a:solidFill>
                <a:latin typeface="Microsoft Yahei"/>
                <a:ea typeface="Microsoft Yahei"/>
                <a:cs typeface="Microsoft Yahei"/>
              </a:rPr>
              <a:t>质量控制的主要目标是确保生产过程中的产品或服务质量符合预期标准，并及时发现和纠正潜在问题。</a:t>
            </a:r>
          </a:p>
        </p:txBody>
      </p:sp>
      <p:sp>
        <p:nvSpPr>
          <p:cNvPr id="24" name="TextBox 24"/>
          <p:cNvSpPr txBox="1"/>
          <p:nvPr/>
        </p:nvSpPr>
        <p:spPr>
          <a:xfrm>
            <a:off x="638638" y="1330365"/>
            <a:ext cx="3571875" cy="7810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800" b="1">
                <a:solidFill>
                  <a:schemeClr val="accent1">
                    <a:alpha val="100000"/>
                  </a:schemeClr>
                </a:solidFill>
                <a:latin typeface="Microsoft Yahei"/>
                <a:ea typeface="Microsoft Yahei"/>
                <a:cs typeface="Microsoft Yahei"/>
              </a:rPr>
              <a:t>质量控制目标</a:t>
            </a:r>
          </a:p>
        </p:txBody>
      </p:sp>
      <p:sp>
        <p:nvSpPr>
          <p:cNvPr id="25" name="TextBox 25"/>
          <p:cNvSpPr txBox="1"/>
          <p:nvPr/>
        </p:nvSpPr>
        <p:spPr>
          <a:xfrm>
            <a:off x="638638" y="4669341"/>
            <a:ext cx="3448050" cy="7524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spcBef>
                <a:spcPts val="450"/>
              </a:spcBef>
            </a:pPr>
            <a:r>
              <a:rPr lang="en-US" sz="1725" b="1">
                <a:solidFill>
                  <a:schemeClr val="accent1">
                    <a:alpha val="100000"/>
                  </a:schemeClr>
                </a:solidFill>
                <a:latin typeface="Microsoft Yahei"/>
                <a:ea typeface="Microsoft Yahei"/>
                <a:cs typeface="Microsoft Yahei"/>
              </a:rPr>
              <a:t>预防为主</a:t>
            </a:r>
          </a:p>
        </p:txBody>
      </p:sp>
      <p:sp>
        <p:nvSpPr>
          <p:cNvPr id="26" name="TextBox 26"/>
          <p:cNvSpPr txBox="1"/>
          <p:nvPr/>
        </p:nvSpPr>
        <p:spPr>
          <a:xfrm>
            <a:off x="638638" y="5125365"/>
            <a:ext cx="2918464"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注重预防措施，如工艺改进和员工培训，以减少质量问题的发生。</a:t>
            </a:r>
          </a:p>
        </p:txBody>
      </p:sp>
      <p:sp>
        <p:nvSpPr>
          <p:cNvPr id="27" name="TextBox 27"/>
          <p:cNvSpPr txBox="1"/>
          <p:nvPr/>
        </p:nvSpPr>
        <p:spPr>
          <a:xfrm>
            <a:off x="7726759" y="5125365"/>
            <a:ext cx="289037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450"/>
              </a:spcBef>
            </a:pPr>
            <a:r>
              <a:rPr lang="en-US" sz="1350">
                <a:solidFill>
                  <a:schemeClr val="dk1">
                    <a:alpha val="100000"/>
                  </a:schemeClr>
                </a:solidFill>
                <a:latin typeface="Microsoft Yahei"/>
                <a:ea typeface="Microsoft Yahei"/>
                <a:cs typeface="Microsoft Yahei"/>
              </a:rPr>
              <a:t>不断寻求改进机会，提高质量管理体系的有效性和效率。</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质量控制目标与原则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3796"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086385" y="2191116"/>
            <a:ext cx="2019230" cy="465913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086385" y="1272218"/>
            <a:ext cx="2019230" cy="201923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9574070"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574070"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97155"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308884" y="2191116"/>
            <a:ext cx="2019230" cy="465913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308884"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431969"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871147" y="2191116"/>
            <a:ext cx="2019230" cy="467132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2871147"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99423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33796" y="1272218"/>
            <a:ext cx="2019230" cy="201923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56882" y="1395303"/>
            <a:ext cx="1773060" cy="177306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70111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全面质量管理定义</a:t>
            </a:r>
          </a:p>
        </p:txBody>
      </p:sp>
      <p:sp>
        <p:nvSpPr>
          <p:cNvPr id="17" name="TextBox 17"/>
          <p:cNvSpPr txBox="1"/>
          <p:nvPr/>
        </p:nvSpPr>
        <p:spPr>
          <a:xfrm>
            <a:off x="63379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全面质量管理是一种以客户为中心、全员参与、持续改进的质量管理方法。它强调预防、过程控制和持续改进，旨在提高产品或服务质量，满足客户需求。</a:t>
            </a:r>
          </a:p>
        </p:txBody>
      </p:sp>
      <p:sp>
        <p:nvSpPr>
          <p:cNvPr id="18" name="TextBox 18"/>
          <p:cNvSpPr txBox="1"/>
          <p:nvPr/>
        </p:nvSpPr>
        <p:spPr>
          <a:xfrm>
            <a:off x="2910489"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始终将客户需求和满意度放在首位，以客户为中心开展质量管理工作。</a:t>
            </a:r>
          </a:p>
        </p:txBody>
      </p:sp>
      <p:sp>
        <p:nvSpPr>
          <p:cNvPr id="19" name="TextBox 19"/>
          <p:cNvSpPr txBox="1"/>
          <p:nvPr/>
        </p:nvSpPr>
        <p:spPr>
          <a:xfrm>
            <a:off x="5125727"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鼓励全体员工参与质量管理，发挥每个人的积极性和创造力。</a:t>
            </a:r>
          </a:p>
        </p:txBody>
      </p:sp>
      <p:sp>
        <p:nvSpPr>
          <p:cNvPr id="20" name="TextBox 20"/>
          <p:cNvSpPr txBox="1"/>
          <p:nvPr/>
        </p:nvSpPr>
        <p:spPr>
          <a:xfrm>
            <a:off x="7348226"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关注生产或服务过程中的每个环节，确保每个步骤都符合预期标准。</a:t>
            </a:r>
          </a:p>
        </p:txBody>
      </p:sp>
      <p:sp>
        <p:nvSpPr>
          <p:cNvPr id="21" name="TextBox 21"/>
          <p:cNvSpPr txBox="1"/>
          <p:nvPr/>
        </p:nvSpPr>
        <p:spPr>
          <a:xfrm>
            <a:off x="9613411" y="4276427"/>
            <a:ext cx="2019230" cy="21640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不断寻求改进机会，通过创新和学习提高质量管理体系的有效性和效率。</a:t>
            </a:r>
          </a:p>
        </p:txBody>
      </p:sp>
      <p:sp>
        <p:nvSpPr>
          <p:cNvPr id="22" name="AutoShape 22"/>
          <p:cNvSpPr/>
          <p:nvPr/>
        </p:nvSpPr>
        <p:spPr>
          <a:xfrm>
            <a:off x="5209470" y="1395303"/>
            <a:ext cx="1773060" cy="1773060"/>
          </a:xfrm>
          <a:prstGeom prst="ellipse">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2938469"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客户至上</a:t>
            </a:r>
          </a:p>
        </p:txBody>
      </p:sp>
      <p:sp>
        <p:nvSpPr>
          <p:cNvPr id="24" name="TextBox 24"/>
          <p:cNvSpPr txBox="1"/>
          <p:nvPr/>
        </p:nvSpPr>
        <p:spPr>
          <a:xfrm>
            <a:off x="7376206"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过程管理</a:t>
            </a:r>
          </a:p>
        </p:txBody>
      </p:sp>
      <p:sp>
        <p:nvSpPr>
          <p:cNvPr id="25" name="TextBox 25"/>
          <p:cNvSpPr txBox="1"/>
          <p:nvPr/>
        </p:nvSpPr>
        <p:spPr>
          <a:xfrm>
            <a:off x="9641392"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持续改进</a:t>
            </a:r>
          </a:p>
        </p:txBody>
      </p:sp>
      <p:sp>
        <p:nvSpPr>
          <p:cNvPr id="26" name="TextBox 26"/>
          <p:cNvSpPr txBox="1"/>
          <p:nvPr/>
        </p:nvSpPr>
        <p:spPr>
          <a:xfrm>
            <a:off x="5153708" y="3291448"/>
            <a:ext cx="1884585"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全员参与</a:t>
            </a:r>
          </a:p>
        </p:txBody>
      </p:sp>
      <p:sp>
        <p:nvSpPr>
          <p:cNvPr id="27" name="Freeform 27"/>
          <p:cNvSpPr/>
          <p:nvPr/>
        </p:nvSpPr>
        <p:spPr>
          <a:xfrm>
            <a:off x="1298185" y="2005652"/>
            <a:ext cx="690452" cy="552362"/>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3521727" y="1922798"/>
            <a:ext cx="718070" cy="718070"/>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5688634" y="1783749"/>
            <a:ext cx="814733" cy="8147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7967443" y="1832081"/>
            <a:ext cx="702113" cy="718070"/>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0232034" y="1839465"/>
            <a:ext cx="703303" cy="703303"/>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2" name="Group 32"/>
          <p:cNvGrpSpPr/>
          <p:nvPr/>
        </p:nvGrpSpPr>
        <p:grpSpPr>
          <a:xfrm>
            <a:off x="454963" y="93878"/>
            <a:ext cx="10641129" cy="914400"/>
            <a:chOff x="454963" y="93878"/>
            <a:chExt cx="10641129" cy="914400"/>
          </a:xfrm>
        </p:grpSpPr>
        <p:sp>
          <p:nvSpPr>
            <p:cNvPr id="33" name="AutoShape 3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TextBox 5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全面质量管理思想</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02</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质量控制方法与工具</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利用统计技术对生产过程中的各个阶段进行监控，确保产品质量稳定并符合标准。</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SPC定义</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9995" r="1999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SPC工具</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020" r="2002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SPC应用</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9995" r="1999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控制图、直方图、散点图等，用于实时监测、分析和改进生产过程。</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适用于制造业、服务业等领域，强调对生产过程的持续监控和预防性改进。</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统计过程控制（SPC）</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对潜在失效模式及其影响进行分析和评估，以预防或减少产品故障或失效。</a:t>
            </a:r>
          </a:p>
        </p:txBody>
      </p:sp>
      <p:pic>
        <p:nvPicPr>
          <p:cNvPr id="6" name="Picture 6"/>
          <p:cNvPicPr>
            <a:picLocks noChangeAspect="1"/>
          </p:cNvPicPr>
          <p:nvPr/>
        </p:nvPicPr>
        <p:blipFill>
          <a:blip r:embed="rId2"/>
          <a:srcRect l="14542" r="1454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FMEA定义</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识别潜在失效模式、评估影响程度、确定风险等级、制定预防措施。</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FMEA步骤</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t="24" b="2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适用于产品设计、制造、服务等环节，强调对潜在问题的预测和防范。</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FMEA应用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失效模式与影响分析（FMEA）</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以稳健设计为核心的质量控制方法，旨在减少产品性能波动，提高产品质量稳定性。</a:t>
            </a:r>
          </a:p>
        </p:txBody>
      </p:sp>
      <p:pic>
        <p:nvPicPr>
          <p:cNvPr id="4" name="Picture 4"/>
          <p:cNvPicPr>
            <a:picLocks noChangeAspect="1"/>
          </p:cNvPicPr>
          <p:nvPr/>
        </p:nvPicPr>
        <p:blipFill>
          <a:blip r:embed="rId2"/>
          <a:srcRect l="21997" r="21997"/>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田口方法定义</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正交试验设计、信噪比等，用于优化产品设计参数和制造过程。</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田口方法工具</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适用于产品研发、制造等领域，强调通过稳健设计提高产品质量和降低成本。</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田口方法应用</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田口方法（Taguchi Methods）</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8226" b="82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六西格玛管理法（6σ）</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6σ定义</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以数据为基础的质量管理方法，旨在通过减少缺陷和波动来提高产品质量和客户满意度。</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6σ工具</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DMAIC（定义、测量、分析、改进、控制）流程、统计技术等，用于识别问题、分析原因并制定改进措施。</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6σ应用</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适用于各种行业和领域，强调以数据和事实为依据进行持续改进和创新。</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61074" y="-36576"/>
            <a:ext cx="8576967"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accent3">
                    <a:lumMod val="50000"/>
                    <a:alpha val="100000"/>
                  </a:schemeClr>
                </a:solidFill>
                <a:latin typeface="Microsoft Yahei"/>
                <a:ea typeface="Microsoft Yahei"/>
                <a:cs typeface="Microsoft Yahei"/>
              </a:rPr>
              <a:t>CHAPTER</a:t>
            </a:r>
          </a:p>
        </p:txBody>
      </p:sp>
      <p:sp>
        <p:nvSpPr>
          <p:cNvPr id="3" name="TextBox 3"/>
          <p:cNvSpPr txBox="1"/>
          <p:nvPr/>
        </p:nvSpPr>
        <p:spPr>
          <a:xfrm>
            <a:off x="1565436" y="1311817"/>
            <a:ext cx="8683321" cy="10557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7650" b="1">
                <a:solidFill>
                  <a:schemeClr val="dk1">
                    <a:alpha val="100000"/>
                  </a:schemeClr>
                </a:solidFill>
                <a:latin typeface="Microsoft Yahei"/>
                <a:ea typeface="Microsoft Yahei"/>
                <a:cs typeface="Microsoft Yahei"/>
              </a:rPr>
              <a:t>03</a:t>
            </a:r>
          </a:p>
        </p:txBody>
      </p:sp>
      <p:sp>
        <p:nvSpPr>
          <p:cNvPr id="4" name="TextBox 4"/>
          <p:cNvSpPr txBox="1"/>
          <p:nvPr/>
        </p:nvSpPr>
        <p:spPr>
          <a:xfrm>
            <a:off x="1636415" y="2872202"/>
            <a:ext cx="7601626"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1">
                    <a:alpha val="100000"/>
                  </a:schemeClr>
                </a:solidFill>
                <a:latin typeface="Microsoft Yahei"/>
                <a:ea typeface="Microsoft Yahei"/>
                <a:cs typeface="Microsoft Yahei"/>
              </a:rPr>
              <a:t>检验与测试技术</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抽样检验原理</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抽样检验是从一批产品中随机抽取一部分进行检验，根据检验结果推断整批产品质量的方法。其原理基于概率统计理论，通过样本质量特征来估计总体质量特征。</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1. 确定抽样方案</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根据产品特性、检验标准等因素，选择合适的抽样方案，如计数型抽样方案或计量型抽样方案。</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2. 抽取样本</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按照抽样方案从待检批中随机抽取样本，确保样本具有代表性。</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3. 检验样本</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对抽取的样本进行检验，记录检验结果。</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4. 判定批质量</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根据检验结果和抽样方案，判定整批产品是否合格。</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抽样检验原理及实施步骤</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可靠性测试与评估方法</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可靠性测试</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对产品或系统在规定条件下和规定时间内完成规定功能的能力进行测试。包括环境适应性测试、耐久性测试、安全性测试等。</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1. 失效模式与影响分析（FMEA）</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通过分析产品或系统潜在的失效模式及其影响，评估其可靠性水平。</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2. 故障树分析（FTA）</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通过建立故障树模型，分析导致系统故障的各种原因及其逻辑关系，从而评估系统可靠性。</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3. 寿命数据分析</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通过对产品或系统的寿命数据进行统计分析，预测其可靠性指标，如平均寿命、可靠度等。</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对不合格品进行明显标识，防止与合格品混淆。</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1. 标识</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将不合格品与合格品隔离存放，避免误用或误装。</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2. 隔离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不合格品处理程序和技巧</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https://d.book118.com/938015057007006036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2024-09-15T03:40:05.629</cp:lastPrinted>
  <dcterms:created xsi:type="dcterms:W3CDTF">2024-09-14T19:40:05Z</dcterms:created>
  <dcterms:modified xsi:type="dcterms:W3CDTF">2024-09-14T19:40:07Z</dcterms:modified>
</cp:coreProperties>
</file>