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AMEHRH+MS-UIGothic"/>
      <p:regular r:id="rId15"/>
    </p:embeddedFont>
    <p:embeddedFont>
      <p:font typeface="BOKQGT+HBQTUR+ArialMT"/>
      <p:regular r:id="rId16"/>
    </p:embeddedFont>
    <p:embeddedFont>
      <p:font typeface="UQKPHS+IKOQBR+MicrosoftYaHei-Bold"/>
      <p:regular r:id="rId17"/>
    </p:embeddedFont>
    <p:embeddedFont>
      <p:font typeface="SVRHRT+BULAJD+MicrosoftYaHei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FF74BD-8178-4E6A-BAA8-D617322A06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C14AE3-35CC-4FD3-B14C-69C92AC3E2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A30F12-CCE2-4FA2-AEF4-2D86B23B79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B40852-603B-491C-84D5-7E16AF8CAF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F672144-AC95-4780-9C4B-7B305E93E6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1507A12-EEDD-415C-8DA2-1255DFA286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EDB159B-E501-4302-BA4C-CD11B49D99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02E412-6B05-4E40-8E4A-0CB7329AB5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962878-A3D7-4976-A574-B2B20C42E7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382AF4-B33C-456E-A46F-6AC9D9E610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41F7C4-7774-4535-98A2-0F666132E4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8017115062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628515" y="2701591"/>
            <a:ext cx="5092877" cy="19056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020000"/>
                </a:solidFill>
                <a:latin typeface="AMEHRH+MS-UIGothic"/>
                <a:cs typeface="AMEHRH+MS-UIGothic"/>
              </a:rPr>
              <a:t>建立</a:t>
            </a:r>
            <a:r>
              <a:rPr sz="3800" spc="27">
                <a:solidFill>
                  <a:srgbClr val="020000"/>
                </a:solidFill>
                <a:latin typeface="SimSun"/>
                <a:cs typeface="SimSun"/>
              </a:rPr>
              <a:t>执</a:t>
            </a:r>
            <a:r>
              <a:rPr sz="3800" spc="25">
                <a:solidFill>
                  <a:srgbClr val="020000"/>
                </a:solidFill>
                <a:latin typeface="AMEHRH+MS-UIGothic"/>
                <a:cs typeface="AMEHRH+MS-UIGothic"/>
              </a:rPr>
              <a:t>行作</a:t>
            </a:r>
            <a:r>
              <a:rPr sz="3800" spc="23">
                <a:solidFill>
                  <a:srgbClr val="020000"/>
                </a:solidFill>
                <a:latin typeface="SimSun"/>
                <a:cs typeface="SimSun"/>
              </a:rPr>
              <a:t>业</a:t>
            </a:r>
            <a:r>
              <a:rPr sz="3800" spc="27">
                <a:solidFill>
                  <a:srgbClr val="020000"/>
                </a:solidFill>
                <a:latin typeface="AMEHRH+MS-UIGothic"/>
                <a:cs typeface="AMEHRH+MS-UIGothic"/>
              </a:rPr>
              <a:t>使用</a:t>
            </a:r>
            <a:r>
              <a:rPr sz="3800">
                <a:solidFill>
                  <a:srgbClr val="020000"/>
                </a:solidFill>
                <a:latin typeface="SimSun"/>
                <a:cs typeface="SimSun"/>
              </a:rPr>
              <a:t>资</a:t>
            </a:r>
          </a:p>
          <a:p>
            <a:pPr marL="0" marR="0">
              <a:lnSpc>
                <a:spcPts val="3800"/>
              </a:lnSpc>
              <a:spcBef>
                <a:spcPts val="1704"/>
              </a:spcBef>
              <a:spcAft>
                <a:spcPct val="0"/>
              </a:spcAft>
            </a:pPr>
            <a:r>
              <a:rPr sz="3800" spc="27">
                <a:solidFill>
                  <a:srgbClr val="020000"/>
                </a:solidFill>
                <a:latin typeface="AMEHRH+MS-UIGothic"/>
                <a:cs typeface="AMEHRH+MS-UIGothic"/>
              </a:rPr>
              <a:t>源</a:t>
            </a:r>
            <a:r>
              <a:rPr sz="3800" spc="23">
                <a:solidFill>
                  <a:srgbClr val="020000"/>
                </a:solidFill>
                <a:latin typeface="SimSun"/>
                <a:cs typeface="SimSun"/>
              </a:rPr>
              <a:t>课</a:t>
            </a:r>
            <a:r>
              <a:rPr sz="3800">
                <a:solidFill>
                  <a:srgbClr val="020000"/>
                </a:solidFill>
                <a:latin typeface="AMEHRH+MS-UIGothic"/>
                <a:cs typeface="AMEHRH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8881109" y="1169554"/>
            <a:ext cx="2200275" cy="1571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FFFFFF"/>
                </a:solidFill>
                <a:latin typeface="AMEHRH+MS-UIGothic"/>
                <a:cs typeface="AMEHRH+MS-UIGothic"/>
              </a:rPr>
              <a:t>目</a:t>
            </a:r>
            <a:r>
              <a:rPr sz="49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08380" y="2197004"/>
            <a:ext cx="2125562" cy="6537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136"/>
              </a:lnSpc>
              <a:spcBef>
                <a:spcPct val="0"/>
              </a:spcBef>
              <a:spcAft>
                <a:spcPct val="0"/>
              </a:spcAft>
            </a:pPr>
            <a:r>
              <a:rPr sz="2050">
                <a:solidFill>
                  <a:srgbClr val="000000"/>
                </a:solidFill>
                <a:latin typeface="BOKQGT+HBQTUR+ArialMT"/>
                <a:cs typeface="BOKQGT+HBQTUR+ArialMT"/>
              </a:rPr>
              <a:t>•</a:t>
            </a:r>
            <a:r>
              <a:rPr sz="2050" spc="37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000" spc="25">
                <a:solidFill>
                  <a:srgbClr val="000000"/>
                </a:solidFill>
                <a:latin typeface="AMEHRH+MS-UIGothic"/>
                <a:cs typeface="AMEHRH+MS-UIGothic"/>
              </a:rPr>
              <a:t>作</a:t>
            </a:r>
            <a:r>
              <a:rPr sz="2000" spc="25">
                <a:solidFill>
                  <a:srgbClr val="000000"/>
                </a:solidFill>
                <a:latin typeface="SimSun"/>
                <a:cs typeface="SimSun"/>
              </a:rPr>
              <a:t>业执</a:t>
            </a:r>
            <a:r>
              <a:rPr sz="2000" spc="25">
                <a:solidFill>
                  <a:srgbClr val="000000"/>
                </a:solidFill>
                <a:latin typeface="AMEHRH+MS-UIGothic"/>
                <a:cs typeface="AMEHRH+MS-UIGothic"/>
              </a:rPr>
              <a:t>行概述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008380" y="2752629"/>
            <a:ext cx="2125562" cy="6537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136"/>
              </a:lnSpc>
              <a:spcBef>
                <a:spcPct val="0"/>
              </a:spcBef>
              <a:spcAft>
                <a:spcPct val="0"/>
              </a:spcAft>
            </a:pPr>
            <a:r>
              <a:rPr sz="2050">
                <a:solidFill>
                  <a:srgbClr val="000000"/>
                </a:solidFill>
                <a:latin typeface="BOKQGT+HBQTUR+ArialMT"/>
                <a:cs typeface="BOKQGT+HBQTUR+ArialMT"/>
              </a:rPr>
              <a:t>•</a:t>
            </a:r>
            <a:r>
              <a:rPr sz="2050" spc="37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000" spc="25">
                <a:solidFill>
                  <a:srgbClr val="000000"/>
                </a:solidFill>
                <a:latin typeface="AMEHRH+MS-UIGothic"/>
                <a:cs typeface="AMEHRH+MS-UIGothic"/>
              </a:rPr>
              <a:t>作</a:t>
            </a:r>
            <a:r>
              <a:rPr sz="2000" spc="25">
                <a:solidFill>
                  <a:srgbClr val="000000"/>
                </a:solidFill>
                <a:latin typeface="SimSun"/>
                <a:cs typeface="SimSun"/>
              </a:rPr>
              <a:t>业执</a:t>
            </a:r>
            <a:r>
              <a:rPr sz="2000" spc="25">
                <a:solidFill>
                  <a:srgbClr val="000000"/>
                </a:solidFill>
                <a:latin typeface="AMEHRH+MS-UIGothic"/>
                <a:cs typeface="AMEHRH+MS-UIGothic"/>
              </a:rPr>
              <a:t>行流程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008380" y="3307619"/>
            <a:ext cx="4666297" cy="176345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136"/>
              </a:lnSpc>
              <a:spcBef>
                <a:spcPct val="0"/>
              </a:spcBef>
              <a:spcAft>
                <a:spcPct val="0"/>
              </a:spcAft>
            </a:pPr>
            <a:r>
              <a:rPr sz="2050">
                <a:solidFill>
                  <a:srgbClr val="000000"/>
                </a:solidFill>
                <a:latin typeface="BOKQGT+HBQTUR+ArialMT"/>
                <a:cs typeface="BOKQGT+HBQTUR+ArialMT"/>
              </a:rPr>
              <a:t>•</a:t>
            </a:r>
            <a:r>
              <a:rPr sz="2050" spc="37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000" spc="25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2000" spc="25">
                <a:solidFill>
                  <a:srgbClr val="000000"/>
                </a:solidFill>
                <a:latin typeface="AMEHRH+MS-UIGothic"/>
                <a:cs typeface="AMEHRH+MS-UIGothic"/>
              </a:rPr>
              <a:t>源管理在作</a:t>
            </a:r>
            <a:r>
              <a:rPr sz="2000" spc="25">
                <a:solidFill>
                  <a:srgbClr val="000000"/>
                </a:solidFill>
                <a:latin typeface="SimSun"/>
                <a:cs typeface="SimSun"/>
              </a:rPr>
              <a:t>业执</a:t>
            </a:r>
            <a:r>
              <a:rPr sz="2000" spc="25">
                <a:solidFill>
                  <a:srgbClr val="000000"/>
                </a:solidFill>
                <a:latin typeface="AMEHRH+MS-UIGothic"/>
                <a:cs typeface="AMEHRH+MS-UIGothic"/>
              </a:rPr>
              <a:t>行中的</a:t>
            </a:r>
            <a:r>
              <a:rPr sz="2000" spc="23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2000">
                <a:solidFill>
                  <a:srgbClr val="000000"/>
                </a:solidFill>
                <a:latin typeface="AMEHRH+MS-UIGothic"/>
                <a:cs typeface="AMEHRH+MS-UIGothic"/>
              </a:rPr>
              <a:t>用</a:t>
            </a:r>
          </a:p>
          <a:p>
            <a:pPr marL="0" marR="0">
              <a:lnSpc>
                <a:spcPts val="2136"/>
              </a:lnSpc>
              <a:spcBef>
                <a:spcPts val="2283"/>
              </a:spcBef>
              <a:spcAft>
                <a:spcPct val="0"/>
              </a:spcAft>
            </a:pPr>
            <a:r>
              <a:rPr sz="2050">
                <a:solidFill>
                  <a:srgbClr val="000000"/>
                </a:solidFill>
                <a:latin typeface="BOKQGT+HBQTUR+ArialMT"/>
                <a:cs typeface="BOKQGT+HBQTUR+ArialMT"/>
              </a:rPr>
              <a:t>•</a:t>
            </a:r>
            <a:r>
              <a:rPr sz="2050" spc="37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000" spc="25">
                <a:solidFill>
                  <a:srgbClr val="000000"/>
                </a:solidFill>
                <a:latin typeface="AMEHRH+MS-UIGothic"/>
                <a:cs typeface="AMEHRH+MS-UIGothic"/>
              </a:rPr>
              <a:t>作</a:t>
            </a:r>
            <a:r>
              <a:rPr sz="2000" spc="25">
                <a:solidFill>
                  <a:srgbClr val="000000"/>
                </a:solidFill>
                <a:latin typeface="SimSun"/>
                <a:cs typeface="SimSun"/>
              </a:rPr>
              <a:t>业执</a:t>
            </a:r>
            <a:r>
              <a:rPr sz="2000" spc="25">
                <a:solidFill>
                  <a:srgbClr val="000000"/>
                </a:solidFill>
                <a:latin typeface="AMEHRH+MS-UIGothic"/>
                <a:cs typeface="AMEHRH+MS-UIGothic"/>
              </a:rPr>
              <a:t>行中的常</a:t>
            </a:r>
            <a:r>
              <a:rPr sz="2000" spc="25">
                <a:solidFill>
                  <a:srgbClr val="000000"/>
                </a:solidFill>
                <a:latin typeface="SimSun"/>
                <a:cs typeface="SimSun"/>
              </a:rPr>
              <a:t>见问题</a:t>
            </a:r>
            <a:r>
              <a:rPr sz="2000" spc="25">
                <a:solidFill>
                  <a:srgbClr val="000000"/>
                </a:solidFill>
                <a:latin typeface="AMEHRH+MS-UIGothic"/>
                <a:cs typeface="AMEHRH+MS-UIGothic"/>
              </a:rPr>
              <a:t>与</a:t>
            </a:r>
            <a:r>
              <a:rPr sz="2000" spc="25">
                <a:solidFill>
                  <a:srgbClr val="000000"/>
                </a:solidFill>
                <a:latin typeface="SimSun"/>
                <a:cs typeface="SimSun"/>
              </a:rPr>
              <a:t>应对</a:t>
            </a:r>
            <a:r>
              <a:rPr sz="2000" spc="23">
                <a:solidFill>
                  <a:srgbClr val="000000"/>
                </a:solidFill>
                <a:latin typeface="AMEHRH+MS-UIGothic"/>
                <a:cs typeface="AMEHRH+MS-UIGothic"/>
              </a:rPr>
              <a:t>策略</a:t>
            </a:r>
          </a:p>
          <a:p>
            <a:pPr marL="0" marR="0">
              <a:lnSpc>
                <a:spcPts val="2136"/>
              </a:lnSpc>
              <a:spcBef>
                <a:spcPts val="2283"/>
              </a:spcBef>
              <a:spcAft>
                <a:spcPct val="0"/>
              </a:spcAft>
            </a:pPr>
            <a:r>
              <a:rPr sz="2050">
                <a:solidFill>
                  <a:srgbClr val="000000"/>
                </a:solidFill>
                <a:latin typeface="BOKQGT+HBQTUR+ArialMT"/>
                <a:cs typeface="BOKQGT+HBQTUR+ArialMT"/>
              </a:rPr>
              <a:t>•</a:t>
            </a:r>
            <a:r>
              <a:rPr sz="2050" spc="37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000" spc="25">
                <a:solidFill>
                  <a:srgbClr val="000000"/>
                </a:solidFill>
                <a:latin typeface="AMEHRH+MS-UIGothic"/>
                <a:cs typeface="AMEHRH+MS-UIGothic"/>
              </a:rPr>
              <a:t>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781040" y="3223407"/>
            <a:ext cx="3286125" cy="10953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50"/>
              </a:lnSpc>
              <a:spcBef>
                <a:spcPct val="0"/>
              </a:spcBef>
              <a:spcAft>
                <a:spcPct val="0"/>
              </a:spcAft>
            </a:pPr>
            <a:r>
              <a:rPr sz="3450">
                <a:solidFill>
                  <a:srgbClr val="000000"/>
                </a:solidFill>
                <a:latin typeface="AMEHRH+MS-UIGothic"/>
                <a:cs typeface="AMEHRH+MS-UIGothic"/>
              </a:rPr>
              <a:t>作</a:t>
            </a:r>
            <a:r>
              <a:rPr sz="3450">
                <a:solidFill>
                  <a:srgbClr val="000000"/>
                </a:solidFill>
                <a:latin typeface="SimSun"/>
                <a:cs typeface="SimSun"/>
              </a:rPr>
              <a:t>业执</a:t>
            </a:r>
            <a:r>
              <a:rPr sz="3450">
                <a:solidFill>
                  <a:srgbClr val="000000"/>
                </a:solidFill>
                <a:latin typeface="AMEHRH+MS-UIGothic"/>
                <a:cs typeface="AMEHRH+MS-UIGothic"/>
              </a:rPr>
              <a:t>行概述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62626"/>
                </a:solidFill>
                <a:latin typeface="AMEHRH+MS-UIGothic"/>
                <a:cs typeface="AMEHRH+MS-UIGothic"/>
              </a:rPr>
              <a:t>作</a:t>
            </a:r>
            <a:r>
              <a:rPr sz="3000">
                <a:solidFill>
                  <a:srgbClr val="262626"/>
                </a:solidFill>
                <a:latin typeface="SimSun"/>
                <a:cs typeface="SimSun"/>
              </a:rPr>
              <a:t>业执</a:t>
            </a:r>
            <a:r>
              <a:rPr sz="3000">
                <a:solidFill>
                  <a:srgbClr val="262626"/>
                </a:solidFill>
                <a:latin typeface="AMEHRH+MS-UIGothic"/>
                <a:cs typeface="AMEHRH+MS-UIGothic"/>
              </a:rPr>
              <a:t>行的定</a:t>
            </a:r>
            <a:r>
              <a:rPr sz="3000">
                <a:solidFill>
                  <a:srgbClr val="262626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79270" y="170995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AMEHRH+MS-UIGothic"/>
                <a:cs typeface="AMEHRH+MS-UIGothic"/>
              </a:rPr>
              <a:t>作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业执</a:t>
            </a:r>
            <a:r>
              <a:rPr sz="2000" spc="25">
                <a:solidFill>
                  <a:srgbClr val="FFFDFD"/>
                </a:solidFill>
                <a:latin typeface="AMEHRH+MS-UIGothic"/>
                <a:cs typeface="AMEHRH+MS-UIGothic"/>
              </a:rPr>
              <a:t>行的定</a:t>
            </a:r>
            <a:r>
              <a:rPr sz="2000">
                <a:solidFill>
                  <a:srgbClr val="FFFDFD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312150" y="1709959"/>
            <a:ext cx="26924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AMEHRH+MS-UIGothic"/>
                <a:cs typeface="AMEHRH+MS-UIGothic"/>
              </a:rPr>
              <a:t>作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业执</a:t>
            </a:r>
            <a:r>
              <a:rPr sz="2000" spc="25">
                <a:solidFill>
                  <a:srgbClr val="FFFDFD"/>
                </a:solidFill>
                <a:latin typeface="AMEHRH+MS-UIGothic"/>
                <a:cs typeface="AMEHRH+MS-UIGothic"/>
              </a:rPr>
              <a:t>行的关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键</a:t>
            </a:r>
            <a:r>
              <a:rPr sz="2000" spc="25">
                <a:solidFill>
                  <a:srgbClr val="FFFDFD"/>
                </a:solidFill>
                <a:latin typeface="AMEHRH+MS-UIGothic"/>
                <a:cs typeface="AMEHRH+MS-UIGothic"/>
              </a:rPr>
              <a:t>要素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452742"/>
            <a:ext cx="350520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MEHRH+MS-UIGothic"/>
                <a:cs typeface="AMEHRH+MS-UIGothic"/>
              </a:rPr>
              <a:t>作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业执</a:t>
            </a:r>
            <a:r>
              <a:rPr sz="1500">
                <a:solidFill>
                  <a:srgbClr val="FFFDFD"/>
                </a:solidFill>
                <a:latin typeface="AMEHRH+MS-UIGothic"/>
                <a:cs typeface="AMEHRH+MS-UIGothic"/>
              </a:rPr>
              <a:t>行是指将作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业计</a:t>
            </a:r>
            <a:r>
              <a:rPr sz="1500">
                <a:solidFill>
                  <a:srgbClr val="FFFDFD"/>
                </a:solidFill>
                <a:latin typeface="AMEHRH+MS-UIGothic"/>
                <a:cs typeface="AMEHRH+MS-UIGothic"/>
              </a:rPr>
              <a:t>划付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诸实</a:t>
            </a:r>
            <a:r>
              <a:rPr sz="1500">
                <a:solidFill>
                  <a:srgbClr val="FFFDFD"/>
                </a:solidFill>
                <a:latin typeface="AMEHRH+MS-UIGothic"/>
                <a:cs typeface="AMEHRH+MS-UIGothic"/>
              </a:rPr>
              <a:t>践，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MEHRH+MS-UIGothic"/>
                <a:cs typeface="AMEHRH+MS-UIGothic"/>
              </a:rPr>
              <a:t>确保作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DFD"/>
                </a:solidFill>
                <a:latin typeface="AMEHRH+MS-UIGothic"/>
                <a:cs typeface="AMEHRH+MS-UIGothic"/>
              </a:rPr>
              <a:t>按照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FFFDFD"/>
                </a:solidFill>
                <a:latin typeface="AMEHRH+MS-UIGothic"/>
                <a:cs typeface="AMEHRH+MS-UIGothic"/>
              </a:rPr>
              <a:t>划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AMEHRH+MS-UIGothic"/>
                <a:cs typeface="AMEHRH+MS-UIGothic"/>
              </a:rPr>
              <a:t>行并达成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FFFDFD"/>
                </a:solidFill>
                <a:latin typeface="AMEHRH+MS-UIGothic"/>
                <a:cs typeface="AMEHRH+MS-UIGothic"/>
              </a:rPr>
              <a:t>期目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DFD"/>
                </a:solidFill>
                <a:latin typeface="AMEHRH+MS-UIGothic"/>
                <a:cs typeface="AMEHRH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AMEHRH+MS-UIGothic"/>
                <a:cs typeface="AMEHRH+MS-UIGothic"/>
              </a:rPr>
              <a:t>程。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452742"/>
            <a:ext cx="3358008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MEHRH+MS-UIGothic"/>
                <a:cs typeface="AMEHRH+MS-UIGothic"/>
              </a:rPr>
              <a:t>明确作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DFD"/>
                </a:solidFill>
                <a:latin typeface="AMEHRH+MS-UIGothic"/>
                <a:cs typeface="AMEHRH+MS-UIGothic"/>
              </a:rPr>
              <a:t>目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DFD"/>
                </a:solidFill>
                <a:latin typeface="AMEHRH+MS-UIGothic"/>
                <a:cs typeface="AMEHRH+MS-UIGothic"/>
              </a:rPr>
              <a:t>、制定作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业计</a:t>
            </a:r>
            <a:r>
              <a:rPr sz="1500">
                <a:solidFill>
                  <a:srgbClr val="FFFDFD"/>
                </a:solidFill>
                <a:latin typeface="AMEHRH+MS-UIGothic"/>
                <a:cs typeface="AMEHRH+MS-UIGothic"/>
              </a:rPr>
              <a:t>划、分配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FFFDFD"/>
                </a:solidFill>
                <a:latin typeface="AMEHRH+MS-UIGothic"/>
                <a:cs typeface="AMEHRH+MS-UIGothic"/>
              </a:rPr>
              <a:t>源、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监</a:t>
            </a:r>
            <a:r>
              <a:rPr sz="1500">
                <a:solidFill>
                  <a:srgbClr val="FFFDFD"/>
                </a:solidFill>
                <a:latin typeface="AMEHRH+MS-UIGothic"/>
                <a:cs typeface="AMEHRH+MS-UIGothic"/>
              </a:rPr>
              <a:t>控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AMEHRH+MS-UIGothic"/>
                <a:cs typeface="AMEHRH+MS-UIGothic"/>
              </a:rPr>
              <a:t>度、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调</a:t>
            </a:r>
            <a:r>
              <a:rPr sz="1500">
                <a:solidFill>
                  <a:srgbClr val="FFFDFD"/>
                </a:solidFill>
                <a:latin typeface="AMEHRH+MS-UIGothic"/>
                <a:cs typeface="AMEHRH+MS-UIGothic"/>
              </a:rPr>
              <a:t>整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FFFDFD"/>
                </a:solidFill>
                <a:latin typeface="AMEHRH+MS-UIGothic"/>
                <a:cs typeface="AMEHRH+MS-UIGothic"/>
              </a:rPr>
              <a:t>划和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FFFDFD"/>
                </a:solidFill>
                <a:latin typeface="AMEHRH+MS-UIGothic"/>
                <a:cs typeface="AMEHRH+MS-UIGothic"/>
              </a:rPr>
              <a:t>估效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MEHRH+MS-UIGothic"/>
                <a:cs typeface="AMEHRH+MS-UIGothic"/>
              </a:rPr>
              <a:t>果。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173979" y="385371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AMEHRH+MS-UIGothic"/>
                <a:cs typeface="AMEHRH+MS-UIGothic"/>
              </a:rPr>
              <a:t>作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业执</a:t>
            </a:r>
            <a:r>
              <a:rPr sz="2000" spc="25">
                <a:solidFill>
                  <a:srgbClr val="FFFDFD"/>
                </a:solidFill>
                <a:latin typeface="AMEHRH+MS-UIGothic"/>
                <a:cs typeface="AMEHRH+MS-UIGothic"/>
              </a:rPr>
              <a:t>行的目</a:t>
            </a:r>
            <a:r>
              <a:rPr sz="2000">
                <a:solidFill>
                  <a:srgbClr val="FFFDFD"/>
                </a:solidFill>
                <a:latin typeface="SimSun"/>
                <a:cs typeface="SimSun"/>
              </a:rPr>
              <a:t>标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768588"/>
            <a:ext cx="343160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MEHRH+MS-UIGothic"/>
                <a:cs typeface="AMEHRH+MS-UIGothic"/>
              </a:rPr>
              <a:t>确保作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业计</a:t>
            </a:r>
            <a:r>
              <a:rPr sz="1500">
                <a:solidFill>
                  <a:srgbClr val="FFFDFD"/>
                </a:solidFill>
                <a:latin typeface="AMEHRH+MS-UIGothic"/>
                <a:cs typeface="AMEHRH+MS-UIGothic"/>
              </a:rPr>
              <a:t>划的有效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FFFDFD"/>
                </a:solidFill>
                <a:latin typeface="AMEHRH+MS-UIGothic"/>
                <a:cs typeface="AMEHRH+MS-UIGothic"/>
              </a:rPr>
              <a:t>施，达成作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MEHRH+MS-UIGothic"/>
                <a:cs typeface="AMEHRH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FFFDFD"/>
                </a:solidFill>
                <a:latin typeface="AMEHRH+MS-UIGothic"/>
                <a:cs typeface="AMEHRH+MS-UIGothic"/>
              </a:rPr>
              <a:t>期目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DFD"/>
                </a:solidFill>
                <a:latin typeface="AMEHRH+MS-UIGothic"/>
                <a:cs typeface="AMEHRH+MS-UIGothic"/>
              </a:rPr>
              <a:t>，提高作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DFD"/>
                </a:solidFill>
                <a:latin typeface="AMEHRH+MS-UIGothic"/>
                <a:cs typeface="AMEHRH+MS-UIGothic"/>
              </a:rPr>
              <a:t>效率和效果。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62626"/>
                </a:solidFill>
                <a:latin typeface="AMEHRH+MS-UIGothic"/>
                <a:cs typeface="AMEHRH+MS-UIGothic"/>
              </a:rPr>
              <a:t>作</a:t>
            </a:r>
            <a:r>
              <a:rPr sz="3000">
                <a:solidFill>
                  <a:srgbClr val="262626"/>
                </a:solidFill>
                <a:latin typeface="SimSun"/>
                <a:cs typeface="SimSun"/>
              </a:rPr>
              <a:t>业执</a:t>
            </a:r>
            <a:r>
              <a:rPr sz="3000">
                <a:solidFill>
                  <a:srgbClr val="262626"/>
                </a:solidFill>
                <a:latin typeface="AMEHRH+MS-UIGothic"/>
                <a:cs typeface="AMEHRH+MS-UIGothic"/>
              </a:rPr>
              <a:t>行的重要性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202419" y="1465484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262626"/>
                </a:solidFill>
                <a:latin typeface="AMEHRH+MS-UIGothic"/>
                <a:cs typeface="AMEHRH+MS-UIGothic"/>
              </a:rPr>
              <a:t>提高工作效率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579244" y="1533430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262626"/>
                </a:solidFill>
                <a:latin typeface="SimSun"/>
                <a:cs typeface="SimSun"/>
              </a:rPr>
              <a:t>实现</a:t>
            </a:r>
            <a:r>
              <a:rPr sz="2000" spc="25">
                <a:solidFill>
                  <a:srgbClr val="262626"/>
                </a:solidFill>
                <a:latin typeface="AMEHRH+MS-UIGothic"/>
                <a:cs typeface="AMEHRH+MS-UIGothic"/>
              </a:rPr>
              <a:t>作</a:t>
            </a:r>
            <a:r>
              <a:rPr sz="2000" spc="23">
                <a:solidFill>
                  <a:srgbClr val="262626"/>
                </a:solidFill>
                <a:latin typeface="SimSun"/>
                <a:cs typeface="SimSun"/>
              </a:rPr>
              <a:t>业</a:t>
            </a:r>
            <a:r>
              <a:rPr sz="2000" spc="25">
                <a:solidFill>
                  <a:srgbClr val="262626"/>
                </a:solidFill>
                <a:latin typeface="AMEHRH+MS-UIGothic"/>
                <a:cs typeface="AMEHRH+MS-UIGothic"/>
              </a:rPr>
              <a:t>目</a:t>
            </a:r>
            <a:r>
              <a:rPr sz="2000">
                <a:solidFill>
                  <a:srgbClr val="262626"/>
                </a:solidFill>
                <a:latin typeface="SimSun"/>
                <a:cs typeface="SimSun"/>
              </a:rPr>
              <a:t>标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640444" y="2126353"/>
            <a:ext cx="306705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MEHRH+MS-UIGothic"/>
                <a:cs typeface="AMEHRH+MS-UIGothic"/>
              </a:rPr>
              <a:t>合理的作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业执</a:t>
            </a:r>
            <a:r>
              <a:rPr sz="1500">
                <a:solidFill>
                  <a:srgbClr val="000000"/>
                </a:solidFill>
                <a:latin typeface="AMEHRH+MS-UIGothic"/>
                <a:cs typeface="AMEHRH+MS-UIGothic"/>
              </a:rPr>
              <a:t>行能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够优</a:t>
            </a:r>
            <a:r>
              <a:rPr sz="1500">
                <a:solidFill>
                  <a:srgbClr val="000000"/>
                </a:solidFill>
                <a:latin typeface="AMEHRH+MS-UIGothic"/>
                <a:cs typeface="AMEHRH+MS-UIGothic"/>
              </a:rPr>
              <a:t>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000000"/>
                </a:solidFill>
                <a:latin typeface="AMEHRH+MS-UIGothic"/>
                <a:cs typeface="AMEHRH+MS-UIGothic"/>
              </a:rPr>
              <a:t>源配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MEHRH+MS-UIGothic"/>
                <a:cs typeface="AMEHRH+MS-UIGothic"/>
              </a:rPr>
              <a:t>置，提高工作效率，减少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000000"/>
                </a:solidFill>
                <a:latin typeface="AMEHRH+MS-UIGothic"/>
                <a:cs typeface="AMEHRH+MS-UIGothic"/>
              </a:rPr>
              <a:t>源浪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000000"/>
                </a:solidFill>
                <a:latin typeface="AMEHRH+MS-UIGothic"/>
                <a:cs typeface="AMEHRH+MS-UIGothic"/>
              </a:rPr>
              <a:t>和重复工作。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017269" y="2194297"/>
            <a:ext cx="299345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MEHRH+MS-UIGothic"/>
                <a:cs typeface="AMEHRH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AMEHRH+MS-UIGothic"/>
                <a:cs typeface="AMEHRH+MS-UIGothic"/>
              </a:rPr>
              <a:t>有效的作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业执</a:t>
            </a:r>
            <a:r>
              <a:rPr sz="1500">
                <a:solidFill>
                  <a:srgbClr val="000000"/>
                </a:solidFill>
                <a:latin typeface="AMEHRH+MS-UIGothic"/>
                <a:cs typeface="AMEHRH+MS-UIGothic"/>
              </a:rPr>
              <a:t>行，确保各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项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MEHRH+MS-UIGothic"/>
                <a:cs typeface="AMEHRH+MS-UIGothic"/>
              </a:rPr>
              <a:t>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AMEHRH+MS-UIGothic"/>
                <a:cs typeface="AMEHRH+MS-UIGothic"/>
              </a:rPr>
              <a:t>按照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000000"/>
                </a:solidFill>
                <a:latin typeface="AMEHRH+MS-UIGothic"/>
                <a:cs typeface="AMEHRH+MS-UIGothic"/>
              </a:rPr>
              <a:t>划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AMEHRH+MS-UIGothic"/>
                <a:cs typeface="AMEHRH+MS-UIGothic"/>
              </a:rPr>
              <a:t>行，达成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000000"/>
                </a:solidFill>
                <a:latin typeface="AMEHRH+MS-UIGothic"/>
                <a:cs typeface="AMEHRH+MS-UIGothic"/>
              </a:rPr>
              <a:t>期目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AMEHRH+MS-UIGothic"/>
                <a:cs typeface="AMEHRH+MS-UIGothic"/>
              </a:rPr>
              <a:t>，推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AMEHRH+MS-UIGothic"/>
                <a:cs typeface="AMEHRH+MS-UIGothic"/>
              </a:rPr>
              <a:t>工作的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顺</a:t>
            </a:r>
            <a:r>
              <a:rPr sz="1500">
                <a:solidFill>
                  <a:srgbClr val="000000"/>
                </a:solidFill>
                <a:latin typeface="AMEHRH+MS-UIGothic"/>
                <a:cs typeface="AMEHRH+MS-UIGothic"/>
              </a:rPr>
              <a:t>利完成。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9202419" y="391467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262626"/>
                </a:solidFill>
                <a:latin typeface="AMEHRH+MS-UIGothic"/>
                <a:cs typeface="AMEHRH+MS-UIGothic"/>
              </a:rPr>
              <a:t>增</a:t>
            </a:r>
            <a:r>
              <a:rPr sz="2000" spc="25">
                <a:solidFill>
                  <a:srgbClr val="262626"/>
                </a:solidFill>
                <a:latin typeface="SimSun"/>
                <a:cs typeface="SimSun"/>
              </a:rPr>
              <a:t>强团队协</a:t>
            </a:r>
            <a:r>
              <a:rPr sz="2000">
                <a:solidFill>
                  <a:srgbClr val="262626"/>
                </a:solidFill>
                <a:latin typeface="AMEHRH+MS-UIGothic"/>
                <a:cs typeface="AMEHRH+MS-UIGothic"/>
              </a:rPr>
              <a:t>作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1450339" y="3982624"/>
            <a:ext cx="217804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262626"/>
                </a:solidFill>
                <a:latin typeface="AMEHRH+MS-UIGothic"/>
                <a:cs typeface="AMEHRH+MS-UIGothic"/>
              </a:rPr>
              <a:t>提升</a:t>
            </a:r>
            <a:r>
              <a:rPr sz="2000" spc="25">
                <a:solidFill>
                  <a:srgbClr val="262626"/>
                </a:solidFill>
                <a:latin typeface="SimSun"/>
                <a:cs typeface="SimSun"/>
              </a:rPr>
              <a:t>组织竞</a:t>
            </a:r>
            <a:r>
              <a:rPr sz="2000" spc="23">
                <a:solidFill>
                  <a:srgbClr val="262626"/>
                </a:solidFill>
                <a:latin typeface="AMEHRH+MS-UIGothic"/>
                <a:cs typeface="AMEHRH+MS-UIGothic"/>
              </a:rPr>
              <a:t>争力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545194" y="4575547"/>
            <a:ext cx="3358008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MEHRH+MS-UIGothic"/>
                <a:cs typeface="AMEHRH+MS-UIGothic"/>
              </a:rPr>
              <a:t>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业执</a:t>
            </a:r>
            <a:r>
              <a:rPr sz="1500">
                <a:solidFill>
                  <a:srgbClr val="000000"/>
                </a:solidFill>
                <a:latin typeface="AMEHRH+MS-UIGothic"/>
                <a:cs typeface="AMEHRH+MS-UIGothic"/>
              </a:rPr>
              <a:t>行涉及到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团队协</a:t>
            </a:r>
            <a:r>
              <a:rPr sz="1500">
                <a:solidFill>
                  <a:srgbClr val="000000"/>
                </a:solidFill>
                <a:latin typeface="AMEHRH+MS-UIGothic"/>
                <a:cs typeface="AMEHRH+MS-UIGothic"/>
              </a:rPr>
              <a:t>作，通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MEHRH+MS-UIGothic"/>
                <a:cs typeface="AMEHRH+MS-UIGothic"/>
              </a:rPr>
              <a:t>有效的沟通、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协调</a:t>
            </a:r>
            <a:r>
              <a:rPr sz="1500">
                <a:solidFill>
                  <a:srgbClr val="000000"/>
                </a:solidFill>
                <a:latin typeface="AMEHRH+MS-UIGothic"/>
                <a:cs typeface="AMEHRH+MS-UIGothic"/>
              </a:rPr>
              <a:t>和配合，增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强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团队协</a:t>
            </a:r>
            <a:r>
              <a:rPr sz="1500">
                <a:solidFill>
                  <a:srgbClr val="000000"/>
                </a:solidFill>
                <a:latin typeface="AMEHRH+MS-UIGothic"/>
                <a:cs typeface="AMEHRH+MS-UIGothic"/>
              </a:rPr>
              <a:t>作能力，提高整体工作效果。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1017269" y="4643493"/>
            <a:ext cx="306705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MEHRH+MS-UIGothic"/>
                <a:cs typeface="AMEHRH+MS-UIGothic"/>
              </a:rPr>
              <a:t>有效的作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业执</a:t>
            </a:r>
            <a:r>
              <a:rPr sz="1500">
                <a:solidFill>
                  <a:srgbClr val="000000"/>
                </a:solidFill>
                <a:latin typeface="AMEHRH+MS-UIGothic"/>
                <a:cs typeface="AMEHRH+MS-UIGothic"/>
              </a:rPr>
              <a:t>行有助于提升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组织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MEHRH+MS-UIGothic"/>
                <a:cs typeface="AMEHRH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竞</a:t>
            </a:r>
            <a:r>
              <a:rPr sz="1500">
                <a:solidFill>
                  <a:srgbClr val="000000"/>
                </a:solidFill>
                <a:latin typeface="AMEHRH+MS-UIGothic"/>
                <a:cs typeface="AMEHRH+MS-UIGothic"/>
              </a:rPr>
              <a:t>争力，确保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组织</a:t>
            </a:r>
            <a:r>
              <a:rPr sz="1500">
                <a:solidFill>
                  <a:srgbClr val="000000"/>
                </a:solidFill>
                <a:latin typeface="AMEHRH+MS-UIGothic"/>
                <a:cs typeface="AMEHRH+MS-UIGothic"/>
              </a:rPr>
              <a:t>在激烈的市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场竞</a:t>
            </a:r>
            <a:r>
              <a:rPr sz="1500">
                <a:solidFill>
                  <a:srgbClr val="000000"/>
                </a:solidFill>
                <a:latin typeface="AMEHRH+MS-UIGothic"/>
                <a:cs typeface="AMEHRH+MS-UIGothic"/>
              </a:rPr>
              <a:t>争中保持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领</a:t>
            </a:r>
            <a:r>
              <a:rPr sz="1500">
                <a:solidFill>
                  <a:srgbClr val="000000"/>
                </a:solidFill>
                <a:latin typeface="AMEHRH+MS-UIGothic"/>
                <a:cs typeface="AMEHRH+MS-UIGothic"/>
              </a:rPr>
              <a:t>先地位。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781040" y="3223407"/>
            <a:ext cx="3286125" cy="10953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50"/>
              </a:lnSpc>
              <a:spcBef>
                <a:spcPct val="0"/>
              </a:spcBef>
              <a:spcAft>
                <a:spcPct val="0"/>
              </a:spcAft>
            </a:pPr>
            <a:r>
              <a:rPr sz="3450">
                <a:solidFill>
                  <a:srgbClr val="000000"/>
                </a:solidFill>
                <a:latin typeface="AMEHRH+MS-UIGothic"/>
                <a:cs typeface="AMEHRH+MS-UIGothic"/>
              </a:rPr>
              <a:t>作</a:t>
            </a:r>
            <a:r>
              <a:rPr sz="3450">
                <a:solidFill>
                  <a:srgbClr val="000000"/>
                </a:solidFill>
                <a:latin typeface="SimSun"/>
                <a:cs typeface="SimSun"/>
              </a:rPr>
              <a:t>业执</a:t>
            </a:r>
            <a:r>
              <a:rPr sz="3450">
                <a:solidFill>
                  <a:srgbClr val="000000"/>
                </a:solidFill>
                <a:latin typeface="AMEHRH+MS-UIGothic"/>
                <a:cs typeface="AMEHRH+MS-UIGothic"/>
              </a:rPr>
              <a:t>行流程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62626"/>
                </a:solidFill>
                <a:latin typeface="AMEHRH+MS-UIGothic"/>
                <a:cs typeface="AMEHRH+MS-UIGothic"/>
              </a:rPr>
              <a:t>作</a:t>
            </a:r>
            <a:r>
              <a:rPr sz="3000">
                <a:solidFill>
                  <a:srgbClr val="262626"/>
                </a:solidFill>
                <a:latin typeface="SimSun"/>
                <a:cs typeface="SimSun"/>
              </a:rPr>
              <a:t>业计</a:t>
            </a:r>
            <a:r>
              <a:rPr sz="3000">
                <a:solidFill>
                  <a:srgbClr val="262626"/>
                </a:solidFill>
                <a:latin typeface="AMEHRH+MS-UIGothic"/>
                <a:cs typeface="AMEHRH+MS-UIGothic"/>
              </a:rPr>
              <a:t>划制定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392045" y="2787555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262626"/>
                </a:solidFill>
                <a:latin typeface="AMEHRH+MS-UIGothic"/>
                <a:cs typeface="AMEHRH+MS-UIGothic"/>
              </a:rPr>
              <a:t>确定作</a:t>
            </a:r>
            <a:r>
              <a:rPr sz="2000" spc="23">
                <a:solidFill>
                  <a:srgbClr val="262626"/>
                </a:solidFill>
                <a:latin typeface="SimSun"/>
                <a:cs typeface="SimSun"/>
              </a:rPr>
              <a:t>业</a:t>
            </a:r>
            <a:r>
              <a:rPr sz="2000" spc="25">
                <a:solidFill>
                  <a:srgbClr val="262626"/>
                </a:solidFill>
                <a:latin typeface="AMEHRH+MS-UIGothic"/>
                <a:cs typeface="AMEHRH+MS-UIGothic"/>
              </a:rPr>
              <a:t>目</a:t>
            </a:r>
            <a:r>
              <a:rPr sz="2000">
                <a:solidFill>
                  <a:srgbClr val="262626"/>
                </a:solidFill>
                <a:latin typeface="SimSun"/>
                <a:cs typeface="SimSun"/>
              </a:rPr>
              <a:t>标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237604" y="2787555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262626"/>
                </a:solidFill>
                <a:latin typeface="AMEHRH+MS-UIGothic"/>
                <a:cs typeface="AMEHRH+MS-UIGothic"/>
              </a:rPr>
              <a:t>分析</a:t>
            </a:r>
            <a:r>
              <a:rPr sz="2000" spc="25">
                <a:solidFill>
                  <a:srgbClr val="262626"/>
                </a:solidFill>
                <a:latin typeface="SimSun"/>
                <a:cs typeface="SimSun"/>
              </a:rPr>
              <a:t>资</a:t>
            </a:r>
            <a:r>
              <a:rPr sz="2000" spc="25">
                <a:solidFill>
                  <a:srgbClr val="262626"/>
                </a:solidFill>
                <a:latin typeface="AMEHRH+MS-UIGothic"/>
                <a:cs typeface="AMEHRH+MS-UIGothic"/>
              </a:rPr>
              <a:t>源需求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0387330" y="2787555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262626"/>
                </a:solidFill>
                <a:latin typeface="AMEHRH+MS-UIGothic"/>
                <a:cs typeface="AMEHRH+MS-UIGothic"/>
              </a:rPr>
              <a:t>制定</a:t>
            </a:r>
            <a:r>
              <a:rPr sz="2000" spc="25">
                <a:solidFill>
                  <a:srgbClr val="262626"/>
                </a:solidFill>
                <a:latin typeface="SimSun"/>
                <a:cs typeface="SimSun"/>
              </a:rPr>
              <a:t>计</a:t>
            </a:r>
            <a:r>
              <a:rPr sz="2000">
                <a:solidFill>
                  <a:srgbClr val="262626"/>
                </a:solidFill>
                <a:latin typeface="AMEHRH+MS-UIGothic"/>
                <a:cs typeface="AMEHRH+MS-UIGothic"/>
              </a:rPr>
              <a:t>划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53930" y="3285863"/>
            <a:ext cx="2336229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MEHRH+MS-UIGothic"/>
                <a:cs typeface="AMEHRH+MS-UIGothic"/>
              </a:rPr>
              <a:t>根据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000000"/>
                </a:solidFill>
                <a:latin typeface="AMEHRH+MS-UIGothic"/>
                <a:cs typeface="AMEHRH+MS-UIGothic"/>
              </a:rPr>
              <a:t>源需求，制定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详细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MEHRH+MS-UIGothic"/>
                <a:cs typeface="AMEHRH+MS-UIGothic"/>
              </a:rPr>
              <a:t>的作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业计</a:t>
            </a:r>
            <a:r>
              <a:rPr sz="1500">
                <a:solidFill>
                  <a:srgbClr val="000000"/>
                </a:solidFill>
                <a:latin typeface="AMEHRH+MS-UIGothic"/>
                <a:cs typeface="AMEHRH+MS-UIGothic"/>
              </a:rPr>
              <a:t>划，包括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时间</a:t>
            </a:r>
            <a:r>
              <a:rPr sz="1500">
                <a:solidFill>
                  <a:srgbClr val="000000"/>
                </a:solidFill>
                <a:latin typeface="AMEHRH+MS-UIGothic"/>
                <a:cs typeface="AMEHRH+MS-UIGothic"/>
              </a:rPr>
              <a:t>安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MEHRH+MS-UIGothic"/>
                <a:cs typeface="AMEHRH+MS-UIGothic"/>
              </a:rPr>
              <a:t>排、人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000000"/>
                </a:solidFill>
                <a:latin typeface="AMEHRH+MS-UIGothic"/>
                <a:cs typeface="AMEHRH+MS-UIGothic"/>
              </a:rPr>
              <a:t>分工、任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000000"/>
                </a:solidFill>
                <a:latin typeface="AMEHRH+MS-UIGothic"/>
                <a:cs typeface="AMEHRH+MS-UIGothic"/>
              </a:rPr>
              <a:t>分配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MEHRH+MS-UIGothic"/>
                <a:cs typeface="AMEHRH+MS-UIGothic"/>
              </a:rPr>
              <a:t>等。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961379" y="3457313"/>
            <a:ext cx="2408113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MEHRH+MS-UIGothic"/>
                <a:cs typeface="AMEHRH+MS-UIGothic"/>
              </a:rPr>
              <a:t>根据作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AMEHRH+MS-UIGothic"/>
                <a:cs typeface="AMEHRH+MS-UIGothic"/>
              </a:rPr>
              <a:t>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AMEHRH+MS-UIGothic"/>
                <a:cs typeface="AMEHRH+MS-UIGothic"/>
              </a:rPr>
              <a:t>，分析所需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MEHRH+MS-UIGothic"/>
                <a:cs typeface="AMEHRH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000000"/>
                </a:solidFill>
                <a:latin typeface="AMEHRH+MS-UIGothic"/>
                <a:cs typeface="AMEHRH+MS-UIGothic"/>
              </a:rPr>
              <a:t>源，包括人力、物力、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财</a:t>
            </a:r>
            <a:r>
              <a:rPr sz="1500">
                <a:solidFill>
                  <a:srgbClr val="000000"/>
                </a:solidFill>
                <a:latin typeface="AMEHRH+MS-UIGothic"/>
                <a:cs typeface="AMEHRH+MS-UIGothic"/>
              </a:rPr>
              <a:t>力等。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2115820" y="3628763"/>
            <a:ext cx="255530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MEHRH+MS-UIGothic"/>
                <a:cs typeface="AMEHRH+MS-UIGothic"/>
              </a:rPr>
              <a:t>明确作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AMEHRH+MS-UIGothic"/>
                <a:cs typeface="AMEHRH+MS-UIGothic"/>
              </a:rPr>
              <a:t>的具体目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AMEHRH+MS-UIGothic"/>
                <a:cs typeface="AMEHRH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MEHRH+MS-UIGothic"/>
                <a:cs typeface="AMEHRH+MS-UIGothic"/>
              </a:rPr>
              <a:t>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续</a:t>
            </a:r>
            <a:r>
              <a:rPr sz="1500">
                <a:solidFill>
                  <a:srgbClr val="000000"/>
                </a:solidFill>
                <a:latin typeface="AMEHRH+MS-UIGothic"/>
                <a:cs typeface="AMEHRH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000000"/>
                </a:solidFill>
                <a:latin typeface="AMEHRH+MS-UIGothic"/>
                <a:cs typeface="AMEHRH+MS-UIGothic"/>
              </a:rPr>
              <a:t>划制定提供方向。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62626"/>
                </a:solidFill>
                <a:latin typeface="AMEHRH+MS-UIGothic"/>
                <a:cs typeface="AMEHRH+MS-UIGothic"/>
              </a:rPr>
              <a:t>作</a:t>
            </a:r>
            <a:r>
              <a:rPr sz="3000">
                <a:solidFill>
                  <a:srgbClr val="262626"/>
                </a:solidFill>
                <a:latin typeface="SimSun"/>
                <a:cs typeface="SimSun"/>
              </a:rPr>
              <a:t>业</a:t>
            </a:r>
            <a:r>
              <a:rPr sz="3000">
                <a:solidFill>
                  <a:srgbClr val="262626"/>
                </a:solidFill>
                <a:latin typeface="AMEHRH+MS-UIGothic"/>
                <a:cs typeface="AMEHRH+MS-UIGothic"/>
              </a:rPr>
              <a:t>任</a:t>
            </a:r>
            <a:r>
              <a:rPr sz="3000">
                <a:solidFill>
                  <a:srgbClr val="262626"/>
                </a:solidFill>
                <a:latin typeface="SimSun"/>
                <a:cs typeface="SimSun"/>
              </a:rPr>
              <a:t>务</a:t>
            </a:r>
            <a:r>
              <a:rPr sz="3000">
                <a:solidFill>
                  <a:srgbClr val="262626"/>
                </a:solidFill>
                <a:latin typeface="AMEHRH+MS-UIGothic"/>
                <a:cs typeface="AMEHRH+MS-UIGothic"/>
              </a:rPr>
              <a:t>分配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UQKPHS+IKOQBR+MicrosoftYaHei-Bold"/>
                <a:cs typeface="UQKPHS+IKOQBR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UQKPHS+IKOQBR+MicrosoftYaHei-Bold"/>
                <a:cs typeface="UQKPHS+IKOQBR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UQKPHS+IKOQBR+MicrosoftYaHei-Bold"/>
                <a:cs typeface="UQKPHS+IKOQBR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262626"/>
                </a:solidFill>
                <a:latin typeface="AMEHRH+MS-UIGothic"/>
                <a:cs typeface="AMEHRH+MS-UIGothic"/>
              </a:rPr>
              <a:t>明确任</a:t>
            </a:r>
            <a:r>
              <a:rPr sz="2000" spc="23">
                <a:solidFill>
                  <a:srgbClr val="262626"/>
                </a:solidFill>
                <a:latin typeface="SimSun"/>
                <a:cs typeface="SimSun"/>
              </a:rPr>
              <a:t>务</a:t>
            </a:r>
            <a:r>
              <a:rPr sz="2000" spc="25">
                <a:solidFill>
                  <a:srgbClr val="262626"/>
                </a:solidFill>
                <a:latin typeface="AMEHRH+MS-UIGothic"/>
                <a:cs typeface="AMEHRH+MS-UIGothic"/>
              </a:rPr>
              <a:t>内容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262626"/>
                </a:solidFill>
                <a:latin typeface="AMEHRH+MS-UIGothic"/>
                <a:cs typeface="AMEHRH+MS-UIGothic"/>
              </a:rPr>
              <a:t>确定</a:t>
            </a:r>
            <a:r>
              <a:rPr sz="2000" spc="25">
                <a:solidFill>
                  <a:srgbClr val="262626"/>
                </a:solidFill>
                <a:latin typeface="SimSun"/>
                <a:cs typeface="SimSun"/>
              </a:rPr>
              <a:t>责</a:t>
            </a:r>
            <a:r>
              <a:rPr sz="2000" spc="23">
                <a:solidFill>
                  <a:srgbClr val="262626"/>
                </a:solidFill>
                <a:latin typeface="AMEHRH+MS-UIGothic"/>
                <a:cs typeface="AMEHRH+MS-UIGothic"/>
              </a:rPr>
              <a:t>任人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243509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262626"/>
                </a:solidFill>
                <a:latin typeface="AMEHRH+MS-UIGothic"/>
                <a:cs typeface="AMEHRH+MS-UIGothic"/>
              </a:rPr>
              <a:t>制定任</a:t>
            </a:r>
            <a:r>
              <a:rPr sz="2000" spc="25">
                <a:solidFill>
                  <a:srgbClr val="262626"/>
                </a:solidFill>
                <a:latin typeface="SimSun"/>
                <a:cs typeface="SimSun"/>
              </a:rPr>
              <a:t>务执</a:t>
            </a:r>
            <a:r>
              <a:rPr sz="2000" spc="23">
                <a:solidFill>
                  <a:srgbClr val="262626"/>
                </a:solidFill>
                <a:latin typeface="AMEHRH+MS-UIGothic"/>
                <a:cs typeface="AMEHRH+MS-UIGothic"/>
              </a:rPr>
              <a:t>行</a:t>
            </a:r>
            <a:r>
              <a:rPr sz="2000" spc="23">
                <a:solidFill>
                  <a:srgbClr val="262626"/>
                </a:solidFill>
                <a:latin typeface="SimSun"/>
                <a:cs typeface="SimSun"/>
              </a:rPr>
              <a:t>计</a:t>
            </a:r>
            <a:r>
              <a:rPr sz="2000">
                <a:solidFill>
                  <a:srgbClr val="262626"/>
                </a:solidFill>
                <a:latin typeface="AMEHRH+MS-UIGothic"/>
                <a:cs typeface="AMEHRH+MS-UIGothic"/>
              </a:rPr>
              <a:t>划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336229" cy="69596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MEHRH+MS-UIGothic"/>
                <a:cs typeface="AMEHRH+MS-UIGothic"/>
              </a:rPr>
              <a:t>将作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AMEHRH+MS-UIGothic"/>
                <a:cs typeface="AMEHRH+MS-UIGothic"/>
              </a:rPr>
              <a:t>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务细</a:t>
            </a:r>
            <a:r>
              <a:rPr sz="1500">
                <a:solidFill>
                  <a:srgbClr val="000000"/>
                </a:solidFill>
                <a:latin typeface="AMEHRH+MS-UIGothic"/>
                <a:cs typeface="AMEHRH+MS-UIGothic"/>
              </a:rPr>
              <a:t>化，明确每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MEHRH+MS-UIGothic"/>
                <a:cs typeface="AMEHRH+MS-UIGothic"/>
              </a:rPr>
              <a:t>个任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000000"/>
                </a:solidFill>
                <a:latin typeface="AMEHRH+MS-UIGothic"/>
                <a:cs typeface="AMEHRH+MS-UIGothic"/>
              </a:rPr>
              <a:t>的具体内容。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AMEHRH+MS-UIGothic"/>
                <a:cs typeface="AMEHRH+MS-UIGothic"/>
              </a:rPr>
              <a:t>每个任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000000"/>
                </a:solidFill>
                <a:latin typeface="AMEHRH+MS-UIGothic"/>
                <a:cs typeface="AMEHRH+MS-UIGothic"/>
              </a:rPr>
              <a:t>分配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负责</a:t>
            </a:r>
            <a:r>
              <a:rPr sz="1500">
                <a:solidFill>
                  <a:srgbClr val="000000"/>
                </a:solidFill>
                <a:latin typeface="AMEHRH+MS-UIGothic"/>
                <a:cs typeface="AMEHRH+MS-UIGothic"/>
              </a:rPr>
              <a:t>人，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MEHRH+MS-UIGothic"/>
                <a:cs typeface="AMEHRH+MS-UIGothic"/>
              </a:rPr>
              <a:t>确保任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000000"/>
                </a:solidFill>
                <a:latin typeface="AMEHRH+MS-UIGothic"/>
                <a:cs typeface="AMEHRH+MS-UIGothic"/>
              </a:rPr>
              <a:t>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000000"/>
                </a:solidFill>
                <a:latin typeface="AMEHRH+MS-UIGothic"/>
                <a:cs typeface="AMEHRH+MS-UIGothic"/>
              </a:rPr>
              <a:t>得到有效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执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MEHRH+MS-UIGothic"/>
                <a:cs typeface="AMEHRH+MS-UIGothic"/>
              </a:rPr>
              <a:t>行。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336229" cy="69596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MEHRH+MS-UIGothic"/>
                <a:cs typeface="AMEHRH+MS-UIGothic"/>
              </a:rPr>
              <a:t>根据任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000000"/>
                </a:solidFill>
                <a:latin typeface="AMEHRH+MS-UIGothic"/>
                <a:cs typeface="AMEHRH+MS-UIGothic"/>
              </a:rPr>
              <a:t>内容，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AMEHRH+MS-UIGothic"/>
                <a:cs typeface="AMEHRH+MS-UIGothic"/>
              </a:rPr>
              <a:t>每个任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000000"/>
                </a:solidFill>
                <a:latin typeface="AMEHRH+MS-UIGothic"/>
                <a:cs typeface="AMEHRH+MS-UIGothic"/>
              </a:rPr>
              <a:t>制定具体的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执</a:t>
            </a:r>
            <a:r>
              <a:rPr sz="1500">
                <a:solidFill>
                  <a:srgbClr val="000000"/>
                </a:solidFill>
                <a:latin typeface="AMEHRH+MS-UIGothic"/>
                <a:cs typeface="AMEHRH+MS-UIGothic"/>
              </a:rPr>
              <a:t>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000000"/>
                </a:solidFill>
                <a:latin typeface="AMEHRH+MS-UIGothic"/>
                <a:cs typeface="AMEHRH+MS-UIGothic"/>
              </a:rPr>
              <a:t>划。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62626"/>
                </a:solidFill>
                <a:latin typeface="AMEHRH+MS-UIGothic"/>
                <a:cs typeface="AMEHRH+MS-UIGothic"/>
              </a:rPr>
              <a:t>作</a:t>
            </a:r>
            <a:r>
              <a:rPr sz="3000">
                <a:solidFill>
                  <a:srgbClr val="262626"/>
                </a:solidFill>
                <a:latin typeface="SimSun"/>
                <a:cs typeface="SimSun"/>
              </a:rPr>
              <a:t>业进</a:t>
            </a:r>
            <a:r>
              <a:rPr sz="3000">
                <a:solidFill>
                  <a:srgbClr val="262626"/>
                </a:solidFill>
                <a:latin typeface="AMEHRH+MS-UIGothic"/>
                <a:cs typeface="AMEHRH+MS-UIGothic"/>
              </a:rPr>
              <a:t>度</a:t>
            </a:r>
            <a:r>
              <a:rPr sz="3000">
                <a:solidFill>
                  <a:srgbClr val="262626"/>
                </a:solidFill>
                <a:latin typeface="SimSun"/>
                <a:cs typeface="SimSun"/>
              </a:rPr>
              <a:t>监</a:t>
            </a:r>
            <a:r>
              <a:rPr sz="3000">
                <a:solidFill>
                  <a:srgbClr val="262626"/>
                </a:solidFill>
                <a:latin typeface="AMEHRH+MS-UIGothic"/>
                <a:cs typeface="AMEHRH+MS-UIGothic"/>
              </a:rPr>
              <a:t>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033894" y="1227449"/>
            <a:ext cx="938859" cy="4519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58"/>
              </a:lnSpc>
              <a:spcBef>
                <a:spcPct val="0"/>
              </a:spcBef>
              <a:spcAft>
                <a:spcPct val="0"/>
              </a:spcAft>
            </a:pPr>
            <a:r>
              <a:rPr sz="1400">
                <a:solidFill>
                  <a:srgbClr val="000000"/>
                </a:solidFill>
                <a:latin typeface="SVRHRT+BULAJD+MicrosoftYaHei"/>
                <a:cs typeface="SVRHRT+BULAJD+MicrosoftYaHei"/>
              </a:rPr>
              <a:t>STEP 03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013825" y="1810122"/>
            <a:ext cx="2336229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MEHRH+MS-UIGothic"/>
                <a:cs typeface="AMEHRH+MS-UIGothic"/>
              </a:rPr>
              <a:t>根据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实际</a:t>
            </a:r>
            <a:r>
              <a:rPr sz="1500">
                <a:solidFill>
                  <a:srgbClr val="000000"/>
                </a:solidFill>
                <a:latin typeface="AMEHRH+MS-UIGothic"/>
                <a:cs typeface="AMEHRH+MS-UIGothic"/>
              </a:rPr>
              <a:t>情况，适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时调</a:t>
            </a:r>
            <a:r>
              <a:rPr sz="1500">
                <a:solidFill>
                  <a:srgbClr val="000000"/>
                </a:solidFill>
                <a:latin typeface="AMEHRH+MS-UIGothic"/>
                <a:cs typeface="AMEHRH+MS-UIGothic"/>
              </a:rPr>
              <a:t>整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MEHRH+MS-UIGothic"/>
                <a:cs typeface="AMEHRH+MS-UIGothic"/>
              </a:rPr>
              <a:t>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业计</a:t>
            </a:r>
            <a:r>
              <a:rPr sz="1500">
                <a:solidFill>
                  <a:srgbClr val="000000"/>
                </a:solidFill>
                <a:latin typeface="AMEHRH+MS-UIGothic"/>
                <a:cs typeface="AMEHRH+MS-UIGothic"/>
              </a:rPr>
              <a:t>划，确保作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AMEHRH+MS-UIGothic"/>
                <a:cs typeface="AMEHRH+MS-UIGothic"/>
              </a:rPr>
              <a:t>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够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MEHRH+MS-UIGothic"/>
                <a:cs typeface="AMEHRH+MS-UIGothic"/>
              </a:rPr>
              <a:t>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AMEHRH+MS-UIGothic"/>
                <a:cs typeface="AMEHRH+MS-UIGothic"/>
              </a:rPr>
              <a:t>完成。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017384" y="2023014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262626"/>
                </a:solidFill>
                <a:latin typeface="SimSun"/>
                <a:cs typeface="SimSun"/>
              </a:rPr>
              <a:t>调</a:t>
            </a:r>
            <a:r>
              <a:rPr sz="2000" spc="25">
                <a:solidFill>
                  <a:srgbClr val="262626"/>
                </a:solidFill>
                <a:latin typeface="AMEHRH+MS-UIGothic"/>
                <a:cs typeface="AMEHRH+MS-UIGothic"/>
              </a:rPr>
              <a:t>整</a:t>
            </a:r>
            <a:r>
              <a:rPr sz="2000" spc="25">
                <a:solidFill>
                  <a:srgbClr val="262626"/>
                </a:solidFill>
                <a:latin typeface="SimSun"/>
                <a:cs typeface="SimSun"/>
              </a:rPr>
              <a:t>计</a:t>
            </a:r>
            <a:r>
              <a:rPr sz="2000">
                <a:solidFill>
                  <a:srgbClr val="262626"/>
                </a:solidFill>
                <a:latin typeface="AMEHRH+MS-UIGothic"/>
                <a:cs typeface="AMEHRH+MS-UIGothic"/>
              </a:rPr>
              <a:t>划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385945" y="2915279"/>
            <a:ext cx="938859" cy="4519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58"/>
              </a:lnSpc>
              <a:spcBef>
                <a:spcPct val="0"/>
              </a:spcBef>
              <a:spcAft>
                <a:spcPct val="0"/>
              </a:spcAft>
            </a:pPr>
            <a:r>
              <a:rPr sz="1400">
                <a:solidFill>
                  <a:srgbClr val="000000"/>
                </a:solidFill>
                <a:latin typeface="SVRHRT+BULAJD+MicrosoftYaHei"/>
                <a:cs typeface="SVRHRT+BULAJD+MicrosoftYaHei"/>
              </a:rPr>
              <a:t>STEP 02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404609" y="3688453"/>
            <a:ext cx="2409825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MEHRH+MS-UIGothic"/>
                <a:cs typeface="AMEHRH+MS-UIGothic"/>
              </a:rPr>
              <a:t>要求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负责</a:t>
            </a:r>
            <a:r>
              <a:rPr sz="1500">
                <a:solidFill>
                  <a:srgbClr val="000000"/>
                </a:solidFill>
                <a:latin typeface="AMEHRH+MS-UIGothic"/>
                <a:cs typeface="AMEHRH+MS-UIGothic"/>
              </a:rPr>
              <a:t>人定期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汇报</a:t>
            </a:r>
            <a:r>
              <a:rPr sz="1500">
                <a:solidFill>
                  <a:srgbClr val="000000"/>
                </a:solidFill>
                <a:latin typeface="AMEHRH+MS-UIGothic"/>
                <a:cs typeface="AMEHRH+MS-UIGothic"/>
              </a:rPr>
              <a:t>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执</a:t>
            </a:r>
            <a:r>
              <a:rPr sz="1500">
                <a:solidFill>
                  <a:srgbClr val="000000"/>
                </a:solidFill>
                <a:latin typeface="AMEHRH+MS-UIGothic"/>
                <a:cs typeface="AMEHRH+MS-UIGothic"/>
              </a:rPr>
              <a:t>行情况，以便及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时发现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000000"/>
                </a:solidFill>
                <a:latin typeface="AMEHRH+MS-UIGothic"/>
                <a:cs typeface="AMEHRH+MS-UIGothic"/>
              </a:rPr>
              <a:t>并采取措施。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369434" y="3729894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262626"/>
                </a:solidFill>
                <a:latin typeface="AMEHRH+MS-UIGothic"/>
                <a:cs typeface="AMEHRH+MS-UIGothic"/>
              </a:rPr>
              <a:t>定期</a:t>
            </a:r>
            <a:r>
              <a:rPr sz="2000" spc="25">
                <a:solidFill>
                  <a:srgbClr val="262626"/>
                </a:solidFill>
                <a:latin typeface="SimSun"/>
                <a:cs typeface="SimSun"/>
              </a:rPr>
              <a:t>汇报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658620" y="4483729"/>
            <a:ext cx="938859" cy="4519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58"/>
              </a:lnSpc>
              <a:spcBef>
                <a:spcPct val="0"/>
              </a:spcBef>
              <a:spcAft>
                <a:spcPct val="0"/>
              </a:spcAft>
            </a:pPr>
            <a:r>
              <a:rPr sz="1400">
                <a:solidFill>
                  <a:srgbClr val="000000"/>
                </a:solidFill>
                <a:latin typeface="SVRHRT+BULAJD+MicrosoftYaHei"/>
                <a:cs typeface="SVRHRT+BULAJD+MicrosoftYaHei"/>
              </a:rPr>
              <a:t>STEP 01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3488054" y="5096247"/>
            <a:ext cx="2336229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MEHRH+MS-UIGothic"/>
                <a:cs typeface="AMEHRH+MS-UIGothic"/>
              </a:rPr>
              <a:t>根据作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业计</a:t>
            </a:r>
            <a:r>
              <a:rPr sz="1500">
                <a:solidFill>
                  <a:srgbClr val="000000"/>
                </a:solidFill>
                <a:latin typeface="AMEHRH+MS-UIGothic"/>
                <a:cs typeface="AMEHRH+MS-UIGothic"/>
              </a:rPr>
              <a:t>划，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</a:t>
            </a:r>
            <a:r>
              <a:rPr sz="1500">
                <a:solidFill>
                  <a:srgbClr val="000000"/>
                </a:solidFill>
                <a:latin typeface="AMEHRH+MS-UIGothic"/>
                <a:cs typeface="AMEHRH+MS-UIGothic"/>
              </a:rPr>
              <a:t>定合适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MEHRH+MS-UIGothic"/>
                <a:cs typeface="AMEHRH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监</a:t>
            </a:r>
            <a:r>
              <a:rPr sz="1500">
                <a:solidFill>
                  <a:srgbClr val="000000"/>
                </a:solidFill>
                <a:latin typeface="AMEHRH+MS-UIGothic"/>
                <a:cs typeface="AMEHRH+MS-UIGothic"/>
              </a:rPr>
              <a:t>控指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AMEHRH+MS-UIGothic"/>
                <a:cs typeface="AMEHRH+MS-UIGothic"/>
              </a:rPr>
              <a:t>，以便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实时</a:t>
            </a:r>
            <a:r>
              <a:rPr sz="1500">
                <a:solidFill>
                  <a:srgbClr val="000000"/>
                </a:solidFill>
                <a:latin typeface="AMEHRH+MS-UIGothic"/>
                <a:cs typeface="AMEHRH+MS-UIGothic"/>
              </a:rPr>
              <a:t>了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MEHRH+MS-UIGothic"/>
                <a:cs typeface="AMEHRH+MS-UIGothic"/>
              </a:rPr>
              <a:t>解作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业进</a:t>
            </a:r>
            <a:r>
              <a:rPr sz="1500">
                <a:solidFill>
                  <a:srgbClr val="000000"/>
                </a:solidFill>
                <a:latin typeface="AMEHRH+MS-UIGothic"/>
                <a:cs typeface="AMEHRH+MS-UIGothic"/>
              </a:rPr>
              <a:t>度。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1365885" y="5250084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262626"/>
                </a:solidFill>
                <a:latin typeface="SimSun"/>
                <a:cs typeface="SimSun"/>
              </a:rPr>
              <a:t>设</a:t>
            </a:r>
            <a:r>
              <a:rPr sz="2000" spc="25">
                <a:solidFill>
                  <a:srgbClr val="262626"/>
                </a:solidFill>
                <a:latin typeface="AMEHRH+MS-UIGothic"/>
                <a:cs typeface="AMEHRH+MS-UIGothic"/>
              </a:rPr>
              <a:t>定</a:t>
            </a:r>
            <a:r>
              <a:rPr sz="2000" spc="25">
                <a:solidFill>
                  <a:srgbClr val="262626"/>
                </a:solidFill>
                <a:latin typeface="SimSun"/>
                <a:cs typeface="SimSun"/>
              </a:rPr>
              <a:t>监</a:t>
            </a:r>
            <a:r>
              <a:rPr sz="2000" spc="25">
                <a:solidFill>
                  <a:srgbClr val="262626"/>
                </a:solidFill>
                <a:latin typeface="AMEHRH+MS-UIGothic"/>
                <a:cs typeface="AMEHRH+MS-UIGothic"/>
              </a:rPr>
              <a:t>控指</a:t>
            </a:r>
            <a:r>
              <a:rPr sz="2000">
                <a:solidFill>
                  <a:srgbClr val="262626"/>
                </a:solidFill>
                <a:latin typeface="SimSun"/>
                <a:cs typeface="SimSun"/>
              </a:rPr>
              <a:t>标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https://d.book118.com/938017115062006046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AMEHRH+MS-UIGothic</vt:lpstr>
      <vt:lpstr>SimSun</vt:lpstr>
      <vt:lpstr>BOKQGT+HBQTUR+ArialMT</vt:lpstr>
      <vt:lpstr>Times New Roman</vt:lpstr>
      <vt:lpstr>UQKPHS+IKOQBR+MicrosoftYaHei-Bold</vt:lpstr>
      <vt:lpstr>SVRHRT+BULAJD+MicrosoftYaHei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2024-09-27T07:59:36.945</cp:lastPrinted>
  <dcterms:created xsi:type="dcterms:W3CDTF">2024-09-26T23:59:36Z</dcterms:created>
  <dcterms:modified xsi:type="dcterms:W3CDTF">2024-09-26T23:59:38Z</dcterms:modified>
</cp:coreProperties>
</file>