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7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vmlDrawing" Target="../drawings/vmlDrawing1.vml" /><Relationship Id="rId11" Type="http://schemas.openxmlformats.org/officeDocument/2006/relationships/slideMaster" Target="../slideMasters/slideMaster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image" Target="../media/image2.jpe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jpe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DFBED-8D25-47A4-A843-CD62FD4C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AF08-F5F9-4C22-835C-FD37B2E2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B838-4575-4D00-B3B1-845A3C6B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5B024-3DD6-43EB-B58F-CC163E35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394E0-9BAD-4E98-9758-640D88E9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A37BB-CE14-4D2D-9F68-F652A033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EA031-3776-40C3-8BE6-C8E23E53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983BD-59EC-42CD-BB14-DBEBDECB2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36A81-A2F3-424F-8A0B-6F62CC78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DDCB6-8F9C-4109-ACED-F5C644EE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23746-CF5D-4D5F-BBD9-D57B16ED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Divider Slide Option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" name="Objekt 8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AMC_Footer"/>
          <p:cNvSpPr txBox="1"/>
          <p:nvPr>
            <p:custDataLst>
              <p:tags r:id="rId4"/>
            </p:custDataLst>
          </p:nvPr>
        </p:nvSpPr>
        <p:spPr>
          <a:xfrm>
            <a:off x="431800" y="6569075"/>
            <a:ext cx="5005251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 pitchFamily="34" charset="0"/>
              </a:rPr>
              <a:t>内部资料  注意保密   </a:t>
            </a:r>
            <a:r>
              <a:rPr kumimoji="0" lang="en-US" altLang="zh-CN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 pitchFamily="34" charset="0"/>
              </a:rPr>
              <a:t>CONFIDENTIAL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2" name="Inhaltsplatzhalter 13"/>
          <p:cNvSpPr txBox="1"/>
          <p:nvPr userDrawn="1">
            <p:custDataLst>
              <p:tags r:id="rId5"/>
            </p:custDataLst>
          </p:nvPr>
        </p:nvSpPr>
        <p:spPr>
          <a:xfrm>
            <a:off x="8303931" y="6569075"/>
            <a:ext cx="396739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578BD5-E3A8-4354-91BC-79CE4598B8D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1</a:t>
            </a:fld>
            <a:endParaRPr kumimoji="0" lang="de-DE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175"/>
            <a:ext cx="9144000" cy="3324225"/>
          </a:xfrm>
          <a:prstGeom prst="rect">
            <a:avLst/>
          </a:prstGeom>
        </p:spPr>
      </p:pic>
      <p:cxnSp>
        <p:nvCxnSpPr>
          <p:cNvPr id="10" name="Straight Connector 9"/>
          <p:cNvCxnSpPr>
            <a:cxnSpLocks noChangeShapeType="1"/>
          </p:cNvCxnSpPr>
          <p:nvPr userDrawn="1"/>
        </p:nvCxnSpPr>
        <p:spPr bwMode="auto">
          <a:xfrm>
            <a:off x="1236" y="3333160"/>
            <a:ext cx="914400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9717" y="931211"/>
            <a:ext cx="2134003" cy="61048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6951" y="750298"/>
            <a:ext cx="1822590" cy="1227058"/>
          </a:xfrm>
          <a:prstGeom prst="rect">
            <a:avLst/>
          </a:prstGeom>
        </p:spPr>
      </p:pic>
      <p:cxnSp>
        <p:nvCxnSpPr>
          <p:cNvPr id="15" name="Straight Connector 9"/>
          <p:cNvCxnSpPr>
            <a:cxnSpLocks noChangeShapeType="1"/>
          </p:cNvCxnSpPr>
          <p:nvPr userDrawn="1"/>
        </p:nvCxnSpPr>
        <p:spPr bwMode="auto">
          <a:xfrm>
            <a:off x="1236" y="6570028"/>
            <a:ext cx="9144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</p:cxnSp>
      <p:pic>
        <p:nvPicPr>
          <p:cNvPr id="16" name="Picture 18" descr="五矿钢铁logo"/>
          <p:cNvPicPr>
            <a:picLocks noChangeAspect="1" noChangeArrowheads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70694" y="5393253"/>
            <a:ext cx="1080666" cy="112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412450" y="4739013"/>
            <a:ext cx="8299750" cy="416023"/>
          </a:xfrm>
          <a:prstGeom prst="rect">
            <a:avLst/>
          </a:prstGeom>
        </p:spPr>
        <p:txBody>
          <a:bodyPr lIns="0"/>
          <a:lstStyle>
            <a:lvl1pPr marL="0" indent="0">
              <a:buNone/>
              <a:defRPr sz="1800">
                <a:latin typeface="+mn-ea"/>
                <a:ea typeface="+mn-ea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itle 1"/>
          <p:cNvSpPr>
            <a:spLocks noGrp="1"/>
          </p:cNvSpPr>
          <p:nvPr>
            <p:ph type="ctrTitle" hasCustomPrompt="1"/>
          </p:nvPr>
        </p:nvSpPr>
        <p:spPr>
          <a:xfrm>
            <a:off x="412450" y="3694260"/>
            <a:ext cx="8299750" cy="1044753"/>
          </a:xfrm>
          <a:prstGeom prst="rect">
            <a:avLst/>
          </a:prstGeom>
        </p:spPr>
        <p:txBody>
          <a:bodyPr tIns="0" anchor="t" anchorCtr="0">
            <a:noAutofit/>
          </a:bodyPr>
          <a:lstStyle>
            <a:lvl1pPr algn="l">
              <a:lnSpc>
                <a:spcPct val="100000"/>
              </a:lnSpc>
              <a:defRPr sz="2800" b="1" spc="0" baseline="0">
                <a:solidFill>
                  <a:srgbClr val="000000"/>
                </a:solidFill>
                <a:latin typeface="+mn-ea"/>
                <a:ea typeface="+mn-ea"/>
                <a:cs typeface="Arial" pitchFamily="34" charset="0"/>
              </a:defRPr>
            </a:lvl1pPr>
          </a:lstStyle>
          <a:p>
            <a:r>
              <a:rPr lang="en-US" smtClean="0"/>
              <a:t>Click to edit Master title style </a:t>
            </a:r>
            <a:endParaRPr lang="en-GB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1800" y="171544"/>
            <a:ext cx="7649882" cy="868362"/>
          </a:xfrm>
        </p:spPr>
        <p:txBody>
          <a:bodyPr>
            <a:noAutofit/>
          </a:bodyPr>
          <a:lstStyle>
            <a:lvl1pPr>
              <a:defRPr sz="200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r>
              <a:rPr lang="en-US" smtClean="0"/>
              <a:t>Slide title: can span two lines of the slide and </a:t>
            </a:r>
            <a:br>
              <a:rPr lang="en-US" smtClean="0"/>
            </a:br>
            <a:r>
              <a:rPr lang="en-US" smtClean="0"/>
              <a:t>uses this font color (20pt)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805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, Sub-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1801" y="171544"/>
            <a:ext cx="7649881" cy="868362"/>
          </a:xfrm>
        </p:spPr>
        <p:txBody>
          <a:bodyPr>
            <a:noAutofit/>
          </a:bodyPr>
          <a:lstStyle>
            <a:lvl1pPr>
              <a:defRPr sz="200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r>
              <a:rPr lang="en-US" smtClean="0"/>
              <a:t>Slide title: can span two lines of the slide and </a:t>
            </a:r>
            <a:br>
              <a:rPr lang="en-US" smtClean="0"/>
            </a:br>
            <a:r>
              <a:rPr lang="en-US" smtClean="0"/>
              <a:t>uses this font color (20pt) </a:t>
            </a:r>
            <a:endParaRPr lang="en-GB"/>
          </a:p>
        </p:txBody>
      </p:sp>
      <p:sp>
        <p:nvSpPr>
          <p:cNvPr id="7" name="Textplatzhalter 2"/>
          <p:cNvSpPr>
            <a:spLocks noGrp="1"/>
          </p:cNvSpPr>
          <p:nvPr>
            <p:ph type="body" idx="13" hasCustomPrompt="1"/>
          </p:nvPr>
        </p:nvSpPr>
        <p:spPr>
          <a:xfrm>
            <a:off x="431800" y="1276350"/>
            <a:ext cx="8229339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lvl1pPr marL="176213" indent="-17621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1"/>
              </a:buClr>
              <a:buFontTx/>
              <a:buNone/>
              <a:defRPr lang="de-DE" sz="1400" b="0" smtClean="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176213" lvl="0" indent="-17621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1"/>
              </a:buClr>
              <a:buFontTx/>
              <a:buNone/>
            </a:pPr>
            <a:r>
              <a:rPr lang="de-DE" smtClean="0"/>
              <a:t>Sub-head uses this color (14pt)</a:t>
            </a:r>
          </a:p>
        </p:txBody>
      </p:sp>
    </p:spTree>
    <p:extLst>
      <p:ext uri="{BB962C8B-B14F-4D97-AF65-F5344CB8AC3E}">
        <p14:creationId xmlns:p14="http://schemas.microsoft.com/office/powerpoint/2010/main" val="2363187509"/>
      </p:ext>
    </p:extLst>
  </p:cSld>
  <p:clrMapOvr>
    <a:masterClrMapping/>
  </p:clrMapOvr>
  <p:transition/>
  <p:timing/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Content Placeholder 2"/>
          <p:cNvSpPr>
            <a:spLocks noGrp="1"/>
          </p:cNvSpPr>
          <p:nvPr>
            <p:ph idx="1" hasCustomPrompt="1"/>
          </p:nvPr>
        </p:nvSpPr>
        <p:spPr>
          <a:xfrm>
            <a:off x="421456" y="1276350"/>
            <a:ext cx="8290744" cy="51054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+mn-ea"/>
                <a:ea typeface="+mn-ea"/>
              </a:defRPr>
            </a:lvl1pPr>
            <a:lvl2pPr>
              <a:defRPr>
                <a:solidFill>
                  <a:schemeClr val="tx1"/>
                </a:solidFill>
                <a:latin typeface="+mn-ea"/>
                <a:ea typeface="+mn-ea"/>
              </a:defRPr>
            </a:lvl2pPr>
            <a:lvl3pPr>
              <a:defRPr>
                <a:solidFill>
                  <a:schemeClr val="tx1"/>
                </a:solidFill>
                <a:latin typeface="+mn-ea"/>
                <a:ea typeface="+mn-ea"/>
              </a:defRPr>
            </a:lvl3pPr>
            <a:lvl4pPr>
              <a:defRPr baseline="0">
                <a:solidFill>
                  <a:schemeClr val="tx1"/>
                </a:solidFill>
                <a:latin typeface="+mn-ea"/>
                <a:ea typeface="+mn-ea"/>
              </a:defRPr>
            </a:lvl4pPr>
            <a:lvl5pPr>
              <a:defRPr>
                <a:solidFill>
                  <a:schemeClr val="tx1"/>
                </a:solidFill>
                <a:latin typeface="+mn-ea"/>
                <a:ea typeface="+mn-ea"/>
              </a:defRPr>
            </a:lvl5pPr>
          </a:lstStyle>
          <a:p>
            <a:pPr lvl="0"/>
            <a:r>
              <a:rPr lang="en-US" smtClean="0"/>
              <a:t>Slide copy uses this color (16pt)</a:t>
            </a:r>
          </a:p>
          <a:p>
            <a:pPr lvl="1"/>
            <a:r>
              <a:rPr lang="en-US" smtClean="0"/>
              <a:t>Bullet point level 1 (14pt)</a:t>
            </a:r>
          </a:p>
          <a:p>
            <a:pPr lvl="2"/>
            <a:r>
              <a:rPr lang="en-US" smtClean="0"/>
              <a:t>Bullet point level 2 (12pt)</a:t>
            </a:r>
          </a:p>
          <a:p>
            <a:pPr lvl="3"/>
            <a:r>
              <a:rPr lang="en-US" smtClean="0"/>
              <a:t>Bullet point level 3 (11pt)</a:t>
            </a:r>
          </a:p>
          <a:p>
            <a:pPr lvl="4"/>
            <a:r>
              <a:rPr lang="en-US" smtClean="0"/>
              <a:t>Bullet point level 4 (11pt)</a:t>
            </a:r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1800" y="171544"/>
            <a:ext cx="7649882" cy="868362"/>
          </a:xfrm>
        </p:spPr>
        <p:txBody>
          <a:bodyPr>
            <a:noAutofit/>
          </a:bodyPr>
          <a:lstStyle>
            <a:lvl1pPr>
              <a:defRPr sz="200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r>
              <a:rPr lang="en-US" smtClean="0"/>
              <a:t>Slide title: can span two lines of the slide and </a:t>
            </a:r>
            <a:br>
              <a:rPr lang="en-US" smtClean="0"/>
            </a:br>
            <a:r>
              <a:rPr lang="en-US" smtClean="0"/>
              <a:t>uses this font color (20pt) </a:t>
            </a:r>
            <a:endParaRPr lang="en-GB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itle, Sub-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Content Placeholder 2"/>
          <p:cNvSpPr>
            <a:spLocks noGrp="1"/>
          </p:cNvSpPr>
          <p:nvPr>
            <p:ph idx="1" hasCustomPrompt="1"/>
          </p:nvPr>
        </p:nvSpPr>
        <p:spPr>
          <a:xfrm>
            <a:off x="431800" y="1665288"/>
            <a:ext cx="8229340" cy="4716463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 sz="1600">
                <a:latin typeface="+mn-ea"/>
                <a:ea typeface="+mn-ea"/>
              </a:defRPr>
            </a:lvl2pPr>
            <a:lvl3pPr>
              <a:defRPr sz="1400">
                <a:latin typeface="+mn-ea"/>
                <a:ea typeface="+mn-ea"/>
              </a:defRPr>
            </a:lvl3pPr>
            <a:lvl4pPr>
              <a:defRPr sz="1200" baseline="0"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en-US" smtClean="0"/>
              <a:t>Slide copy uses this color (16pt)</a:t>
            </a:r>
          </a:p>
          <a:p>
            <a:pPr lvl="1"/>
            <a:r>
              <a:rPr lang="en-US" smtClean="0"/>
              <a:t>Bullet point level 1 (16pt)</a:t>
            </a:r>
          </a:p>
          <a:p>
            <a:pPr lvl="2"/>
            <a:r>
              <a:rPr lang="en-US" smtClean="0"/>
              <a:t>Bullet point level 2 (14pt)</a:t>
            </a:r>
          </a:p>
          <a:p>
            <a:pPr lvl="3"/>
            <a:r>
              <a:rPr lang="en-US" smtClean="0"/>
              <a:t>Bullet point level 3 (12pt)</a:t>
            </a:r>
          </a:p>
          <a:p>
            <a:pPr lvl="4"/>
            <a:r>
              <a:rPr lang="en-US" smtClean="0"/>
              <a:t>Bullet point level 4 (11pt)</a:t>
            </a:r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431801" y="171544"/>
            <a:ext cx="7649881" cy="868362"/>
          </a:xfrm>
        </p:spPr>
        <p:txBody>
          <a:bodyPr>
            <a:noAutofit/>
          </a:bodyPr>
          <a:lstStyle>
            <a:lvl1pPr>
              <a:defRPr sz="200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r>
              <a:rPr lang="en-US" smtClean="0"/>
              <a:t>Slide title: can span two lines of the slide and </a:t>
            </a:r>
            <a:br>
              <a:rPr lang="en-US" smtClean="0"/>
            </a:br>
            <a:r>
              <a:rPr lang="en-US" smtClean="0"/>
              <a:t>uses this font color (20pt) </a:t>
            </a:r>
            <a:endParaRPr lang="en-GB"/>
          </a:p>
        </p:txBody>
      </p:sp>
      <p:sp>
        <p:nvSpPr>
          <p:cNvPr id="7" name="Textplatzhalter 2"/>
          <p:cNvSpPr>
            <a:spLocks noGrp="1"/>
          </p:cNvSpPr>
          <p:nvPr>
            <p:ph type="body" idx="13" hasCustomPrompt="1"/>
          </p:nvPr>
        </p:nvSpPr>
        <p:spPr>
          <a:xfrm>
            <a:off x="431800" y="1276350"/>
            <a:ext cx="8229339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lvl1pPr marL="176213" indent="-17621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1"/>
              </a:buClr>
              <a:buFontTx/>
              <a:buNone/>
              <a:defRPr lang="de-DE" sz="1400" b="0" smtClean="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176213" lvl="0" indent="-176213" algn="l" rtl="0" eaLnBrk="1" fontAlgn="base" hangingPunct="1">
              <a:spcBef>
                <a:spcPts val="800"/>
              </a:spcBef>
              <a:spcAft>
                <a:spcPct val="0"/>
              </a:spcAft>
              <a:buClr>
                <a:schemeClr val="tx1"/>
              </a:buClr>
              <a:buFontTx/>
              <a:buNone/>
            </a:pPr>
            <a:r>
              <a:rPr lang="de-DE" smtClean="0"/>
              <a:t>Sub-head uses this color (14pt)</a:t>
            </a:r>
          </a:p>
        </p:txBody>
      </p:sp>
    </p:spTree>
  </p:cSld>
  <p:clrMapOvr>
    <a:masterClrMapping/>
  </p:clrMapOvr>
  <p:transition/>
  <p:timing/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Divider Slide Option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Objekt 13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Inhaltsplatzhalter 13"/>
          <p:cNvSpPr txBox="1"/>
          <p:nvPr/>
        </p:nvSpPr>
        <p:spPr bwMode="gray">
          <a:xfrm>
            <a:off x="8315461" y="6569075"/>
            <a:ext cx="396739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578BD5-E3A8-4354-91BC-79CE4598B8D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431540" y="1303682"/>
            <a:ext cx="8229600" cy="890570"/>
          </a:xfrm>
        </p:spPr>
        <p:txBody>
          <a:bodyPr>
            <a:normAutofit/>
          </a:bodyPr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AMC_Footer"/>
          <p:cNvSpPr txBox="1"/>
          <p:nvPr userDrawn="1"/>
        </p:nvSpPr>
        <p:spPr bwMode="gray">
          <a:xfrm>
            <a:off x="431800" y="6569075"/>
            <a:ext cx="5005251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Copyright © </a:t>
            </a:r>
            <a:r>
              <a:rPr lang="en-US" sz="800" kern="1200" noProof="0" smtClean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2013</a:t>
            </a:r>
            <a:r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 Accenture. All rights reserved.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1_Divider Slide Option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Objekt 13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Inhaltsplatzhalter 13"/>
          <p:cNvSpPr txBox="1"/>
          <p:nvPr/>
        </p:nvSpPr>
        <p:spPr bwMode="gray">
          <a:xfrm>
            <a:off x="8315461" y="6569075"/>
            <a:ext cx="396739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578BD5-E3A8-4354-91BC-79CE4598B8D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431540" y="1303682"/>
            <a:ext cx="8229600" cy="890570"/>
          </a:xfrm>
        </p:spPr>
        <p:txBody>
          <a:bodyPr>
            <a:normAutofit/>
          </a:bodyPr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AMC_Footer"/>
          <p:cNvSpPr txBox="1"/>
          <p:nvPr userDrawn="1"/>
        </p:nvSpPr>
        <p:spPr bwMode="gray">
          <a:xfrm>
            <a:off x="431800" y="6569075"/>
            <a:ext cx="5005251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Copyright © </a:t>
            </a:r>
            <a:r>
              <a:rPr lang="en-US" sz="800" kern="1200" noProof="0" smtClean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rPr>
              <a:t>2013</a:t>
            </a:r>
            <a:r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 Accenture. All rights reserved.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8383588" y="6537325"/>
            <a:ext cx="760412" cy="320675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fld id="{98D3FE8D-71CE-4DD1-BB8C-E8C442E127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804277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../media/image6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Inhaltsplatzhalter 13"/>
          <p:cNvSpPr txBox="1"/>
          <p:nvPr/>
        </p:nvSpPr>
        <p:spPr>
          <a:xfrm>
            <a:off x="8290547" y="6569075"/>
            <a:ext cx="396739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578BD5-E3A8-4354-91BC-79CE4598B8D1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431540" y="150906"/>
            <a:ext cx="7666635" cy="89057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smtClean="0"/>
              <a:t>Slide title: uses this font color (20pt)</a:t>
            </a:r>
            <a:endParaRPr lang="en-GB"/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431800" y="1276351"/>
            <a:ext cx="8255486" cy="51054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smtClean="0"/>
              <a:t>Slide copy uses this color (16pt)</a:t>
            </a:r>
          </a:p>
          <a:p>
            <a:pPr lvl="1"/>
            <a:r>
              <a:rPr lang="en-US" smtClean="0"/>
              <a:t>Bullet point level 1 (16pt)</a:t>
            </a:r>
          </a:p>
          <a:p>
            <a:pPr lvl="2"/>
            <a:r>
              <a:rPr lang="en-US" smtClean="0"/>
              <a:t>Bullet point level 2 (14pt)</a:t>
            </a:r>
          </a:p>
          <a:p>
            <a:pPr lvl="3"/>
            <a:r>
              <a:rPr lang="en-US" smtClean="0"/>
              <a:t>Bullet point level 3 (12pt)</a:t>
            </a:r>
          </a:p>
          <a:p>
            <a:pPr lvl="4"/>
            <a:r>
              <a:rPr lang="en-US" smtClean="0"/>
              <a:t>Bullet point level 4 (11pt)</a:t>
            </a:r>
            <a:endParaRPr lang="en-GB" smtClean="0"/>
          </a:p>
          <a:p>
            <a:endParaRPr lang="en-US"/>
          </a:p>
        </p:txBody>
      </p:sp>
      <p:cxnSp>
        <p:nvCxnSpPr>
          <p:cNvPr id="10" name="Straight Connector 9"/>
          <p:cNvCxnSpPr>
            <a:cxnSpLocks noChangeShapeType="1"/>
          </p:cNvCxnSpPr>
          <p:nvPr/>
        </p:nvCxnSpPr>
        <p:spPr bwMode="auto">
          <a:xfrm>
            <a:off x="431540" y="1127852"/>
            <a:ext cx="870769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AMC_Footer"/>
          <p:cNvSpPr txBox="1"/>
          <p:nvPr/>
        </p:nvSpPr>
        <p:spPr>
          <a:xfrm>
            <a:off x="431540" y="6569075"/>
            <a:ext cx="5005251" cy="227013"/>
          </a:xfrm>
          <a:prstGeom prst="rect">
            <a:avLst/>
          </a:prstGeom>
        </p:spPr>
        <p:txBody>
          <a:bodyPr lIns="0" tIns="36000" rIns="0" bIns="0">
            <a:noAutofit/>
          </a:bodyPr>
          <a:lstStyle>
            <a:defPPr>
              <a:defRPr lang="de-DE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内部资料  注意保密   </a:t>
            </a:r>
            <a:r>
              <a:rPr kumimoji="0" lang="en-US" altLang="zh-CN" sz="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CONFIDENTIAL</a:t>
            </a: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  <p:pic>
        <p:nvPicPr>
          <p:cNvPr id="15" name="Picture 18" descr="五矿钢铁logo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583045" y="111594"/>
            <a:ext cx="492511" cy="51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98175" y="738111"/>
            <a:ext cx="977381" cy="27960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4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</p:sldLayoutIdLst>
  <p:transition/>
  <p:timing/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lang="de-DE" sz="2000" b="1" kern="1200">
          <a:solidFill>
            <a:schemeClr val="tx1"/>
          </a:solidFill>
          <a:latin typeface="+mn-ea"/>
          <a:ea typeface="+mn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Arial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Arial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Arial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Arial"/>
        </a:defRPr>
      </a:lvl9pPr>
    </p:titleStyle>
    <p:bodyStyle>
      <a:lvl1pPr marL="174625" indent="-174625" algn="l" rtl="0" eaLnBrk="1" fontAlgn="base" hangingPunct="1">
        <a:spcBef>
          <a:spcPts val="300"/>
        </a:spcBef>
        <a:spcAft>
          <a:spcPts val="300"/>
        </a:spcAft>
        <a:buFont typeface="Arial"/>
        <a:buChar char="•"/>
        <a:defRPr sz="1600" kern="1200">
          <a:solidFill>
            <a:schemeClr val="tx1"/>
          </a:solidFill>
          <a:latin typeface="+mn-ea"/>
          <a:ea typeface="+mn-ea"/>
          <a:cs typeface="+mn-cs"/>
        </a:defRPr>
      </a:lvl1pPr>
      <a:lvl2pPr marL="363538" indent="-188913" algn="l" rtl="0" eaLnBrk="1" fontAlgn="base" hangingPunct="1">
        <a:spcBef>
          <a:spcPts val="300"/>
        </a:spcBef>
        <a:spcAft>
          <a:spcPts val="300"/>
        </a:spcAft>
        <a:buFont typeface="Arial"/>
        <a:buChar char="–"/>
        <a:defRPr sz="1600" kern="1200">
          <a:solidFill>
            <a:schemeClr val="tx1"/>
          </a:solidFill>
          <a:latin typeface="+mn-ea"/>
          <a:ea typeface="+mn-ea"/>
          <a:cs typeface="+mn-cs"/>
        </a:defRPr>
      </a:lvl2pPr>
      <a:lvl3pPr marL="538163" indent="-174625" algn="l" rtl="0" eaLnBrk="1" fontAlgn="base" hangingPunct="1">
        <a:spcBef>
          <a:spcPts val="300"/>
        </a:spcBef>
        <a:spcAft>
          <a:spcPts val="300"/>
        </a:spcAft>
        <a:buFont typeface="Arial"/>
        <a:buChar char="•"/>
        <a:defRPr sz="1400" kern="1200">
          <a:solidFill>
            <a:schemeClr val="tx1"/>
          </a:solidFill>
          <a:latin typeface="+mn-ea"/>
          <a:ea typeface="+mn-ea"/>
          <a:cs typeface="+mn-cs"/>
        </a:defRPr>
      </a:lvl3pPr>
      <a:lvl4pPr marL="712788" indent="-174625" algn="l" rtl="0" eaLnBrk="1" fontAlgn="base" hangingPunct="1">
        <a:spcBef>
          <a:spcPts val="300"/>
        </a:spcBef>
        <a:spcAft>
          <a:spcPts val="300"/>
        </a:spcAft>
        <a:buFont typeface="Arial"/>
        <a:buChar char="–"/>
        <a:defRPr sz="1200" kern="1200">
          <a:solidFill>
            <a:schemeClr val="tx1"/>
          </a:solidFill>
          <a:latin typeface="+mn-ea"/>
          <a:ea typeface="+mn-ea"/>
          <a:cs typeface="+mn-cs"/>
        </a:defRPr>
      </a:lvl4pPr>
      <a:lvl5pPr marL="901700" indent="-188913" algn="l" rtl="0" eaLnBrk="1" fontAlgn="base" hangingPunct="1">
        <a:spcBef>
          <a:spcPts val="300"/>
        </a:spcBef>
        <a:spcAft>
          <a:spcPts val="300"/>
        </a:spcAft>
        <a:buFont typeface="Arial"/>
        <a:buChar char="•"/>
        <a:defRPr sz="1100" kern="1200">
          <a:solidFill>
            <a:schemeClr val="tx1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.xml" /><Relationship Id="rId3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.xml" /><Relationship Id="rId3" Type="http://schemas.openxmlformats.org/officeDocument/2006/relationships/tags" Target="../tags/tag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19.emf" /><Relationship Id="rId5" Type="http://schemas.openxmlformats.org/officeDocument/2006/relationships/image" Target="../media/image20.emf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vmlDrawing" Target="../drawings/vmlDrawing4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.xml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19.emf" /><Relationship Id="rId5" Type="http://schemas.openxmlformats.org/officeDocument/2006/relationships/image" Target="../media/image21.emf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vmlDrawing" Target="../drawings/vmlDrawing5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e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em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304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HK" smtClean="0"/>
              <a:t>2013</a:t>
            </a:r>
            <a:r>
              <a:rPr lang="zh-CN" altLang="en-US" smtClean="0"/>
              <a:t>年</a:t>
            </a:r>
            <a:r>
              <a:rPr lang="en-US" altLang="zh-CN"/>
              <a:t>7</a:t>
            </a:r>
            <a:r>
              <a:rPr lang="zh-CN" altLang="en-US" smtClean="0"/>
              <a:t>月</a:t>
            </a:r>
            <a:endParaRPr lang="zh-HK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mtClean="0"/>
              <a:t>交易业务需求分析汇报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32175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主要内容</a:t>
            </a:r>
            <a:endParaRPr lang="zh-HK" alt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415076314"/>
              </p:ext>
            </p:extLst>
          </p:nvPr>
        </p:nvGraphicFramePr>
        <p:xfrm>
          <a:off x="431800" y="1665288"/>
          <a:ext cx="8229339" cy="15624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09249"/>
                <a:gridCol w="720090"/>
              </a:tblGrid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CN" altLang="en-US" sz="2000" b="1" smtClean="0">
                          <a:solidFill>
                            <a:srgbClr val="FFFFFF"/>
                          </a:solidFill>
                        </a:rPr>
                        <a:t>工作方法回顾</a:t>
                      </a:r>
                      <a:endParaRPr lang="zh-HK" altLang="en-US" sz="2000" b="1">
                        <a:solidFill>
                          <a:srgbClr val="FFFFFF"/>
                        </a:solidFill>
                      </a:endParaRPr>
                    </a:p>
                  </a:txBody>
                  <a:tcPr marL="72009" marR="72009" marT="108014" marB="108014" anchor="ctr">
                    <a:solidFill>
                      <a:srgbClr val="DD441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1" smtClean="0">
                          <a:solidFill>
                            <a:srgbClr val="FFFFFF"/>
                          </a:solidFill>
                        </a:rPr>
                        <a:t>3</a:t>
                      </a:r>
                      <a:endParaRPr lang="zh-HK" altLang="en-US" sz="2000" b="1">
                        <a:solidFill>
                          <a:srgbClr val="FFFFFF"/>
                        </a:solidFill>
                      </a:endParaRPr>
                    </a:p>
                  </a:txBody>
                  <a:tcPr marL="72009" marR="72009" marT="108014" marB="108014" anchor="ctr">
                    <a:solidFill>
                      <a:srgbClr val="DD4411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CN" altLang="en-US" sz="2000" b="0" smtClean="0">
                          <a:solidFill>
                            <a:srgbClr val="000000"/>
                          </a:solidFill>
                        </a:rPr>
                        <a:t>详细设计方案介绍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0" smtClean="0">
                          <a:solidFill>
                            <a:srgbClr val="000000"/>
                          </a:solidFill>
                        </a:rPr>
                        <a:t>6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HK" altLang="en-US" sz="2000" b="0" smtClean="0">
                          <a:solidFill>
                            <a:srgbClr val="000000"/>
                          </a:solidFill>
                        </a:rPr>
                        <a:t>附录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0" smtClean="0">
                          <a:solidFill>
                            <a:srgbClr val="000000"/>
                          </a:solidFill>
                        </a:rPr>
                        <a:t>45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</a:tr>
            </a:tbl>
          </a:graphicData>
        </a:graphic>
      </p:graphicFrame>
    </p:spTree>
    <p:custDataLst>
      <p:tags r:id="rId3"/>
    </p:custDataLst>
    <p:extLst>
      <p:ext uri="{BB962C8B-B14F-4D97-AF65-F5344CB8AC3E}">
        <p14:creationId xmlns:p14="http://schemas.microsoft.com/office/powerpoint/2010/main" val="414690774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entagon 13"/>
          <p:cNvSpPr/>
          <p:nvPr/>
        </p:nvSpPr>
        <p:spPr bwMode="gray">
          <a:xfrm>
            <a:off x="404992" y="1584513"/>
            <a:ext cx="8588883" cy="4966412"/>
          </a:xfrm>
          <a:prstGeom prst="homePlate">
            <a:avLst>
              <a:gd name="adj" fmla="val 15861"/>
            </a:avLst>
          </a:prstGeom>
          <a:gradFill>
            <a:gsLst>
              <a:gs pos="0">
                <a:schemeClr val="accent3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5"/>
              </a:gs>
            </a:gsLst>
            <a:lin ang="5400000" scaled="0"/>
          </a:gradFill>
          <a:ln w="2857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73152" tIns="73152" rIns="73152" bIns="73152" anchor="t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r>
              <a:rPr kumimoji="1" lang="zh-CN" altLang="en-US" sz="1400" b="1" smtClean="0">
                <a:solidFill>
                  <a:schemeClr val="tx1"/>
                </a:solidFill>
                <a:latin typeface="+mn-ea"/>
              </a:rPr>
              <a:t>业务设计与功能需求分析</a:t>
            </a:r>
            <a:endParaRPr kumimoji="1" lang="en-US" altLang="zh-CN" sz="1400" b="1">
              <a:solidFill>
                <a:schemeClr val="tx1"/>
              </a:solidFill>
              <a:latin typeface="+mn-ea"/>
            </a:endParaRPr>
          </a:p>
        </p:txBody>
      </p:sp>
      <p:sp>
        <p:nvSpPr>
          <p:cNvPr id="14338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业务需求分析工作从“业务分析设计、风险识别应对、系统功能设计、用户体验设计</a:t>
            </a:r>
            <a:r>
              <a:rPr lang="en-US" altLang="zh-CN" smtClean="0"/>
              <a:t>”</a:t>
            </a:r>
            <a:r>
              <a:rPr lang="zh-CN" altLang="en-US" smtClean="0"/>
              <a:t>四个方面开展</a:t>
            </a:r>
            <a:endParaRPr lang="en-GB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zh-CN" altLang="en-US"/>
              <a:t>业务设计与功能需求分析工作方法</a:t>
            </a:r>
            <a:endParaRPr lang="zh-HK" altLang="en-US"/>
          </a:p>
        </p:txBody>
      </p:sp>
      <p:sp>
        <p:nvSpPr>
          <p:cNvPr id="2" name="TextBox 1"/>
          <p:cNvSpPr txBox="1"/>
          <p:nvPr/>
        </p:nvSpPr>
        <p:spPr>
          <a:xfrm>
            <a:off x="5746159" y="1228732"/>
            <a:ext cx="3363669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200"/>
              <a:t>星标*不在业务设</a:t>
            </a:r>
            <a:r>
              <a:rPr lang="zh-CN" altLang="en-US" sz="1200" smtClean="0"/>
              <a:t>计与</a:t>
            </a:r>
            <a:r>
              <a:rPr lang="zh-CN" altLang="en-US" sz="1200"/>
              <a:t>功能需求分</a:t>
            </a:r>
            <a:r>
              <a:rPr lang="zh-CN" altLang="en-US" sz="1200" smtClean="0"/>
              <a:t>析设计阶段完成</a:t>
            </a:r>
            <a:endParaRPr lang="zh-CN" altLang="en-US" sz="1200"/>
          </a:p>
        </p:txBody>
      </p:sp>
      <p:sp>
        <p:nvSpPr>
          <p:cNvPr id="5" name="Pentagon 4"/>
          <p:cNvSpPr/>
          <p:nvPr/>
        </p:nvSpPr>
        <p:spPr bwMode="gray">
          <a:xfrm>
            <a:off x="635932" y="1992574"/>
            <a:ext cx="3526630" cy="2108127"/>
          </a:xfrm>
          <a:prstGeom prst="homePlate">
            <a:avLst>
              <a:gd name="adj" fmla="val 1339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kumimoji="0" lang="en-US" altLang="zh-HK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1. 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业</a:t>
            </a:r>
            <a:r>
              <a:rPr lang="zh-CN" altLang="en-US" sz="16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务分析与设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计</a:t>
            </a:r>
            <a:endParaRPr lang="en-US" altLang="en-US" sz="1600" b="1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9" name="Pentagon 48"/>
          <p:cNvSpPr/>
          <p:nvPr/>
        </p:nvSpPr>
        <p:spPr bwMode="gray">
          <a:xfrm>
            <a:off x="635932" y="4287012"/>
            <a:ext cx="3526630" cy="2108127"/>
          </a:xfrm>
          <a:prstGeom prst="homePlate">
            <a:avLst>
              <a:gd name="adj" fmla="val 1339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en-US" altLang="zh-CN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2. 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风</a:t>
            </a:r>
            <a:r>
              <a:rPr lang="zh-CN" altLang="en-US" sz="16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险识别与应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对</a:t>
            </a:r>
            <a:endParaRPr lang="en-US" altLang="en-US" sz="1600" b="1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0" name="Pentagon 49"/>
          <p:cNvSpPr/>
          <p:nvPr/>
        </p:nvSpPr>
        <p:spPr bwMode="gray">
          <a:xfrm>
            <a:off x="4262101" y="2007673"/>
            <a:ext cx="1918946" cy="4387466"/>
          </a:xfrm>
          <a:prstGeom prst="homePlate">
            <a:avLst>
              <a:gd name="adj" fmla="val 1339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en-US" altLang="zh-HK" sz="16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US" altLang="zh-HK" sz="16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zh-CN" altLang="en-US" sz="16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系统功</a:t>
            </a:r>
            <a:r>
              <a:rPr lang="zh-CN" altLang="en-US" sz="16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能设计</a:t>
            </a:r>
            <a:endParaRPr lang="zh-CN" altLang="en-US" sz="1600" b="1" kern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Pentagon 50"/>
          <p:cNvSpPr/>
          <p:nvPr/>
        </p:nvSpPr>
        <p:spPr bwMode="gray">
          <a:xfrm>
            <a:off x="6373499" y="2007673"/>
            <a:ext cx="1918946" cy="4363120"/>
          </a:xfrm>
          <a:prstGeom prst="homePlate">
            <a:avLst>
              <a:gd name="adj" fmla="val 1339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en-US" altLang="zh-CN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4. 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用</a:t>
            </a:r>
            <a:r>
              <a:rPr lang="zh-CN" altLang="en-US" sz="16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户体验设</a:t>
            </a:r>
            <a:r>
              <a:rPr lang="zh-CN" altLang="en-US" sz="16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计</a:t>
            </a:r>
            <a:endParaRPr lang="en-US" altLang="en-US" sz="1600" b="1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5" name="Rectangle 54"/>
          <p:cNvSpPr/>
          <p:nvPr/>
        </p:nvSpPr>
        <p:spPr bwMode="gray">
          <a:xfrm>
            <a:off x="720708" y="2393248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1.1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流程初步梳理</a:t>
            </a:r>
            <a:endParaRPr lang="en-US" sz="1200" smtClean="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57" name="Rectangle 56"/>
          <p:cNvSpPr/>
          <p:nvPr/>
        </p:nvSpPr>
        <p:spPr bwMode="gray">
          <a:xfrm>
            <a:off x="2486964" y="2391111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1.2 </a:t>
            </a:r>
            <a:r>
              <a:rPr lang="zh-CN" altLang="en-US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专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题分析研究</a:t>
            </a:r>
            <a:endParaRPr lang="en-US" sz="1200" smtClean="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59" name="Rectangle 58"/>
          <p:cNvSpPr/>
          <p:nvPr/>
        </p:nvSpPr>
        <p:spPr bwMode="gray">
          <a:xfrm>
            <a:off x="2486964" y="3542259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1.3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详细流程设计</a:t>
            </a:r>
            <a:endParaRPr lang="en-US" sz="1200" smtClean="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0" name="Rectangle 59"/>
          <p:cNvSpPr/>
          <p:nvPr/>
        </p:nvSpPr>
        <p:spPr bwMode="gray">
          <a:xfrm>
            <a:off x="4501800" y="2936829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3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.1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页面整体结构</a:t>
            </a:r>
            <a:endParaRPr lang="en-US" sz="1200" smtClean="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1" name="Rectangle 60"/>
          <p:cNvSpPr/>
          <p:nvPr/>
        </p:nvSpPr>
        <p:spPr bwMode="gray">
          <a:xfrm>
            <a:off x="4508495" y="4061484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3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.2 </a:t>
            </a:r>
            <a:r>
              <a:rPr lang="zh-CN" altLang="en-US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页面流转分析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4" name="Rectangle 63"/>
          <p:cNvSpPr/>
          <p:nvPr/>
        </p:nvSpPr>
        <p:spPr bwMode="gray">
          <a:xfrm>
            <a:off x="4508496" y="5186137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3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.3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页面详细设计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5" name="Rectangle 64"/>
          <p:cNvSpPr/>
          <p:nvPr/>
        </p:nvSpPr>
        <p:spPr bwMode="gray">
          <a:xfrm>
            <a:off x="720708" y="4683031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2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.1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风险识别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6" name="Rectangle 65"/>
          <p:cNvSpPr/>
          <p:nvPr/>
        </p:nvSpPr>
        <p:spPr bwMode="gray">
          <a:xfrm>
            <a:off x="1614868" y="5217728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2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.2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风险评价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8" name="Rectangle 67"/>
          <p:cNvSpPr/>
          <p:nvPr/>
        </p:nvSpPr>
        <p:spPr bwMode="gray">
          <a:xfrm>
            <a:off x="2486964" y="5778823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2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.3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风险应对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69" name="Rectangle 68"/>
          <p:cNvSpPr/>
          <p:nvPr/>
        </p:nvSpPr>
        <p:spPr bwMode="gray">
          <a:xfrm>
            <a:off x="6602498" y="2936829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4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.1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内容分析</a:t>
            </a:r>
            <a:endParaRPr lang="en-US" sz="1200" smtClean="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71" name="Rectangle 70"/>
          <p:cNvSpPr/>
          <p:nvPr/>
        </p:nvSpPr>
        <p:spPr bwMode="gray">
          <a:xfrm>
            <a:off x="6602498" y="4061484"/>
            <a:ext cx="1368000" cy="46273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4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.2 </a:t>
            </a:r>
            <a:r>
              <a:rPr lang="zh-CN" altLang="en-US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规划与设计</a:t>
            </a:r>
            <a:r>
              <a:rPr lang="en-US" altLang="zh-CN" sz="1200" smtClean="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 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72" name="Rectangle 71"/>
          <p:cNvSpPr/>
          <p:nvPr/>
        </p:nvSpPr>
        <p:spPr bwMode="gray">
          <a:xfrm>
            <a:off x="6600201" y="5186137"/>
            <a:ext cx="1368000" cy="462734"/>
          </a:xfrm>
          <a:prstGeom prst="rect">
            <a:avLst/>
          </a:prstGeom>
          <a:noFill/>
          <a:ln>
            <a:prstDash val="dash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en-US" altLang="zh-CN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4.3 </a:t>
            </a:r>
            <a:r>
              <a:rPr lang="zh-CN" altLang="en-US" sz="1200">
                <a:solidFill>
                  <a:schemeClr val="tx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cs typeface="Arial"/>
              </a:rPr>
              <a:t>构建与测试*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cxnSp>
        <p:nvCxnSpPr>
          <p:cNvPr id="78" name="Shape 8"/>
          <p:cNvCxnSpPr>
            <a:stCxn id="65" idx="2"/>
            <a:endCxn id="66" idx="1"/>
          </p:cNvCxnSpPr>
          <p:nvPr/>
        </p:nvCxnSpPr>
        <p:spPr bwMode="auto">
          <a:xfrm rot="16200000" flipH="1">
            <a:off x="1358123" y="5192350"/>
            <a:ext cx="303330" cy="210160"/>
          </a:xfrm>
          <a:prstGeom prst="bentConnector2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hape 8"/>
          <p:cNvCxnSpPr>
            <a:stCxn id="66" idx="2"/>
            <a:endCxn id="68" idx="1"/>
          </p:cNvCxnSpPr>
          <p:nvPr/>
        </p:nvCxnSpPr>
        <p:spPr bwMode="auto">
          <a:xfrm rot="16200000" flipH="1">
            <a:off x="2228052" y="5751278"/>
            <a:ext cx="329728" cy="188096"/>
          </a:xfrm>
          <a:prstGeom prst="bentConnector2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55" idx="2"/>
            <a:endCxn id="65" idx="0"/>
          </p:cNvCxnSpPr>
          <p:nvPr/>
        </p:nvCxnSpPr>
        <p:spPr>
          <a:xfrm flipH="1">
            <a:off x="1404708" y="2855982"/>
            <a:ext cx="0" cy="1827050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hape 8"/>
          <p:cNvCxnSpPr>
            <a:stCxn id="60" idx="3"/>
            <a:endCxn id="71" idx="1"/>
          </p:cNvCxnSpPr>
          <p:nvPr/>
        </p:nvCxnSpPr>
        <p:spPr bwMode="auto">
          <a:xfrm>
            <a:off x="5869800" y="3168196"/>
            <a:ext cx="732698" cy="1124655"/>
          </a:xfrm>
          <a:prstGeom prst="bentConnector3">
            <a:avLst>
              <a:gd name="adj1" fmla="val 50000"/>
            </a:avLst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hape 8"/>
          <p:cNvCxnSpPr>
            <a:stCxn id="64" idx="2"/>
            <a:endCxn id="71" idx="1"/>
          </p:cNvCxnSpPr>
          <p:nvPr/>
        </p:nvCxnSpPr>
        <p:spPr bwMode="auto">
          <a:xfrm rot="5400000" flipH="1" flipV="1">
            <a:off x="5219487" y="4265860"/>
            <a:ext cx="1356020" cy="1410002"/>
          </a:xfrm>
          <a:prstGeom prst="bentConnector4">
            <a:avLst>
              <a:gd name="adj1" fmla="val -16858"/>
              <a:gd name="adj2" fmla="val 74255"/>
            </a:avLst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60" idx="2"/>
            <a:endCxn id="61" idx="0"/>
          </p:cNvCxnSpPr>
          <p:nvPr/>
        </p:nvCxnSpPr>
        <p:spPr>
          <a:xfrm>
            <a:off x="5185800" y="3399563"/>
            <a:ext cx="6695" cy="661921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61" idx="2"/>
            <a:endCxn id="64" idx="0"/>
          </p:cNvCxnSpPr>
          <p:nvPr/>
        </p:nvCxnSpPr>
        <p:spPr>
          <a:xfrm>
            <a:off x="5192495" y="4524218"/>
            <a:ext cx="1" cy="661919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9" idx="2"/>
            <a:endCxn id="71" idx="0"/>
          </p:cNvCxnSpPr>
          <p:nvPr/>
        </p:nvCxnSpPr>
        <p:spPr>
          <a:xfrm flipH="1">
            <a:off x="7286498" y="3399563"/>
            <a:ext cx="0" cy="661921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>
            <a:stCxn id="71" idx="2"/>
            <a:endCxn id="72" idx="0"/>
          </p:cNvCxnSpPr>
          <p:nvPr/>
        </p:nvCxnSpPr>
        <p:spPr>
          <a:xfrm flipH="1">
            <a:off x="7284201" y="4524218"/>
            <a:ext cx="2297" cy="661919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>
            <a:stCxn id="57" idx="2"/>
            <a:endCxn id="59" idx="0"/>
          </p:cNvCxnSpPr>
          <p:nvPr/>
        </p:nvCxnSpPr>
        <p:spPr>
          <a:xfrm flipH="1">
            <a:off x="3170964" y="2853845"/>
            <a:ext cx="0" cy="688414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hape 8"/>
          <p:cNvCxnSpPr>
            <a:stCxn id="55" idx="2"/>
            <a:endCxn id="59" idx="1"/>
          </p:cNvCxnSpPr>
          <p:nvPr/>
        </p:nvCxnSpPr>
        <p:spPr bwMode="auto">
          <a:xfrm rot="16200000" flipH="1">
            <a:off x="1487014" y="2773676"/>
            <a:ext cx="917644" cy="1082256"/>
          </a:xfrm>
          <a:prstGeom prst="bentConnector2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>
            <a:stCxn id="55" idx="3"/>
            <a:endCxn id="57" idx="1"/>
          </p:cNvCxnSpPr>
          <p:nvPr/>
        </p:nvCxnSpPr>
        <p:spPr>
          <a:xfrm flipV="1">
            <a:off x="2088708" y="2622478"/>
            <a:ext cx="398256" cy="2137"/>
          </a:xfrm>
          <a:prstGeom prst="straightConnector1">
            <a:avLst/>
          </a:prstGeom>
          <a:ln w="1905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57" name="Elbow Connector 14356"/>
          <p:cNvCxnSpPr>
            <a:stCxn id="59" idx="3"/>
            <a:endCxn id="60" idx="1"/>
          </p:cNvCxnSpPr>
          <p:nvPr/>
        </p:nvCxnSpPr>
        <p:spPr>
          <a:xfrm flipV="1">
            <a:off x="3854964" y="3168196"/>
            <a:ext cx="646836" cy="60543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59" name="Elbow Connector 14358"/>
          <p:cNvCxnSpPr>
            <a:stCxn id="59" idx="3"/>
            <a:endCxn id="61" idx="1"/>
          </p:cNvCxnSpPr>
          <p:nvPr/>
        </p:nvCxnSpPr>
        <p:spPr>
          <a:xfrm>
            <a:off x="3854964" y="3773626"/>
            <a:ext cx="653531" cy="519225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59" idx="2"/>
            <a:endCxn id="68" idx="0"/>
          </p:cNvCxnSpPr>
          <p:nvPr/>
        </p:nvCxnSpPr>
        <p:spPr>
          <a:xfrm flipH="1">
            <a:off x="3170964" y="4004993"/>
            <a:ext cx="0" cy="1773830"/>
          </a:xfrm>
          <a:prstGeom prst="straightConnector1">
            <a:avLst/>
          </a:prstGeom>
          <a:ln w="19050"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919282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输出物包括问题清单、专题分析、需求说明书、低保真页面原型</a:t>
            </a:r>
            <a:endParaRPr lang="zh-HK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99" y="4292610"/>
            <a:ext cx="2806701" cy="2276276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499" y="5073655"/>
            <a:ext cx="2057400" cy="1473189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499" y="1562100"/>
            <a:ext cx="2589595" cy="19177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296" y="2135015"/>
            <a:ext cx="2794604" cy="1700384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 bwMode="gray">
          <a:xfrm>
            <a:off x="444500" y="1181100"/>
            <a:ext cx="4089400" cy="381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lang="zh-CN" altLang="en-US" sz="1600" kern="0" smtClean="0">
                <a:solidFill>
                  <a:schemeClr val="bg1"/>
                </a:solidFill>
                <a:latin typeface="+mn-ea"/>
                <a:cs typeface="Arial" pitchFamily="34" charset="0"/>
              </a:rPr>
              <a:t>过程文档：问</a:t>
            </a:r>
            <a:r>
              <a:rPr lang="zh-CN" altLang="en-US" sz="1600" kern="0">
                <a:solidFill>
                  <a:schemeClr val="bg1"/>
                </a:solidFill>
                <a:latin typeface="+mn-ea"/>
                <a:cs typeface="Arial" pitchFamily="34" charset="0"/>
              </a:rPr>
              <a:t>题清单</a:t>
            </a:r>
            <a:endParaRPr kumimoji="0" lang="en-US" sz="1600" b="0" i="0" u="none" strike="noStrike" kern="0" cap="none" spc="0" normalizeH="0" baseline="0" noProof="0" err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ea"/>
              <a:cs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 bwMode="gray">
          <a:xfrm>
            <a:off x="4610100" y="1181100"/>
            <a:ext cx="4089400" cy="381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600" kern="0">
                <a:solidFill>
                  <a:schemeClr val="bg1"/>
                </a:solidFill>
                <a:latin typeface="+mn-ea"/>
                <a:cs typeface="Arial" pitchFamily="34" charset="0"/>
              </a:rPr>
              <a:t>专题分析</a:t>
            </a:r>
            <a:endParaRPr lang="en-US" sz="1600" kern="0" err="1">
              <a:solidFill>
                <a:schemeClr val="bg1"/>
              </a:solidFill>
              <a:latin typeface="+mn-ea"/>
              <a:cs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 bwMode="gray">
          <a:xfrm>
            <a:off x="444498" y="3914586"/>
            <a:ext cx="4089401" cy="381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600" kern="0" smtClean="0">
                <a:solidFill>
                  <a:schemeClr val="bg1"/>
                </a:solidFill>
                <a:latin typeface="+mn-ea"/>
                <a:cs typeface="Arial" pitchFamily="34" charset="0"/>
              </a:rPr>
              <a:t>需</a:t>
            </a:r>
            <a:r>
              <a:rPr lang="zh-CN" altLang="en-US" sz="1600" kern="0">
                <a:solidFill>
                  <a:schemeClr val="bg1"/>
                </a:solidFill>
                <a:latin typeface="+mn-ea"/>
                <a:cs typeface="Arial" pitchFamily="34" charset="0"/>
              </a:rPr>
              <a:t>求文档</a:t>
            </a:r>
            <a:endParaRPr lang="en-US" sz="1600" kern="0" err="1">
              <a:solidFill>
                <a:schemeClr val="bg1"/>
              </a:solidFill>
              <a:latin typeface="+mn-ea"/>
              <a:cs typeface="Arial" pitchFamily="34" charset="0"/>
            </a:endParaRPr>
          </a:p>
        </p:txBody>
      </p:sp>
      <p:sp>
        <p:nvSpPr>
          <p:cNvPr id="9" name="矩形 8"/>
          <p:cNvSpPr/>
          <p:nvPr/>
        </p:nvSpPr>
        <p:spPr bwMode="gray">
          <a:xfrm>
            <a:off x="4631308" y="3914586"/>
            <a:ext cx="4055493" cy="381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600" kern="0" smtClean="0">
                <a:solidFill>
                  <a:schemeClr val="bg1"/>
                </a:solidFill>
                <a:latin typeface="+mn-ea"/>
                <a:cs typeface="Arial" pitchFamily="34" charset="0"/>
              </a:rPr>
              <a:t>低保真页</a:t>
            </a:r>
            <a:r>
              <a:rPr lang="zh-CN" altLang="en-US" sz="1600" kern="0">
                <a:solidFill>
                  <a:schemeClr val="bg1"/>
                </a:solidFill>
                <a:latin typeface="+mn-ea"/>
                <a:cs typeface="Arial" pitchFamily="34" charset="0"/>
              </a:rPr>
              <a:t>面原型</a:t>
            </a:r>
            <a:endParaRPr lang="en-US" sz="1600" kern="0" err="1">
              <a:solidFill>
                <a:schemeClr val="bg1"/>
              </a:solidFill>
              <a:latin typeface="+mn-ea"/>
              <a:cs typeface="Arial" pitchFamily="34" charset="0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101" y="1562101"/>
            <a:ext cx="2523135" cy="1689099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400" y="1794452"/>
            <a:ext cx="2589016" cy="174884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928" y="1953619"/>
            <a:ext cx="2793572" cy="1881781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8423" y="4292610"/>
            <a:ext cx="2090076" cy="1395488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600" y="4356115"/>
            <a:ext cx="3448316" cy="219073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502" y="4305310"/>
            <a:ext cx="2327797" cy="153669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503" y="5267148"/>
            <a:ext cx="2336333" cy="1279697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 bwMode="gray">
          <a:xfrm>
            <a:off x="444500" y="1181100"/>
            <a:ext cx="4089400" cy="2654300"/>
          </a:xfrm>
          <a:prstGeom prst="rect">
            <a:avLst/>
          </a:prstGeom>
          <a:noFill/>
          <a:ln w="6350">
            <a:solidFill>
              <a:schemeClr val="accent2">
                <a:lumMod val="40000"/>
                <a:lumOff val="60000"/>
              </a:schemeClr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矩形 21"/>
          <p:cNvSpPr/>
          <p:nvPr/>
        </p:nvSpPr>
        <p:spPr bwMode="gray">
          <a:xfrm>
            <a:off x="4610100" y="1181099"/>
            <a:ext cx="4089400" cy="2654300"/>
          </a:xfrm>
          <a:prstGeom prst="rect">
            <a:avLst/>
          </a:prstGeom>
          <a:noFill/>
          <a:ln w="6350">
            <a:solidFill>
              <a:schemeClr val="accent2">
                <a:lumMod val="40000"/>
                <a:lumOff val="60000"/>
              </a:schemeClr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矩形 22"/>
          <p:cNvSpPr/>
          <p:nvPr/>
        </p:nvSpPr>
        <p:spPr bwMode="gray">
          <a:xfrm>
            <a:off x="431799" y="3914586"/>
            <a:ext cx="4089400" cy="2654300"/>
          </a:xfrm>
          <a:prstGeom prst="rect">
            <a:avLst/>
          </a:prstGeom>
          <a:noFill/>
          <a:ln w="6350">
            <a:solidFill>
              <a:schemeClr val="accent2">
                <a:lumMod val="40000"/>
                <a:lumOff val="60000"/>
              </a:schemeClr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矩形 23"/>
          <p:cNvSpPr/>
          <p:nvPr/>
        </p:nvSpPr>
        <p:spPr bwMode="gray">
          <a:xfrm>
            <a:off x="4610101" y="3914586"/>
            <a:ext cx="4089400" cy="2654300"/>
          </a:xfrm>
          <a:prstGeom prst="rect">
            <a:avLst/>
          </a:prstGeom>
          <a:noFill/>
          <a:ln w="6350">
            <a:solidFill>
              <a:schemeClr val="accent2">
                <a:lumMod val="40000"/>
                <a:lumOff val="60000"/>
              </a:schemeClr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216928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主要内容</a:t>
            </a:r>
            <a:endParaRPr lang="zh-HK" alt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318736114"/>
              </p:ext>
            </p:extLst>
          </p:nvPr>
        </p:nvGraphicFramePr>
        <p:xfrm>
          <a:off x="431800" y="1665288"/>
          <a:ext cx="8229339" cy="15624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09249"/>
                <a:gridCol w="720090"/>
              </a:tblGrid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CN" altLang="en-US" sz="2000" b="0" smtClean="0">
                          <a:solidFill>
                            <a:srgbClr val="000000"/>
                          </a:solidFill>
                        </a:rPr>
                        <a:t>工作方法回顾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0" smtClean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CN" altLang="en-US" sz="2000" b="1" smtClean="0">
                          <a:solidFill>
                            <a:srgbClr val="FFFFFF"/>
                          </a:solidFill>
                        </a:rPr>
                        <a:t>详细设计方案介绍</a:t>
                      </a:r>
                      <a:endParaRPr lang="zh-HK" altLang="en-US" sz="2000" b="1">
                        <a:solidFill>
                          <a:srgbClr val="FFFFFF"/>
                        </a:solidFill>
                      </a:endParaRPr>
                    </a:p>
                  </a:txBody>
                  <a:tcPr marL="72009" marR="72009" marT="108014" marB="108014" anchor="ctr">
                    <a:solidFill>
                      <a:srgbClr val="DD441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1" smtClean="0">
                          <a:solidFill>
                            <a:srgbClr val="FFFFFF"/>
                          </a:solidFill>
                        </a:rPr>
                        <a:t>6</a:t>
                      </a:r>
                      <a:endParaRPr lang="zh-HK" altLang="en-US" sz="2000" b="1">
                        <a:solidFill>
                          <a:srgbClr val="FFFFFF"/>
                        </a:solidFill>
                      </a:endParaRPr>
                    </a:p>
                  </a:txBody>
                  <a:tcPr marL="72009" marR="72009" marT="108014" marB="108014" anchor="ctr">
                    <a:solidFill>
                      <a:srgbClr val="DD4411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0" lvl="0" algn="l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zh-HK" altLang="en-US" sz="2000" b="0" smtClean="0">
                          <a:solidFill>
                            <a:srgbClr val="000000"/>
                          </a:solidFill>
                        </a:rPr>
                        <a:t>附录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  <a:tc>
                  <a:txBody>
                    <a:bodyPr vert="horz" wrap="square"/>
                    <a:lstStyle/>
                    <a:p>
                      <a:pPr marL="0" lvl="0" algn="r">
                        <a:spcBef>
                          <a:spcPts val="10"/>
                        </a:spcBef>
                        <a:spcAft>
                          <a:spcPts val="10"/>
                        </a:spcAft>
                      </a:pPr>
                      <a:r>
                        <a:rPr lang="en-US" altLang="zh-HK" sz="2000" b="0" smtClean="0">
                          <a:solidFill>
                            <a:srgbClr val="000000"/>
                          </a:solidFill>
                        </a:rPr>
                        <a:t>45</a:t>
                      </a:r>
                      <a:endParaRPr lang="zh-HK" altLang="en-US" sz="2000" b="0">
                        <a:solidFill>
                          <a:srgbClr val="000000"/>
                        </a:solidFill>
                      </a:endParaRPr>
                    </a:p>
                  </a:txBody>
                  <a:tcPr marL="72009" marR="72009" marT="108014" marB="108014" anchor="ctr"/>
                </a:tc>
              </a:tr>
            </a:tbl>
          </a:graphicData>
        </a:graphic>
      </p:graphicFrame>
    </p:spTree>
    <p:custDataLst>
      <p:tags r:id="rId3"/>
    </p:custDataLst>
    <p:extLst>
      <p:ext uri="{BB962C8B-B14F-4D97-AF65-F5344CB8AC3E}">
        <p14:creationId xmlns:p14="http://schemas.microsoft.com/office/powerpoint/2010/main" val="391909321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数码仓交易业务场景概览</a:t>
            </a:r>
            <a:endParaRPr lang="en-US"/>
          </a:p>
        </p:txBody>
      </p:sp>
      <p:sp>
        <p:nvSpPr>
          <p:cNvPr id="5" name="Rectangle 4"/>
          <p:cNvSpPr/>
          <p:nvPr/>
        </p:nvSpPr>
        <p:spPr bwMode="gray">
          <a:xfrm>
            <a:off x="2991394" y="1396186"/>
            <a:ext cx="5758906" cy="5042205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72000" tIns="72000" rIns="72000" bIns="72000" rtlCol="0" anchor="t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1450" indent="-171450" algn="ctr">
              <a:spcAft>
                <a:spcPts val="300"/>
              </a:spcAft>
              <a:buFont typeface="Wingdings" pitchFamily="2" charset="2"/>
              <a:buChar char="§"/>
            </a:pPr>
            <a:endParaRPr lang="en-US" sz="1600" smtClean="0"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grpSp>
        <p:nvGrpSpPr>
          <p:cNvPr id="100" name="组合 99"/>
          <p:cNvGrpSpPr/>
          <p:nvPr/>
        </p:nvGrpSpPr>
        <p:grpSpPr>
          <a:xfrm>
            <a:off x="7424185" y="5160080"/>
            <a:ext cx="1322038" cy="652866"/>
            <a:chOff x="3439289" y="5528380"/>
            <a:chExt cx="1322038" cy="652866"/>
          </a:xfrm>
        </p:grpSpPr>
        <p:cxnSp>
          <p:nvCxnSpPr>
            <p:cNvPr id="76" name="肘形连接符 35"/>
            <p:cNvCxnSpPr/>
            <p:nvPr/>
          </p:nvCxnSpPr>
          <p:spPr bwMode="auto">
            <a:xfrm>
              <a:off x="3439289" y="5686411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77" name="TextBox 76"/>
            <p:cNvSpPr txBox="1"/>
            <p:nvPr/>
          </p:nvSpPr>
          <p:spPr>
            <a:xfrm>
              <a:off x="4034757" y="5528380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信息流</a:t>
              </a:r>
            </a:p>
          </p:txBody>
        </p:sp>
        <p:cxnSp>
          <p:nvCxnSpPr>
            <p:cNvPr id="78" name="肘形连接符 35"/>
            <p:cNvCxnSpPr/>
            <p:nvPr/>
          </p:nvCxnSpPr>
          <p:spPr bwMode="auto">
            <a:xfrm>
              <a:off x="3439289" y="5882039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chemeClr val="accent5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79" name="TextBox 78"/>
            <p:cNvSpPr txBox="1"/>
            <p:nvPr/>
          </p:nvSpPr>
          <p:spPr>
            <a:xfrm>
              <a:off x="4034757" y="5724008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物流</a:t>
              </a:r>
            </a:p>
          </p:txBody>
        </p:sp>
        <p:cxnSp>
          <p:nvCxnSpPr>
            <p:cNvPr id="80" name="肘形连接符 35"/>
            <p:cNvCxnSpPr/>
            <p:nvPr/>
          </p:nvCxnSpPr>
          <p:spPr bwMode="auto">
            <a:xfrm>
              <a:off x="3439289" y="6077667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81" name="TextBox 80"/>
            <p:cNvSpPr txBox="1"/>
            <p:nvPr/>
          </p:nvSpPr>
          <p:spPr>
            <a:xfrm>
              <a:off x="4034757" y="5919636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资金流</a:t>
              </a:r>
            </a:p>
          </p:txBody>
        </p:sp>
      </p:grpSp>
      <p:sp>
        <p:nvSpPr>
          <p:cNvPr id="88" name="Rectangle 4"/>
          <p:cNvSpPr/>
          <p:nvPr/>
        </p:nvSpPr>
        <p:spPr bwMode="gray">
          <a:xfrm>
            <a:off x="472925" y="1409395"/>
            <a:ext cx="2409975" cy="50422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72000" tIns="72000" rIns="72000" bIns="72000" rtlCol="0" anchor="t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Aft>
                <a:spcPts val="300"/>
              </a:spcAft>
            </a:pP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与传统业务相比</a:t>
            </a:r>
            <a:r>
              <a:rPr lang="en-US" altLang="zh-CN" sz="1400" smtClean="0">
                <a:latin typeface="微软雅黑" pitchFamily="34" charset="-122"/>
                <a:ea typeface="微软雅黑" pitchFamily="34" charset="-122"/>
                <a:cs typeface="Arial"/>
              </a:rPr>
              <a:t>——</a:t>
            </a:r>
          </a:p>
          <a:p>
            <a:pPr>
              <a:spcAft>
                <a:spcPts val="300"/>
              </a:spcAft>
            </a:pPr>
            <a:endParaRPr lang="en-US" altLang="zh-CN" sz="140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>
              <a:spcAft>
                <a:spcPts val="300"/>
              </a:spcAft>
            </a:pP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交易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  <a:cs typeface="Arial"/>
              </a:rPr>
              <a:t>方式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：</a:t>
            </a:r>
            <a:endParaRPr lang="en-US" altLang="zh-CN" sz="1400" smtClean="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>
              <a:spcAft>
                <a:spcPts val="300"/>
              </a:spcAft>
            </a:pPr>
            <a:r>
              <a:rPr lang="en-US" altLang="zh-CN" sz="1400">
                <a:latin typeface="微软雅黑" pitchFamily="34" charset="-122"/>
                <a:ea typeface="微软雅黑" pitchFamily="34" charset="-122"/>
                <a:cs typeface="Arial"/>
              </a:rPr>
              <a:t> </a:t>
            </a:r>
            <a:r>
              <a:rPr lang="en-US" altLang="zh-CN" sz="1400" smtClean="0">
                <a:latin typeface="微软雅黑" pitchFamily="34" charset="-122"/>
                <a:ea typeface="微软雅黑" pitchFamily="34" charset="-122"/>
                <a:cs typeface="Arial"/>
              </a:rPr>
              <a:t>      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增加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  <a:cs typeface="Arial"/>
              </a:rPr>
              <a:t>第三方平台，由卖方提供真实的库存信息、标准化交易流程，帮助买卖双方进行在线信息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沟通</a:t>
            </a:r>
            <a:endParaRPr lang="en-US" altLang="zh-CN" sz="1400" smtClean="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marL="177800" indent="-177800">
              <a:spcAft>
                <a:spcPts val="300"/>
              </a:spcAft>
              <a:buFont typeface="Arial" pitchFamily="34" charset="0"/>
              <a:buChar char="•"/>
            </a:pPr>
            <a:endParaRPr lang="en-US" altLang="zh-CN" sz="1400" smtClean="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>
              <a:spcAft>
                <a:spcPts val="300"/>
              </a:spcAft>
            </a:pP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支付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  <a:cs typeface="Arial"/>
              </a:rPr>
              <a:t>方式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：</a:t>
            </a:r>
            <a:endParaRPr lang="en-US" altLang="zh-CN" sz="1400" smtClean="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>
              <a:spcAft>
                <a:spcPts val="300"/>
              </a:spcAft>
            </a:pPr>
            <a:r>
              <a:rPr lang="en-US" altLang="zh-CN" sz="1400">
                <a:latin typeface="微软雅黑" pitchFamily="34" charset="-122"/>
                <a:ea typeface="微软雅黑" pitchFamily="34" charset="-122"/>
                <a:cs typeface="Arial"/>
              </a:rPr>
              <a:t> </a:t>
            </a:r>
            <a:r>
              <a:rPr lang="en-US" altLang="zh-CN" sz="1400" smtClean="0">
                <a:latin typeface="微软雅黑" pitchFamily="34" charset="-122"/>
                <a:ea typeface="微软雅黑" pitchFamily="34" charset="-122"/>
                <a:cs typeface="Arial"/>
              </a:rPr>
              <a:t>      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  <a:cs typeface="Arial"/>
              </a:rPr>
              <a:t>为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  <a:cs typeface="Arial"/>
              </a:rPr>
              <a:t>解决平台上互不了解的交易双方的信任问题，由买卖双方直接支付转变为通过第三方支付系统完成支付；第三方支付系统和平台实现信息对接，交易达成后经过双方确认再进行支付，降低信用风险，保证交易的安全</a:t>
            </a:r>
            <a:endParaRPr lang="en-US" altLang="zh-CN" sz="1400"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marL="177800" indent="-177800">
              <a:spcAft>
                <a:spcPts val="300"/>
              </a:spcAft>
              <a:buFont typeface="Arial" pitchFamily="34" charset="0"/>
              <a:buChar char="•"/>
            </a:pPr>
            <a:endParaRPr lang="zh-CN" altLang="en-US" sz="1400"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7" name="Rectangle 6"/>
          <p:cNvSpPr/>
          <p:nvPr/>
        </p:nvSpPr>
        <p:spPr bwMode="gray">
          <a:xfrm>
            <a:off x="3135479" y="1314382"/>
            <a:ext cx="1975605" cy="25603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zh-CN" altLang="en-US" sz="1300" b="1">
                <a:solidFill>
                  <a:schemeClr val="bg2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数码仓</a:t>
            </a:r>
            <a:r>
              <a:rPr lang="zh-CN" altLang="en-US" sz="1300" b="1" smtClean="0">
                <a:solidFill>
                  <a:schemeClr val="bg2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场景</a:t>
            </a:r>
            <a:endParaRPr lang="en-US" sz="1300" b="1">
              <a:solidFill>
                <a:schemeClr val="bg2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9" name="Rectangle 22"/>
          <p:cNvSpPr/>
          <p:nvPr/>
        </p:nvSpPr>
        <p:spPr bwMode="gray">
          <a:xfrm>
            <a:off x="6574723" y="3831735"/>
            <a:ext cx="1076474" cy="5738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卖方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Rectangle 23"/>
          <p:cNvSpPr/>
          <p:nvPr/>
        </p:nvSpPr>
        <p:spPr bwMode="gray">
          <a:xfrm>
            <a:off x="4882949" y="3831735"/>
            <a:ext cx="1076474" cy="5738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平台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Rectangle 25"/>
          <p:cNvSpPr/>
          <p:nvPr/>
        </p:nvSpPr>
        <p:spPr bwMode="gray">
          <a:xfrm>
            <a:off x="3110278" y="3831735"/>
            <a:ext cx="1076474" cy="5738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买方</a:t>
            </a:r>
            <a:endParaRPr lang="en-US" altLang="zh-CN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Rectangle 24"/>
          <p:cNvSpPr/>
          <p:nvPr/>
        </p:nvSpPr>
        <p:spPr bwMode="gray">
          <a:xfrm>
            <a:off x="4882949" y="5284748"/>
            <a:ext cx="1076474" cy="5738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数码仓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Rectangle 24"/>
          <p:cNvSpPr/>
          <p:nvPr/>
        </p:nvSpPr>
        <p:spPr bwMode="gray">
          <a:xfrm>
            <a:off x="4804534" y="2315220"/>
            <a:ext cx="1275248" cy="5738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第三方支付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5" name="组合 124"/>
          <p:cNvGrpSpPr/>
          <p:nvPr/>
        </p:nvGrpSpPr>
        <p:grpSpPr>
          <a:xfrm>
            <a:off x="5836116" y="3562633"/>
            <a:ext cx="1129228" cy="588183"/>
            <a:chOff x="5836116" y="3562633"/>
            <a:chExt cx="1129228" cy="588183"/>
          </a:xfrm>
        </p:grpSpPr>
        <p:sp>
          <p:nvSpPr>
            <p:cNvPr id="13" name="TextBox 12"/>
            <p:cNvSpPr txBox="1"/>
            <p:nvPr/>
          </p:nvSpPr>
          <p:spPr>
            <a:xfrm rot="10800000" flipV="1">
              <a:off x="5836116" y="3562633"/>
              <a:ext cx="1129228" cy="354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现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货挂牌</a:t>
              </a:r>
            </a:p>
          </p:txBody>
        </p:sp>
        <p:cxnSp>
          <p:nvCxnSpPr>
            <p:cNvPr id="26" name="Straight Arrow Connector 81"/>
            <p:cNvCxnSpPr/>
            <p:nvPr/>
          </p:nvCxnSpPr>
          <p:spPr bwMode="auto">
            <a:xfrm flipH="1">
              <a:off x="5959422" y="4033295"/>
              <a:ext cx="615302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34" name="组合 121"/>
            <p:cNvGrpSpPr/>
            <p:nvPr/>
          </p:nvGrpSpPr>
          <p:grpSpPr>
            <a:xfrm>
              <a:off x="6206947" y="3867092"/>
              <a:ext cx="142688" cy="283724"/>
              <a:chOff x="3395658" y="4027975"/>
              <a:chExt cx="117472" cy="188994"/>
            </a:xfrm>
          </p:grpSpPr>
          <p:sp>
            <p:nvSpPr>
              <p:cNvPr id="73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3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23" name="组合 122"/>
          <p:cNvGrpSpPr/>
          <p:nvPr/>
        </p:nvGrpSpPr>
        <p:grpSpPr>
          <a:xfrm>
            <a:off x="5959424" y="4405567"/>
            <a:ext cx="1237693" cy="1481979"/>
            <a:chOff x="5959424" y="4405567"/>
            <a:chExt cx="1237693" cy="1481979"/>
          </a:xfrm>
        </p:grpSpPr>
        <p:cxnSp>
          <p:nvCxnSpPr>
            <p:cNvPr id="15" name="肘形连接符 35"/>
            <p:cNvCxnSpPr>
              <a:stCxn id="9" idx="2"/>
              <a:endCxn id="12" idx="3"/>
            </p:cNvCxnSpPr>
            <p:nvPr/>
          </p:nvCxnSpPr>
          <p:spPr bwMode="auto">
            <a:xfrm rot="5400000">
              <a:off x="5953144" y="4411847"/>
              <a:ext cx="1166097" cy="1153537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chemeClr val="accent5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6" name="TextBox 15"/>
            <p:cNvSpPr txBox="1"/>
            <p:nvPr/>
          </p:nvSpPr>
          <p:spPr>
            <a:xfrm>
              <a:off x="6568547" y="5284632"/>
              <a:ext cx="628570" cy="6029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货物入库</a:t>
              </a:r>
              <a:endParaRPr lang="en-US" altLang="zh-CN" sz="1400" smtClean="0">
                <a:latin typeface="微软雅黑" pitchFamily="34" charset="-122"/>
                <a:ea typeface="微软雅黑" pitchFamily="34" charset="-122"/>
              </a:endParaRPr>
            </a:p>
          </p:txBody>
        </p:sp>
        <p:grpSp>
          <p:nvGrpSpPr>
            <p:cNvPr id="35" name="组合 122"/>
            <p:cNvGrpSpPr/>
            <p:nvPr/>
          </p:nvGrpSpPr>
          <p:grpSpPr>
            <a:xfrm>
              <a:off x="6206947" y="5425065"/>
              <a:ext cx="142688" cy="283724"/>
              <a:chOff x="3395658" y="4027975"/>
              <a:chExt cx="117472" cy="188994"/>
            </a:xfrm>
          </p:grpSpPr>
          <p:sp>
            <p:nvSpPr>
              <p:cNvPr id="71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1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29" name="组合 128"/>
          <p:cNvGrpSpPr/>
          <p:nvPr/>
        </p:nvGrpSpPr>
        <p:grpSpPr>
          <a:xfrm>
            <a:off x="5340659" y="2870054"/>
            <a:ext cx="389591" cy="1099431"/>
            <a:chOff x="5340659" y="2870054"/>
            <a:chExt cx="389591" cy="1099431"/>
          </a:xfrm>
        </p:grpSpPr>
        <p:cxnSp>
          <p:nvCxnSpPr>
            <p:cNvPr id="31" name="Straight Arrow Connector 91"/>
            <p:cNvCxnSpPr/>
            <p:nvPr/>
          </p:nvCxnSpPr>
          <p:spPr bwMode="auto">
            <a:xfrm flipH="1">
              <a:off x="5408929" y="2878602"/>
              <a:ext cx="0" cy="953133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2" name="TextBox 31"/>
            <p:cNvSpPr txBox="1"/>
            <p:nvPr/>
          </p:nvSpPr>
          <p:spPr>
            <a:xfrm>
              <a:off x="5415145" y="2870054"/>
              <a:ext cx="315105" cy="1099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支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付确认</a:t>
              </a:r>
            </a:p>
          </p:txBody>
        </p:sp>
        <p:grpSp>
          <p:nvGrpSpPr>
            <p:cNvPr id="36" name="组合 123"/>
            <p:cNvGrpSpPr/>
            <p:nvPr/>
          </p:nvGrpSpPr>
          <p:grpSpPr>
            <a:xfrm>
              <a:off x="5340659" y="3288765"/>
              <a:ext cx="142688" cy="283724"/>
              <a:chOff x="3395658" y="4027975"/>
              <a:chExt cx="117472" cy="188994"/>
            </a:xfrm>
          </p:grpSpPr>
          <p:sp>
            <p:nvSpPr>
              <p:cNvPr id="69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70" name="TextBox 69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8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24" name="组合 123"/>
          <p:cNvGrpSpPr/>
          <p:nvPr/>
        </p:nvGrpSpPr>
        <p:grpSpPr>
          <a:xfrm>
            <a:off x="4961466" y="4375003"/>
            <a:ext cx="437428" cy="1099431"/>
            <a:chOff x="4961466" y="4375003"/>
            <a:chExt cx="437428" cy="1099431"/>
          </a:xfrm>
        </p:grpSpPr>
        <p:sp>
          <p:nvSpPr>
            <p:cNvPr id="24" name="TextBox 23"/>
            <p:cNvSpPr txBox="1"/>
            <p:nvPr/>
          </p:nvSpPr>
          <p:spPr>
            <a:xfrm rot="10800000" flipV="1">
              <a:off x="4961466" y="4375003"/>
              <a:ext cx="313463" cy="1099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提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交仓单</a:t>
              </a:r>
            </a:p>
          </p:txBody>
        </p:sp>
        <p:cxnSp>
          <p:nvCxnSpPr>
            <p:cNvPr id="27" name="Straight Arrow Connector 82"/>
            <p:cNvCxnSpPr/>
            <p:nvPr/>
          </p:nvCxnSpPr>
          <p:spPr bwMode="auto">
            <a:xfrm flipH="1" flipV="1">
              <a:off x="5327028" y="4406424"/>
              <a:ext cx="6944" cy="875566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37" name="组合 124"/>
            <p:cNvGrpSpPr/>
            <p:nvPr/>
          </p:nvGrpSpPr>
          <p:grpSpPr>
            <a:xfrm>
              <a:off x="5256206" y="4832020"/>
              <a:ext cx="142688" cy="283724"/>
              <a:chOff x="3395658" y="4027975"/>
              <a:chExt cx="117472" cy="188994"/>
            </a:xfrm>
          </p:grpSpPr>
          <p:sp>
            <p:nvSpPr>
              <p:cNvPr id="67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8" name="TextBox 67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2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30" name="组合 129"/>
          <p:cNvGrpSpPr/>
          <p:nvPr/>
        </p:nvGrpSpPr>
        <p:grpSpPr>
          <a:xfrm>
            <a:off x="5425698" y="4385542"/>
            <a:ext cx="533725" cy="1099431"/>
            <a:chOff x="5425698" y="4385542"/>
            <a:chExt cx="533725" cy="1099431"/>
          </a:xfrm>
        </p:grpSpPr>
        <p:sp>
          <p:nvSpPr>
            <p:cNvPr id="23" name="TextBox 22"/>
            <p:cNvSpPr txBox="1"/>
            <p:nvPr/>
          </p:nvSpPr>
          <p:spPr>
            <a:xfrm rot="10800000" flipV="1">
              <a:off x="5468993" y="4385542"/>
              <a:ext cx="490430" cy="1099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发货确认</a:t>
              </a:r>
              <a:endParaRPr lang="zh-CN" altLang="en-US" sz="1400" smtClean="0"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28" name="Straight Arrow Connector 83"/>
            <p:cNvCxnSpPr/>
            <p:nvPr/>
          </p:nvCxnSpPr>
          <p:spPr bwMode="auto">
            <a:xfrm>
              <a:off x="5501958" y="4395973"/>
              <a:ext cx="1506" cy="886017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38" name="组合 125"/>
            <p:cNvGrpSpPr/>
            <p:nvPr/>
          </p:nvGrpSpPr>
          <p:grpSpPr>
            <a:xfrm>
              <a:off x="5425698" y="4834661"/>
              <a:ext cx="142688" cy="283724"/>
              <a:chOff x="3395658" y="4027975"/>
              <a:chExt cx="117472" cy="188994"/>
            </a:xfrm>
          </p:grpSpPr>
          <p:sp>
            <p:nvSpPr>
              <p:cNvPr id="65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6" name="TextBox 65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9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27" name="组合 126"/>
          <p:cNvGrpSpPr/>
          <p:nvPr/>
        </p:nvGrpSpPr>
        <p:grpSpPr>
          <a:xfrm>
            <a:off x="4828340" y="2889053"/>
            <a:ext cx="459914" cy="1108272"/>
            <a:chOff x="4828340" y="2889053"/>
            <a:chExt cx="459914" cy="1108272"/>
          </a:xfrm>
        </p:grpSpPr>
        <p:cxnSp>
          <p:nvCxnSpPr>
            <p:cNvPr id="30" name="Straight Arrow Connector 90"/>
            <p:cNvCxnSpPr/>
            <p:nvPr/>
          </p:nvCxnSpPr>
          <p:spPr bwMode="auto">
            <a:xfrm flipH="1" flipV="1">
              <a:off x="5233999" y="2889053"/>
              <a:ext cx="8951" cy="978039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3" name="TextBox 32"/>
            <p:cNvSpPr txBox="1"/>
            <p:nvPr/>
          </p:nvSpPr>
          <p:spPr>
            <a:xfrm rot="10800000" flipV="1">
              <a:off x="4828340" y="2897894"/>
              <a:ext cx="425899" cy="10994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交易受理</a:t>
              </a:r>
            </a:p>
          </p:txBody>
        </p:sp>
        <p:grpSp>
          <p:nvGrpSpPr>
            <p:cNvPr id="40" name="组合 199"/>
            <p:cNvGrpSpPr/>
            <p:nvPr/>
          </p:nvGrpSpPr>
          <p:grpSpPr>
            <a:xfrm>
              <a:off x="5145566" y="3276434"/>
              <a:ext cx="142688" cy="283724"/>
              <a:chOff x="3395658" y="4027975"/>
              <a:chExt cx="117472" cy="188994"/>
            </a:xfrm>
          </p:grpSpPr>
          <p:sp>
            <p:nvSpPr>
              <p:cNvPr id="61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2" name="TextBox 61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6</a:t>
                </a:r>
              </a:p>
            </p:txBody>
          </p:sp>
        </p:grpSp>
      </p:grpSp>
      <p:grpSp>
        <p:nvGrpSpPr>
          <p:cNvPr id="128" name="组合 127"/>
          <p:cNvGrpSpPr/>
          <p:nvPr/>
        </p:nvGrpSpPr>
        <p:grpSpPr>
          <a:xfrm>
            <a:off x="3624210" y="2437807"/>
            <a:ext cx="1180324" cy="1393929"/>
            <a:chOff x="3624210" y="2437807"/>
            <a:chExt cx="1180324" cy="1393929"/>
          </a:xfrm>
        </p:grpSpPr>
        <p:cxnSp>
          <p:nvCxnSpPr>
            <p:cNvPr id="19" name="肘形连接符 38"/>
            <p:cNvCxnSpPr>
              <a:stCxn id="11" idx="0"/>
              <a:endCxn id="29" idx="1"/>
            </p:cNvCxnSpPr>
            <p:nvPr/>
          </p:nvCxnSpPr>
          <p:spPr bwMode="auto">
            <a:xfrm rot="5400000" flipH="1" flipV="1">
              <a:off x="3611725" y="2638927"/>
              <a:ext cx="1229599" cy="1156019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0" name="TextBox 19"/>
            <p:cNvSpPr txBox="1"/>
            <p:nvPr/>
          </p:nvSpPr>
          <p:spPr>
            <a:xfrm>
              <a:off x="3624210" y="2608715"/>
              <a:ext cx="628570" cy="6029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交付货款</a:t>
              </a:r>
            </a:p>
          </p:txBody>
        </p:sp>
        <p:grpSp>
          <p:nvGrpSpPr>
            <p:cNvPr id="42" name="组合 201"/>
            <p:cNvGrpSpPr/>
            <p:nvPr/>
          </p:nvGrpSpPr>
          <p:grpSpPr>
            <a:xfrm>
              <a:off x="4369428" y="2437807"/>
              <a:ext cx="142688" cy="283724"/>
              <a:chOff x="3395658" y="4027975"/>
              <a:chExt cx="117472" cy="188994"/>
            </a:xfrm>
          </p:grpSpPr>
          <p:sp>
            <p:nvSpPr>
              <p:cNvPr id="57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8" name="TextBox 57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7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31" name="组合 130"/>
          <p:cNvGrpSpPr/>
          <p:nvPr/>
        </p:nvGrpSpPr>
        <p:grpSpPr>
          <a:xfrm>
            <a:off x="3591263" y="4405568"/>
            <a:ext cx="1291686" cy="1332566"/>
            <a:chOff x="3591263" y="4405568"/>
            <a:chExt cx="1291686" cy="1332566"/>
          </a:xfrm>
        </p:grpSpPr>
        <p:sp>
          <p:nvSpPr>
            <p:cNvPr id="18" name="TextBox 17"/>
            <p:cNvSpPr txBox="1"/>
            <p:nvPr/>
          </p:nvSpPr>
          <p:spPr>
            <a:xfrm>
              <a:off x="3591263" y="5135220"/>
              <a:ext cx="628570" cy="6029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货权转移</a:t>
              </a:r>
            </a:p>
          </p:txBody>
        </p:sp>
        <p:cxnSp>
          <p:nvCxnSpPr>
            <p:cNvPr id="21" name="肘形连接符 35"/>
            <p:cNvCxnSpPr>
              <a:stCxn id="12" idx="1"/>
              <a:endCxn id="11" idx="2"/>
            </p:cNvCxnSpPr>
            <p:nvPr/>
          </p:nvCxnSpPr>
          <p:spPr bwMode="auto">
            <a:xfrm rot="10800000">
              <a:off x="3648515" y="4405568"/>
              <a:ext cx="1234434" cy="1166097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chemeClr val="accent5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45" name="组合 89"/>
            <p:cNvGrpSpPr/>
            <p:nvPr/>
          </p:nvGrpSpPr>
          <p:grpSpPr>
            <a:xfrm>
              <a:off x="4362783" y="5472734"/>
              <a:ext cx="515293" cy="248258"/>
              <a:chOff x="3338231" y="5083205"/>
              <a:chExt cx="424229" cy="165370"/>
            </a:xfrm>
          </p:grpSpPr>
          <p:sp>
            <p:nvSpPr>
              <p:cNvPr id="53" name="Oval 87"/>
              <p:cNvSpPr/>
              <p:nvPr/>
            </p:nvSpPr>
            <p:spPr bwMode="auto">
              <a:xfrm>
                <a:off x="3406232" y="5106536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4" name="TextBox 53"/>
              <p:cNvSpPr txBox="1"/>
              <p:nvPr/>
            </p:nvSpPr>
            <p:spPr>
              <a:xfrm>
                <a:off x="3338231" y="5083205"/>
                <a:ext cx="424229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10</a:t>
                </a:r>
                <a:endParaRPr lang="en-US" sz="8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133" name="组合 132"/>
          <p:cNvGrpSpPr/>
          <p:nvPr/>
        </p:nvGrpSpPr>
        <p:grpSpPr>
          <a:xfrm>
            <a:off x="5588594" y="2880572"/>
            <a:ext cx="786747" cy="951164"/>
            <a:chOff x="5588594" y="2880572"/>
            <a:chExt cx="786747" cy="951164"/>
          </a:xfrm>
        </p:grpSpPr>
        <p:grpSp>
          <p:nvGrpSpPr>
            <p:cNvPr id="43" name="组合 202"/>
            <p:cNvGrpSpPr/>
            <p:nvPr/>
          </p:nvGrpSpPr>
          <p:grpSpPr>
            <a:xfrm>
              <a:off x="5588594" y="3292776"/>
              <a:ext cx="335738" cy="248259"/>
              <a:chOff x="3189275" y="3723505"/>
              <a:chExt cx="276405" cy="165370"/>
            </a:xfrm>
          </p:grpSpPr>
          <p:sp>
            <p:nvSpPr>
              <p:cNvPr id="55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6" name="TextBox 55"/>
              <p:cNvSpPr txBox="1"/>
              <p:nvPr/>
            </p:nvSpPr>
            <p:spPr>
              <a:xfrm>
                <a:off x="3189275" y="3723505"/>
                <a:ext cx="276405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12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  <p:cxnSp>
          <p:nvCxnSpPr>
            <p:cNvPr id="48" name="Straight Arrow Connector 120"/>
            <p:cNvCxnSpPr/>
            <p:nvPr/>
          </p:nvCxnSpPr>
          <p:spPr bwMode="auto">
            <a:xfrm flipH="1" flipV="1">
              <a:off x="5748281" y="2880572"/>
              <a:ext cx="4090" cy="951164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49" name="TextBox 48"/>
            <p:cNvSpPr txBox="1"/>
            <p:nvPr/>
          </p:nvSpPr>
          <p:spPr>
            <a:xfrm rot="10800000" flipV="1">
              <a:off x="5733441" y="2908054"/>
              <a:ext cx="641900" cy="602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确认收货</a:t>
              </a:r>
            </a:p>
          </p:txBody>
        </p:sp>
      </p:grpSp>
      <p:grpSp>
        <p:nvGrpSpPr>
          <p:cNvPr id="132" name="组合 131"/>
          <p:cNvGrpSpPr/>
          <p:nvPr/>
        </p:nvGrpSpPr>
        <p:grpSpPr>
          <a:xfrm>
            <a:off x="4113809" y="4093814"/>
            <a:ext cx="910816" cy="593142"/>
            <a:chOff x="4113809" y="4093814"/>
            <a:chExt cx="910816" cy="593142"/>
          </a:xfrm>
        </p:grpSpPr>
        <p:cxnSp>
          <p:nvCxnSpPr>
            <p:cNvPr id="44" name="Straight Arrow Connector 114"/>
            <p:cNvCxnSpPr/>
            <p:nvPr/>
          </p:nvCxnSpPr>
          <p:spPr bwMode="auto">
            <a:xfrm>
              <a:off x="4186465" y="4225478"/>
              <a:ext cx="696198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50" name="组合 111"/>
            <p:cNvGrpSpPr/>
            <p:nvPr/>
          </p:nvGrpSpPr>
          <p:grpSpPr>
            <a:xfrm>
              <a:off x="4392368" y="4093814"/>
              <a:ext cx="335743" cy="248259"/>
              <a:chOff x="2214821" y="4357152"/>
              <a:chExt cx="276405" cy="165370"/>
            </a:xfrm>
          </p:grpSpPr>
          <p:sp>
            <p:nvSpPr>
              <p:cNvPr id="51" name="Oval 87"/>
              <p:cNvSpPr/>
              <p:nvPr/>
            </p:nvSpPr>
            <p:spPr bwMode="auto">
              <a:xfrm>
                <a:off x="2268564" y="4386747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2214821" y="4357152"/>
                <a:ext cx="276405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11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  <p:sp>
          <p:nvSpPr>
            <p:cNvPr id="47" name="TextBox 46"/>
            <p:cNvSpPr txBox="1"/>
            <p:nvPr/>
          </p:nvSpPr>
          <p:spPr>
            <a:xfrm rot="10800000" flipV="1">
              <a:off x="4113809" y="4332300"/>
              <a:ext cx="910816" cy="354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确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认收货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4102241" y="3566636"/>
            <a:ext cx="2641971" cy="1118040"/>
            <a:chOff x="4102241" y="3566636"/>
            <a:chExt cx="2641971" cy="1118040"/>
          </a:xfrm>
        </p:grpSpPr>
        <p:sp>
          <p:nvSpPr>
            <p:cNvPr id="22" name="TextBox 21"/>
            <p:cNvSpPr txBox="1"/>
            <p:nvPr/>
          </p:nvSpPr>
          <p:spPr>
            <a:xfrm rot="10800000" flipV="1">
              <a:off x="4102241" y="3566636"/>
              <a:ext cx="910816" cy="354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交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易申请</a:t>
              </a:r>
            </a:p>
          </p:txBody>
        </p:sp>
        <p:cxnSp>
          <p:nvCxnSpPr>
            <p:cNvPr id="25" name="Straight Arrow Connector 80"/>
            <p:cNvCxnSpPr/>
            <p:nvPr/>
          </p:nvCxnSpPr>
          <p:spPr bwMode="auto">
            <a:xfrm>
              <a:off x="4186752" y="4033295"/>
              <a:ext cx="696198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39" name="组合 126"/>
            <p:cNvGrpSpPr/>
            <p:nvPr/>
          </p:nvGrpSpPr>
          <p:grpSpPr>
            <a:xfrm>
              <a:off x="4436284" y="3886614"/>
              <a:ext cx="142688" cy="283724"/>
              <a:chOff x="3395658" y="4027975"/>
              <a:chExt cx="117472" cy="188994"/>
            </a:xfrm>
          </p:grpSpPr>
          <p:sp>
            <p:nvSpPr>
              <p:cNvPr id="63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4" name="TextBox 63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4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  <p:cxnSp>
          <p:nvCxnSpPr>
            <p:cNvPr id="92" name="Straight Arrow Connector 81"/>
            <p:cNvCxnSpPr/>
            <p:nvPr/>
          </p:nvCxnSpPr>
          <p:spPr bwMode="auto">
            <a:xfrm flipH="1">
              <a:off x="5971171" y="4225478"/>
              <a:ext cx="615302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41" name="组合 200"/>
            <p:cNvGrpSpPr/>
            <p:nvPr/>
          </p:nvGrpSpPr>
          <p:grpSpPr>
            <a:xfrm>
              <a:off x="6208203" y="4066934"/>
              <a:ext cx="142688" cy="283724"/>
              <a:chOff x="3395658" y="4027975"/>
              <a:chExt cx="117472" cy="188994"/>
            </a:xfrm>
          </p:grpSpPr>
          <p:sp>
            <p:nvSpPr>
              <p:cNvPr id="59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0" name="TextBox 59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5</a:t>
                </a:r>
              </a:p>
            </p:txBody>
          </p:sp>
        </p:grpSp>
        <p:sp>
          <p:nvSpPr>
            <p:cNvPr id="93" name="TextBox 92"/>
            <p:cNvSpPr txBox="1"/>
            <p:nvPr/>
          </p:nvSpPr>
          <p:spPr>
            <a:xfrm rot="10800000" flipV="1">
              <a:off x="5833396" y="4330020"/>
              <a:ext cx="910816" cy="354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交易协商</a:t>
              </a:r>
            </a:p>
          </p:txBody>
        </p:sp>
      </p:grpSp>
      <p:grpSp>
        <p:nvGrpSpPr>
          <p:cNvPr id="134" name="组合 133"/>
          <p:cNvGrpSpPr/>
          <p:nvPr/>
        </p:nvGrpSpPr>
        <p:grpSpPr>
          <a:xfrm>
            <a:off x="6079782" y="2455539"/>
            <a:ext cx="1079582" cy="1376196"/>
            <a:chOff x="6079782" y="2455539"/>
            <a:chExt cx="1079582" cy="1376196"/>
          </a:xfrm>
        </p:grpSpPr>
        <p:cxnSp>
          <p:nvCxnSpPr>
            <p:cNvPr id="14" name="肘形连接符 38"/>
            <p:cNvCxnSpPr>
              <a:stCxn id="29" idx="3"/>
              <a:endCxn id="9" idx="0"/>
            </p:cNvCxnSpPr>
            <p:nvPr/>
          </p:nvCxnSpPr>
          <p:spPr bwMode="auto">
            <a:xfrm>
              <a:off x="6079782" y="2602136"/>
              <a:ext cx="1033178" cy="1229599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7" name="TextBox 16"/>
            <p:cNvSpPr txBox="1"/>
            <p:nvPr/>
          </p:nvSpPr>
          <p:spPr>
            <a:xfrm>
              <a:off x="6530794" y="2616197"/>
              <a:ext cx="628570" cy="6029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支付货款</a:t>
              </a:r>
            </a:p>
          </p:txBody>
        </p:sp>
        <p:grpSp>
          <p:nvGrpSpPr>
            <p:cNvPr id="96" name="组合 202"/>
            <p:cNvGrpSpPr/>
            <p:nvPr/>
          </p:nvGrpSpPr>
          <p:grpSpPr>
            <a:xfrm>
              <a:off x="6222343" y="2455539"/>
              <a:ext cx="335738" cy="248259"/>
              <a:chOff x="3189275" y="3723505"/>
              <a:chExt cx="276405" cy="165370"/>
            </a:xfrm>
          </p:grpSpPr>
          <p:sp>
            <p:nvSpPr>
              <p:cNvPr id="97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98" name="TextBox 97"/>
              <p:cNvSpPr txBox="1"/>
              <p:nvPr/>
            </p:nvSpPr>
            <p:spPr>
              <a:xfrm>
                <a:off x="3189275" y="3723505"/>
                <a:ext cx="276405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13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sp>
        <p:nvSpPr>
          <p:cNvPr id="101" name="TextBox 100"/>
          <p:cNvSpPr txBox="1"/>
          <p:nvPr/>
        </p:nvSpPr>
        <p:spPr>
          <a:xfrm>
            <a:off x="3283836" y="1743200"/>
            <a:ext cx="5059533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>
              <a:spcAft>
                <a:spcPts val="300"/>
              </a:spcAft>
              <a:buFont typeface="Arial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数码仓：仓库将升级为经过数码仓技术部署的五矿自有或钢铁流通</a:t>
            </a:r>
            <a:r>
              <a:rPr lang="en-US" altLang="zh-CN" sz="1400">
                <a:latin typeface="微软雅黑" pitchFamily="34" charset="-122"/>
                <a:ea typeface="微软雅黑" pitchFamily="34" charset="-122"/>
              </a:rPr>
              <a:t>e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联盟仓库；仓库与平台实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现信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息对接</a:t>
            </a:r>
          </a:p>
        </p:txBody>
      </p:sp>
      <p:grpSp>
        <p:nvGrpSpPr>
          <p:cNvPr id="135" name="组合 134"/>
          <p:cNvGrpSpPr/>
          <p:nvPr/>
        </p:nvGrpSpPr>
        <p:grpSpPr>
          <a:xfrm>
            <a:off x="3441700" y="4395973"/>
            <a:ext cx="3848100" cy="1940720"/>
            <a:chOff x="3441700" y="4395973"/>
            <a:chExt cx="3848100" cy="1940720"/>
          </a:xfrm>
        </p:grpSpPr>
        <p:cxnSp>
          <p:nvCxnSpPr>
            <p:cNvPr id="114" name="直接连接符 113"/>
            <p:cNvCxnSpPr/>
            <p:nvPr/>
          </p:nvCxnSpPr>
          <p:spPr>
            <a:xfrm>
              <a:off x="3441700" y="5994400"/>
              <a:ext cx="3848100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箭头连接符 115"/>
            <p:cNvCxnSpPr/>
            <p:nvPr/>
          </p:nvCxnSpPr>
          <p:spPr>
            <a:xfrm flipH="1" flipV="1">
              <a:off x="7289800" y="4406424"/>
              <a:ext cx="0" cy="1587976"/>
            </a:xfrm>
            <a:prstGeom prst="straightConnector1">
              <a:avLst/>
            </a:prstGeom>
            <a:ln w="12700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TextBox 116"/>
            <p:cNvSpPr txBox="1"/>
            <p:nvPr/>
          </p:nvSpPr>
          <p:spPr>
            <a:xfrm rot="10800000" flipV="1">
              <a:off x="4970290" y="6028916"/>
              <a:ext cx="91081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发票交递</a:t>
              </a:r>
            </a:p>
          </p:txBody>
        </p:sp>
        <p:cxnSp>
          <p:nvCxnSpPr>
            <p:cNvPr id="119" name="直接箭头连接符 118"/>
            <p:cNvCxnSpPr/>
            <p:nvPr/>
          </p:nvCxnSpPr>
          <p:spPr>
            <a:xfrm flipH="1" flipV="1">
              <a:off x="3441700" y="4395973"/>
              <a:ext cx="0" cy="1598427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grpSp>
          <p:nvGrpSpPr>
            <p:cNvPr id="120" name="组合 202"/>
            <p:cNvGrpSpPr/>
            <p:nvPr/>
          </p:nvGrpSpPr>
          <p:grpSpPr>
            <a:xfrm>
              <a:off x="5285814" y="5858592"/>
              <a:ext cx="335738" cy="215444"/>
              <a:chOff x="3189275" y="3723505"/>
              <a:chExt cx="276405" cy="143511"/>
            </a:xfrm>
          </p:grpSpPr>
          <p:sp>
            <p:nvSpPr>
              <p:cNvPr id="121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122" name="TextBox 121"/>
              <p:cNvSpPr txBox="1"/>
              <p:nvPr/>
            </p:nvSpPr>
            <p:spPr>
              <a:xfrm>
                <a:off x="3189275" y="3723505"/>
                <a:ext cx="276405" cy="143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14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805094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诚意金</a:t>
            </a:r>
            <a:r>
              <a:rPr lang="zh-CN" altLang="en-US" smtClean="0"/>
              <a:t>交</a:t>
            </a:r>
            <a:r>
              <a:rPr lang="zh-CN" altLang="en-US"/>
              <a:t>易业务场景概览</a:t>
            </a:r>
            <a:endParaRPr lang="zh-HK" altLang="en-US"/>
          </a:p>
        </p:txBody>
      </p:sp>
      <p:sp>
        <p:nvSpPr>
          <p:cNvPr id="4" name="Rectangle 4"/>
          <p:cNvSpPr/>
          <p:nvPr/>
        </p:nvSpPr>
        <p:spPr bwMode="gray">
          <a:xfrm>
            <a:off x="954929" y="1487030"/>
            <a:ext cx="6969872" cy="4914317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72000" tIns="72000" rIns="72000" bIns="72000" rtlCol="0" anchor="t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1450" indent="-171450" algn="ctr">
              <a:spcAft>
                <a:spcPts val="300"/>
              </a:spcAft>
              <a:buFont typeface="Wingdings" pitchFamily="2" charset="2"/>
              <a:buChar char="§"/>
            </a:pPr>
            <a:endParaRPr lang="en-US" sz="1600" smtClean="0"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grpSp>
        <p:nvGrpSpPr>
          <p:cNvPr id="198" name="组合 197"/>
          <p:cNvGrpSpPr/>
          <p:nvPr/>
        </p:nvGrpSpPr>
        <p:grpSpPr>
          <a:xfrm>
            <a:off x="6626989" y="5375980"/>
            <a:ext cx="1322038" cy="652866"/>
            <a:chOff x="4963289" y="5528380"/>
            <a:chExt cx="1322038" cy="652866"/>
          </a:xfrm>
        </p:grpSpPr>
        <p:cxnSp>
          <p:nvCxnSpPr>
            <p:cNvPr id="72" name="肘形连接符 35"/>
            <p:cNvCxnSpPr/>
            <p:nvPr/>
          </p:nvCxnSpPr>
          <p:spPr bwMode="auto">
            <a:xfrm>
              <a:off x="4963289" y="5686411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73" name="TextBox 72"/>
            <p:cNvSpPr txBox="1"/>
            <p:nvPr/>
          </p:nvSpPr>
          <p:spPr>
            <a:xfrm>
              <a:off x="5558757" y="5528380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信息流</a:t>
              </a:r>
            </a:p>
          </p:txBody>
        </p:sp>
        <p:cxnSp>
          <p:nvCxnSpPr>
            <p:cNvPr id="74" name="肘形连接符 35"/>
            <p:cNvCxnSpPr/>
            <p:nvPr/>
          </p:nvCxnSpPr>
          <p:spPr bwMode="auto">
            <a:xfrm>
              <a:off x="4963289" y="5882039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chemeClr val="accent5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75" name="TextBox 74"/>
            <p:cNvSpPr txBox="1"/>
            <p:nvPr/>
          </p:nvSpPr>
          <p:spPr>
            <a:xfrm>
              <a:off x="5558757" y="5724008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物流</a:t>
              </a:r>
            </a:p>
          </p:txBody>
        </p:sp>
        <p:cxnSp>
          <p:nvCxnSpPr>
            <p:cNvPr id="76" name="肘形连接符 35"/>
            <p:cNvCxnSpPr/>
            <p:nvPr/>
          </p:nvCxnSpPr>
          <p:spPr bwMode="auto">
            <a:xfrm>
              <a:off x="4963289" y="6077667"/>
              <a:ext cx="622989" cy="1"/>
            </a:xfrm>
            <a:prstGeom prst="bentConnector3">
              <a:avLst>
                <a:gd name="adj1" fmla="val 50000"/>
              </a:avLst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77" name="TextBox 76"/>
            <p:cNvSpPr txBox="1"/>
            <p:nvPr/>
          </p:nvSpPr>
          <p:spPr>
            <a:xfrm>
              <a:off x="5558757" y="5919636"/>
              <a:ext cx="72657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100" smtClean="0">
                  <a:latin typeface="微软雅黑" pitchFamily="34" charset="-122"/>
                  <a:ea typeface="微软雅黑" pitchFamily="34" charset="-122"/>
                </a:rPr>
                <a:t>资金流</a:t>
              </a:r>
            </a:p>
          </p:txBody>
        </p:sp>
      </p:grpSp>
      <p:sp>
        <p:nvSpPr>
          <p:cNvPr id="85" name="Rectangle 6"/>
          <p:cNvSpPr/>
          <p:nvPr/>
        </p:nvSpPr>
        <p:spPr bwMode="gray">
          <a:xfrm>
            <a:off x="1147357" y="1365182"/>
            <a:ext cx="1975605" cy="25603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72000" tIns="72000" rIns="72000" bIns="72000" rtlCol="0" anchor="ctr" anchorCtr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Aft>
                <a:spcPts val="300"/>
              </a:spcAft>
            </a:pPr>
            <a:r>
              <a:rPr lang="zh-CN" altLang="en-US" sz="1300" b="1" smtClean="0">
                <a:solidFill>
                  <a:schemeClr val="bg2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诚意金场景</a:t>
            </a:r>
            <a:endParaRPr lang="en-US" sz="1300" b="1">
              <a:solidFill>
                <a:schemeClr val="bg2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  <p:sp>
        <p:nvSpPr>
          <p:cNvPr id="5" name="Rectangle 22"/>
          <p:cNvSpPr/>
          <p:nvPr/>
        </p:nvSpPr>
        <p:spPr bwMode="gray">
          <a:xfrm>
            <a:off x="5289599" y="4136510"/>
            <a:ext cx="1092271" cy="58281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卖方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Rectangle 23"/>
          <p:cNvSpPr/>
          <p:nvPr/>
        </p:nvSpPr>
        <p:spPr bwMode="gray">
          <a:xfrm>
            <a:off x="3572998" y="4121646"/>
            <a:ext cx="1092271" cy="58281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平台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Rectangle 25"/>
          <p:cNvSpPr/>
          <p:nvPr/>
        </p:nvSpPr>
        <p:spPr bwMode="gray">
          <a:xfrm>
            <a:off x="1774313" y="4147246"/>
            <a:ext cx="1092271" cy="58281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买方</a:t>
            </a:r>
            <a:endParaRPr lang="en-US" altLang="zh-CN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Rectangle 24"/>
          <p:cNvSpPr/>
          <p:nvPr/>
        </p:nvSpPr>
        <p:spPr bwMode="gray">
          <a:xfrm>
            <a:off x="3493433" y="2467276"/>
            <a:ext cx="1178653" cy="58281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57600" tIns="10800" rIns="57600" bIns="10800" anchor="ctr"/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buClr>
                <a:srgbClr val="000000"/>
              </a:buClr>
              <a:buSzTx/>
            </a:pPr>
            <a:r>
              <a:rPr lang="zh-CN" altLang="en-US" sz="1600" b="1" smtClean="0">
                <a:latin typeface="微软雅黑" pitchFamily="34" charset="-122"/>
                <a:ea typeface="微软雅黑" pitchFamily="34" charset="-122"/>
              </a:rPr>
              <a:t>第三方支付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17" name="组合 216"/>
          <p:cNvGrpSpPr/>
          <p:nvPr/>
        </p:nvGrpSpPr>
        <p:grpSpPr>
          <a:xfrm>
            <a:off x="4540153" y="3818606"/>
            <a:ext cx="1145799" cy="641977"/>
            <a:chOff x="3257453" y="3818606"/>
            <a:chExt cx="1145799" cy="641977"/>
          </a:xfrm>
        </p:grpSpPr>
        <p:sp>
          <p:nvSpPr>
            <p:cNvPr id="9" name="TextBox 8"/>
            <p:cNvSpPr txBox="1"/>
            <p:nvPr/>
          </p:nvSpPr>
          <p:spPr>
            <a:xfrm rot="10800000" flipV="1">
              <a:off x="3257453" y="3818606"/>
              <a:ext cx="1145799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现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货挂牌</a:t>
              </a:r>
            </a:p>
          </p:txBody>
        </p:sp>
        <p:cxnSp>
          <p:nvCxnSpPr>
            <p:cNvPr id="22" name="Straight Arrow Connector 81"/>
            <p:cNvCxnSpPr/>
            <p:nvPr/>
          </p:nvCxnSpPr>
          <p:spPr bwMode="auto">
            <a:xfrm flipH="1">
              <a:off x="3382569" y="4341223"/>
              <a:ext cx="624332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30" name="组合 121"/>
            <p:cNvGrpSpPr/>
            <p:nvPr/>
          </p:nvGrpSpPr>
          <p:grpSpPr>
            <a:xfrm>
              <a:off x="3633726" y="4172419"/>
              <a:ext cx="144782" cy="288164"/>
              <a:chOff x="3395658" y="4027975"/>
              <a:chExt cx="117472" cy="188994"/>
            </a:xfrm>
          </p:grpSpPr>
          <p:sp>
            <p:nvSpPr>
              <p:cNvPr id="31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1</a:t>
                </a:r>
              </a:p>
            </p:txBody>
          </p:sp>
        </p:grpSp>
      </p:grpSp>
      <p:grpSp>
        <p:nvGrpSpPr>
          <p:cNvPr id="220" name="组合 219"/>
          <p:cNvGrpSpPr/>
          <p:nvPr/>
        </p:nvGrpSpPr>
        <p:grpSpPr>
          <a:xfrm>
            <a:off x="2295787" y="2611181"/>
            <a:ext cx="1210346" cy="1536065"/>
            <a:chOff x="1013087" y="2611181"/>
            <a:chExt cx="1210346" cy="1536065"/>
          </a:xfrm>
        </p:grpSpPr>
        <p:cxnSp>
          <p:nvCxnSpPr>
            <p:cNvPr id="15" name="肘形连接符 38"/>
            <p:cNvCxnSpPr>
              <a:stCxn id="7" idx="0"/>
              <a:endCxn id="25" idx="1"/>
            </p:cNvCxnSpPr>
            <p:nvPr/>
          </p:nvCxnSpPr>
          <p:spPr bwMode="auto">
            <a:xfrm rot="5400000" flipH="1" flipV="1">
              <a:off x="942659" y="2866472"/>
              <a:ext cx="1388564" cy="1172984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6" name="TextBox 15"/>
            <p:cNvSpPr txBox="1"/>
            <p:nvPr/>
          </p:nvSpPr>
          <p:spPr>
            <a:xfrm>
              <a:off x="1013087" y="2765363"/>
              <a:ext cx="637794" cy="612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交付货款</a:t>
              </a:r>
            </a:p>
          </p:txBody>
        </p:sp>
        <p:grpSp>
          <p:nvGrpSpPr>
            <p:cNvPr id="48" name="组合 199"/>
            <p:cNvGrpSpPr/>
            <p:nvPr/>
          </p:nvGrpSpPr>
          <p:grpSpPr>
            <a:xfrm>
              <a:off x="1833567" y="2611181"/>
              <a:ext cx="144782" cy="288164"/>
              <a:chOff x="3395658" y="4027975"/>
              <a:chExt cx="117472" cy="188994"/>
            </a:xfrm>
          </p:grpSpPr>
          <p:sp>
            <p:nvSpPr>
              <p:cNvPr id="49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5</a:t>
                </a:r>
              </a:p>
            </p:txBody>
          </p:sp>
        </p:grpSp>
      </p:grpSp>
      <p:grpSp>
        <p:nvGrpSpPr>
          <p:cNvPr id="219" name="组合 218"/>
          <p:cNvGrpSpPr/>
          <p:nvPr/>
        </p:nvGrpSpPr>
        <p:grpSpPr>
          <a:xfrm>
            <a:off x="3517587" y="3050087"/>
            <a:ext cx="485920" cy="1125617"/>
            <a:chOff x="2234887" y="3050087"/>
            <a:chExt cx="485920" cy="1125617"/>
          </a:xfrm>
        </p:grpSpPr>
        <p:cxnSp>
          <p:nvCxnSpPr>
            <p:cNvPr id="26" name="Straight Arrow Connector 90"/>
            <p:cNvCxnSpPr/>
            <p:nvPr/>
          </p:nvCxnSpPr>
          <p:spPr bwMode="auto">
            <a:xfrm flipH="1" flipV="1">
              <a:off x="2646499" y="3050087"/>
              <a:ext cx="0" cy="1086422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9" name="TextBox 28"/>
            <p:cNvSpPr txBox="1"/>
            <p:nvPr/>
          </p:nvSpPr>
          <p:spPr>
            <a:xfrm rot="10800000" flipV="1">
              <a:off x="2234887" y="3059068"/>
              <a:ext cx="432149" cy="11166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交易受理</a:t>
              </a:r>
            </a:p>
          </p:txBody>
        </p:sp>
        <p:grpSp>
          <p:nvGrpSpPr>
            <p:cNvPr id="51" name="组合 200"/>
            <p:cNvGrpSpPr/>
            <p:nvPr/>
          </p:nvGrpSpPr>
          <p:grpSpPr>
            <a:xfrm>
              <a:off x="2576025" y="3438995"/>
              <a:ext cx="144782" cy="288164"/>
              <a:chOff x="3395658" y="4027975"/>
              <a:chExt cx="117472" cy="188994"/>
            </a:xfrm>
          </p:grpSpPr>
          <p:sp>
            <p:nvSpPr>
              <p:cNvPr id="52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4</a:t>
                </a:r>
              </a:p>
            </p:txBody>
          </p:sp>
        </p:grpSp>
      </p:grpSp>
      <p:grpSp>
        <p:nvGrpSpPr>
          <p:cNvPr id="221" name="组合 220"/>
          <p:cNvGrpSpPr/>
          <p:nvPr/>
        </p:nvGrpSpPr>
        <p:grpSpPr>
          <a:xfrm>
            <a:off x="4033430" y="3030792"/>
            <a:ext cx="399402" cy="1095104"/>
            <a:chOff x="2750730" y="3030792"/>
            <a:chExt cx="399402" cy="1095104"/>
          </a:xfrm>
        </p:grpSpPr>
        <p:cxnSp>
          <p:nvCxnSpPr>
            <p:cNvPr id="27" name="Straight Arrow Connector 91"/>
            <p:cNvCxnSpPr/>
            <p:nvPr/>
          </p:nvCxnSpPr>
          <p:spPr bwMode="auto">
            <a:xfrm rot="10800000" flipH="1" flipV="1">
              <a:off x="2823996" y="3039474"/>
              <a:ext cx="0" cy="1086422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8" name="TextBox 27"/>
            <p:cNvSpPr txBox="1"/>
            <p:nvPr/>
          </p:nvSpPr>
          <p:spPr>
            <a:xfrm>
              <a:off x="2804531" y="3030792"/>
              <a:ext cx="345601" cy="9679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支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付确认</a:t>
              </a:r>
            </a:p>
          </p:txBody>
        </p:sp>
        <p:grpSp>
          <p:nvGrpSpPr>
            <p:cNvPr id="54" name="组合 201"/>
            <p:cNvGrpSpPr/>
            <p:nvPr/>
          </p:nvGrpSpPr>
          <p:grpSpPr>
            <a:xfrm>
              <a:off x="2750730" y="3438995"/>
              <a:ext cx="144782" cy="288164"/>
              <a:chOff x="3395658" y="4027975"/>
              <a:chExt cx="117472" cy="188994"/>
            </a:xfrm>
          </p:grpSpPr>
          <p:sp>
            <p:nvSpPr>
              <p:cNvPr id="55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6" name="TextBox 55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6</a:t>
                </a:r>
              </a:p>
            </p:txBody>
          </p:sp>
        </p:grpSp>
      </p:grpSp>
      <p:grpSp>
        <p:nvGrpSpPr>
          <p:cNvPr id="228" name="组合 227"/>
          <p:cNvGrpSpPr/>
          <p:nvPr/>
        </p:nvGrpSpPr>
        <p:grpSpPr>
          <a:xfrm>
            <a:off x="4684786" y="2612906"/>
            <a:ext cx="1198033" cy="1523604"/>
            <a:chOff x="3402086" y="2612906"/>
            <a:chExt cx="1198033" cy="1523604"/>
          </a:xfrm>
        </p:grpSpPr>
        <p:cxnSp>
          <p:nvCxnSpPr>
            <p:cNvPr id="10" name="肘形连接符 38"/>
            <p:cNvCxnSpPr>
              <a:stCxn id="25" idx="3"/>
              <a:endCxn id="5" idx="0"/>
            </p:cNvCxnSpPr>
            <p:nvPr/>
          </p:nvCxnSpPr>
          <p:spPr bwMode="auto">
            <a:xfrm>
              <a:off x="3402086" y="2758682"/>
              <a:ext cx="1163649" cy="1377828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rgbClr val="00B050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3" name="TextBox 12"/>
            <p:cNvSpPr txBox="1"/>
            <p:nvPr/>
          </p:nvSpPr>
          <p:spPr>
            <a:xfrm>
              <a:off x="3962325" y="2772962"/>
              <a:ext cx="637794" cy="612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支付货款</a:t>
              </a:r>
            </a:p>
          </p:txBody>
        </p:sp>
        <p:grpSp>
          <p:nvGrpSpPr>
            <p:cNvPr id="57" name="组合 202"/>
            <p:cNvGrpSpPr/>
            <p:nvPr/>
          </p:nvGrpSpPr>
          <p:grpSpPr>
            <a:xfrm>
              <a:off x="3535785" y="2612906"/>
              <a:ext cx="340665" cy="215506"/>
              <a:chOff x="3189275" y="3723505"/>
              <a:chExt cx="276405" cy="141341"/>
            </a:xfrm>
          </p:grpSpPr>
          <p:sp>
            <p:nvSpPr>
              <p:cNvPr id="58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59" name="TextBox 58"/>
              <p:cNvSpPr txBox="1"/>
              <p:nvPr/>
            </p:nvSpPr>
            <p:spPr>
              <a:xfrm>
                <a:off x="3189275" y="3723505"/>
                <a:ext cx="276405" cy="1413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11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227" name="组合 226"/>
          <p:cNvGrpSpPr/>
          <p:nvPr/>
        </p:nvGrpSpPr>
        <p:grpSpPr>
          <a:xfrm>
            <a:off x="4327838" y="3041461"/>
            <a:ext cx="785212" cy="1086422"/>
            <a:chOff x="3045138" y="3041461"/>
            <a:chExt cx="785212" cy="1086422"/>
          </a:xfrm>
        </p:grpSpPr>
        <p:cxnSp>
          <p:nvCxnSpPr>
            <p:cNvPr id="65" name="Straight Arrow Connector 120"/>
            <p:cNvCxnSpPr/>
            <p:nvPr/>
          </p:nvCxnSpPr>
          <p:spPr bwMode="auto">
            <a:xfrm flipH="1" flipV="1">
              <a:off x="3194098" y="3041461"/>
              <a:ext cx="0" cy="1086422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66" name="TextBox 65"/>
            <p:cNvSpPr txBox="1"/>
            <p:nvPr/>
          </p:nvSpPr>
          <p:spPr>
            <a:xfrm rot="10800000" flipV="1">
              <a:off x="3179042" y="3069372"/>
              <a:ext cx="651308" cy="612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确认收货</a:t>
              </a:r>
            </a:p>
          </p:txBody>
        </p:sp>
        <p:grpSp>
          <p:nvGrpSpPr>
            <p:cNvPr id="67" name="组合 111"/>
            <p:cNvGrpSpPr/>
            <p:nvPr/>
          </p:nvGrpSpPr>
          <p:grpSpPr>
            <a:xfrm>
              <a:off x="3045138" y="3466260"/>
              <a:ext cx="340665" cy="252144"/>
              <a:chOff x="3189275" y="3723505"/>
              <a:chExt cx="276405" cy="165370"/>
            </a:xfrm>
          </p:grpSpPr>
          <p:sp>
            <p:nvSpPr>
              <p:cNvPr id="68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9" name="TextBox 68"/>
              <p:cNvSpPr txBox="1"/>
              <p:nvPr/>
            </p:nvSpPr>
            <p:spPr>
              <a:xfrm>
                <a:off x="3189275" y="3723505"/>
                <a:ext cx="276405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10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226" name="组合 225"/>
          <p:cNvGrpSpPr/>
          <p:nvPr/>
        </p:nvGrpSpPr>
        <p:grpSpPr>
          <a:xfrm>
            <a:off x="2780833" y="4393460"/>
            <a:ext cx="924182" cy="686067"/>
            <a:chOff x="1498133" y="4393460"/>
            <a:chExt cx="924182" cy="686067"/>
          </a:xfrm>
        </p:grpSpPr>
        <p:cxnSp>
          <p:nvCxnSpPr>
            <p:cNvPr id="60" name="Straight Arrow Connector 114"/>
            <p:cNvCxnSpPr/>
            <p:nvPr/>
          </p:nvCxnSpPr>
          <p:spPr bwMode="auto">
            <a:xfrm>
              <a:off x="1583593" y="4536413"/>
              <a:ext cx="706415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61" name="组合 89"/>
            <p:cNvGrpSpPr/>
            <p:nvPr/>
          </p:nvGrpSpPr>
          <p:grpSpPr>
            <a:xfrm>
              <a:off x="1762498" y="4393460"/>
              <a:ext cx="522855" cy="252144"/>
              <a:chOff x="3338231" y="4040167"/>
              <a:chExt cx="424229" cy="165370"/>
            </a:xfrm>
          </p:grpSpPr>
          <p:sp>
            <p:nvSpPr>
              <p:cNvPr id="62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63" name="TextBox 62"/>
              <p:cNvSpPr txBox="1"/>
              <p:nvPr/>
            </p:nvSpPr>
            <p:spPr>
              <a:xfrm>
                <a:off x="3338231" y="4040167"/>
                <a:ext cx="424229" cy="165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 9</a:t>
                </a:r>
                <a:endParaRPr lang="en-US" sz="8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  <p:sp>
          <p:nvSpPr>
            <p:cNvPr id="87" name="TextBox 86"/>
            <p:cNvSpPr txBox="1"/>
            <p:nvPr/>
          </p:nvSpPr>
          <p:spPr>
            <a:xfrm rot="10800000" flipV="1">
              <a:off x="1498133" y="4719321"/>
              <a:ext cx="924182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确认收货</a:t>
              </a:r>
            </a:p>
          </p:txBody>
        </p:sp>
      </p:grpSp>
      <p:grpSp>
        <p:nvGrpSpPr>
          <p:cNvPr id="218" name="组合 217"/>
          <p:cNvGrpSpPr/>
          <p:nvPr/>
        </p:nvGrpSpPr>
        <p:grpSpPr>
          <a:xfrm>
            <a:off x="2780833" y="3867262"/>
            <a:ext cx="2657566" cy="1167675"/>
            <a:chOff x="1498133" y="3867262"/>
            <a:chExt cx="2657566" cy="1167675"/>
          </a:xfrm>
        </p:grpSpPr>
        <p:sp>
          <p:nvSpPr>
            <p:cNvPr id="18" name="TextBox 17"/>
            <p:cNvSpPr txBox="1"/>
            <p:nvPr/>
          </p:nvSpPr>
          <p:spPr>
            <a:xfrm rot="10800000" flipV="1">
              <a:off x="1498133" y="3867262"/>
              <a:ext cx="924182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交</a:t>
              </a:r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易申请</a:t>
              </a:r>
            </a:p>
          </p:txBody>
        </p:sp>
        <p:cxnSp>
          <p:nvCxnSpPr>
            <p:cNvPr id="21" name="Straight Arrow Connector 80"/>
            <p:cNvCxnSpPr/>
            <p:nvPr/>
          </p:nvCxnSpPr>
          <p:spPr bwMode="auto">
            <a:xfrm>
              <a:off x="1583884" y="4341223"/>
              <a:ext cx="706415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45" name="组合 126"/>
            <p:cNvGrpSpPr/>
            <p:nvPr/>
          </p:nvGrpSpPr>
          <p:grpSpPr>
            <a:xfrm>
              <a:off x="1833567" y="4179682"/>
              <a:ext cx="144782" cy="288164"/>
              <a:chOff x="3395658" y="4027975"/>
              <a:chExt cx="117472" cy="188994"/>
            </a:xfrm>
          </p:grpSpPr>
          <p:sp>
            <p:nvSpPr>
              <p:cNvPr id="46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2</a:t>
                </a:r>
              </a:p>
            </p:txBody>
          </p:sp>
        </p:grpSp>
        <p:cxnSp>
          <p:nvCxnSpPr>
            <p:cNvPr id="88" name="Straight Arrow Connector 81"/>
            <p:cNvCxnSpPr/>
            <p:nvPr/>
          </p:nvCxnSpPr>
          <p:spPr bwMode="auto">
            <a:xfrm flipH="1">
              <a:off x="3394489" y="4536413"/>
              <a:ext cx="624332" cy="0"/>
            </a:xfrm>
            <a:prstGeom prst="straightConnector1">
              <a:avLst/>
            </a:prstGeom>
            <a:solidFill>
              <a:schemeClr val="bg1"/>
            </a:solidFill>
            <a:ln w="9525" cap="flat" cmpd="sng" algn="ctr">
              <a:solidFill>
                <a:schemeClr val="accent4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89" name="TextBox 88"/>
            <p:cNvSpPr txBox="1"/>
            <p:nvPr/>
          </p:nvSpPr>
          <p:spPr>
            <a:xfrm rot="10800000" flipV="1">
              <a:off x="3231517" y="4674731"/>
              <a:ext cx="924182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交易协商</a:t>
              </a:r>
            </a:p>
          </p:txBody>
        </p:sp>
        <p:grpSp>
          <p:nvGrpSpPr>
            <p:cNvPr id="90" name="组合 121"/>
            <p:cNvGrpSpPr/>
            <p:nvPr/>
          </p:nvGrpSpPr>
          <p:grpSpPr>
            <a:xfrm>
              <a:off x="3640315" y="4401430"/>
              <a:ext cx="144782" cy="288164"/>
              <a:chOff x="3395658" y="4027975"/>
              <a:chExt cx="117472" cy="188994"/>
            </a:xfrm>
          </p:grpSpPr>
          <p:sp>
            <p:nvSpPr>
              <p:cNvPr id="91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92" name="TextBox 91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3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225" name="组合 224"/>
          <p:cNvGrpSpPr/>
          <p:nvPr/>
        </p:nvGrpSpPr>
        <p:grpSpPr>
          <a:xfrm>
            <a:off x="2310281" y="4719322"/>
            <a:ext cx="3488053" cy="1170357"/>
            <a:chOff x="2320449" y="4719322"/>
            <a:chExt cx="3488053" cy="1170357"/>
          </a:xfrm>
        </p:grpSpPr>
        <p:cxnSp>
          <p:nvCxnSpPr>
            <p:cNvPr id="109" name="肘形连接符 108"/>
            <p:cNvCxnSpPr>
              <a:endCxn id="7" idx="2"/>
            </p:cNvCxnSpPr>
            <p:nvPr/>
          </p:nvCxnSpPr>
          <p:spPr>
            <a:xfrm rot="10800000">
              <a:off x="2320449" y="4730057"/>
              <a:ext cx="3488052" cy="803954"/>
            </a:xfrm>
            <a:prstGeom prst="bentConnector2">
              <a:avLst/>
            </a:prstGeom>
            <a:solidFill>
              <a:schemeClr val="bg1"/>
            </a:solidFill>
            <a:ln w="9525" cap="flat" cmpd="sng" algn="ctr">
              <a:solidFill>
                <a:schemeClr val="accent5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111" name="直接连接符 110"/>
            <p:cNvCxnSpPr/>
            <p:nvPr/>
          </p:nvCxnSpPr>
          <p:spPr>
            <a:xfrm>
              <a:off x="5808501" y="4719322"/>
              <a:ext cx="1" cy="787463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142" name="TextBox 141"/>
            <p:cNvSpPr txBox="1"/>
            <p:nvPr/>
          </p:nvSpPr>
          <p:spPr>
            <a:xfrm rot="10800000" flipV="1">
              <a:off x="3598240" y="5529473"/>
              <a:ext cx="924182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货权转移</a:t>
              </a:r>
            </a:p>
          </p:txBody>
        </p:sp>
        <p:grpSp>
          <p:nvGrpSpPr>
            <p:cNvPr id="143" name="组合 121"/>
            <p:cNvGrpSpPr/>
            <p:nvPr/>
          </p:nvGrpSpPr>
          <p:grpSpPr>
            <a:xfrm>
              <a:off x="4032421" y="5352176"/>
              <a:ext cx="157416" cy="288164"/>
              <a:chOff x="4467330" y="4027975"/>
              <a:chExt cx="127722" cy="188994"/>
            </a:xfrm>
          </p:grpSpPr>
          <p:sp>
            <p:nvSpPr>
              <p:cNvPr id="144" name="Oval 87"/>
              <p:cNvSpPr/>
              <p:nvPr/>
            </p:nvSpPr>
            <p:spPr bwMode="auto">
              <a:xfrm>
                <a:off x="4488154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145" name="TextBox 144"/>
              <p:cNvSpPr txBox="1"/>
              <p:nvPr/>
            </p:nvSpPr>
            <p:spPr>
              <a:xfrm>
                <a:off x="4467330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 smtClean="0">
                    <a:solidFill>
                      <a:schemeClr val="bg1"/>
                    </a:solidFill>
                    <a:ea typeface="华文楷体" pitchFamily="2" charset="-122"/>
                  </a:rPr>
                  <a:t>8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  <p:grpSp>
        <p:nvGrpSpPr>
          <p:cNvPr id="224" name="组合 223"/>
          <p:cNvGrpSpPr/>
          <p:nvPr/>
        </p:nvGrpSpPr>
        <p:grpSpPr>
          <a:xfrm>
            <a:off x="4106434" y="4704457"/>
            <a:ext cx="1524242" cy="813043"/>
            <a:chOff x="2836434" y="4704457"/>
            <a:chExt cx="1524242" cy="813043"/>
          </a:xfrm>
        </p:grpSpPr>
        <p:cxnSp>
          <p:nvCxnSpPr>
            <p:cNvPr id="129" name="直接连接符 128"/>
            <p:cNvCxnSpPr/>
            <p:nvPr/>
          </p:nvCxnSpPr>
          <p:spPr>
            <a:xfrm flipH="1">
              <a:off x="2849134" y="4704457"/>
              <a:ext cx="0" cy="453410"/>
            </a:xfrm>
            <a:prstGeom prst="line">
              <a:avLst/>
            </a:prstGeom>
            <a:ln w="12700">
              <a:solidFill>
                <a:srgbClr val="AA11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8" name="TextBox 137"/>
            <p:cNvSpPr txBox="1"/>
            <p:nvPr/>
          </p:nvSpPr>
          <p:spPr>
            <a:xfrm rot="10800000" flipV="1">
              <a:off x="3244431" y="5157294"/>
              <a:ext cx="924182" cy="3602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 smtClean="0">
                  <a:latin typeface="微软雅黑" pitchFamily="34" charset="-122"/>
                  <a:ea typeface="微软雅黑" pitchFamily="34" charset="-122"/>
                </a:rPr>
                <a:t>发货确认</a:t>
              </a:r>
            </a:p>
          </p:txBody>
        </p:sp>
        <p:grpSp>
          <p:nvGrpSpPr>
            <p:cNvPr id="139" name="组合 121"/>
            <p:cNvGrpSpPr/>
            <p:nvPr/>
          </p:nvGrpSpPr>
          <p:grpSpPr>
            <a:xfrm>
              <a:off x="3679809" y="5013211"/>
              <a:ext cx="144782" cy="288164"/>
              <a:chOff x="3395658" y="4027975"/>
              <a:chExt cx="117472" cy="188994"/>
            </a:xfrm>
          </p:grpSpPr>
          <p:sp>
            <p:nvSpPr>
              <p:cNvPr id="140" name="Oval 87"/>
              <p:cNvSpPr/>
              <p:nvPr/>
            </p:nvSpPr>
            <p:spPr bwMode="auto">
              <a:xfrm>
                <a:off x="3406232" y="4082994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141" name="TextBox 140"/>
              <p:cNvSpPr txBox="1"/>
              <p:nvPr/>
            </p:nvSpPr>
            <p:spPr>
              <a:xfrm>
                <a:off x="3395658" y="4027975"/>
                <a:ext cx="80174" cy="188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1000" b="1">
                    <a:solidFill>
                      <a:schemeClr val="bg1"/>
                    </a:solidFill>
                    <a:ea typeface="华文楷体" pitchFamily="2" charset="-122"/>
                  </a:rPr>
                  <a:t>7</a:t>
                </a:r>
              </a:p>
            </p:txBody>
          </p:sp>
        </p:grpSp>
        <p:cxnSp>
          <p:nvCxnSpPr>
            <p:cNvPr id="163" name="直接连接符 162"/>
            <p:cNvCxnSpPr/>
            <p:nvPr/>
          </p:nvCxnSpPr>
          <p:spPr>
            <a:xfrm>
              <a:off x="2836434" y="5157867"/>
              <a:ext cx="1524242" cy="0"/>
            </a:xfrm>
            <a:prstGeom prst="line">
              <a:avLst/>
            </a:prstGeom>
            <a:ln w="12700">
              <a:solidFill>
                <a:srgbClr val="AA11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直接箭头连接符 164"/>
            <p:cNvCxnSpPr/>
            <p:nvPr/>
          </p:nvCxnSpPr>
          <p:spPr>
            <a:xfrm flipH="1" flipV="1">
              <a:off x="4360676" y="4730060"/>
              <a:ext cx="0" cy="421278"/>
            </a:xfrm>
            <a:prstGeom prst="straightConnector1">
              <a:avLst/>
            </a:prstGeom>
            <a:ln w="12700">
              <a:solidFill>
                <a:srgbClr val="AA113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7" name="矩形 196"/>
          <p:cNvSpPr/>
          <p:nvPr/>
        </p:nvSpPr>
        <p:spPr>
          <a:xfrm>
            <a:off x="1101230" y="1814248"/>
            <a:ext cx="5476197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>
              <a:spcAft>
                <a:spcPts val="300"/>
              </a:spcAft>
              <a:buFont typeface="Arial" pitchFamily="34" charset="0"/>
              <a:buChar char="•"/>
            </a:pPr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诚意金</a:t>
            </a:r>
            <a:r>
              <a:rPr lang="zh-CN" altLang="zh-CN" sz="1400" smtClean="0">
                <a:latin typeface="微软雅黑" pitchFamily="34" charset="-122"/>
                <a:ea typeface="微软雅黑" pitchFamily="34" charset="-122"/>
              </a:rPr>
              <a:t>：</a:t>
            </a:r>
            <a:r>
              <a:rPr lang="zh-CN" altLang="zh-CN" sz="1400">
                <a:latin typeface="微软雅黑" pitchFamily="34" charset="-122"/>
                <a:ea typeface="微软雅黑" pitchFamily="34" charset="-122"/>
              </a:rPr>
              <a:t>为保障数码仓以外货物交易的安全，向卖方收取的年费，卖方违规时会扣除</a:t>
            </a:r>
            <a:r>
              <a:rPr lang="zh-CN" altLang="zh-CN" sz="1400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en-US" sz="1400" smtClean="0">
                <a:latin typeface="微软雅黑" pitchFamily="34" charset="-122"/>
                <a:ea typeface="微软雅黑" pitchFamily="34" charset="-122"/>
              </a:rPr>
              <a:t>诚意金</a:t>
            </a:r>
            <a:r>
              <a:rPr lang="zh-CN" altLang="zh-CN" sz="1400" smtClean="0">
                <a:latin typeface="微软雅黑" pitchFamily="34" charset="-122"/>
                <a:ea typeface="微软雅黑" pitchFamily="34" charset="-122"/>
              </a:rPr>
              <a:t>金额</a:t>
            </a:r>
            <a:r>
              <a:rPr lang="zh-CN" altLang="zh-CN" sz="1400">
                <a:latin typeface="微软雅黑" pitchFamily="34" charset="-122"/>
                <a:ea typeface="微软雅黑" pitchFamily="34" charset="-122"/>
              </a:rPr>
              <a:t>与货物挂牌数量、价值无关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29" name="组合 228"/>
          <p:cNvGrpSpPr/>
          <p:nvPr/>
        </p:nvGrpSpPr>
        <p:grpSpPr>
          <a:xfrm>
            <a:off x="2082800" y="4719322"/>
            <a:ext cx="3909189" cy="1550420"/>
            <a:chOff x="800100" y="4719322"/>
            <a:chExt cx="3909189" cy="1550420"/>
          </a:xfrm>
        </p:grpSpPr>
        <p:cxnSp>
          <p:nvCxnSpPr>
            <p:cNvPr id="204" name="直接连接符 203"/>
            <p:cNvCxnSpPr/>
            <p:nvPr/>
          </p:nvCxnSpPr>
          <p:spPr>
            <a:xfrm>
              <a:off x="800100" y="5902379"/>
              <a:ext cx="3909189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直接箭头连接符 205"/>
            <p:cNvCxnSpPr/>
            <p:nvPr/>
          </p:nvCxnSpPr>
          <p:spPr>
            <a:xfrm flipH="1" flipV="1">
              <a:off x="4709289" y="4719322"/>
              <a:ext cx="0" cy="1205945"/>
            </a:xfrm>
            <a:prstGeom prst="straightConnector1">
              <a:avLst/>
            </a:prstGeom>
            <a:ln w="12700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直接箭头连接符 207"/>
            <p:cNvCxnSpPr/>
            <p:nvPr/>
          </p:nvCxnSpPr>
          <p:spPr>
            <a:xfrm flipH="1" flipV="1">
              <a:off x="800100" y="4719322"/>
              <a:ext cx="0" cy="1178719"/>
            </a:xfrm>
            <a:prstGeom prst="straightConnector1">
              <a:avLst/>
            </a:prstGeom>
            <a:ln w="12700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9" name="TextBox 208"/>
            <p:cNvSpPr txBox="1"/>
            <p:nvPr/>
          </p:nvSpPr>
          <p:spPr>
            <a:xfrm rot="10800000" flipV="1">
              <a:off x="2277440" y="5961965"/>
              <a:ext cx="92418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zh-CN" altLang="en-US" sz="1400">
                  <a:latin typeface="微软雅黑" pitchFamily="34" charset="-122"/>
                  <a:ea typeface="微软雅黑" pitchFamily="34" charset="-122"/>
                </a:rPr>
                <a:t>发票交递</a:t>
              </a:r>
              <a:endParaRPr lang="zh-CN" altLang="en-US" sz="1400" smtClean="0">
                <a:latin typeface="微软雅黑" pitchFamily="34" charset="-122"/>
                <a:ea typeface="微软雅黑" pitchFamily="34" charset="-122"/>
              </a:endParaRPr>
            </a:p>
          </p:txBody>
        </p:sp>
        <p:grpSp>
          <p:nvGrpSpPr>
            <p:cNvPr id="214" name="组合 202"/>
            <p:cNvGrpSpPr/>
            <p:nvPr/>
          </p:nvGrpSpPr>
          <p:grpSpPr>
            <a:xfrm>
              <a:off x="2620145" y="5776298"/>
              <a:ext cx="340665" cy="215506"/>
              <a:chOff x="3189275" y="3723505"/>
              <a:chExt cx="276405" cy="141341"/>
            </a:xfrm>
          </p:grpSpPr>
          <p:sp>
            <p:nvSpPr>
              <p:cNvPr id="215" name="Oval 87"/>
              <p:cNvSpPr/>
              <p:nvPr/>
            </p:nvSpPr>
            <p:spPr bwMode="auto">
              <a:xfrm>
                <a:off x="3274464" y="3762875"/>
                <a:ext cx="106898" cy="101971"/>
              </a:xfrm>
              <a:prstGeom prst="ellipse">
                <a:avLst/>
              </a:prstGeom>
              <a:solidFill>
                <a:schemeClr val="accent2"/>
              </a:solidFill>
              <a:ln w="9525" cap="flat" cmpd="sng" algn="ctr">
                <a:solidFill>
                  <a:schemeClr val="bg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0" rIns="0" bIns="0" numCol="1" rtlCol="0" anchor="ctr" anchorCtr="1" compatLnSpc="1">
                <a:prstTxWarp prst="textNoShape">
                  <a:avLst/>
                </a:prstTxWarp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en-US" sz="900" b="0" i="0" u="none" strike="noStrike" cap="none" normalizeH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华文楷体" pitchFamily="2" charset="-122"/>
                </a:endParaRPr>
              </a:p>
            </p:txBody>
          </p:sp>
          <p:sp>
            <p:nvSpPr>
              <p:cNvPr id="216" name="TextBox 215"/>
              <p:cNvSpPr txBox="1"/>
              <p:nvPr/>
            </p:nvSpPr>
            <p:spPr>
              <a:xfrm>
                <a:off x="3189275" y="3723505"/>
                <a:ext cx="276405" cy="141300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de-DE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r>
                  <a:rPr lang="en-US" sz="800" b="1" smtClean="0">
                    <a:solidFill>
                      <a:schemeClr val="bg1"/>
                    </a:solidFill>
                    <a:ea typeface="华文楷体" pitchFamily="2" charset="-122"/>
                  </a:rPr>
                  <a:t>12</a:t>
                </a:r>
                <a:endParaRPr lang="en-US" sz="1000" b="1">
                  <a:solidFill>
                    <a:schemeClr val="bg1"/>
                  </a:solidFill>
                  <a:ea typeface="华文楷体" pitchFamily="2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25981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交易业务总体规则</a:t>
            </a:r>
            <a:endParaRPr lang="zh-HK" altLang="en-US"/>
          </a:p>
        </p:txBody>
      </p:sp>
      <p:sp>
        <p:nvSpPr>
          <p:cNvPr id="5" name="TextBox 4"/>
          <p:cNvSpPr txBox="1"/>
          <p:nvPr/>
        </p:nvSpPr>
        <p:spPr>
          <a:xfrm>
            <a:off x="660400" y="1706563"/>
            <a:ext cx="8051800" cy="4097337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108000" tIns="108000" rIns="108000" bIns="108000" rtlCol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342900" indent="-342900" algn="l">
              <a:buFont typeface="+mj-lt"/>
              <a:buAutoNum type="arabicPeriod"/>
            </a:pPr>
            <a:r>
              <a:rPr lang="zh-CN" altLang="en-US" sz="1600" b="1"/>
              <a:t>开闭</a:t>
            </a:r>
            <a:r>
              <a:rPr lang="zh-CN" altLang="en-US" sz="1600" b="1" smtClean="0"/>
              <a:t>市</a:t>
            </a:r>
            <a:endParaRPr lang="en-US" altLang="zh-CN" sz="1600" b="1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zh-CN" altLang="en-US" sz="1600" smtClean="0"/>
              <a:t>平台设置了开闭市时间，买方仅可在开市时间内下单</a:t>
            </a:r>
            <a:endParaRPr lang="en-US" altLang="zh-CN" sz="1600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zh-CN" altLang="en-US" sz="1600" smtClean="0"/>
              <a:t>其余操作均可</a:t>
            </a:r>
            <a:r>
              <a:rPr lang="en-US" altLang="zh-CN" sz="1600" smtClean="0"/>
              <a:t>7</a:t>
            </a:r>
            <a:r>
              <a:rPr lang="zh-CN" altLang="en-US" sz="1600" smtClean="0"/>
              <a:t>*</a:t>
            </a:r>
            <a:r>
              <a:rPr lang="en-US" altLang="zh-CN" sz="1600" smtClean="0"/>
              <a:t>24</a:t>
            </a:r>
            <a:r>
              <a:rPr lang="zh-CN" altLang="en-US" sz="1600" smtClean="0"/>
              <a:t>小时登录平台进行</a:t>
            </a:r>
            <a:endParaRPr lang="en-US" altLang="zh-CN" sz="1600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zh-CN" altLang="en-US" sz="1600" smtClean="0"/>
              <a:t>试运行后可根据客户反馈调整开闭市时间</a:t>
            </a:r>
            <a:endParaRPr lang="en-US" altLang="zh-CN" sz="1600" smtClean="0"/>
          </a:p>
          <a:p>
            <a:pPr algn="l"/>
            <a:endParaRPr lang="en-US" altLang="zh-CN" sz="16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b="1"/>
              <a:t>开市</a:t>
            </a:r>
            <a:r>
              <a:rPr lang="zh-CN" altLang="en-US" sz="1600" b="1" smtClean="0"/>
              <a:t>：</a:t>
            </a:r>
            <a:r>
              <a:rPr lang="zh-CN" altLang="en-US" sz="1600" smtClean="0"/>
              <a:t>卖方资源开放售卖，买方可下订单；</a:t>
            </a:r>
            <a:r>
              <a:rPr lang="zh-CN" altLang="en-US" sz="1600"/>
              <a:t>开市时间由卖方自行决定，平台不会自动统一开</a:t>
            </a:r>
            <a:r>
              <a:rPr lang="zh-CN" altLang="en-US" sz="1600" smtClean="0"/>
              <a:t>市</a:t>
            </a:r>
            <a:endParaRPr lang="en-US" altLang="zh-CN" sz="160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600" b="1" smtClean="0"/>
              <a:t>闭市：</a:t>
            </a:r>
            <a:r>
              <a:rPr lang="zh-CN" altLang="en-US" sz="1600" smtClean="0"/>
              <a:t>指卖方资源不开放售卖，买家仅能浏览，不能下单；</a:t>
            </a:r>
            <a:r>
              <a:rPr lang="zh-CN" altLang="en-US" sz="1600"/>
              <a:t>平台每日固定时间闭市，卖方可以选择在系统闭市前自行</a:t>
            </a:r>
            <a:r>
              <a:rPr lang="zh-CN" altLang="en-US" sz="1600" smtClean="0"/>
              <a:t>闭市；当天</a:t>
            </a:r>
            <a:r>
              <a:rPr lang="zh-CN" altLang="en-US" sz="1600"/>
              <a:t>统一闭市后，卖家仅可在当天</a:t>
            </a:r>
            <a:r>
              <a:rPr lang="en-US" altLang="zh-CN" sz="1600"/>
              <a:t>24</a:t>
            </a:r>
            <a:r>
              <a:rPr lang="zh-CN" altLang="en-US" sz="1600"/>
              <a:t>点后</a:t>
            </a:r>
            <a:r>
              <a:rPr lang="zh-CN" altLang="en-US" sz="1600" smtClean="0"/>
              <a:t>开市</a:t>
            </a:r>
            <a:endParaRPr lang="en-US" altLang="zh-CN" sz="1600" smtClean="0"/>
          </a:p>
          <a:p>
            <a:pPr marL="285750" indent="-285750">
              <a:buFont typeface="Wingdings" pitchFamily="2" charset="2"/>
              <a:buChar char="p"/>
            </a:pPr>
            <a:endParaRPr lang="en-US" altLang="zh-CN" sz="1600" smtClean="0"/>
          </a:p>
          <a:p>
            <a:pPr marL="342900" indent="-342900">
              <a:buFont typeface="+mj-lt"/>
              <a:buAutoNum type="arabicPeriod" startAt="2"/>
            </a:pPr>
            <a:r>
              <a:rPr lang="zh-CN" altLang="en-US" sz="1600" b="1"/>
              <a:t>免责声明（部分）</a:t>
            </a:r>
            <a:endParaRPr lang="en-US" altLang="zh-CN" sz="1600" b="1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/>
              <a:t>在</a:t>
            </a:r>
            <a:r>
              <a:rPr lang="zh-CN" altLang="en-US" sz="1600"/>
              <a:t>平台明示买卖双</a:t>
            </a:r>
            <a:r>
              <a:rPr lang="zh-CN" altLang="en-US" sz="1600" smtClean="0"/>
              <a:t>方需严</a:t>
            </a:r>
            <a:r>
              <a:rPr lang="zh-CN" altLang="en-US" sz="1600"/>
              <a:t>格按照交易规则</a:t>
            </a:r>
            <a:r>
              <a:rPr lang="zh-CN" altLang="en-US" sz="1600" smtClean="0"/>
              <a:t>操作，并发布免责声明和风险提</a:t>
            </a:r>
            <a:r>
              <a:rPr lang="zh-CN" altLang="en-US" sz="1600"/>
              <a:t>示，如出现问题责任应由其自行承</a:t>
            </a:r>
            <a:r>
              <a:rPr lang="zh-CN" altLang="en-US" sz="1600" smtClean="0"/>
              <a:t>担</a:t>
            </a:r>
            <a:endParaRPr lang="en-US" altLang="zh-CN" sz="1600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600" smtClean="0"/>
              <a:t>公开开户流程及收费标准及方式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3619421744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Rectangle 83"/>
          <p:cNvSpPr/>
          <p:nvPr/>
        </p:nvSpPr>
        <p:spPr bwMode="gray">
          <a:xfrm>
            <a:off x="191069" y="1296536"/>
            <a:ext cx="468000" cy="4256699"/>
          </a:xfrm>
          <a:prstGeom prst="rect">
            <a:avLst/>
          </a:prstGeom>
          <a:solidFill>
            <a:srgbClr val="778888">
              <a:lumMod val="20000"/>
              <a:lumOff val="80000"/>
            </a:srgbClr>
          </a:solidFill>
          <a:ln w="6350">
            <a:solidFill>
              <a:schemeClr val="accent1"/>
            </a:solidFill>
            <a:miter lim="800000"/>
          </a:ln>
          <a:effectLst/>
        </p:spPr>
        <p:txBody>
          <a:bodyPr vert="eaVert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lang="en-US" altLang="zh-CN" sz="16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kumimoji="0" lang="en-US" altLang="zh-CN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 </a:t>
            </a: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商情资讯</a:t>
            </a:r>
            <a:endParaRPr kumimoji="0" lang="zh-HK" altLang="en-US" sz="16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交易业务总体流程蓝图</a:t>
            </a:r>
            <a:endParaRPr lang="zh-HK" altLang="en-US"/>
          </a:p>
        </p:txBody>
      </p:sp>
      <p:sp>
        <p:nvSpPr>
          <p:cNvPr id="4" name="Rectangle 3"/>
          <p:cNvSpPr/>
          <p:nvPr/>
        </p:nvSpPr>
        <p:spPr bwMode="gray">
          <a:xfrm>
            <a:off x="732056" y="1296536"/>
            <a:ext cx="7668592" cy="4256699"/>
          </a:xfrm>
          <a:prstGeom prst="rect">
            <a:avLst/>
          </a:prstGeom>
          <a:solidFill>
            <a:srgbClr val="778888">
              <a:lumMod val="20000"/>
              <a:lumOff val="80000"/>
            </a:srgbClr>
          </a:solidFill>
          <a:ln w="6350">
            <a:solidFill>
              <a:schemeClr val="accent1"/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CN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1. </a:t>
            </a: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核心业务</a:t>
            </a:r>
            <a:endParaRPr kumimoji="0" lang="zh-HK" altLang="en-US" sz="16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 bwMode="gray">
          <a:xfrm>
            <a:off x="191069" y="5786652"/>
            <a:ext cx="8816453" cy="770928"/>
          </a:xfrm>
          <a:prstGeom prst="rect">
            <a:avLst/>
          </a:prstGeom>
          <a:solidFill>
            <a:srgbClr val="778888">
              <a:lumMod val="20000"/>
              <a:lumOff val="80000"/>
            </a:srgbClr>
          </a:solidFill>
          <a:ln w="6350">
            <a:solidFill>
              <a:schemeClr val="accent1"/>
            </a:solidFill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lang="en-US" altLang="zh-CN" sz="16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kumimoji="0" lang="en-US" altLang="zh-CN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 </a:t>
            </a: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基础平台*</a:t>
            </a:r>
            <a:endParaRPr kumimoji="0" lang="zh-HK" altLang="en-US" sz="16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 bwMode="gray">
          <a:xfrm>
            <a:off x="573206" y="6155150"/>
            <a:ext cx="1269242" cy="32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4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用户管理</a:t>
            </a:r>
            <a:endParaRPr lang="zh-HK" altLang="en-US" sz="1400" b="1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Rectangle 14"/>
          <p:cNvSpPr/>
          <p:nvPr/>
        </p:nvSpPr>
        <p:spPr bwMode="gray">
          <a:xfrm>
            <a:off x="2019869" y="6155150"/>
            <a:ext cx="1269242" cy="32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4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客户服务</a:t>
            </a:r>
            <a:endParaRPr lang="zh-HK" altLang="en-US" sz="1400" b="1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15"/>
          <p:cNvSpPr/>
          <p:nvPr/>
        </p:nvSpPr>
        <p:spPr bwMode="gray">
          <a:xfrm>
            <a:off x="3500651" y="6155150"/>
            <a:ext cx="1269242" cy="32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zh-CN" altLang="en-US" sz="14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信</a:t>
            </a:r>
            <a:r>
              <a:rPr lang="zh-CN" altLang="en-US" sz="14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用管理</a:t>
            </a:r>
            <a:endParaRPr lang="zh-HK" altLang="en-US" sz="1400" b="1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Up-Down Arrow 16"/>
          <p:cNvSpPr/>
          <p:nvPr/>
        </p:nvSpPr>
        <p:spPr bwMode="gray">
          <a:xfrm>
            <a:off x="1057699" y="5503129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Up-Down Arrow 17"/>
          <p:cNvSpPr/>
          <p:nvPr/>
        </p:nvSpPr>
        <p:spPr bwMode="gray">
          <a:xfrm>
            <a:off x="2051061" y="5503128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Up-Down Arrow 18"/>
          <p:cNvSpPr/>
          <p:nvPr/>
        </p:nvSpPr>
        <p:spPr bwMode="gray">
          <a:xfrm>
            <a:off x="3044423" y="5503128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Up-Down Arrow 19"/>
          <p:cNvSpPr/>
          <p:nvPr/>
        </p:nvSpPr>
        <p:spPr bwMode="gray">
          <a:xfrm>
            <a:off x="4037785" y="5503127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Up-Down Arrow 20"/>
          <p:cNvSpPr/>
          <p:nvPr/>
        </p:nvSpPr>
        <p:spPr bwMode="gray">
          <a:xfrm>
            <a:off x="5031147" y="5496048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Up-Down Arrow 21"/>
          <p:cNvSpPr/>
          <p:nvPr/>
        </p:nvSpPr>
        <p:spPr bwMode="gray">
          <a:xfrm>
            <a:off x="6024509" y="5496047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Up-Down Arrow 22"/>
          <p:cNvSpPr/>
          <p:nvPr/>
        </p:nvSpPr>
        <p:spPr bwMode="gray">
          <a:xfrm>
            <a:off x="7017871" y="5496047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Up-Down Arrow 23"/>
          <p:cNvSpPr/>
          <p:nvPr/>
        </p:nvSpPr>
        <p:spPr bwMode="gray">
          <a:xfrm>
            <a:off x="8011233" y="5496046"/>
            <a:ext cx="245660" cy="376071"/>
          </a:xfrm>
          <a:prstGeom prst="up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endParaRPr kumimoji="0" lang="zh-HK" altLang="en-US" sz="16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7207284" y="159898"/>
            <a:ext cx="721675" cy="811367"/>
            <a:chOff x="-968991" y="478640"/>
            <a:chExt cx="721675" cy="811367"/>
          </a:xfrm>
        </p:grpSpPr>
        <p:sp>
          <p:nvSpPr>
            <p:cNvPr id="2" name="Rectangle 1"/>
            <p:cNvSpPr/>
            <p:nvPr/>
          </p:nvSpPr>
          <p:spPr bwMode="gray">
            <a:xfrm>
              <a:off x="-968991" y="532263"/>
              <a:ext cx="286603" cy="150125"/>
            </a:xfrm>
            <a:prstGeom prst="rect">
              <a:avLst/>
            </a:prstGeom>
            <a:solidFill>
              <a:srgbClr val="778888">
                <a:lumMod val="20000"/>
                <a:lumOff val="80000"/>
              </a:srgbClr>
            </a:solidFill>
            <a:ln w="6350">
              <a:solidFill>
                <a:schemeClr val="accent1"/>
              </a:solidFill>
              <a:miter lim="800000"/>
            </a:ln>
            <a:effectLst/>
          </p:spPr>
          <p:txBody>
            <a:bodyPr vert="horz" wrap="square" lIns="72000" tIns="72000" rIns="72000" bIns="72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endParaRPr lang="zh-HK" altLang="en-US" sz="1600" b="1" kern="0" err="1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8" name="Rectangle 47"/>
            <p:cNvSpPr/>
            <p:nvPr/>
          </p:nvSpPr>
          <p:spPr bwMode="gray">
            <a:xfrm>
              <a:off x="-968991" y="714233"/>
              <a:ext cx="286603" cy="15012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endParaRPr lang="zh-HK" altLang="en-US" sz="1400" b="1" kern="0" err="1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0" name="Rectangle 49"/>
            <p:cNvSpPr/>
            <p:nvPr/>
          </p:nvSpPr>
          <p:spPr bwMode="gray">
            <a:xfrm>
              <a:off x="-968991" y="896203"/>
              <a:ext cx="286603" cy="1501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endParaRPr lang="zh-HK" altLang="en-US" sz="1200" kern="0" err="1">
                <a:solidFill>
                  <a:sysClr val="windowText" lastClr="000000"/>
                </a:solidFill>
                <a:latin typeface="+mn-ea"/>
                <a:cs typeface="Arial" pitchFamily="34" charset="0"/>
              </a:endParaRPr>
            </a:p>
          </p:txBody>
        </p:sp>
        <p:sp>
          <p:nvSpPr>
            <p:cNvPr id="52" name="Rectangle 51"/>
            <p:cNvSpPr/>
            <p:nvPr/>
          </p:nvSpPr>
          <p:spPr bwMode="gray">
            <a:xfrm>
              <a:off x="-968991" y="1078172"/>
              <a:ext cx="286603" cy="150125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  <a:spcAft>
                  <a:spcPts val="300"/>
                </a:spcAft>
              </a:pPr>
              <a:endParaRPr lang="zh-HK" altLang="en-US" sz="1200" kern="0" err="1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-627796" y="478640"/>
              <a:ext cx="380480" cy="811367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l"/>
              <a:r>
                <a:rPr lang="zh-CN" altLang="en-US" sz="1200" smtClean="0"/>
                <a:t>一级</a:t>
              </a:r>
              <a:endParaRPr lang="en-US" altLang="zh-CN" sz="1200" smtClean="0"/>
            </a:p>
            <a:p>
              <a:pPr algn="l"/>
              <a:r>
                <a:rPr lang="zh-CN" altLang="en-US" sz="1200"/>
                <a:t>二</a:t>
              </a:r>
              <a:r>
                <a:rPr lang="zh-CN" altLang="en-US" sz="1200" smtClean="0"/>
                <a:t>级</a:t>
              </a:r>
              <a:endParaRPr lang="en-US" altLang="zh-CN" sz="1200" smtClean="0"/>
            </a:p>
            <a:p>
              <a:pPr algn="l"/>
              <a:r>
                <a:rPr lang="zh-CN" altLang="en-US" sz="1200"/>
                <a:t>三</a:t>
              </a:r>
              <a:r>
                <a:rPr lang="zh-CN" altLang="en-US" sz="1200" smtClean="0"/>
                <a:t>级</a:t>
              </a:r>
              <a:endParaRPr lang="en-US" altLang="zh-CN" sz="1200" smtClean="0"/>
            </a:p>
            <a:p>
              <a:pPr algn="l"/>
              <a:r>
                <a:rPr lang="zh-CN" altLang="en-US" sz="1200"/>
                <a:t>四级</a:t>
              </a:r>
              <a:endParaRPr lang="zh-HK" altLang="en-US" sz="1200" err="1" smtClean="0"/>
            </a:p>
          </p:txBody>
        </p:sp>
      </p:grpSp>
      <p:cxnSp>
        <p:nvCxnSpPr>
          <p:cNvPr id="79" name="Elbow Connector 78"/>
          <p:cNvCxnSpPr>
            <a:stCxn id="37" idx="3"/>
            <a:endCxn id="15" idx="0"/>
          </p:cNvCxnSpPr>
          <p:nvPr/>
        </p:nvCxnSpPr>
        <p:spPr>
          <a:xfrm flipH="1">
            <a:off x="2654490" y="2789608"/>
            <a:ext cx="3938981" cy="3365542"/>
          </a:xfrm>
          <a:prstGeom prst="bentConnector4">
            <a:avLst>
              <a:gd name="adj1" fmla="val -5804"/>
              <a:gd name="adj2" fmla="val 51341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Rectangle 81"/>
          <p:cNvSpPr/>
          <p:nvPr/>
        </p:nvSpPr>
        <p:spPr bwMode="gray">
          <a:xfrm>
            <a:off x="5000927" y="6155150"/>
            <a:ext cx="1269242" cy="32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  <a:spcAft>
                <a:spcPts val="300"/>
              </a:spcAft>
            </a:pPr>
            <a:r>
              <a:rPr lang="en-US" altLang="zh-CN" sz="1400" b="1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……</a:t>
            </a:r>
            <a:endParaRPr lang="zh-HK" altLang="en-US" sz="1400" b="1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6" name="Elbow Connector 85"/>
          <p:cNvCxnSpPr>
            <a:stCxn id="37" idx="3"/>
            <a:endCxn id="16" idx="0"/>
          </p:cNvCxnSpPr>
          <p:nvPr/>
        </p:nvCxnSpPr>
        <p:spPr>
          <a:xfrm flipH="1">
            <a:off x="4135272" y="2789608"/>
            <a:ext cx="2458199" cy="3365542"/>
          </a:xfrm>
          <a:prstGeom prst="bentConnector4">
            <a:avLst>
              <a:gd name="adj1" fmla="val -9299"/>
              <a:gd name="adj2" fmla="val 51341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gray">
          <a:xfrm>
            <a:off x="873460" y="1706564"/>
            <a:ext cx="5950209" cy="30957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4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1.1 </a:t>
            </a:r>
            <a:r>
              <a:rPr kumimoji="0" lang="zh-CN" altLang="en-US" sz="14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挂牌交易</a:t>
            </a:r>
            <a:endParaRPr kumimoji="0" lang="zh-HK" altLang="en-US" sz="14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9"/>
          <p:cNvSpPr/>
          <p:nvPr/>
        </p:nvSpPr>
        <p:spPr bwMode="gray">
          <a:xfrm>
            <a:off x="1037236" y="1968511"/>
            <a:ext cx="1836000" cy="2133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 pitchFamily="34" charset="0"/>
              </a:rPr>
              <a:t>1.1.1</a:t>
            </a:r>
            <a:r>
              <a:rPr kumimoji="0" lang="en-US" altLang="zh-HK" sz="1200" b="0" i="0" u="none" strike="noStrike" kern="0" cap="none" spc="0" normalizeH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 pitchFamily="34" charset="0"/>
              </a:rPr>
              <a:t> </a:t>
            </a:r>
            <a:r>
              <a:rPr lang="zh-CN" altLang="en-US" sz="1200" kern="0" noProof="0" smtClean="0">
                <a:solidFill>
                  <a:sysClr val="windowText" lastClr="000000"/>
                </a:solidFill>
                <a:latin typeface="+mn-ea"/>
                <a:cs typeface="Arial" pitchFamily="34" charset="0"/>
              </a:rPr>
              <a:t>售前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ea"/>
              <a:cs typeface="Arial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gray">
          <a:xfrm>
            <a:off x="2940769" y="1968511"/>
            <a:ext cx="1836000" cy="2133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 pitchFamily="34" charset="0"/>
              </a:rPr>
              <a:t>1.1.2 </a:t>
            </a:r>
            <a:r>
              <a:rPr lang="zh-CN" altLang="en-US" sz="1200" kern="0" noProof="0" smtClean="0">
                <a:solidFill>
                  <a:sysClr val="windowText" lastClr="000000"/>
                </a:solidFill>
                <a:latin typeface="+mn-ea"/>
                <a:cs typeface="Arial" pitchFamily="34" charset="0"/>
              </a:rPr>
              <a:t>售中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ea"/>
              <a:cs typeface="Arial" pitchFamily="34" charset="0"/>
            </a:endParaRPr>
          </a:p>
        </p:txBody>
      </p:sp>
      <p:sp>
        <p:nvSpPr>
          <p:cNvPr id="12" name="Rectangle 11"/>
          <p:cNvSpPr/>
          <p:nvPr/>
        </p:nvSpPr>
        <p:spPr bwMode="gray">
          <a:xfrm>
            <a:off x="4830655" y="1968511"/>
            <a:ext cx="1836000" cy="2133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 pitchFamily="34" charset="0"/>
              </a:rPr>
              <a:t>1.1.3 </a:t>
            </a:r>
            <a:r>
              <a:rPr lang="zh-CN" altLang="en-US" sz="1200" kern="0" noProof="0" smtClean="0">
                <a:solidFill>
                  <a:sysClr val="windowText" lastClr="000000"/>
                </a:solidFill>
                <a:latin typeface="+mn-ea"/>
                <a:cs typeface="Arial" pitchFamily="34" charset="0"/>
              </a:rPr>
              <a:t>售后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ea"/>
              <a:cs typeface="Arial" pitchFamily="34" charset="0"/>
            </a:endParaRPr>
          </a:p>
        </p:txBody>
      </p:sp>
      <p:sp>
        <p:nvSpPr>
          <p:cNvPr id="14" name="Rectangle 13"/>
          <p:cNvSpPr/>
          <p:nvPr/>
        </p:nvSpPr>
        <p:spPr bwMode="gray">
          <a:xfrm>
            <a:off x="1037235" y="4221323"/>
            <a:ext cx="5629419" cy="5207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 pitchFamily="34" charset="0"/>
              </a:rPr>
              <a:t>1.1.4 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+mn-ea"/>
                <a:cs typeface="Arial" pitchFamily="34" charset="0"/>
              </a:rPr>
              <a:t>交易管理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ea"/>
              <a:cs typeface="Arial" pitchFamily="34" charset="0"/>
            </a:endParaRPr>
          </a:p>
        </p:txBody>
      </p:sp>
      <p:sp>
        <p:nvSpPr>
          <p:cNvPr id="28" name="Rectangle 27"/>
          <p:cNvSpPr/>
          <p:nvPr/>
        </p:nvSpPr>
        <p:spPr bwMode="gray">
          <a:xfrm>
            <a:off x="1098108" y="2323351"/>
            <a:ext cx="1692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1.1.1.1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卖方</a:t>
            </a:r>
            <a:r>
              <a:rPr lang="zh-HK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挂</a:t>
            </a:r>
            <a:r>
              <a:rPr lang="zh-HK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牌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Rectangle 28"/>
          <p:cNvSpPr/>
          <p:nvPr/>
        </p:nvSpPr>
        <p:spPr bwMode="gray">
          <a:xfrm>
            <a:off x="2977605" y="2323351"/>
            <a:ext cx="1744661" cy="177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CN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1.1.2.1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买方搜索磋商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Rectangle 29"/>
          <p:cNvSpPr/>
          <p:nvPr/>
        </p:nvSpPr>
        <p:spPr bwMode="gray">
          <a:xfrm>
            <a:off x="2977605" y="3067540"/>
            <a:ext cx="1744661" cy="19149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1.1.2.4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合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同签订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Rectangle 30"/>
          <p:cNvSpPr/>
          <p:nvPr/>
        </p:nvSpPr>
        <p:spPr bwMode="gray">
          <a:xfrm>
            <a:off x="2977605" y="3321953"/>
            <a:ext cx="1744661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1.1.2.5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支付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Rectangle 34"/>
          <p:cNvSpPr/>
          <p:nvPr/>
        </p:nvSpPr>
        <p:spPr bwMode="gray">
          <a:xfrm>
            <a:off x="2977606" y="3585890"/>
            <a:ext cx="1744661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1.1.2.6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数码仓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货权转移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4901471" y="2323351"/>
            <a:ext cx="1692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1.1.3.1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发票递送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Rectangle 36"/>
          <p:cNvSpPr/>
          <p:nvPr/>
        </p:nvSpPr>
        <p:spPr bwMode="gray">
          <a:xfrm>
            <a:off x="4901471" y="2699311"/>
            <a:ext cx="1692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1.1.3.2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互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相评价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Rectangle 38"/>
          <p:cNvSpPr/>
          <p:nvPr/>
        </p:nvSpPr>
        <p:spPr bwMode="gray">
          <a:xfrm>
            <a:off x="4901471" y="3078445"/>
            <a:ext cx="1692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1.1.3.3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退换货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Rectangle 39"/>
          <p:cNvSpPr/>
          <p:nvPr/>
        </p:nvSpPr>
        <p:spPr bwMode="gray">
          <a:xfrm>
            <a:off x="2501441" y="4413236"/>
            <a:ext cx="1584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1.1.4.1 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商品信息核查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5" name="Straight Arrow Connector 44"/>
          <p:cNvCxnSpPr>
            <a:stCxn id="28" idx="3"/>
            <a:endCxn id="29" idx="1"/>
          </p:cNvCxnSpPr>
          <p:nvPr/>
        </p:nvCxnSpPr>
        <p:spPr>
          <a:xfrm flipV="1">
            <a:off x="2790108" y="2412295"/>
            <a:ext cx="187497" cy="1353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Elbow Connector 46"/>
          <p:cNvCxnSpPr>
            <a:stCxn id="29" idx="3"/>
            <a:endCxn id="31" idx="3"/>
          </p:cNvCxnSpPr>
          <p:nvPr/>
        </p:nvCxnSpPr>
        <p:spPr>
          <a:xfrm>
            <a:off x="4722266" y="2412295"/>
            <a:ext cx="12700" cy="999955"/>
          </a:xfrm>
          <a:prstGeom prst="bentConnector3">
            <a:avLst>
              <a:gd name="adj1" fmla="val 1800000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stCxn id="29" idx="2"/>
            <a:endCxn id="30" idx="0"/>
          </p:cNvCxnSpPr>
          <p:nvPr/>
        </p:nvCxnSpPr>
        <p:spPr>
          <a:xfrm flipH="1">
            <a:off x="3849936" y="2501238"/>
            <a:ext cx="0" cy="566302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stCxn id="31" idx="2"/>
            <a:endCxn id="35" idx="0"/>
          </p:cNvCxnSpPr>
          <p:nvPr/>
        </p:nvCxnSpPr>
        <p:spPr>
          <a:xfrm>
            <a:off x="3849936" y="3502546"/>
            <a:ext cx="1" cy="83344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stCxn id="35" idx="3"/>
            <a:endCxn id="36" idx="1"/>
          </p:cNvCxnSpPr>
          <p:nvPr/>
        </p:nvCxnSpPr>
        <p:spPr>
          <a:xfrm flipV="1">
            <a:off x="4722267" y="2413648"/>
            <a:ext cx="179204" cy="1262539"/>
          </a:xfrm>
          <a:prstGeom prst="bentConnector3">
            <a:avLst>
              <a:gd name="adj1" fmla="val 50000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36" idx="2"/>
            <a:endCxn id="37" idx="0"/>
          </p:cNvCxnSpPr>
          <p:nvPr/>
        </p:nvCxnSpPr>
        <p:spPr>
          <a:xfrm flipH="1">
            <a:off x="5747471" y="2503944"/>
            <a:ext cx="0" cy="195367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stCxn id="35" idx="3"/>
            <a:endCxn id="39" idx="2"/>
          </p:cNvCxnSpPr>
          <p:nvPr/>
        </p:nvCxnSpPr>
        <p:spPr>
          <a:xfrm flipV="1">
            <a:off x="4722267" y="3259038"/>
            <a:ext cx="1025204" cy="417149"/>
          </a:xfrm>
          <a:prstGeom prst="bentConnector2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36" idx="3"/>
            <a:endCxn id="39" idx="3"/>
          </p:cNvCxnSpPr>
          <p:nvPr/>
        </p:nvCxnSpPr>
        <p:spPr>
          <a:xfrm>
            <a:off x="6593471" y="2413648"/>
            <a:ext cx="12700" cy="755094"/>
          </a:xfrm>
          <a:prstGeom prst="bentConnector3">
            <a:avLst>
              <a:gd name="adj1" fmla="val 1800000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40" idx="0"/>
            <a:endCxn id="28" idx="1"/>
          </p:cNvCxnSpPr>
          <p:nvPr/>
        </p:nvCxnSpPr>
        <p:spPr>
          <a:xfrm rot="16200000" flipV="1">
            <a:off x="1195981" y="2315775"/>
            <a:ext cx="1999588" cy="2195333"/>
          </a:xfrm>
          <a:prstGeom prst="bentConnector4">
            <a:avLst>
              <a:gd name="adj1" fmla="val 12968"/>
              <a:gd name="adj2" fmla="val 110413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/>
          <p:cNvSpPr/>
          <p:nvPr/>
        </p:nvSpPr>
        <p:spPr bwMode="gray">
          <a:xfrm>
            <a:off x="1098108" y="2724711"/>
            <a:ext cx="1692000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CN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1.1.1.2 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挂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牌信息变更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1" name="Straight Arrow Connector 60"/>
          <p:cNvCxnSpPr>
            <a:stCxn id="28" idx="2"/>
            <a:endCxn id="55" idx="0"/>
          </p:cNvCxnSpPr>
          <p:nvPr/>
        </p:nvCxnSpPr>
        <p:spPr>
          <a:xfrm flipH="1">
            <a:off x="1944108" y="2503944"/>
            <a:ext cx="0" cy="220767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6939892" y="1706563"/>
            <a:ext cx="1332000" cy="3095719"/>
            <a:chOff x="6639637" y="1706563"/>
            <a:chExt cx="1869745" cy="3095719"/>
          </a:xfrm>
        </p:grpSpPr>
        <p:sp>
          <p:nvSpPr>
            <p:cNvPr id="32" name="Rectangle 31"/>
            <p:cNvSpPr/>
            <p:nvPr/>
          </p:nvSpPr>
          <p:spPr bwMode="gray">
            <a:xfrm>
              <a:off x="6639637" y="1706563"/>
              <a:ext cx="1869745" cy="309571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300"/>
                </a:spcAft>
                <a:buClrTx/>
                <a:buSzTx/>
                <a:buFontTx/>
                <a:buNone/>
              </a:pPr>
              <a:r>
                <a:rPr kumimoji="0" lang="en-US" altLang="zh-HK" sz="14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Arial" pitchFamily="34" charset="0"/>
                  <a:cs typeface="Arial" pitchFamily="34" charset="0"/>
                </a:rPr>
                <a:t>1.2 </a:t>
              </a:r>
              <a:r>
                <a:rPr lang="zh-CN" altLang="en-US" sz="1400" b="1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融</a:t>
              </a:r>
              <a:r>
                <a:rPr lang="zh-CN" altLang="en-US" sz="1400" b="1" kern="0" smtClea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资业务</a:t>
              </a:r>
              <a:endParaRPr kumimoji="0" lang="zh-HK" altLang="en-US" sz="1400" b="1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6" name="Rectangle 65"/>
            <p:cNvSpPr/>
            <p:nvPr/>
          </p:nvSpPr>
          <p:spPr bwMode="gray">
            <a:xfrm>
              <a:off x="6831986" y="2280679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融资业务申请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Rectangle 67"/>
            <p:cNvSpPr/>
            <p:nvPr/>
          </p:nvSpPr>
          <p:spPr bwMode="gray">
            <a:xfrm>
              <a:off x="6831986" y="2572630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质押物确权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Rectangle 68"/>
            <p:cNvSpPr/>
            <p:nvPr/>
          </p:nvSpPr>
          <p:spPr bwMode="gray">
            <a:xfrm>
              <a:off x="6831986" y="2864581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仓单质押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Rectangle 69"/>
            <p:cNvSpPr/>
            <p:nvPr/>
          </p:nvSpPr>
          <p:spPr bwMode="gray">
            <a:xfrm>
              <a:off x="6831986" y="3156532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现货订单质押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2" name="Rectangle 71"/>
            <p:cNvSpPr/>
            <p:nvPr/>
          </p:nvSpPr>
          <p:spPr bwMode="gray">
            <a:xfrm>
              <a:off x="6831986" y="3448483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质押物估值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4" name="Rectangle 73"/>
            <p:cNvSpPr/>
            <p:nvPr/>
          </p:nvSpPr>
          <p:spPr bwMode="gray">
            <a:xfrm>
              <a:off x="6831986" y="3740434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解押还款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Rectangle 74"/>
            <p:cNvSpPr/>
            <p:nvPr/>
          </p:nvSpPr>
          <p:spPr bwMode="gray">
            <a:xfrm>
              <a:off x="6831986" y="4032382"/>
              <a:ext cx="1516009" cy="18059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de-DE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spcBef>
                  <a:spcPct val="0"/>
                </a:spcBef>
                <a:spcAft>
                  <a:spcPts val="300"/>
                </a:spcAft>
              </a:pPr>
              <a:r>
                <a:rPr lang="zh-CN" altLang="en-US" sz="1200" kern="0">
                  <a:solidFill>
                    <a:sysClr val="windowText" lastClr="000000"/>
                  </a:solidFill>
                  <a:latin typeface="Arial" pitchFamily="34" charset="0"/>
                  <a:cs typeface="Arial" pitchFamily="34" charset="0"/>
                </a:rPr>
                <a:t>违约处理</a:t>
              </a:r>
              <a:endParaRPr kumimoji="0" lang="zh-HK" altLang="en-US" sz="1200" b="0" i="0" u="none" strike="noStrike" kern="0" cap="none" spc="0" normalizeH="0" baseline="0" noProof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90" name="Elbow Connector 89"/>
          <p:cNvCxnSpPr>
            <a:stCxn id="29" idx="0"/>
            <a:endCxn id="70" idx="1"/>
          </p:cNvCxnSpPr>
          <p:nvPr/>
        </p:nvCxnSpPr>
        <p:spPr>
          <a:xfrm rot="16200000" flipH="1">
            <a:off x="5001689" y="1171598"/>
            <a:ext cx="923478" cy="3226985"/>
          </a:xfrm>
          <a:prstGeom prst="bentConnector4">
            <a:avLst>
              <a:gd name="adj1" fmla="val -24754"/>
              <a:gd name="adj2" fmla="val 63516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Elbow Connector 99"/>
          <p:cNvCxnSpPr>
            <a:stCxn id="69" idx="1"/>
            <a:endCxn id="28" idx="0"/>
          </p:cNvCxnSpPr>
          <p:nvPr/>
        </p:nvCxnSpPr>
        <p:spPr>
          <a:xfrm rot="10800000">
            <a:off x="1944109" y="2323352"/>
            <a:ext cx="5132813" cy="631527"/>
          </a:xfrm>
          <a:prstGeom prst="bentConnector4">
            <a:avLst>
              <a:gd name="adj1" fmla="val 41759"/>
              <a:gd name="adj2" fmla="val 136198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Elbow Connector 105"/>
          <p:cNvCxnSpPr>
            <a:stCxn id="74" idx="1"/>
            <a:endCxn id="31" idx="3"/>
          </p:cNvCxnSpPr>
          <p:nvPr/>
        </p:nvCxnSpPr>
        <p:spPr>
          <a:xfrm rot="10800000">
            <a:off x="4722267" y="3412251"/>
            <a:ext cx="2354655" cy="418481"/>
          </a:xfrm>
          <a:prstGeom prst="bentConnector3">
            <a:avLst>
              <a:gd name="adj1" fmla="val 50000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/>
          <p:cNvSpPr/>
          <p:nvPr/>
        </p:nvSpPr>
        <p:spPr bwMode="gray">
          <a:xfrm>
            <a:off x="2977605" y="2558714"/>
            <a:ext cx="1744662" cy="19450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CN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1.1.2.2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草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约生成与取消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Rectangle 80"/>
          <p:cNvSpPr/>
          <p:nvPr/>
        </p:nvSpPr>
        <p:spPr bwMode="gray">
          <a:xfrm>
            <a:off x="2977605" y="2813127"/>
            <a:ext cx="1744661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CN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1.1.2.3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订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单生成与取消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Rectangle 82"/>
          <p:cNvSpPr/>
          <p:nvPr/>
        </p:nvSpPr>
        <p:spPr bwMode="gray">
          <a:xfrm>
            <a:off x="873460" y="4913043"/>
            <a:ext cx="7398432" cy="51338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HK" sz="14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1.3 </a:t>
            </a:r>
            <a:r>
              <a:rPr lang="zh-CN" altLang="en-US" sz="1400" b="1" kern="0" noProof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销售专区*</a:t>
            </a:r>
            <a:endParaRPr kumimoji="0" lang="zh-HK" altLang="en-US" sz="14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Rectangle 84"/>
          <p:cNvSpPr/>
          <p:nvPr/>
        </p:nvSpPr>
        <p:spPr bwMode="gray">
          <a:xfrm>
            <a:off x="8521132" y="1296536"/>
            <a:ext cx="468000" cy="4256699"/>
          </a:xfrm>
          <a:prstGeom prst="rect">
            <a:avLst/>
          </a:prstGeom>
          <a:solidFill>
            <a:srgbClr val="778888">
              <a:lumMod val="20000"/>
              <a:lumOff val="80000"/>
            </a:srgbClr>
          </a:solidFill>
          <a:ln w="6350">
            <a:solidFill>
              <a:schemeClr val="accent1"/>
            </a:solidFill>
            <a:miter lim="800000"/>
          </a:ln>
          <a:effectLst/>
        </p:spPr>
        <p:txBody>
          <a:bodyPr vert="eaVert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lang="en-US" altLang="zh-CN" sz="1600" b="1" kern="0" noProof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kumimoji="0" lang="en-US" altLang="zh-CN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 </a:t>
            </a: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数码仓*</a:t>
            </a:r>
            <a:endParaRPr kumimoji="0" lang="zh-HK" altLang="en-US" sz="1600" b="1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7" name="Elbow Connector 76"/>
          <p:cNvCxnSpPr>
            <a:stCxn id="6" idx="1"/>
            <a:endCxn id="28" idx="0"/>
          </p:cNvCxnSpPr>
          <p:nvPr/>
        </p:nvCxnSpPr>
        <p:spPr>
          <a:xfrm rot="10800000" flipH="1">
            <a:off x="573206" y="2323352"/>
            <a:ext cx="1370902" cy="3993799"/>
          </a:xfrm>
          <a:prstGeom prst="bentConnector4">
            <a:avLst>
              <a:gd name="adj1" fmla="val -16675"/>
              <a:gd name="adj2" fmla="val 105724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Elbow Connector 77"/>
          <p:cNvCxnSpPr/>
          <p:nvPr/>
        </p:nvCxnSpPr>
        <p:spPr>
          <a:xfrm rot="10800000" flipH="1">
            <a:off x="477670" y="2501238"/>
            <a:ext cx="2745178" cy="3815912"/>
          </a:xfrm>
          <a:prstGeom prst="bentConnector4">
            <a:avLst>
              <a:gd name="adj1" fmla="val -8327"/>
              <a:gd name="adj2" fmla="val 105991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4283445" y="6570923"/>
            <a:ext cx="413311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200" smtClean="0"/>
              <a:t>*星标部分交付物不包含流程图，以功能需求描述的方式展现</a:t>
            </a:r>
            <a:endParaRPr lang="zh-HK" altLang="en-US" sz="1200" err="1" smtClean="0"/>
          </a:p>
        </p:txBody>
      </p:sp>
      <p:sp>
        <p:nvSpPr>
          <p:cNvPr id="87" name="Folded Corner 86"/>
          <p:cNvSpPr/>
          <p:nvPr/>
        </p:nvSpPr>
        <p:spPr bwMode="gray">
          <a:xfrm>
            <a:off x="6357061" y="83803"/>
            <a:ext cx="642060" cy="773500"/>
          </a:xfrm>
          <a:prstGeom prst="foldedCorner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en-US" altLang="zh-CN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《1-2-3-4</a:t>
            </a:r>
            <a:r>
              <a:rPr kumimoji="0" lang="zh-CN" altLang="en-US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级业务蓝图</a:t>
            </a:r>
            <a:r>
              <a:rPr kumimoji="0" lang="en-US" altLang="zh-CN" sz="12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》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Rectangle 34"/>
          <p:cNvSpPr/>
          <p:nvPr/>
        </p:nvSpPr>
        <p:spPr bwMode="gray">
          <a:xfrm>
            <a:off x="2977606" y="3844827"/>
            <a:ext cx="1744661" cy="1805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en-US" altLang="zh-HK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1.1.2.7 </a:t>
            </a:r>
            <a:r>
              <a:rPr lang="zh-CN" altLang="en-US" sz="120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诚意金</a:t>
            </a:r>
            <a:r>
              <a:rPr lang="zh-CN" altLang="en-US" sz="1200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货权转移</a:t>
            </a:r>
            <a:endParaRPr kumimoji="0" lang="zh-HK" altLang="en-US" sz="12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2" name="肘形连接符 91"/>
          <p:cNvCxnSpPr>
            <a:stCxn id="88" idx="3"/>
            <a:endCxn id="39" idx="2"/>
          </p:cNvCxnSpPr>
          <p:nvPr/>
        </p:nvCxnSpPr>
        <p:spPr>
          <a:xfrm flipV="1">
            <a:off x="4722267" y="3259038"/>
            <a:ext cx="1025204" cy="676086"/>
          </a:xfrm>
          <a:prstGeom prst="bentConnector2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肘形连接符 96"/>
          <p:cNvCxnSpPr>
            <a:stCxn id="31" idx="1"/>
            <a:endCxn id="88" idx="1"/>
          </p:cNvCxnSpPr>
          <p:nvPr/>
        </p:nvCxnSpPr>
        <p:spPr>
          <a:xfrm rot="10800000" flipH="1" flipV="1">
            <a:off x="2977604" y="3412250"/>
            <a:ext cx="1" cy="522874"/>
          </a:xfrm>
          <a:prstGeom prst="bentConnector3">
            <a:avLst>
              <a:gd name="adj1" fmla="val -22860000000"/>
            </a:avLst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63205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HK" smtClean="0"/>
              <a:t>1.1.1.1 </a:t>
            </a:r>
            <a:r>
              <a:rPr lang="zh-HK" altLang="en-US" smtClean="0"/>
              <a:t>卖方挂牌</a:t>
            </a:r>
            <a:br>
              <a:rPr lang="en-US" altLang="zh-HK" smtClean="0"/>
            </a:br>
            <a:r>
              <a:rPr lang="en-US" altLang="zh-CN"/>
              <a:t>1.1.1.2 </a:t>
            </a:r>
            <a:r>
              <a:rPr lang="zh-CN" altLang="en-US"/>
              <a:t>挂牌信息变</a:t>
            </a:r>
            <a:r>
              <a:rPr lang="zh-CN" altLang="en-US" smtClean="0"/>
              <a:t>更</a:t>
            </a:r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45071569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业务规则与名词解释</a:t>
            </a:r>
            <a:endParaRPr lang="zh-HK" altLang="en-US"/>
          </a:p>
        </p:txBody>
      </p:sp>
      <p:sp>
        <p:nvSpPr>
          <p:cNvPr id="4" name="TextBox 3"/>
          <p:cNvSpPr txBox="1"/>
          <p:nvPr/>
        </p:nvSpPr>
        <p:spPr>
          <a:xfrm>
            <a:off x="927100" y="1270209"/>
            <a:ext cx="7899400" cy="1079884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108000" tIns="108000" rIns="108000" bIns="108000" rtlCol="0" anchor="ctr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>
              <a:spcBef>
                <a:spcPct val="0"/>
              </a:spcBef>
            </a:pPr>
            <a:r>
              <a:rPr lang="zh-CN" altLang="en-US" sz="1400" b="1" i="1" u="sng" smtClean="0"/>
              <a:t>名词解释</a:t>
            </a:r>
            <a:endParaRPr lang="en-US" altLang="zh-CN" sz="1400" b="1" i="1" u="sng" smtClean="0"/>
          </a:p>
          <a:p>
            <a:pPr marL="285750" indent="-285750">
              <a:spcBef>
                <a:spcPct val="0"/>
              </a:spcBef>
              <a:buFont typeface="Arial" pitchFamily="34" charset="0"/>
              <a:buChar char="•"/>
            </a:pPr>
            <a:r>
              <a:rPr lang="zh-CN" altLang="en-US" sz="1400" b="1"/>
              <a:t>数码</a:t>
            </a:r>
            <a:r>
              <a:rPr lang="zh-CN" altLang="en-US" sz="1400" b="1" smtClean="0"/>
              <a:t>仓：</a:t>
            </a:r>
            <a:r>
              <a:rPr lang="zh-CN" altLang="en-US" sz="1400" smtClean="0"/>
              <a:t>指经</a:t>
            </a:r>
            <a:r>
              <a:rPr lang="zh-CN" altLang="en-US" sz="1400"/>
              <a:t>平台统一规范标准改造的标准化、信息化管理专属</a:t>
            </a:r>
            <a:r>
              <a:rPr lang="zh-CN" altLang="en-US" sz="1400" smtClean="0"/>
              <a:t>仓库</a:t>
            </a:r>
            <a:endParaRPr lang="en-US" altLang="zh-CN" sz="1400" smtClean="0"/>
          </a:p>
          <a:p>
            <a:pPr marL="285750" indent="-285750">
              <a:spcBef>
                <a:spcPct val="0"/>
              </a:spcBef>
              <a:buFont typeface="Arial" pitchFamily="34" charset="0"/>
              <a:buChar char="•"/>
            </a:pPr>
            <a:r>
              <a:rPr lang="zh-CN" altLang="en-US" sz="1400" b="1" smtClean="0"/>
              <a:t>诚意金：</a:t>
            </a:r>
            <a:r>
              <a:rPr lang="zh-CN" altLang="en-US" sz="1400" smtClean="0"/>
              <a:t>指</a:t>
            </a:r>
            <a:r>
              <a:rPr lang="zh-CN" altLang="en-US" sz="1400"/>
              <a:t>为保障数码仓以外货物交易的安全，向卖方收取</a:t>
            </a:r>
            <a:r>
              <a:rPr lang="zh-CN" altLang="en-US" sz="1400" smtClean="0"/>
              <a:t>的</a:t>
            </a:r>
            <a:r>
              <a:rPr lang="en-US" altLang="zh-CN" sz="1400" smtClean="0"/>
              <a:t>****</a:t>
            </a:r>
            <a:r>
              <a:rPr lang="zh-CN" altLang="en-US" sz="1400" smtClean="0"/>
              <a:t>，</a:t>
            </a:r>
            <a:r>
              <a:rPr lang="zh-CN" altLang="en-US" sz="1400"/>
              <a:t>卖方违规时会扣除</a:t>
            </a:r>
            <a:r>
              <a:rPr lang="zh-CN" altLang="en-US" sz="1400" smtClean="0"/>
              <a:t>，诚意金金额</a:t>
            </a:r>
            <a:r>
              <a:rPr lang="zh-CN" altLang="en-US" sz="1400"/>
              <a:t>与货物挂牌数量、价值无关</a:t>
            </a:r>
            <a:endParaRPr lang="en-US" sz="1400" err="1" smtClean="0"/>
          </a:p>
        </p:txBody>
      </p:sp>
      <p:sp>
        <p:nvSpPr>
          <p:cNvPr id="5" name="TextBox 4"/>
          <p:cNvSpPr txBox="1"/>
          <p:nvPr/>
        </p:nvSpPr>
        <p:spPr>
          <a:xfrm>
            <a:off x="927100" y="2438400"/>
            <a:ext cx="7899400" cy="4080503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108000" tIns="108000" rIns="108000" bIns="108000" rtlCol="0"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i="1" u="sng"/>
              <a:t>业务规</a:t>
            </a:r>
            <a:r>
              <a:rPr lang="zh-CN" altLang="en-US" sz="1400" b="1" i="1" u="sng" smtClean="0"/>
              <a:t>则</a:t>
            </a:r>
            <a:endParaRPr lang="en-US" altLang="zh-CN" sz="1400" b="1" i="1" u="sng"/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 smtClean="0"/>
              <a:t>数码仓资源挂牌</a:t>
            </a:r>
            <a:endParaRPr lang="en-US" altLang="zh-CN" sz="1400" smtClean="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与数码仓签订正式仓储协</a:t>
            </a:r>
            <a:r>
              <a:rPr lang="zh-CN" altLang="en-US" sz="1400" smtClean="0"/>
              <a:t>议并在平台上绑定的</a:t>
            </a:r>
            <a:r>
              <a:rPr lang="zh-CN" altLang="en-US" sz="1400"/>
              <a:t>用户才可发布数码仓资</a:t>
            </a:r>
            <a:r>
              <a:rPr lang="zh-CN" altLang="en-US" sz="1400" smtClean="0"/>
              <a:t>源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数码仓资源上架后，库存锁定，资源不可线下售卖出库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数码仓资</a:t>
            </a:r>
            <a:r>
              <a:rPr lang="zh-CN" altLang="en-US" sz="1400" smtClean="0"/>
              <a:t>源创建后无</a:t>
            </a:r>
            <a:r>
              <a:rPr lang="zh-CN" altLang="en-US" sz="1400"/>
              <a:t>需审核，立即上</a:t>
            </a:r>
            <a:r>
              <a:rPr lang="zh-CN" altLang="en-US" sz="1400" smtClean="0"/>
              <a:t>架</a:t>
            </a:r>
            <a:endParaRPr lang="en-US" altLang="zh-CN" sz="1400" smtClean="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卖家可自主选择在平台上显示可售卖最小单位、仓库收费标准等</a:t>
            </a:r>
            <a:r>
              <a:rPr lang="zh-CN" altLang="en-US" sz="1400" smtClean="0"/>
              <a:t>信息</a:t>
            </a:r>
            <a:endParaRPr lang="en-US" altLang="zh-CN" sz="1400" smtClean="0"/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 smtClean="0"/>
              <a:t>诚意金资源挂牌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批量上传后，系统根据数据规则（非空、字段长度等）判定资源信息是否上传成功，如果不成功，则需卖家修改后重新上传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资源上架前系统对资源信息中存在的敏感字、非法字符等进</a:t>
            </a:r>
            <a:r>
              <a:rPr lang="zh-CN" altLang="en-US" sz="1400" smtClean="0"/>
              <a:t>行检查，</a:t>
            </a:r>
            <a:r>
              <a:rPr lang="zh-CN" altLang="en-US" sz="1400"/>
              <a:t>如果存在敏感字、非法字符，则不能挂牌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诚意</a:t>
            </a:r>
            <a:r>
              <a:rPr lang="zh-CN" altLang="en-US" sz="1400" smtClean="0"/>
              <a:t>金余额充</a:t>
            </a:r>
            <a:r>
              <a:rPr lang="zh-CN" altLang="en-US" sz="1400"/>
              <a:t>足的用户才可发布诚意金资</a:t>
            </a:r>
            <a:r>
              <a:rPr lang="zh-CN" altLang="en-US" sz="1400" smtClean="0"/>
              <a:t>源</a:t>
            </a:r>
            <a:endParaRPr lang="en-US" altLang="zh-CN" sz="1400" smtClean="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卖家可自主选择在平台上显示可售卖最小单位、仓库收费标准等信</a:t>
            </a:r>
            <a:r>
              <a:rPr lang="zh-CN" altLang="en-US" sz="1400" smtClean="0"/>
              <a:t>息</a:t>
            </a:r>
            <a:endParaRPr lang="en-US" altLang="zh-CN" sz="1400"/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 smtClean="0"/>
              <a:t>挂</a:t>
            </a:r>
            <a:r>
              <a:rPr lang="zh-CN" altLang="en-US" sz="1400"/>
              <a:t>牌商品有效期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挂牌时由卖家设定资源有效期限，有效期到，则资源将自动下架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若卖家不设置，则系统默认上架资源有</a:t>
            </a:r>
            <a:r>
              <a:rPr lang="en-US" altLang="zh-CN" sz="1400"/>
              <a:t>7</a:t>
            </a:r>
            <a:r>
              <a:rPr lang="zh-CN" altLang="en-US" sz="1400"/>
              <a:t>天有效</a:t>
            </a:r>
            <a:r>
              <a:rPr lang="zh-CN" altLang="en-US" sz="1400" smtClean="0"/>
              <a:t>期</a:t>
            </a:r>
            <a:endParaRPr lang="en-US" altLang="zh-CN" sz="1400"/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/>
              <a:t>信</a:t>
            </a:r>
            <a:r>
              <a:rPr lang="zh-CN" altLang="en-US" sz="1400" smtClean="0"/>
              <a:t>息修改变更</a:t>
            </a:r>
            <a:endParaRPr lang="en-US" altLang="zh-CN" sz="1400"/>
          </a:p>
          <a:p>
            <a:pPr marL="742950" lvl="1" indent="-28575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400" smtClean="0"/>
              <a:t>上</a:t>
            </a:r>
            <a:r>
              <a:rPr lang="zh-CN" altLang="en-US" sz="1400"/>
              <a:t>架资源的数量和价格可以直接</a:t>
            </a:r>
            <a:r>
              <a:rPr lang="zh-CN" altLang="en-US" sz="1400" smtClean="0"/>
              <a:t>修改；若</a:t>
            </a:r>
            <a:r>
              <a:rPr lang="zh-CN" altLang="en-US" sz="1400"/>
              <a:t>想修改资源的其他信息，需要先下架后</a:t>
            </a:r>
            <a:r>
              <a:rPr lang="zh-CN" altLang="en-US" sz="1400" smtClean="0"/>
              <a:t>修改</a:t>
            </a:r>
          </a:p>
        </p:txBody>
      </p:sp>
      <p:sp>
        <p:nvSpPr>
          <p:cNvPr id="3" name="Pentagon 2"/>
          <p:cNvSpPr/>
          <p:nvPr/>
        </p:nvSpPr>
        <p:spPr bwMode="gray">
          <a:xfrm rot="5400000">
            <a:off x="-177653" y="2259543"/>
            <a:ext cx="1548000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商品信息编写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entagon 5"/>
          <p:cNvSpPr/>
          <p:nvPr/>
        </p:nvSpPr>
        <p:spPr bwMode="gray">
          <a:xfrm rot="5400000">
            <a:off x="-177654" y="3881103"/>
            <a:ext cx="1548000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商品信息发布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06107" y="1167408"/>
            <a:ext cx="380480" cy="442035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200" smtClean="0"/>
              <a:t>流程</a:t>
            </a:r>
            <a:endParaRPr lang="en-US" altLang="zh-CN" sz="1200" smtClean="0"/>
          </a:p>
          <a:p>
            <a:pPr algn="l"/>
            <a:r>
              <a:rPr lang="zh-CN" altLang="en-US" sz="1200" smtClean="0"/>
              <a:t>阶段</a:t>
            </a:r>
            <a:endParaRPr lang="zh-HK" altLang="en-US" sz="1200" err="1" smtClean="0"/>
          </a:p>
        </p:txBody>
      </p:sp>
      <p:sp>
        <p:nvSpPr>
          <p:cNvPr id="9" name="Pentagon 8"/>
          <p:cNvSpPr/>
          <p:nvPr/>
        </p:nvSpPr>
        <p:spPr bwMode="gray">
          <a:xfrm rot="5400000">
            <a:off x="-177653" y="5532103"/>
            <a:ext cx="1548000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商品信息变更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99578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761767469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3" imgW="407" imgH="409" progId="TCLayout.ActiveDocument.1">
                  <p:embed/>
                </p:oleObj>
              </mc:Choice>
              <mc:Fallback>
                <p:oleObj name="think-cell Slide" r:id="rId3" imgW="407" imgH="409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3524" y="1149349"/>
            <a:ext cx="8664575" cy="5467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标题 2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431800" y="171544"/>
            <a:ext cx="7649882" cy="868362"/>
          </a:xfrm>
        </p:spPr>
        <p:txBody>
          <a:bodyPr/>
          <a:lstStyle/>
          <a:p>
            <a:r>
              <a:rPr lang="en-US" altLang="zh-CN" smtClean="0"/>
              <a:t>1.1.1.1</a:t>
            </a:r>
            <a:r>
              <a:rPr lang="zh-CN" altLang="en-US" smtClean="0"/>
              <a:t>卖方挂牌：数码仓商品挂牌</a:t>
            </a:r>
            <a:endParaRPr lang="zh-CN" altLang="en-US"/>
          </a:p>
        </p:txBody>
      </p:sp>
      <p:sp>
        <p:nvSpPr>
          <p:cNvPr id="5" name="线形标注 1(带强调线) 4"/>
          <p:cNvSpPr/>
          <p:nvPr/>
        </p:nvSpPr>
        <p:spPr bwMode="gray">
          <a:xfrm>
            <a:off x="2057400" y="4267200"/>
            <a:ext cx="2819400" cy="1155700"/>
          </a:xfrm>
          <a:prstGeom prst="accentCallout1">
            <a:avLst>
              <a:gd name="adj1" fmla="val 49520"/>
              <a:gd name="adj2" fmla="val 102929"/>
              <a:gd name="adj3" fmla="val -24863"/>
              <a:gd name="adj4" fmla="val 150406"/>
            </a:avLst>
          </a:prstGeom>
          <a:solidFill>
            <a:schemeClr val="accent3">
              <a:lumMod val="20000"/>
              <a:lumOff val="80000"/>
            </a:schemeClr>
          </a:solidFill>
          <a:ln>
            <a:tailEnd type="oval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zh-CN" altLang="en-US" sz="105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若卖方非数码仓用户，</a:t>
            </a:r>
          </a:p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zh-CN" altLang="en-US" sz="105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点击发布数码仓资源，则提示：</a:t>
            </a:r>
            <a:r>
              <a:rPr lang="zh-CN" altLang="en-US" sz="1050" i="1" u="sng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“您还不是数码仓用户，您需要与平台指定的数码仓签订正式的仓储协议，绑定后才可发布数码仓资源”</a:t>
            </a:r>
          </a:p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zh-CN" altLang="en-US" sz="105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点击确定按钮后，可以跳转至平台的数码仓信息列表页</a:t>
            </a:r>
            <a:endParaRPr lang="en-US" altLang="zh-CN" sz="1050" kern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0"/>
              </a:spcBef>
              <a:spcAft>
                <a:spcPts val="300"/>
              </a:spcAft>
            </a:pPr>
            <a:endParaRPr lang="en-US" sz="1050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线形标注 1(带强调线) 6"/>
          <p:cNvSpPr/>
          <p:nvPr/>
        </p:nvSpPr>
        <p:spPr bwMode="gray">
          <a:xfrm>
            <a:off x="3327400" y="5511800"/>
            <a:ext cx="1549400" cy="863600"/>
          </a:xfrm>
          <a:prstGeom prst="accentCallout1">
            <a:avLst>
              <a:gd name="adj1" fmla="val 20083"/>
              <a:gd name="adj2" fmla="val 106352"/>
              <a:gd name="adj3" fmla="val -83774"/>
              <a:gd name="adj4" fmla="val 190722"/>
            </a:avLst>
          </a:prstGeom>
          <a:solidFill>
            <a:schemeClr val="accent3">
              <a:lumMod val="20000"/>
              <a:lumOff val="80000"/>
            </a:schemeClr>
          </a:solidFill>
          <a:ln>
            <a:tailEnd type="oval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zh-CN" altLang="en-US" sz="105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弹窗提示：</a:t>
            </a:r>
            <a:r>
              <a:rPr lang="zh-CN" altLang="en-US" sz="1050" i="1" u="sng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“您的资源已成功上架，所有资源若需线下售卖出库请先下架再操作</a:t>
            </a:r>
            <a:r>
              <a:rPr lang="zh-CN" altLang="en-US" sz="1050" i="1" u="sng" kern="0" smtClea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”</a:t>
            </a:r>
            <a:endParaRPr lang="en-US" altLang="zh-CN" sz="1050" i="1" u="sng" kern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7570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499750994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3" imgW="407" imgH="409" progId="TCLayout.ActiveDocument.1">
                  <p:embed/>
                </p:oleObj>
              </mc:Choice>
              <mc:Fallback>
                <p:oleObj name="think-cell Slide" r:id="rId3" imgW="407" imgH="409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3555" name="Picture 3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141" y="1131887"/>
            <a:ext cx="8374859" cy="540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标题 2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431800" y="171544"/>
            <a:ext cx="7649882" cy="868362"/>
          </a:xfrm>
        </p:spPr>
        <p:txBody>
          <a:bodyPr/>
          <a:lstStyle/>
          <a:p>
            <a:r>
              <a:rPr lang="en-US" altLang="zh-CN" smtClean="0">
                <a:solidFill>
                  <a:prstClr val="black"/>
                </a:solidFill>
              </a:rPr>
              <a:t>1.1.1.1</a:t>
            </a:r>
            <a:r>
              <a:rPr lang="zh-CN" altLang="en-US" smtClean="0">
                <a:solidFill>
                  <a:prstClr val="black"/>
                </a:solidFill>
              </a:rPr>
              <a:t>卖方挂牌：诚意金商品挂牌</a:t>
            </a:r>
            <a:endParaRPr lang="zh-CN" altLang="en-US" sz="3200"/>
          </a:p>
        </p:txBody>
      </p:sp>
      <p:sp>
        <p:nvSpPr>
          <p:cNvPr id="10" name="线形标注 1(带边框和强调线) 9"/>
          <p:cNvSpPr/>
          <p:nvPr>
            <p:custDataLst>
              <p:tags r:id="rId8"/>
            </p:custDataLst>
          </p:nvPr>
        </p:nvSpPr>
        <p:spPr bwMode="gray">
          <a:xfrm flipH="1">
            <a:off x="3114673" y="4168775"/>
            <a:ext cx="1790700" cy="809625"/>
          </a:xfrm>
          <a:prstGeom prst="accentCallout1">
            <a:avLst>
              <a:gd name="adj1" fmla="val 40843"/>
              <a:gd name="adj2" fmla="val -4177"/>
              <a:gd name="adj3" fmla="val -31686"/>
              <a:gd name="adj4" fmla="val -81678"/>
            </a:avLst>
          </a:prstGeom>
          <a:solidFill>
            <a:schemeClr val="accent3">
              <a:lumMod val="20000"/>
              <a:lumOff val="80000"/>
            </a:schemeClr>
          </a:solidFill>
          <a:ln>
            <a:tailEnd type="oval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kumimoji="0" lang="zh-CN" altLang="en-US" sz="105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若卖家诚意金不足，则弹出提示：</a:t>
            </a:r>
            <a:r>
              <a:rPr kumimoji="0" lang="zh-CN" altLang="en-US" sz="1050" b="0" i="1" u="sng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“您的诚意金余额不足，商品无法发布上架，请充值”</a:t>
            </a:r>
            <a:endParaRPr kumimoji="0" lang="en-US" sz="1050" b="0" i="1" u="sng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线形标注 1(带强调线) 5"/>
          <p:cNvSpPr/>
          <p:nvPr/>
        </p:nvSpPr>
        <p:spPr bwMode="gray">
          <a:xfrm>
            <a:off x="3114673" y="5092700"/>
            <a:ext cx="1790700" cy="850900"/>
          </a:xfrm>
          <a:prstGeom prst="accentCallout1">
            <a:avLst>
              <a:gd name="adj1" fmla="val 16047"/>
              <a:gd name="adj2" fmla="val 105142"/>
              <a:gd name="adj3" fmla="val -56419"/>
              <a:gd name="adj4" fmla="val 189327"/>
            </a:avLst>
          </a:prstGeom>
          <a:solidFill>
            <a:schemeClr val="accent3">
              <a:lumMod val="20000"/>
              <a:lumOff val="80000"/>
            </a:schemeClr>
          </a:solidFill>
          <a:ln>
            <a:tailEnd type="oval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  <a:spcAft>
                <a:spcPts val="300"/>
              </a:spcAft>
            </a:pPr>
            <a:r>
              <a:rPr lang="zh-CN" altLang="en-US" sz="1050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若审核未通过，则提示：</a:t>
            </a:r>
            <a:r>
              <a:rPr lang="zh-CN" altLang="en-US" sz="1050" i="1" u="sng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“您所发布的商品信息不符合平台要求，请修改后重新挂牌”</a:t>
            </a:r>
            <a:endParaRPr lang="en-US" altLang="zh-CN" sz="1050" i="1" u="sng" kern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0"/>
              </a:spcBef>
              <a:spcAft>
                <a:spcPts val="300"/>
              </a:spcAft>
            </a:pPr>
            <a:endParaRPr lang="en-US" sz="1050" kern="0" err="1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0355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1.1.1.2</a:t>
            </a:r>
            <a:r>
              <a:rPr lang="zh-CN" altLang="en-US" smtClean="0"/>
              <a:t>挂牌信息变更</a:t>
            </a:r>
            <a:endParaRPr lang="en-US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636" y="1144587"/>
            <a:ext cx="8602663" cy="539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7876032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交易业务页面流转设计 </a:t>
            </a:r>
            <a:r>
              <a:rPr lang="en-US" altLang="zh-CN" smtClean="0"/>
              <a:t>- </a:t>
            </a:r>
            <a:r>
              <a:rPr lang="zh-CN" altLang="en-US" smtClean="0"/>
              <a:t>卖家挂牌</a:t>
            </a:r>
            <a:endParaRPr lang="zh-CN" altLang="en-US"/>
          </a:p>
        </p:txBody>
      </p:sp>
      <p:sp>
        <p:nvSpPr>
          <p:cNvPr id="6" name="Text Placeholder 9"/>
          <p:cNvSpPr txBox="1"/>
          <p:nvPr/>
        </p:nvSpPr>
        <p:spPr>
          <a:xfrm>
            <a:off x="431800" y="1233486"/>
            <a:ext cx="8229339" cy="402138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marL="174625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6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363538" indent="-188913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–"/>
              <a:defRPr sz="16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538163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4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712788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–"/>
              <a:defRPr sz="12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901700" indent="-188913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1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/>
              <a:t>卖</a:t>
            </a:r>
            <a:r>
              <a:rPr lang="zh-CN" altLang="en-US" smtClean="0"/>
              <a:t>家挂牌页面流转</a:t>
            </a:r>
            <a:endParaRPr lang="zh-HK" alt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635625"/>
            <a:ext cx="8743950" cy="4828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715394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1.1.4.1 </a:t>
            </a:r>
            <a:r>
              <a:rPr lang="zh-CN" altLang="en-US"/>
              <a:t>商品信息核查</a:t>
            </a:r>
          </a:p>
        </p:txBody>
      </p:sp>
    </p:spTree>
    <p:extLst>
      <p:ext uri="{BB962C8B-B14F-4D97-AF65-F5344CB8AC3E}">
        <p14:creationId xmlns:p14="http://schemas.microsoft.com/office/powerpoint/2010/main" val="388031044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业务规则与名词解释</a:t>
            </a:r>
            <a:endParaRPr lang="zh-HK" altLang="en-US"/>
          </a:p>
        </p:txBody>
      </p:sp>
      <p:sp>
        <p:nvSpPr>
          <p:cNvPr id="4" name="TextBox 3"/>
          <p:cNvSpPr txBox="1"/>
          <p:nvPr/>
        </p:nvSpPr>
        <p:spPr>
          <a:xfrm>
            <a:off x="990600" y="2362200"/>
            <a:ext cx="7759700" cy="2442583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400" b="1" i="1" u="sng" smtClean="0"/>
              <a:t>业务规则</a:t>
            </a:r>
            <a:endParaRPr lang="en-US" altLang="zh-CN" sz="1400" b="1" i="1" u="sng" smtClean="0"/>
          </a:p>
          <a:p>
            <a:pPr marL="285750" indent="-285750" algn="l">
              <a:buFont typeface="Arial" pitchFamily="34" charset="0"/>
              <a:buChar char="•"/>
            </a:pPr>
            <a:r>
              <a:rPr lang="zh-CN" altLang="en-US" sz="1400"/>
              <a:t>上架</a:t>
            </a:r>
            <a:r>
              <a:rPr lang="zh-CN" altLang="en-US" sz="1400" smtClean="0"/>
              <a:t>审核规则</a:t>
            </a:r>
            <a:endParaRPr lang="en-US" altLang="zh-CN" sz="140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诚意金商品上架前，系统自动审核字段中是否有敏感词汇，若有则给出不通过理由，卖方收到后可自行更改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平台管理员可对信息进行抽查，若审核不通过，则给出不通过理由，卖方可更改后提交审核，由管理员审核通过才可上架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/>
              <a:t>通</a:t>
            </a:r>
            <a:r>
              <a:rPr lang="zh-CN" altLang="en-US" sz="1400" smtClean="0"/>
              <a:t>过举</a:t>
            </a:r>
            <a:r>
              <a:rPr lang="zh-CN" altLang="en-US" sz="1400"/>
              <a:t>报渠道，由平台客服人员挂牌商品是否合规，一经发现可通知卖方整</a:t>
            </a:r>
            <a:r>
              <a:rPr lang="zh-CN" altLang="en-US" sz="1400" smtClean="0"/>
              <a:t>改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endParaRPr lang="en-US" altLang="zh-CN" sz="1400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400" smtClean="0"/>
              <a:t>审核措施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后台</a:t>
            </a:r>
            <a:r>
              <a:rPr lang="zh-CN" altLang="en-US" sz="1400"/>
              <a:t>用户的权限管理功能设定严格权限审批，不准随意对用户更改权限</a:t>
            </a:r>
            <a:r>
              <a:rPr lang="zh-CN" altLang="en-US" sz="1400" smtClean="0"/>
              <a:t>；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平台</a:t>
            </a:r>
            <a:r>
              <a:rPr lang="zh-CN" altLang="en-US" sz="1400"/>
              <a:t>信息审核人员需按照要求定期提交审核工作</a:t>
            </a:r>
            <a:r>
              <a:rPr lang="zh-CN" altLang="en-US" sz="1400" smtClean="0"/>
              <a:t>日志</a:t>
            </a:r>
            <a:endParaRPr lang="en-US" altLang="zh-CN" sz="1400" smtClean="0"/>
          </a:p>
        </p:txBody>
      </p:sp>
      <p:sp>
        <p:nvSpPr>
          <p:cNvPr id="5" name="Pentagon 2"/>
          <p:cNvSpPr/>
          <p:nvPr/>
        </p:nvSpPr>
        <p:spPr bwMode="gray">
          <a:xfrm rot="5400000">
            <a:off x="-164953" y="2284943"/>
            <a:ext cx="1548000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商品信息核查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8807" y="1192808"/>
            <a:ext cx="380480" cy="442035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200" smtClean="0"/>
              <a:t>流程</a:t>
            </a:r>
            <a:endParaRPr lang="en-US" altLang="zh-CN" sz="1200" smtClean="0"/>
          </a:p>
          <a:p>
            <a:pPr algn="l"/>
            <a:r>
              <a:rPr lang="zh-CN" altLang="en-US" sz="1200" smtClean="0"/>
              <a:t>阶段</a:t>
            </a:r>
            <a:endParaRPr lang="zh-HK" altLang="en-US" sz="1200" err="1" smtClean="0"/>
          </a:p>
        </p:txBody>
      </p:sp>
      <p:sp>
        <p:nvSpPr>
          <p:cNvPr id="7" name="Pentagon 2"/>
          <p:cNvSpPr/>
          <p:nvPr/>
        </p:nvSpPr>
        <p:spPr bwMode="gray">
          <a:xfrm rot="5400000">
            <a:off x="-164953" y="3910543"/>
            <a:ext cx="1548000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商品信息修改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Pentagon 2"/>
          <p:cNvSpPr/>
          <p:nvPr/>
        </p:nvSpPr>
        <p:spPr bwMode="gray">
          <a:xfrm rot="5400000">
            <a:off x="-141983" y="5513174"/>
            <a:ext cx="1502059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再次提交审核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396313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22"/>
          <p:cNvSpPr>
            <a:spLocks noGrp="1"/>
          </p:cNvSpPr>
          <p:nvPr>
            <p:ph type="title"/>
          </p:nvPr>
        </p:nvSpPr>
        <p:spPr>
          <a:xfrm>
            <a:off x="431800" y="171544"/>
            <a:ext cx="7649882" cy="868362"/>
          </a:xfrm>
        </p:spPr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 </a:t>
            </a:r>
            <a:r>
              <a:rPr lang="en-US" altLang="zh-CN" smtClean="0">
                <a:solidFill>
                  <a:prstClr val="black"/>
                </a:solidFill>
              </a:rPr>
              <a:t>1.1.4.1</a:t>
            </a:r>
            <a:r>
              <a:rPr lang="zh-CN" altLang="en-US" smtClean="0">
                <a:solidFill>
                  <a:prstClr val="black"/>
                </a:solidFill>
              </a:rPr>
              <a:t>商品信息核查</a:t>
            </a:r>
            <a:endParaRPr lang="zh-CN" altLang="en-US" sz="320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037" y="1154112"/>
            <a:ext cx="8551863" cy="537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6512843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交易业务页面流转设计 </a:t>
            </a:r>
            <a:r>
              <a:rPr lang="en-US" altLang="zh-CN">
                <a:solidFill>
                  <a:prstClr val="black"/>
                </a:solidFill>
              </a:rPr>
              <a:t>– </a:t>
            </a:r>
            <a:r>
              <a:rPr lang="zh-CN" altLang="en-US" smtClean="0">
                <a:solidFill>
                  <a:prstClr val="black"/>
                </a:solidFill>
              </a:rPr>
              <a:t>商品信息核查</a:t>
            </a:r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1748273"/>
            <a:ext cx="8553677" cy="3839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7627135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1.1.2.1</a:t>
            </a:r>
            <a:r>
              <a:rPr lang="zh-CN" altLang="en-US"/>
              <a:t>买方搜索磋商</a:t>
            </a:r>
          </a:p>
        </p:txBody>
      </p:sp>
    </p:spTree>
    <p:extLst>
      <p:ext uri="{BB962C8B-B14F-4D97-AF65-F5344CB8AC3E}">
        <p14:creationId xmlns:p14="http://schemas.microsoft.com/office/powerpoint/2010/main" val="3911823052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22"/>
          <p:cNvSpPr>
            <a:spLocks noGrp="1"/>
          </p:cNvSpPr>
          <p:nvPr>
            <p:ph type="title"/>
          </p:nvPr>
        </p:nvSpPr>
        <p:spPr>
          <a:xfrm>
            <a:off x="431800" y="171544"/>
            <a:ext cx="7649882" cy="868362"/>
          </a:xfrm>
        </p:spPr>
        <p:txBody>
          <a:bodyPr/>
          <a:lstStyle/>
          <a:p>
            <a:r>
              <a:rPr lang="en-US" altLang="zh-CN" smtClean="0">
                <a:solidFill>
                  <a:prstClr val="black"/>
                </a:solidFill>
              </a:rPr>
              <a:t>1.1.2.1</a:t>
            </a:r>
            <a:r>
              <a:rPr lang="zh-CN" altLang="en-US" smtClean="0">
                <a:solidFill>
                  <a:prstClr val="black"/>
                </a:solidFill>
              </a:rPr>
              <a:t>买方搜索磋商</a:t>
            </a:r>
            <a:endParaRPr lang="zh-CN" altLang="en-US" sz="320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6388" y="1169987"/>
            <a:ext cx="8532812" cy="5408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547966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TextBox 38"/>
          <p:cNvSpPr txBox="1"/>
          <p:nvPr/>
        </p:nvSpPr>
        <p:spPr>
          <a:xfrm>
            <a:off x="4283445" y="6570923"/>
            <a:ext cx="413311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200" smtClean="0"/>
              <a:t>*星标部分交付物不包含流程图，以功能需求描述的方式展现</a:t>
            </a:r>
            <a:endParaRPr lang="zh-HK" altLang="en-US" sz="1200" err="1" smtClean="0"/>
          </a:p>
        </p:txBody>
      </p:sp>
      <p:sp>
        <p:nvSpPr>
          <p:cNvPr id="23" name="标题 2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交易业务页面流转设计 </a:t>
            </a:r>
            <a:r>
              <a:rPr lang="en-US" altLang="zh-CN" smtClean="0">
                <a:solidFill>
                  <a:prstClr val="black"/>
                </a:solidFill>
              </a:rPr>
              <a:t>– </a:t>
            </a:r>
            <a:r>
              <a:rPr lang="zh-CN" altLang="en-US" smtClean="0">
                <a:solidFill>
                  <a:prstClr val="black"/>
                </a:solidFill>
              </a:rPr>
              <a:t>买家搜索磋商</a:t>
            </a:r>
            <a:endParaRPr lang="zh-CN" altLang="en-US" sz="3200"/>
          </a:p>
        </p:txBody>
      </p:sp>
      <p:sp>
        <p:nvSpPr>
          <p:cNvPr id="6" name="Text Placeholder 9"/>
          <p:cNvSpPr txBox="1"/>
          <p:nvPr/>
        </p:nvSpPr>
        <p:spPr>
          <a:xfrm>
            <a:off x="431800" y="1233486"/>
            <a:ext cx="8229339" cy="402138"/>
          </a:xfrm>
          <a:prstGeom prst="rect">
            <a:avLst/>
          </a:prstGeom>
        </p:spPr>
        <p:txBody>
          <a:bodyPr/>
          <a:lstStyle>
            <a:defPPr>
              <a:defRPr lang="de-DE"/>
            </a:defPPr>
            <a:lvl1pPr marL="174625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6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363538" indent="-188913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–"/>
              <a:defRPr sz="16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538163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4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712788" indent="-174625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–"/>
              <a:defRPr sz="12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901700" indent="-188913" algn="l" rtl="0" eaLnBrk="1" fontAlgn="base" hangingPunct="1">
              <a:spcBef>
                <a:spcPts val="300"/>
              </a:spcBef>
              <a:spcAft>
                <a:spcPts val="300"/>
              </a:spcAft>
              <a:buFont typeface="Arial"/>
              <a:buChar char="•"/>
              <a:defRPr sz="11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mtClean="0"/>
              <a:t>买家搜索磋商页面流转</a:t>
            </a:r>
            <a:endParaRPr lang="zh-HK" alt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042" y="1608276"/>
            <a:ext cx="8522700" cy="4184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2467591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1540" y="1303682"/>
            <a:ext cx="8229600" cy="2730436"/>
          </a:xfrm>
        </p:spPr>
        <p:txBody>
          <a:bodyPr>
            <a:normAutofit/>
          </a:bodyPr>
          <a:lstStyle/>
          <a:p>
            <a:r>
              <a:rPr lang="en-US" altLang="zh-CN"/>
              <a:t>1.1.2.2</a:t>
            </a:r>
            <a:r>
              <a:rPr lang="zh-CN" altLang="en-US"/>
              <a:t>草约生成与取消</a:t>
            </a:r>
            <a:br>
              <a:rPr lang="zh-CN" altLang="en-US"/>
            </a:br>
            <a:r>
              <a:rPr lang="en-US" altLang="zh-CN"/>
              <a:t>1.1.2.3</a:t>
            </a:r>
            <a:r>
              <a:rPr lang="zh-CN" altLang="en-US"/>
              <a:t>订单生成与取消</a:t>
            </a:r>
            <a:br>
              <a:rPr lang="zh-CN" altLang="en-US"/>
            </a:br>
            <a:r>
              <a:rPr lang="en-US" altLang="zh-CN"/>
              <a:t>1.1.2.4 </a:t>
            </a:r>
            <a:r>
              <a:rPr lang="zh-CN" altLang="en-US"/>
              <a:t>合同签订</a:t>
            </a:r>
            <a:br>
              <a:rPr lang="zh-CN" altLang="en-US"/>
            </a:br>
            <a:r>
              <a:rPr lang="en-US" altLang="zh-CN"/>
              <a:t>1.1.2.5 </a:t>
            </a:r>
            <a:r>
              <a:rPr lang="zh-CN" altLang="en-US"/>
              <a:t>支付</a:t>
            </a:r>
          </a:p>
        </p:txBody>
      </p:sp>
    </p:spTree>
    <p:extLst>
      <p:ext uri="{BB962C8B-B14F-4D97-AF65-F5344CB8AC3E}">
        <p14:creationId xmlns:p14="http://schemas.microsoft.com/office/powerpoint/2010/main" val="3264137999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名词解释及业务规则：草约、订单的生成与取消及合同签订</a:t>
            </a:r>
            <a:endParaRPr lang="zh-HK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003300" y="1505051"/>
            <a:ext cx="7670800" cy="719034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400" b="1" i="1" u="sng" smtClean="0"/>
              <a:t>名词解释</a:t>
            </a:r>
            <a:endParaRPr lang="en-US" altLang="zh-CN" sz="1400" b="1" i="1" u="sng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400" b="1" smtClean="0"/>
              <a:t>草约</a:t>
            </a:r>
            <a:r>
              <a:rPr lang="zh-CN" altLang="en-US" sz="1400" smtClean="0"/>
              <a:t>：指</a:t>
            </a:r>
            <a:r>
              <a:rPr lang="zh-CN" altLang="en-US" sz="1400"/>
              <a:t>买卖双方达成的初步协议，在此基础上可以进行价格商议等操作，并由此生成</a:t>
            </a:r>
            <a:r>
              <a:rPr lang="zh-CN" altLang="en-US" sz="1400" smtClean="0"/>
              <a:t>订单</a:t>
            </a:r>
            <a:endParaRPr lang="en-US" altLang="zh-CN" sz="140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altLang="zh-CN" sz="1400" b="1"/>
              <a:t>CA</a:t>
            </a:r>
            <a:r>
              <a:rPr lang="zh-CN" altLang="en-US" sz="1400" b="1"/>
              <a:t>认证：</a:t>
            </a:r>
            <a:r>
              <a:rPr lang="zh-CN" altLang="en-US" sz="1400"/>
              <a:t>指利用数字认证技术辨别网络用户的合法</a:t>
            </a:r>
            <a:r>
              <a:rPr lang="zh-CN" altLang="en-US" sz="1400" smtClean="0"/>
              <a:t>身份</a:t>
            </a:r>
            <a:endParaRPr lang="en-US" altLang="zh-CN" sz="1400"/>
          </a:p>
        </p:txBody>
      </p:sp>
      <p:sp>
        <p:nvSpPr>
          <p:cNvPr id="5" name="TextBox 4"/>
          <p:cNvSpPr txBox="1"/>
          <p:nvPr/>
        </p:nvSpPr>
        <p:spPr>
          <a:xfrm>
            <a:off x="1003300" y="2378230"/>
            <a:ext cx="7670800" cy="3519801"/>
          </a:xfrm>
          <a:prstGeom prst="rect">
            <a:avLst/>
          </a:prstGeom>
          <a:ln w="50800" cmpd="dbl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400" b="1" i="1" u="sng" smtClean="0"/>
              <a:t>业务规则</a:t>
            </a:r>
            <a:endParaRPr lang="en-US" altLang="zh-CN" sz="1400" b="1" i="1" u="sng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400" smtClean="0"/>
              <a:t>草约的生成与取消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只有</a:t>
            </a:r>
            <a:r>
              <a:rPr lang="zh-CN" altLang="en-US" sz="1400"/>
              <a:t>可议价商品需要生成草约；一口价商品下单后即生成订单</a:t>
            </a:r>
            <a:endParaRPr lang="en-US" altLang="zh-CN" sz="140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已</a:t>
            </a:r>
            <a:r>
              <a:rPr lang="zh-CN" altLang="en-US" sz="1400"/>
              <a:t>形成的草约当天闭市</a:t>
            </a:r>
            <a:r>
              <a:rPr lang="zh-CN" altLang="en-US" sz="1400" smtClean="0"/>
              <a:t>前若卖方未确认，则自</a:t>
            </a:r>
            <a:r>
              <a:rPr lang="zh-CN" altLang="en-US" sz="1400"/>
              <a:t>动取消</a:t>
            </a:r>
            <a:r>
              <a:rPr lang="zh-CN" altLang="en-US" sz="1400" smtClean="0"/>
              <a:t>，若需继续购买则需重新下单</a:t>
            </a:r>
            <a:endParaRPr lang="zh-CN" altLang="en-US" sz="140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草约</a:t>
            </a:r>
            <a:r>
              <a:rPr lang="zh-CN" altLang="en-US" sz="1400"/>
              <a:t>可以随时由买卖双方取消，不影响双方信誉</a:t>
            </a:r>
            <a:endParaRPr lang="en-US" altLang="zh-CN" sz="140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400" smtClean="0"/>
              <a:t>订单的取消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订单</a:t>
            </a:r>
            <a:r>
              <a:rPr lang="zh-CN" altLang="en-US" sz="1400"/>
              <a:t>已生成、未付款之前，买方和卖方均可以选择取消订单；单方取消订单后，另一方可以选择是否扣减其</a:t>
            </a:r>
            <a:r>
              <a:rPr lang="zh-CN" altLang="en-US" sz="1400" smtClean="0"/>
              <a:t>信用</a:t>
            </a:r>
            <a:endParaRPr lang="en-US" altLang="zh-CN" sz="1400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400"/>
              <a:t>合同的</a:t>
            </a:r>
            <a:r>
              <a:rPr lang="zh-CN" altLang="en-US" sz="1400" smtClean="0"/>
              <a:t>签订</a:t>
            </a:r>
            <a:endParaRPr lang="en-US" altLang="zh-CN" sz="140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 smtClean="0"/>
              <a:t>平台</a:t>
            </a:r>
            <a:r>
              <a:rPr lang="zh-CN" altLang="en-US" sz="1400"/>
              <a:t>提供标准的电子合同，买卖双方可在平台使用</a:t>
            </a:r>
            <a:r>
              <a:rPr lang="en-US" altLang="zh-CN" sz="1400"/>
              <a:t>CA</a:t>
            </a:r>
            <a:r>
              <a:rPr lang="zh-CN" altLang="en-US" sz="1400"/>
              <a:t>签署合同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/>
              <a:t>若买卖双方对标准合同有内容补充，可以选择下载后补充条款再上传，在平台上签署合同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/>
              <a:t>买卖双方可以在线下签署合同，并将合同影印件上传至平台做备案用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zh-CN" altLang="en-US" sz="1400"/>
              <a:t>平台不强制签订</a:t>
            </a:r>
            <a:r>
              <a:rPr lang="zh-CN" altLang="en-US" sz="1400" smtClean="0"/>
              <a:t>合</a:t>
            </a:r>
            <a:r>
              <a:rPr lang="zh-CN" altLang="en-US" sz="1400"/>
              <a:t>同，合同是交易双方真实交易要素的体现，订单阶段的费用项目如与合同约定不一致而导致纠纷，平台可协助处理交易纠</a:t>
            </a:r>
            <a:r>
              <a:rPr lang="zh-CN" altLang="en-US" sz="1400" smtClean="0"/>
              <a:t>纷，通过</a:t>
            </a:r>
            <a:r>
              <a:rPr lang="zh-CN" altLang="en-US" sz="1400"/>
              <a:t>建立信用机制等方式约束违约、鼓励</a:t>
            </a:r>
            <a:r>
              <a:rPr lang="zh-CN" altLang="en-US" sz="1400" smtClean="0"/>
              <a:t>守约</a:t>
            </a:r>
            <a:endParaRPr lang="en-US" altLang="zh-CN" sz="1400"/>
          </a:p>
        </p:txBody>
      </p:sp>
      <p:sp>
        <p:nvSpPr>
          <p:cNvPr id="6" name="Pentagon 2"/>
          <p:cNvSpPr/>
          <p:nvPr/>
        </p:nvSpPr>
        <p:spPr bwMode="gray">
          <a:xfrm rot="5400000">
            <a:off x="-154680" y="2223873"/>
            <a:ext cx="1527453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草约生成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8807" y="1142008"/>
            <a:ext cx="380480" cy="442035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/>
            <a:r>
              <a:rPr lang="zh-CN" altLang="en-US" sz="1200" smtClean="0"/>
              <a:t>流程</a:t>
            </a:r>
            <a:endParaRPr lang="en-US" altLang="zh-CN" sz="1200" smtClean="0"/>
          </a:p>
          <a:p>
            <a:pPr algn="l"/>
            <a:r>
              <a:rPr lang="zh-CN" altLang="en-US" sz="1200" smtClean="0"/>
              <a:t>阶段</a:t>
            </a:r>
            <a:endParaRPr lang="zh-HK" altLang="en-US" sz="1200" err="1" smtClean="0"/>
          </a:p>
        </p:txBody>
      </p:sp>
      <p:sp>
        <p:nvSpPr>
          <p:cNvPr id="8" name="Pentagon 2"/>
          <p:cNvSpPr/>
          <p:nvPr/>
        </p:nvSpPr>
        <p:spPr bwMode="gray">
          <a:xfrm rot="5400000">
            <a:off x="-140376" y="3800280"/>
            <a:ext cx="1498846" cy="3240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订单生成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Pentagon 2"/>
          <p:cNvSpPr/>
          <p:nvPr/>
        </p:nvSpPr>
        <p:spPr bwMode="gray">
          <a:xfrm rot="5400000">
            <a:off x="-184703" y="5394253"/>
            <a:ext cx="1587501" cy="324000"/>
          </a:xfrm>
          <a:prstGeom prst="homePlate">
            <a:avLst/>
          </a:prstGeom>
          <a:ln>
            <a:prstDash val="dash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wrap="square" lIns="72000" tIns="72000" rIns="7200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de-DE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签订合同</a:t>
            </a:r>
            <a:endParaRPr kumimoji="0" lang="zh-HK" altLang="en-US" sz="1400" b="0" i="0" u="none" strike="noStrike" kern="0" cap="none" spc="0" normalizeH="0" baseline="0" noProof="0" err="1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812889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https://d.book118.com/938023043023006030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uwY8UeLE_0KuEQGaFvcq.A"/>
</p:tagLst>
</file>

<file path=ppt/tags/tag3.xml><?xml version="1.0" encoding="utf-8"?>
<p:tagLst xmlns:p="http://schemas.openxmlformats.org/presentationml/2006/main">
  <p:tag name="THINKCELLSHAPEDONOTDELETE" val="pOesjYghM4UuVuYuivWhqRw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AGENDA" val="TOC1"/>
</p:tagLst>
</file>

<file path=ppt/tags/tag7.xml><?xml version="1.0" encoding="utf-8"?>
<p:tagLst xmlns:p="http://schemas.openxmlformats.org/presentationml/2006/main">
  <p:tag name="AGENDA" val="TOC1"/>
</p:tagLst>
</file>

<file path=ppt/tags/tag8.xml><?xml version="1.0" encoding="utf-8"?>
<p:tagLst xmlns:p="http://schemas.openxmlformats.org/presentationml/2006/main">
  <p:tag name="AGENDA" val="TOC2"/>
</p:tagLst>
</file>

<file path=ppt/tags/tag9.xml><?xml version="1.0" encoding="utf-8"?>
<p:tagLst xmlns:p="http://schemas.openxmlformats.org/presentationml/2006/main">
  <p:tag name="AGENDA" val="TOC2"/>
</p:tagLst>
</file>

<file path=ppt/tags/tag10.xml><?xml version="1.0" encoding="utf-8"?>
<p:tagLst xmlns:p="http://schemas.openxmlformats.org/presentationml/2006/main">
  <p:tag name="THINKCELLSHAPEDONOTDELETE" val="thinkcellActiveDocDoNotDelete"/>
</p:tagLst>
</file>

<file path=ppt/tags/tag11.xml><?xml version="1.0" encoding="utf-8"?>
<p:tagLst xmlns:p="http://schemas.openxmlformats.org/presentationml/2006/main">
  <p:tag name="THINKCELLSHAPEDONOTDELETE" val="p3OVvK3Okwk27o4mjH9ZPwA"/>
</p:tagLst>
</file>

<file path=ppt/tags/tag12.xml><?xml version="1.0" encoding="utf-8"?>
<p:tagLst xmlns:p="http://schemas.openxmlformats.org/presentationml/2006/main">
  <p:tag name="THINKCELLSHAPEDONOTDELETE" val="pdMqBRT_uZEy9z9JoLsGwow"/>
</p:tagLst>
</file>

<file path=ppt/tags/tag13.xml><?xml version="1.0" encoding="utf-8"?>
<p:tagLst xmlns:p="http://schemas.openxmlformats.org/presentationml/2006/main">
  <p:tag name="THINKCELLSHAPEDONOTDELETE" val="thinkcellActiveDocDoNotDelete"/>
</p:tagLst>
</file>

<file path=ppt/tags/tag14.xml><?xml version="1.0" encoding="utf-8"?>
<p:tagLst xmlns:p="http://schemas.openxmlformats.org/presentationml/2006/main">
  <p:tag name="THINKCELLSHAPEDONOTDELETE" val="p3RJ6NSLRGEqNjQeOu1j5Vg"/>
</p:tagLst>
</file>

<file path=ppt/tags/tag15.xml><?xml version="1.0" encoding="utf-8"?>
<p:tagLst xmlns:p="http://schemas.openxmlformats.org/presentationml/2006/main">
  <p:tag name="THINKCELLSHAPEDONOTDELETE" val="pN9R8ZvmQoU2SxoYSxcyAUg"/>
</p:tagLst>
</file>

<file path=ppt/tags/tag16.xml><?xml version="1.0" encoding="utf-8"?>
<p:tagLst xmlns:p="http://schemas.openxmlformats.org/presentationml/2006/main">
  <p:tag name="THINKCELLSHAPEDONOTDELETE" val="p5q_xSY9qBEmBfKmJWVv7TQ"/>
</p:tagLst>
</file>

<file path=ppt/tags/tag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ccenture Management Consulting DNA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细黑&amp;Arial">
      <a:majorFont>
        <a:latin typeface="Arial"/>
        <a:ea typeface="华文细黑"/>
        <a:cs typeface="Arial"/>
      </a:majorFont>
      <a:minorFont>
        <a:latin typeface="Arial"/>
        <a:ea typeface="华文细黑"/>
        <a:cs typeface="Arial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rgbClr val="778888">
            <a:lumMod val="20000"/>
            <a:lumOff val="80000"/>
          </a:srgbClr>
        </a:solidFill>
        <a:ln w="6350">
          <a:solidFill>
            <a:srgbClr val="778888">
              <a:lumMod val="20000"/>
              <a:lumOff val="80000"/>
            </a:srgbClr>
          </a:solidFill>
          <a:miter lim="800000"/>
          <a:headEnd/>
          <a:tailEnd/>
        </a:ln>
        <a:effectLst/>
      </a:spPr>
      <a:bodyPr vert="horz" wrap="square" lIns="72000" tIns="72000" rIns="72000" bIns="72000" numCol="1" rtlCol="0" anchor="t" anchorCtr="0" compatLnSpc="1">
        <a:prstTxWarp prst="textNoShape">
          <a:avLst/>
        </a:prstTxWarp>
        <a:no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ts val="0"/>
          </a:spcBef>
          <a:spcAft>
            <a:spcPts val="300"/>
          </a:spcAft>
          <a:buClrTx/>
          <a:buSzTx/>
          <a:buFontTx/>
          <a:buNone/>
          <a:tabLst/>
          <a:defRPr kumimoji="0" sz="1600" b="0" i="0" u="none" strike="noStrike" kern="0" cap="none" spc="0" normalizeH="0" baseline="0" noProof="0" dirty="0" err="1" smtClean="0">
            <a:ln>
              <a:noFill/>
            </a:ln>
            <a:solidFill>
              <a:sysClr val="windowText" lastClr="000000"/>
            </a:solidFill>
            <a:effectLst/>
            <a:uLnTx/>
            <a:uFillTx/>
            <a:latin typeface="Arial" pitchFamily="34" charset="0"/>
            <a:cs typeface="Arial" pitchFamily="34" charset="0"/>
          </a:defRPr>
        </a:defPPr>
      </a:lstStyle>
    </a:spDef>
    <a:lnDef>
      <a:spPr>
        <a:ln w="12700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36000" tIns="36000" rIns="36000" bIns="36000" rtlCol="0">
        <a:spAutoFit/>
      </a:bodyPr>
      <a:lstStyle>
        <a:defPPr algn="l">
          <a:defRPr sz="1200"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241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华文细黑</vt:lpstr>
      <vt:lpstr>微软雅黑</vt:lpstr>
      <vt:lpstr>Wingdings</vt:lpstr>
      <vt:lpstr>华文楷体</vt:lpstr>
      <vt:lpstr>Office Theme</vt:lpstr>
      <vt:lpstr>交易业务需求分析汇报</vt:lpstr>
      <vt:lpstr>主要内容</vt:lpstr>
      <vt:lpstr>业务需求分析工作从“业务分析设计、风险识别应对、系统功能设计、用户体验设计”四个方面开展</vt:lpstr>
      <vt:lpstr>输出物包括问题清单、专题分析、需求说明书、低保真页面原型</vt:lpstr>
      <vt:lpstr>主要内容</vt:lpstr>
      <vt:lpstr>数码仓交易业务场景概览</vt:lpstr>
      <vt:lpstr>诚意金交易业务场景概览</vt:lpstr>
      <vt:lpstr>交易业务总体规则</vt:lpstr>
      <vt:lpstr>交易业务总体流程蓝图</vt:lpstr>
      <vt:lpstr>1.1.1.1 卖方挂牌1.1.1.2 挂牌信息变更</vt:lpstr>
      <vt:lpstr>业务规则与名词解释</vt:lpstr>
      <vt:lpstr>1.1.1.1卖方挂牌：数码仓商品挂牌</vt:lpstr>
      <vt:lpstr>1.1.1.1卖方挂牌：诚意金商品挂牌</vt:lpstr>
      <vt:lpstr>1.1.1.2挂牌信息变更</vt:lpstr>
      <vt:lpstr>交易业务页面流转设计 - 卖家挂牌</vt:lpstr>
      <vt:lpstr>1.1.4.1 商品信息核查</vt:lpstr>
      <vt:lpstr>业务规则与名词解释</vt:lpstr>
      <vt:lpstr> 1.1.4.1商品信息核查</vt:lpstr>
      <vt:lpstr>交易业务页面流转设计 – 商品信息核查</vt:lpstr>
      <vt:lpstr>1.1.2.1买方搜索磋商</vt:lpstr>
      <vt:lpstr>1.1.2.1买方搜索磋商</vt:lpstr>
      <vt:lpstr>交易业务页面流转设计 – 买家搜索磋商</vt:lpstr>
      <vt:lpstr>1.1.2.2草约生成与取消1.1.2.3订单生成与取消1.1.2.4 合同签订1.1.2.5 支付</vt:lpstr>
      <vt:lpstr>名词解释及业务规则：草约、订单的生成与取消及合同签订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2024-09-06T08:57:40.219</cp:lastPrinted>
  <dcterms:created xsi:type="dcterms:W3CDTF">2024-09-06T00:57:40Z</dcterms:created>
  <dcterms:modified xsi:type="dcterms:W3CDTF">2024-09-06T00:57:42Z</dcterms:modified>
</cp:coreProperties>
</file>