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5AB373-5B31-4C98-838F-A298D20697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FD6E5E-A48B-47D2-8921-F7D4553610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416025-36E4-45FF-ACE2-FA4631D48B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79F8E3-508B-4828-8B79-52E814421F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281B61E-67C2-45D0-9A8D-0786AACCBB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5B48C3-E129-4972-B901-D55D8B0898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1BC0AA6-1589-4036-91AE-C00DD3F78C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2E50A9-5F19-4B74-A6D8-05C105D1D1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F6010A-7F83-430C-9F9D-E177C543CF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F818AB-9FDA-4701-85F7-AFD9F5083A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5A7E36-EA21-4D3B-A38C-1E543CEDF1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802611713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寻血清瘀方治疗痛经的临床效果观察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寻血清瘀方治疗痛经的理论基础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临床研究方法与资料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寻血清瘀方治疗痛经的临床效果分析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典型病例分析与讨论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707" r="4707"/>
          <a:stretch>
            <a:fillRect/>
          </a:stretch>
        </p:blipFill>
        <p:spPr>
          <a:xfrm>
            <a:off x="4821846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痛经是妇科常见病和多发病，表现为经期或行经前后出现下腹部疼痛、坠胀，伴有腰酸或其他不适。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目前治疗痛经的方法主要包括药物治疗和非药物治疗，药物治疗包括止痛药、避孕药等，非药物治疗包括热敷、按摩、针灸等。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然而，现有治疗方法存在一定局限性和副作用，如止痛药可能引起胃肠道不适、肝肾损伤等。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痛经现状及治疗方法概述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7034" y="3414098"/>
            <a:ext cx="2139982" cy="2139982"/>
            <a:chOff x="1207034" y="3414098"/>
            <a:chExt cx="2139982" cy="2139982"/>
          </a:xfrm>
        </p:grpSpPr>
        <p:sp>
          <p:nvSpPr>
            <p:cNvPr id="3" name="Freeform 3"/>
            <p:cNvSpPr/>
            <p:nvPr/>
          </p:nvSpPr>
          <p:spPr>
            <a:xfrm rot="13500000">
              <a:off x="1207034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94644" y="4362026"/>
              <a:ext cx="744855" cy="23583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rot="2700000">
            <a:off x="1474591" y="3601169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2700000">
            <a:off x="2372036" y="2275003"/>
            <a:ext cx="2139982" cy="2139982"/>
          </a:xfrm>
          <a:custGeom>
            <a:rect l="l" t="t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274244" y="3123014"/>
            <a:ext cx="330613" cy="588550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370066" y="3021001"/>
            <a:ext cx="145256" cy="300799"/>
            <a:chOff x="3370066" y="3021001"/>
            <a:chExt cx="145256" cy="300799"/>
          </a:xfrm>
        </p:grpSpPr>
        <p:sp>
          <p:nvSpPr>
            <p:cNvPr id="9" name="Freeform 9"/>
            <p:cNvSpPr/>
            <p:nvPr/>
          </p:nvSpPr>
          <p:spPr>
            <a:xfrm>
              <a:off x="3446361" y="3211596"/>
              <a:ext cx="44577" cy="25146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3487319" y="3131586"/>
              <a:ext cx="15526" cy="33718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446361" y="3173877"/>
              <a:ext cx="41624" cy="29051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492557" y="3173877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474365" y="3060339"/>
              <a:ext cx="11239" cy="27432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481699" y="3096915"/>
              <a:ext cx="12573" cy="26099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372352" y="3211596"/>
              <a:ext cx="18860" cy="25146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390545" y="3096915"/>
              <a:ext cx="14859" cy="26099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376352" y="3173877"/>
              <a:ext cx="18193" cy="29051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421882" y="3021001"/>
              <a:ext cx="17145" cy="30671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446361" y="3021001"/>
              <a:ext cx="18860" cy="30671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413309" y="3047099"/>
              <a:ext cx="2286" cy="466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399784" y="3060339"/>
              <a:ext cx="12859" cy="27432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382639" y="3131586"/>
              <a:ext cx="17145" cy="33718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446361" y="3245220"/>
              <a:ext cx="46196" cy="29051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3403023" y="3131586"/>
              <a:ext cx="36004" cy="33718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3414929" y="3060339"/>
              <a:ext cx="24098" cy="27432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3399117" y="3173877"/>
              <a:ext cx="40005" cy="29051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3446361" y="3131586"/>
              <a:ext cx="37624" cy="33718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3446361" y="3060339"/>
              <a:ext cx="25718" cy="27432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3446361" y="3096915"/>
              <a:ext cx="32004" cy="26099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3409309" y="3096915"/>
              <a:ext cx="29718" cy="26099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394450" y="3282843"/>
              <a:ext cx="44577" cy="30385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396831" y="3211596"/>
              <a:ext cx="42291" cy="25146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3395117" y="3245220"/>
              <a:ext cx="43910" cy="29051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370066" y="3245220"/>
              <a:ext cx="18860" cy="29051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498844" y="3245220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3496558" y="3211596"/>
              <a:ext cx="15811" cy="25146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3412643" y="3051672"/>
              <a:ext cx="9906" cy="8572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465125" y="3051672"/>
              <a:ext cx="9239" cy="8572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3439027" y="3051672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405404" y="3087676"/>
              <a:ext cx="9620" cy="923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3472079" y="3087676"/>
              <a:ext cx="9620" cy="923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439027" y="3087676"/>
              <a:ext cx="7239" cy="923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399784" y="3123014"/>
              <a:ext cx="9620" cy="8572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478365" y="3123014"/>
              <a:ext cx="8953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3439027" y="3123014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394450" y="3165305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483985" y="3165305"/>
              <a:ext cx="8572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3439027" y="3165305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390545" y="3202929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487985" y="3202929"/>
              <a:ext cx="8572" cy="8572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3439027" y="3202929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3388830" y="3236647"/>
              <a:ext cx="7906" cy="8572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490938" y="3236647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3439027" y="3236647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387211" y="3274271"/>
              <a:ext cx="7239" cy="8572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492557" y="3274271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3439027" y="3274271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3439027" y="3313228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9" name="AutoShape 59"/>
          <p:cNvSpPr/>
          <p:nvPr/>
        </p:nvSpPr>
        <p:spPr>
          <a:xfrm rot="2700000">
            <a:off x="3195854" y="2092028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0" name="Group 60"/>
          <p:cNvGrpSpPr/>
          <p:nvPr/>
        </p:nvGrpSpPr>
        <p:grpSpPr>
          <a:xfrm>
            <a:off x="3543612" y="3414098"/>
            <a:ext cx="2139982" cy="2139982"/>
            <a:chOff x="3543612" y="3414098"/>
            <a:chExt cx="2139982" cy="2139982"/>
          </a:xfrm>
        </p:grpSpPr>
        <p:sp>
          <p:nvSpPr>
            <p:cNvPr id="61" name="Freeform 61"/>
            <p:cNvSpPr/>
            <p:nvPr/>
          </p:nvSpPr>
          <p:spPr>
            <a:xfrm rot="13500000">
              <a:off x="3543612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4422579" y="4332117"/>
              <a:ext cx="414052" cy="29575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3" name="AutoShape 63"/>
          <p:cNvSpPr/>
          <p:nvPr/>
        </p:nvSpPr>
        <p:spPr>
          <a:xfrm rot="2700000">
            <a:off x="4948930" y="3611741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>
            <a:off x="1428725" y="3672826"/>
            <a:ext cx="599097" cy="3307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65" name="AutoShape 65"/>
          <p:cNvSpPr/>
          <p:nvPr/>
        </p:nvSpPr>
        <p:spPr>
          <a:xfrm>
            <a:off x="3138709" y="2155516"/>
            <a:ext cx="599097" cy="277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66" name="AutoShape 66"/>
          <p:cNvSpPr/>
          <p:nvPr/>
        </p:nvSpPr>
        <p:spPr>
          <a:xfrm>
            <a:off x="4890841" y="3681858"/>
            <a:ext cx="599097" cy="248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grpSp>
        <p:nvGrpSpPr>
          <p:cNvPr id="67" name="Group 67"/>
          <p:cNvGrpSpPr/>
          <p:nvPr/>
        </p:nvGrpSpPr>
        <p:grpSpPr>
          <a:xfrm>
            <a:off x="6649402" y="2138986"/>
            <a:ext cx="587026" cy="585597"/>
            <a:chOff x="6649402" y="2138986"/>
            <a:chExt cx="587026" cy="585597"/>
          </a:xfrm>
        </p:grpSpPr>
        <p:sp>
          <p:nvSpPr>
            <p:cNvPr id="68" name="AutoShape 68"/>
            <p:cNvSpPr/>
            <p:nvPr/>
          </p:nvSpPr>
          <p:spPr>
            <a:xfrm>
              <a:off x="6649402" y="2138986"/>
              <a:ext cx="587026" cy="58559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Freeform 69"/>
            <p:cNvSpPr/>
            <p:nvPr/>
          </p:nvSpPr>
          <p:spPr>
            <a:xfrm>
              <a:off x="6731888" y="2359775"/>
              <a:ext cx="409003" cy="12915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0" name="AutoShape 70"/>
          <p:cNvSpPr/>
          <p:nvPr/>
        </p:nvSpPr>
        <p:spPr>
          <a:xfrm>
            <a:off x="6649402" y="3402766"/>
            <a:ext cx="587026" cy="58559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1" name="Group 71"/>
          <p:cNvGrpSpPr/>
          <p:nvPr/>
        </p:nvGrpSpPr>
        <p:grpSpPr>
          <a:xfrm>
            <a:off x="6833234" y="3535589"/>
            <a:ext cx="224504" cy="467677"/>
            <a:chOff x="6833234" y="3535589"/>
            <a:chExt cx="224504" cy="467677"/>
          </a:xfrm>
        </p:grpSpPr>
        <p:sp>
          <p:nvSpPr>
            <p:cNvPr id="72" name="Freeform 72"/>
            <p:cNvSpPr/>
            <p:nvPr/>
          </p:nvSpPr>
          <p:spPr>
            <a:xfrm>
              <a:off x="6833234" y="3604645"/>
              <a:ext cx="224504" cy="398621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Freeform 73"/>
            <p:cNvSpPr/>
            <p:nvPr/>
          </p:nvSpPr>
          <p:spPr>
            <a:xfrm>
              <a:off x="6950105" y="3664653"/>
              <a:ext cx="30290" cy="1695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6977919" y="3610551"/>
              <a:ext cx="10573" cy="22860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6950105" y="3639126"/>
              <a:ext cx="28289" cy="19717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Freeform 76"/>
            <p:cNvSpPr/>
            <p:nvPr/>
          </p:nvSpPr>
          <p:spPr>
            <a:xfrm>
              <a:off x="6981538" y="3639126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Freeform 77"/>
            <p:cNvSpPr/>
            <p:nvPr/>
          </p:nvSpPr>
          <p:spPr>
            <a:xfrm>
              <a:off x="6969155" y="3562164"/>
              <a:ext cx="7620" cy="18574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Freeform 78"/>
            <p:cNvSpPr/>
            <p:nvPr/>
          </p:nvSpPr>
          <p:spPr>
            <a:xfrm>
              <a:off x="6974109" y="3587024"/>
              <a:ext cx="8477" cy="17717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Freeform 79"/>
            <p:cNvSpPr/>
            <p:nvPr/>
          </p:nvSpPr>
          <p:spPr>
            <a:xfrm>
              <a:off x="6899909" y="3664653"/>
              <a:ext cx="12764" cy="1695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6912196" y="3587024"/>
              <a:ext cx="10096" cy="17717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6902576" y="3639126"/>
              <a:ext cx="12382" cy="19717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>
              <a:off x="6933532" y="3535589"/>
              <a:ext cx="11621" cy="20765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6950105" y="3535589"/>
              <a:ext cx="12764" cy="20765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6927722" y="3553210"/>
              <a:ext cx="1524" cy="3143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6918483" y="3562164"/>
              <a:ext cx="8763" cy="18574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Freeform 86"/>
            <p:cNvSpPr/>
            <p:nvPr/>
          </p:nvSpPr>
          <p:spPr>
            <a:xfrm>
              <a:off x="6906862" y="3610551"/>
              <a:ext cx="11621" cy="22860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Freeform 87"/>
            <p:cNvSpPr/>
            <p:nvPr/>
          </p:nvSpPr>
          <p:spPr>
            <a:xfrm>
              <a:off x="6950105" y="3687418"/>
              <a:ext cx="31432" cy="19717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Freeform 88"/>
            <p:cNvSpPr/>
            <p:nvPr/>
          </p:nvSpPr>
          <p:spPr>
            <a:xfrm>
              <a:off x="6920769" y="3610551"/>
              <a:ext cx="24479" cy="22860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Freeform 89"/>
            <p:cNvSpPr/>
            <p:nvPr/>
          </p:nvSpPr>
          <p:spPr>
            <a:xfrm>
              <a:off x="6928770" y="3562164"/>
              <a:ext cx="16383" cy="18574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6918006" y="3639126"/>
              <a:ext cx="27146" cy="19717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6950105" y="3610551"/>
              <a:ext cx="25527" cy="22860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6950105" y="3562164"/>
              <a:ext cx="17526" cy="18574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>
              <a:off x="6950105" y="3587024"/>
              <a:ext cx="21717" cy="17717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6924960" y="3587024"/>
              <a:ext cx="20193" cy="17717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6914863" y="3712945"/>
              <a:ext cx="30290" cy="20574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Freeform 96"/>
            <p:cNvSpPr/>
            <p:nvPr/>
          </p:nvSpPr>
          <p:spPr>
            <a:xfrm>
              <a:off x="6916482" y="3664653"/>
              <a:ext cx="28670" cy="1695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Freeform 97"/>
            <p:cNvSpPr/>
            <p:nvPr/>
          </p:nvSpPr>
          <p:spPr>
            <a:xfrm>
              <a:off x="6915340" y="3687418"/>
              <a:ext cx="29813" cy="19717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Freeform 98"/>
            <p:cNvSpPr/>
            <p:nvPr/>
          </p:nvSpPr>
          <p:spPr>
            <a:xfrm>
              <a:off x="6898289" y="3687418"/>
              <a:ext cx="12764" cy="19717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6985729" y="3687418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6984205" y="3664653"/>
              <a:ext cx="10763" cy="1695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6927246" y="3556354"/>
              <a:ext cx="6763" cy="5810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6962869" y="3556354"/>
              <a:ext cx="6287" cy="5810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AutoShape 103"/>
            <p:cNvSpPr/>
            <p:nvPr/>
          </p:nvSpPr>
          <p:spPr>
            <a:xfrm>
              <a:off x="6945153" y="355635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6922293" y="3580738"/>
              <a:ext cx="6477" cy="6287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6967632" y="3580738"/>
              <a:ext cx="6477" cy="6287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AutoShape 106"/>
            <p:cNvSpPr/>
            <p:nvPr/>
          </p:nvSpPr>
          <p:spPr>
            <a:xfrm>
              <a:off x="6945153" y="3580738"/>
              <a:ext cx="4953" cy="6287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>
              <a:off x="6918483" y="3604645"/>
              <a:ext cx="6477" cy="5810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Freeform 108"/>
            <p:cNvSpPr/>
            <p:nvPr/>
          </p:nvSpPr>
          <p:spPr>
            <a:xfrm>
              <a:off x="6971918" y="3604645"/>
              <a:ext cx="6096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>
              <a:off x="6945153" y="3604645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6914863" y="3633316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6975728" y="3633316"/>
              <a:ext cx="5810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>
              <a:off x="6945153" y="363331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6912196" y="3658843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6978395" y="3658843"/>
              <a:ext cx="5810" cy="5810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>
              <a:off x="6945153" y="3658843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Freeform 116"/>
            <p:cNvSpPr/>
            <p:nvPr/>
          </p:nvSpPr>
          <p:spPr>
            <a:xfrm>
              <a:off x="6911053" y="3681607"/>
              <a:ext cx="5429" cy="5810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6980395" y="3681607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>
              <a:off x="6945153" y="3681607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Freeform 119"/>
            <p:cNvSpPr/>
            <p:nvPr/>
          </p:nvSpPr>
          <p:spPr>
            <a:xfrm>
              <a:off x="6910006" y="3707134"/>
              <a:ext cx="4953" cy="5810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6981538" y="3707134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>
              <a:off x="6945153" y="370713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AutoShape 122"/>
            <p:cNvSpPr/>
            <p:nvPr/>
          </p:nvSpPr>
          <p:spPr>
            <a:xfrm>
              <a:off x="6945153" y="3733519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3" name="Group 123"/>
          <p:cNvGrpSpPr/>
          <p:nvPr/>
        </p:nvGrpSpPr>
        <p:grpSpPr>
          <a:xfrm>
            <a:off x="6649402" y="4666547"/>
            <a:ext cx="587026" cy="585502"/>
            <a:chOff x="6649402" y="4666547"/>
            <a:chExt cx="587026" cy="585502"/>
          </a:xfrm>
        </p:grpSpPr>
        <p:sp>
          <p:nvSpPr>
            <p:cNvPr id="124" name="AutoShape 124"/>
            <p:cNvSpPr/>
            <p:nvPr/>
          </p:nvSpPr>
          <p:spPr>
            <a:xfrm>
              <a:off x="6649402" y="4666547"/>
              <a:ext cx="587026" cy="58550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6793896" y="4847236"/>
              <a:ext cx="301085" cy="21374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6" name="TextBox 126"/>
          <p:cNvSpPr txBox="1"/>
          <p:nvPr/>
        </p:nvSpPr>
        <p:spPr>
          <a:xfrm>
            <a:off x="7288006" y="2140272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寻血清瘀方是一种中药方剂，由多种中药组成，具有活血化瘀、调经止痛的功效。</a:t>
            </a:r>
          </a:p>
        </p:txBody>
      </p:sp>
      <p:sp>
        <p:nvSpPr>
          <p:cNvPr id="127" name="TextBox 127"/>
          <p:cNvSpPr txBox="1"/>
          <p:nvPr/>
        </p:nvSpPr>
        <p:spPr>
          <a:xfrm>
            <a:off x="7288006" y="338780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该方剂在临床上已被广泛应用于治疗痛经、月经不调等妇科疾病，并取得了一定的疗效。</a:t>
            </a:r>
          </a:p>
        </p:txBody>
      </p:sp>
      <p:sp>
        <p:nvSpPr>
          <p:cNvPr id="128" name="TextBox 128"/>
          <p:cNvSpPr txBox="1"/>
          <p:nvPr/>
        </p:nvSpPr>
        <p:spPr>
          <a:xfrm>
            <a:off x="7288006" y="4658974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寻血清瘀方的作用机制主要是通过活血化瘀、改善局部微循环、缓解疼痛等方面发挥治疗作用。</a:t>
            </a:r>
          </a:p>
        </p:txBody>
      </p:sp>
      <p:grpSp>
        <p:nvGrpSpPr>
          <p:cNvPr id="129" name="Group 1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0" name="AutoShape 1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AutoShape 1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AutoShape 1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AutoShape 1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6" name="AutoShape 1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TextBox 1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寻血清瘀方简介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2" name="AutoShape 12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18" name="Freeform 18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2" name="AutoShape 22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5" name="Freeform 25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1" name="Connector 31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2" name="Connector 32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3" name="Group 33"/>
          <p:cNvGrpSpPr/>
          <p:nvPr/>
        </p:nvGrpSpPr>
        <p:grpSpPr>
          <a:xfrm>
            <a:off x="7860526" y="2433468"/>
            <a:ext cx="1038363" cy="440204"/>
            <a:chOff x="7860526" y="2433468"/>
            <a:chExt cx="1038363" cy="440204"/>
          </a:xfrm>
        </p:grpSpPr>
        <p:cxnSp>
          <p:nvCxnSpPr>
            <p:cNvPr id="34" name="Connector 34"/>
            <p:cNvCxnSpPr/>
            <p:nvPr/>
          </p:nvCxnSpPr>
          <p:spPr>
            <a:xfrm>
              <a:off x="7860526" y="2433468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8305083" y="2866340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6" name="TextBox 36"/>
          <p:cNvSpPr txBox="1"/>
          <p:nvPr/>
        </p:nvSpPr>
        <p:spPr>
          <a:xfrm>
            <a:off x="1062867" y="3065722"/>
            <a:ext cx="2447925" cy="193415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本研究旨在观察寻血清瘀方治疗痛经的临床效果，为痛经患者提供一种安全、有效的治疗方法。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053162" y="1245013"/>
            <a:ext cx="2447925" cy="22876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通过对比研究，探讨寻血清瘀方在治疗痛经方面的优势和不足，为进一步优化治疗方案提供依据。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066398" y="3843528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本研究对于推动中医药在妇科领域的应用和发展具有重要意义，同时也为痛经患者的治疗提供更多选择和参考。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0" name="AutoShape 4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TextBox 6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研究目的和意义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2" name="Connector 6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63" name="Connector 6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寻血清瘀方治疗痛经的理论基础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痛经的中医病名及分类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痛经的中医病因病机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中医对痛经的认识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中医将痛经称为“经行腹痛”，并根据病因病机的不同，将其分为气滞血瘀、寒凝血瘀、湿热瘀阻和气血虚弱等类型。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中医认为痛经的主要病因是外感六淫、内伤七情，导致冲任气血运行不畅，胞宫经血流通受阻，以致“不通则痛”；或冲任胞宫失于濡养，“不荣则痛”。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244" r="25244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药物组成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寻血清瘀方主要由当归、川芎、桃仁、红花、赤芍、延胡索等中药组成。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组方思路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本方以活血化瘀、行气止痛为主要治法，针对痛经的主要病因病机进行组方。其中，当归、川芎活血养血，桃仁、红花活血化瘀，赤芍清热凉血，延胡索行气止痛。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药物加减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根据患者的具体病情和体质，可在基础方上进行加减。如气滞明显者，可加香附、柴胡等疏肝理气药；血瘀重者，可加三棱、莪术等破血逐瘀药。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寻血清瘀方的组方原理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flipH="1">
            <a:off x="3838147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556617" y="194122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8" name="Freeform 8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59" name="AutoShape 59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2" name="AutoShape 62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4" name="AutoShape 64"/>
          <p:cNvSpPr/>
          <p:nvPr/>
        </p:nvSpPr>
        <p:spPr>
          <a:xfrm flipH="1">
            <a:off x="1061323" y="2678169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flipH="1">
            <a:off x="3695557" y="2678169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flipH="1">
            <a:off x="6337221" y="2678169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flipH="1">
            <a:off x="8962406" y="2678169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TextBox 68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改善血液循环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抑制炎症反应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调节内分泌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镇痛作用</a:t>
            </a:r>
          </a:p>
        </p:txBody>
      </p:sp>
      <p:grpSp>
        <p:nvGrpSpPr>
          <p:cNvPr id="76" name="Group 7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7" name="AutoShape 7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TextBox 9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药物治疗机制分析</a:t>
              </a:r>
            </a:p>
          </p:txBody>
        </p:sp>
      </p:grpSp>
      <p:sp>
        <p:nvSpPr>
          <p:cNvPr id="98" name="TextBox 98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痛经患者的内分泌水平往往存在异常，寻血清瘀方中的中药成分能够调节内分泌水平，恢复正常的生理周期和激素水平，从而缓解痛经症状。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痛经的发生与炎症反应密切相关，寻血清瘀方中的多种中药成分具有抗炎作用，能够减轻炎症反应，缓解疼痛。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寻血清瘀方中的活血化瘀药能够改善盆腔血液循环，促进经血的顺利排出，从而缓解疼痛。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寻血清瘀方中的延胡索等中药成分具有镇痛作用，能够直接缓解疼痛症状。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临床研究方法与资料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选择符合痛经诊断标准的女性患者作为研究对象，年龄、病程等基本情况相似，以便进行比较分析。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明确诊断为痛经，且自愿接受寻血清瘀方治疗的患者；排除标准包括合并其他严重妇科疾病、过敏体质、精神疾病等患者。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研究对象及纳入标准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纳入标准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研究对象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采用寻血清瘀方进行治疗，主要药物组成包括当归、川芎、桃仁、红花等活血化瘀中药，根据患者病情进行个性化加减。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疗程安排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治疗周期一般为3个月经周期，月经期间停药，治疗结束后进行疗效评价。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t="5566" b="556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治疗方法及疗程安排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https://d.book118.com/938026117131006032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2024-09-10T12:05:37.162</cp:lastPrinted>
  <dcterms:created xsi:type="dcterms:W3CDTF">2024-09-10T04:05:37Z</dcterms:created>
  <dcterms:modified xsi:type="dcterms:W3CDTF">2024-09-10T04:05:39Z</dcterms:modified>
</cp:coreProperties>
</file>