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A41994-C5A3-437E-90D6-69952E9EB7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F2E2B6-35B3-4B80-8472-6387CD08C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3CA6F4-D507-49E3-9776-4582E768C4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A733A6-AEB3-4E8A-9189-20AF53F09C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260485-0F67-4D50-B1B2-778DD58BC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51EA6D9-0B71-42E4-A51A-520D0C320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3ABF32F-25B0-469F-99FA-1F9362DCFA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FED425-4071-4660-A8EE-66264C5909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ECF80C-6730-4A67-A286-5849889D2D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FF107B-17E7-469E-B864-1DD967CD74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5A01FA-7B68-47B3-914E-DDABFF2FB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3112501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:AA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通信方式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通信方式概述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有线通信方式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无线通信方式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数字通信方式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通信网络安全与保密措施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未来发展趋势与挑战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通信方式概述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48881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0" y="118"/>
                  <a:pt x="24" y="128"/>
                  <a:pt x="41" y="128"/>
                </a:cubicBezTo>
                <a:cubicBezTo>
                  <a:pt x="57" y="128"/>
                  <a:pt x="70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6" y="4"/>
                  <a:pt x="46" y="4"/>
                  <a:pt x="46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5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1" y="20"/>
                  <a:pt x="41" y="20"/>
                  <a:pt x="41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058508" y="2203706"/>
            <a:ext cx="1313497" cy="2082451"/>
          </a:xfrm>
          <a:custGeom>
            <a:rect l="l" t="t" r="r" b="b"/>
            <a:pathLst>
              <a:path w="81" h="128">
                <a:moveTo>
                  <a:pt x="3" y="103"/>
                </a:moveTo>
                <a:cubicBezTo>
                  <a:pt x="11" y="118"/>
                  <a:pt x="24" y="128"/>
                  <a:pt x="41" y="128"/>
                </a:cubicBezTo>
                <a:cubicBezTo>
                  <a:pt x="57" y="128"/>
                  <a:pt x="71" y="118"/>
                  <a:pt x="78" y="104"/>
                </a:cubicBezTo>
                <a:cubicBezTo>
                  <a:pt x="81" y="98"/>
                  <a:pt x="81" y="95"/>
                  <a:pt x="79" y="89"/>
                </a:cubicBezTo>
                <a:cubicBezTo>
                  <a:pt x="47" y="4"/>
                  <a:pt x="47" y="4"/>
                  <a:pt x="47" y="4"/>
                </a:cubicBezTo>
                <a:cubicBezTo>
                  <a:pt x="46" y="2"/>
                  <a:pt x="45" y="1"/>
                  <a:pt x="43" y="0"/>
                </a:cubicBezTo>
                <a:cubicBezTo>
                  <a:pt x="41" y="0"/>
                  <a:pt x="38" y="1"/>
                  <a:pt x="37" y="3"/>
                </a:cubicBezTo>
                <a:cubicBezTo>
                  <a:pt x="37" y="3"/>
                  <a:pt x="37" y="3"/>
                  <a:pt x="37" y="3"/>
                </a:cubicBezTo>
                <a:cubicBezTo>
                  <a:pt x="26" y="37"/>
                  <a:pt x="14" y="56"/>
                  <a:pt x="2" y="89"/>
                </a:cubicBezTo>
                <a:cubicBezTo>
                  <a:pt x="0" y="95"/>
                  <a:pt x="0" y="98"/>
                  <a:pt x="3" y="103"/>
                </a:cubicBezTo>
                <a:close/>
                <a:moveTo>
                  <a:pt x="10" y="96"/>
                </a:moveTo>
                <a:cubicBezTo>
                  <a:pt x="42" y="20"/>
                  <a:pt x="42" y="20"/>
                  <a:pt x="42" y="20"/>
                </a:cubicBezTo>
                <a:cubicBezTo>
                  <a:pt x="71" y="96"/>
                  <a:pt x="71" y="96"/>
                  <a:pt x="71" y="96"/>
                </a:cubicBezTo>
                <a:lnTo>
                  <a:pt x="10" y="9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547717" y="2211136"/>
            <a:ext cx="3266694" cy="115729"/>
          </a:xfrm>
          <a:custGeom>
            <a:rect l="l" t="t" r="r" b="b"/>
            <a:pathLst>
              <a:path w="201" h="7">
                <a:moveTo>
                  <a:pt x="3" y="0"/>
                </a:moveTo>
                <a:cubicBezTo>
                  <a:pt x="198" y="0"/>
                  <a:pt x="198" y="0"/>
                  <a:pt x="198" y="0"/>
                </a:cubicBezTo>
                <a:cubicBezTo>
                  <a:pt x="200" y="0"/>
                  <a:pt x="201" y="2"/>
                  <a:pt x="201" y="4"/>
                </a:cubicBezTo>
                <a:cubicBezTo>
                  <a:pt x="201" y="4"/>
                  <a:pt x="201" y="4"/>
                  <a:pt x="201" y="4"/>
                </a:cubicBezTo>
                <a:cubicBezTo>
                  <a:pt x="201" y="6"/>
                  <a:pt x="200" y="7"/>
                  <a:pt x="198" y="7"/>
                </a:cubicBezTo>
                <a:cubicBezTo>
                  <a:pt x="3" y="7"/>
                  <a:pt x="3" y="7"/>
                  <a:pt x="3" y="7"/>
                </a:cubicBezTo>
                <a:cubicBezTo>
                  <a:pt x="1" y="7"/>
                  <a:pt x="0" y="6"/>
                  <a:pt x="0" y="4"/>
                </a:cubicBezTo>
                <a:cubicBezTo>
                  <a:pt x="0" y="4"/>
                  <a:pt x="0" y="4"/>
                  <a:pt x="0" y="4"/>
                </a:cubicBezTo>
                <a:cubicBezTo>
                  <a:pt x="0" y="2"/>
                  <a:pt x="1" y="0"/>
                  <a:pt x="3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2330387" y="2081786"/>
            <a:ext cx="1701355" cy="3225832"/>
          </a:xfrm>
          <a:custGeom>
            <a:rect l="l" t="t" r="r" b="b"/>
            <a:pathLst>
              <a:path w="105" h="198">
                <a:moveTo>
                  <a:pt x="62" y="176"/>
                </a:moveTo>
                <a:cubicBezTo>
                  <a:pt x="79" y="178"/>
                  <a:pt x="94" y="186"/>
                  <a:pt x="105" y="198"/>
                </a:cubicBezTo>
                <a:cubicBezTo>
                  <a:pt x="0" y="198"/>
                  <a:pt x="0" y="198"/>
                  <a:pt x="0" y="198"/>
                </a:cubicBezTo>
                <a:cubicBezTo>
                  <a:pt x="11" y="186"/>
                  <a:pt x="26" y="178"/>
                  <a:pt x="43" y="176"/>
                </a:cubicBezTo>
                <a:cubicBezTo>
                  <a:pt x="43" y="26"/>
                  <a:pt x="43" y="26"/>
                  <a:pt x="43" y="26"/>
                </a:cubicBezTo>
                <a:cubicBezTo>
                  <a:pt x="40" y="23"/>
                  <a:pt x="38" y="19"/>
                  <a:pt x="38" y="15"/>
                </a:cubicBezTo>
                <a:cubicBezTo>
                  <a:pt x="38" y="7"/>
                  <a:pt x="44" y="0"/>
                  <a:pt x="52" y="0"/>
                </a:cubicBezTo>
                <a:cubicBezTo>
                  <a:pt x="60" y="0"/>
                  <a:pt x="67" y="7"/>
                  <a:pt x="67" y="15"/>
                </a:cubicBezTo>
                <a:cubicBezTo>
                  <a:pt x="67" y="19"/>
                  <a:pt x="65" y="23"/>
                  <a:pt x="62" y="26"/>
                </a:cubicBezTo>
                <a:lnTo>
                  <a:pt x="62" y="17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805582" y="17972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05582" y="4037128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6458495" y="1389081"/>
            <a:ext cx="5076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458495" y="4046529"/>
            <a:ext cx="507682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6830551" y="20472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30551" y="4287194"/>
            <a:ext cx="2709482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6458495" y="1716941"/>
            <a:ext cx="5076825" cy="2028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通信方式是指信息传输过程中采用的媒介、技术和协议的总称，是实现信息交换和共享的基础。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6458495" y="4396703"/>
            <a:ext cx="50768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传输媒介的不同，通信方式可分为有线通信和无线通信两大类。有线通信通过导线或光纤等物理媒介传输信息，如电话、计算机网络等；无线通信则通过电磁波在自由空间中传播信息，如移动通信、卫星通信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19世纪中叶电报发明以来，通信技术经历了从模拟到数字、从有线到无线、从低速到高速的飞速发展。特别是近几十年来，随着计算机技术和网络技术的不断进步，通信方式发生了革命性的变化，如光纤通信、移动通信、卫星通信等技术的广泛应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目前，通信方式已经渗透到人类社会的各个领域，成为现代社会不可或缺的基础设施。随着5G、物联网、云计算等技术的不断发展，通信方式将更加高效、便捷和智能化。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647422" y="1416260"/>
            <a:ext cx="10787368" cy="4757506"/>
          </a:xfrm>
          <a:custGeom>
            <a:rect l="l" t="t" r="r" b="b"/>
            <a:pathLst>
              <a:path w="8427632" h="3716802">
                <a:moveTo>
                  <a:pt x="0" y="0"/>
                </a:moveTo>
                <a:lnTo>
                  <a:pt x="7963031" y="0"/>
                </a:lnTo>
                <a:quadBezTo>
                  <a:pt x="8427632" y="0"/>
                  <a:pt x="8427632" y="464600"/>
                </a:quadBezTo>
                <a:lnTo>
                  <a:pt x="8427632" y="3716802"/>
                </a:lnTo>
                <a:lnTo>
                  <a:pt x="464600" y="3716802"/>
                </a:lnTo>
                <a:quadBezTo>
                  <a:pt x="0" y="3716802"/>
                  <a:pt x="0" y="3252201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 flipH="1">
            <a:off x="6069242" y="1732467"/>
            <a:ext cx="0" cy="4116499"/>
          </a:xfrm>
          <a:prstGeom prst="line">
            <a:avLst/>
          </a:prstGeom>
          <a:ln w="9525">
            <a:solidFill>
              <a:schemeClr val="accent2">
                <a:lumMod val="20000"/>
                <a:lumOff val="80000"/>
              </a:schemeClr>
            </a:solidFill>
            <a:prstDash val="solid"/>
            <a:headEnd type="oval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1262336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通信方式是现代社会运转的基础，它连接着世界的每一个角落，使得人们可以跨越时空进行信息交流。同时，通信方式也是经济发展的重要支撑，它促进了全球贸易、金融、教育等领域的快速发展。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62336" y="1733458"/>
            <a:ext cx="4280121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708503" y="2877196"/>
            <a:ext cx="4218426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信方式的应用领域非常广泛，包括电话、计算机网络、广播电视、移动通信、卫星通信等。其中，计算机网络已经成为现代社会最重要的信息交流平台之一，它改变了人们的生活方式和工作方式。移动通信则使得人们可以随时随地进行语音和数据通信，极大地提高了通信的便捷性。卫星通信则具有覆盖范围广、传输质量高等优点，被广泛应用于远程医疗、灾害应急等领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71927" y="1733458"/>
            <a:ext cx="4312633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有线通信方式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本地电话通信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长途电话通信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专用电话通信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通过本地电话网进行语音通话和数据传输，包括模拟电话和数字电话。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通过长途电话网进行跨地区或跨国语音通话和数据传输，采用时分复用或频分复用技术。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为特定用户或组织提供专用电话线路和通信设备，保障通信质量和安全性。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电话通信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2591991" y="2965418"/>
            <a:ext cx="906780" cy="396240"/>
            <a:chOff x="2591991" y="2965418"/>
            <a:chExt cx="906780" cy="396240"/>
          </a:xfrm>
        </p:grpSpPr>
        <p:sp>
          <p:nvSpPr>
            <p:cNvPr id="6" name="TextBox 6"/>
            <p:cNvSpPr txBox="1"/>
            <p:nvPr/>
          </p:nvSpPr>
          <p:spPr>
            <a:xfrm>
              <a:off x="2591991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7" name="Group 7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8" name="Freeform 8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769620" y="2965418"/>
            <a:ext cx="906780" cy="396240"/>
            <a:chOff x="8769620" y="2965418"/>
            <a:chExt cx="906780" cy="396240"/>
          </a:xfrm>
        </p:grpSpPr>
        <p:sp>
          <p:nvSpPr>
            <p:cNvPr id="11" name="TextBox 11"/>
            <p:cNvSpPr txBox="1"/>
            <p:nvPr/>
          </p:nvSpPr>
          <p:spPr>
            <a:xfrm>
              <a:off x="8769620" y="2965418"/>
              <a:ext cx="9067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80%</a:t>
              </a:r>
            </a:p>
          </p:txBody>
        </p:sp>
      </p:grpSp>
      <p:grpSp>
        <p:nvGrpSpPr>
          <p:cNvPr id="12" name="Group 12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3" name="Freeform 13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5481304" y="2723007"/>
            <a:ext cx="1173480" cy="396240"/>
            <a:chOff x="5481304" y="2723007"/>
            <a:chExt cx="1173480" cy="396240"/>
          </a:xfrm>
        </p:grpSpPr>
        <p:sp>
          <p:nvSpPr>
            <p:cNvPr id="16" name="TextBox 16"/>
            <p:cNvSpPr txBox="1"/>
            <p:nvPr/>
          </p:nvSpPr>
          <p:spPr>
            <a:xfrm>
              <a:off x="5481304" y="2723007"/>
              <a:ext cx="1173480" cy="3962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</a:pPr>
              <a:r>
                <a:rPr lang="en-US" sz="1800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100%</a:t>
              </a:r>
            </a:p>
          </p:txBody>
        </p:sp>
      </p:grp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光纤通信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482995" y="3429572"/>
            <a:ext cx="2944273" cy="1699450"/>
            <a:chOff x="1482995" y="3429572"/>
            <a:chExt cx="2944273" cy="1699450"/>
          </a:xfrm>
        </p:grpSpPr>
        <p:sp>
          <p:nvSpPr>
            <p:cNvPr id="40" name="AutoShape 40"/>
            <p:cNvSpPr/>
            <p:nvPr/>
          </p:nvSpPr>
          <p:spPr>
            <a:xfrm>
              <a:off x="1482995" y="3429572"/>
              <a:ext cx="2944273" cy="1699450"/>
            </a:xfrm>
            <a:prstGeom prst="roundRect">
              <a:avLst>
                <a:gd name="adj" fmla="val 19953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1" name="Group 41"/>
          <p:cNvGrpSpPr/>
          <p:nvPr/>
        </p:nvGrpSpPr>
        <p:grpSpPr>
          <a:xfrm>
            <a:off x="4595860" y="3248978"/>
            <a:ext cx="2944273" cy="1880045"/>
            <a:chOff x="4595860" y="3248978"/>
            <a:chExt cx="2944273" cy="1880045"/>
          </a:xfrm>
        </p:grpSpPr>
        <p:sp>
          <p:nvSpPr>
            <p:cNvPr id="42" name="AutoShape 42"/>
            <p:cNvSpPr/>
            <p:nvPr/>
          </p:nvSpPr>
          <p:spPr>
            <a:xfrm>
              <a:off x="4595860" y="3248978"/>
              <a:ext cx="2944273" cy="1880045"/>
            </a:xfrm>
            <a:prstGeom prst="roundRect">
              <a:avLst>
                <a:gd name="adj" fmla="val 19953"/>
              </a:avLst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7710249" y="3429572"/>
            <a:ext cx="2942844" cy="1699450"/>
            <a:chOff x="7710249" y="3429572"/>
            <a:chExt cx="2942844" cy="1699450"/>
          </a:xfrm>
        </p:grpSpPr>
        <p:sp>
          <p:nvSpPr>
            <p:cNvPr id="44" name="AutoShape 44"/>
            <p:cNvSpPr/>
            <p:nvPr/>
          </p:nvSpPr>
          <p:spPr>
            <a:xfrm>
              <a:off x="7710249" y="3429572"/>
              <a:ext cx="2942844" cy="1699450"/>
            </a:xfrm>
            <a:prstGeom prst="roundRect">
              <a:avLst>
                <a:gd name="adj" fmla="val 19953"/>
              </a:avLst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5" name="TextBox 45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使用单一模式的光纤进行通信，具有传输距离远、带宽高等优点。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使用多种模式的光纤进行通信，适用于短距离、高速率的数据传输。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将光纤直接接入用户端设备，提供高速、大容量的数据传输服务。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单模光纤通信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多模光纤通信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光纤接入网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04294" y="1287329"/>
            <a:ext cx="2035112" cy="2035112"/>
            <a:chOff x="1204294" y="1287329"/>
            <a:chExt cx="2035112" cy="2035112"/>
          </a:xfrm>
        </p:grpSpPr>
        <p:sp>
          <p:nvSpPr>
            <p:cNvPr id="3" name="AutoShape 3"/>
            <p:cNvSpPr/>
            <p:nvPr/>
          </p:nvSpPr>
          <p:spPr>
            <a:xfrm flipH="1">
              <a:off x="1204294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1791319" y="1987226"/>
              <a:ext cx="891159" cy="635222"/>
            </a:xfrm>
            <a:custGeom>
              <a:rect l="l" t="t" r="r" b="b"/>
              <a:pathLst>
                <a:path w="21600" h="21600">
                  <a:moveTo>
                    <a:pt x="20056" y="17282"/>
                  </a:moveTo>
                  <a:lnTo>
                    <a:pt x="1544" y="17282"/>
                  </a:lnTo>
                  <a:cubicBezTo>
                    <a:pt x="691" y="17282"/>
                    <a:pt x="0" y="18250"/>
                    <a:pt x="0" y="19441"/>
                  </a:cubicBezTo>
                  <a:cubicBezTo>
                    <a:pt x="0" y="20638"/>
                    <a:pt x="691" y="21600"/>
                    <a:pt x="1544" y="21600"/>
                  </a:cubicBezTo>
                  <a:lnTo>
                    <a:pt x="20056" y="21600"/>
                  </a:lnTo>
                  <a:cubicBezTo>
                    <a:pt x="20909" y="21600"/>
                    <a:pt x="21600" y="20638"/>
                    <a:pt x="21600" y="19441"/>
                  </a:cubicBezTo>
                  <a:cubicBezTo>
                    <a:pt x="21600" y="18250"/>
                    <a:pt x="20909" y="17282"/>
                    <a:pt x="20056" y="17282"/>
                  </a:cubicBezTo>
                  <a:close/>
                  <a:moveTo>
                    <a:pt x="1544" y="4321"/>
                  </a:moveTo>
                  <a:lnTo>
                    <a:pt x="20056" y="4321"/>
                  </a:lnTo>
                  <a:cubicBezTo>
                    <a:pt x="20909" y="4321"/>
                    <a:pt x="21600" y="3353"/>
                    <a:pt x="21600" y="2159"/>
                  </a:cubicBezTo>
                  <a:cubicBezTo>
                    <a:pt x="21600" y="965"/>
                    <a:pt x="20909" y="0"/>
                    <a:pt x="20056" y="0"/>
                  </a:cubicBezTo>
                  <a:lnTo>
                    <a:pt x="1544" y="0"/>
                  </a:lnTo>
                  <a:cubicBezTo>
                    <a:pt x="691" y="0"/>
                    <a:pt x="0" y="965"/>
                    <a:pt x="0" y="2159"/>
                  </a:cubicBezTo>
                  <a:cubicBezTo>
                    <a:pt x="0" y="3353"/>
                    <a:pt x="691" y="4321"/>
                    <a:pt x="1544" y="4321"/>
                  </a:cubicBezTo>
                  <a:close/>
                  <a:moveTo>
                    <a:pt x="20056" y="8640"/>
                  </a:moveTo>
                  <a:lnTo>
                    <a:pt x="1544" y="8640"/>
                  </a:lnTo>
                  <a:cubicBezTo>
                    <a:pt x="691" y="8640"/>
                    <a:pt x="0" y="9608"/>
                    <a:pt x="0" y="10799"/>
                  </a:cubicBezTo>
                  <a:cubicBezTo>
                    <a:pt x="0" y="11996"/>
                    <a:pt x="691" y="12958"/>
                    <a:pt x="1544" y="12958"/>
                  </a:cubicBezTo>
                  <a:lnTo>
                    <a:pt x="20056" y="12958"/>
                  </a:lnTo>
                  <a:cubicBezTo>
                    <a:pt x="20909" y="12958"/>
                    <a:pt x="21600" y="11996"/>
                    <a:pt x="21600" y="10799"/>
                  </a:cubicBezTo>
                  <a:cubicBezTo>
                    <a:pt x="21600" y="9608"/>
                    <a:pt x="20909" y="8640"/>
                    <a:pt x="20056" y="864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838147" y="1287233"/>
            <a:ext cx="2035112" cy="2035112"/>
            <a:chOff x="3838147" y="1287233"/>
            <a:chExt cx="2035112" cy="2035112"/>
          </a:xfrm>
        </p:grpSpPr>
        <p:sp>
          <p:nvSpPr>
            <p:cNvPr id="6" name="AutoShape 6"/>
            <p:cNvSpPr/>
            <p:nvPr/>
          </p:nvSpPr>
          <p:spPr>
            <a:xfrm flipH="1">
              <a:off x="3838147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4556617" y="1941220"/>
            <a:ext cx="595503" cy="1060133"/>
            <a:chOff x="4556617" y="1941220"/>
            <a:chExt cx="595503" cy="1060133"/>
          </a:xfrm>
        </p:grpSpPr>
        <p:sp>
          <p:nvSpPr>
            <p:cNvPr id="8" name="Freeform 8"/>
            <p:cNvSpPr/>
            <p:nvPr/>
          </p:nvSpPr>
          <p:spPr>
            <a:xfrm>
              <a:off x="4556617" y="1941220"/>
              <a:ext cx="595503" cy="1060133"/>
            </a:xfrm>
            <a:custGeom>
              <a:rect l="l" t="t" r="r" b="b"/>
              <a:pathLst>
                <a:path w="421" h="751">
                  <a:moveTo>
                    <a:pt x="421" y="509"/>
                  </a:moveTo>
                  <a:cubicBezTo>
                    <a:pt x="421" y="509"/>
                    <a:pt x="400" y="323"/>
                    <a:pt x="359" y="306"/>
                  </a:cubicBezTo>
                  <a:cubicBezTo>
                    <a:pt x="391" y="250"/>
                    <a:pt x="338" y="0"/>
                    <a:pt x="338" y="0"/>
                  </a:cubicBezTo>
                  <a:cubicBezTo>
                    <a:pt x="338" y="0"/>
                    <a:pt x="355" y="183"/>
                    <a:pt x="307" y="216"/>
                  </a:cubicBezTo>
                  <a:cubicBezTo>
                    <a:pt x="307" y="215"/>
                    <a:pt x="307" y="215"/>
                    <a:pt x="307" y="214"/>
                  </a:cubicBezTo>
                  <a:cubicBezTo>
                    <a:pt x="307" y="211"/>
                    <a:pt x="307" y="207"/>
                    <a:pt x="307" y="204"/>
                  </a:cubicBezTo>
                  <a:cubicBezTo>
                    <a:pt x="288" y="204"/>
                    <a:pt x="288" y="204"/>
                    <a:pt x="288" y="204"/>
                  </a:cubicBezTo>
                  <a:cubicBezTo>
                    <a:pt x="288" y="213"/>
                    <a:pt x="288" y="222"/>
                    <a:pt x="288" y="230"/>
                  </a:cubicBezTo>
                  <a:cubicBezTo>
                    <a:pt x="285" y="233"/>
                    <a:pt x="281" y="236"/>
                    <a:pt x="279" y="238"/>
                  </a:cubicBezTo>
                  <a:cubicBezTo>
                    <a:pt x="279" y="227"/>
                    <a:pt x="278" y="216"/>
                    <a:pt x="278" y="204"/>
                  </a:cubicBezTo>
                  <a:cubicBezTo>
                    <a:pt x="219" y="204"/>
                    <a:pt x="219" y="204"/>
                    <a:pt x="219" y="204"/>
                  </a:cubicBezTo>
                  <a:cubicBezTo>
                    <a:pt x="219" y="243"/>
                    <a:pt x="219" y="243"/>
                    <a:pt x="219" y="243"/>
                  </a:cubicBezTo>
                  <a:cubicBezTo>
                    <a:pt x="274" y="243"/>
                    <a:pt x="274" y="243"/>
                    <a:pt x="274" y="243"/>
                  </a:cubicBezTo>
                  <a:cubicBezTo>
                    <a:pt x="272" y="244"/>
                    <a:pt x="271" y="246"/>
                    <a:pt x="270" y="247"/>
                  </a:cubicBezTo>
                  <a:cubicBezTo>
                    <a:pt x="268" y="250"/>
                    <a:pt x="266" y="252"/>
                    <a:pt x="264" y="254"/>
                  </a:cubicBezTo>
                  <a:cubicBezTo>
                    <a:pt x="219" y="254"/>
                    <a:pt x="219" y="254"/>
                    <a:pt x="219" y="254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33" y="291"/>
                    <a:pt x="233" y="291"/>
                    <a:pt x="233" y="291"/>
                  </a:cubicBezTo>
                  <a:cubicBezTo>
                    <a:pt x="227" y="294"/>
                    <a:pt x="223" y="296"/>
                    <a:pt x="219" y="300"/>
                  </a:cubicBezTo>
                  <a:cubicBezTo>
                    <a:pt x="219" y="291"/>
                    <a:pt x="219" y="291"/>
                    <a:pt x="219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17" y="302"/>
                    <a:pt x="217" y="302"/>
                    <a:pt x="217" y="302"/>
                  </a:cubicBezTo>
                  <a:cubicBezTo>
                    <a:pt x="215" y="304"/>
                    <a:pt x="214" y="305"/>
                    <a:pt x="213" y="306"/>
                  </a:cubicBezTo>
                  <a:cubicBezTo>
                    <a:pt x="212" y="305"/>
                    <a:pt x="211" y="304"/>
                    <a:pt x="210" y="303"/>
                  </a:cubicBezTo>
                  <a:cubicBezTo>
                    <a:pt x="210" y="302"/>
                    <a:pt x="210" y="302"/>
                    <a:pt x="210" y="302"/>
                  </a:cubicBezTo>
                  <a:cubicBezTo>
                    <a:pt x="209" y="302"/>
                    <a:pt x="209" y="302"/>
                    <a:pt x="209" y="302"/>
                  </a:cubicBezTo>
                  <a:cubicBezTo>
                    <a:pt x="203" y="297"/>
                    <a:pt x="195" y="294"/>
                    <a:pt x="185" y="291"/>
                  </a:cubicBezTo>
                  <a:cubicBezTo>
                    <a:pt x="185" y="291"/>
                    <a:pt x="185" y="291"/>
                    <a:pt x="185" y="291"/>
                  </a:cubicBezTo>
                  <a:cubicBezTo>
                    <a:pt x="210" y="291"/>
                    <a:pt x="210" y="291"/>
                    <a:pt x="210" y="291"/>
                  </a:cubicBezTo>
                  <a:cubicBezTo>
                    <a:pt x="210" y="254"/>
                    <a:pt x="210" y="254"/>
                    <a:pt x="210" y="254"/>
                  </a:cubicBezTo>
                  <a:cubicBezTo>
                    <a:pt x="162" y="254"/>
                    <a:pt x="162" y="254"/>
                    <a:pt x="162" y="254"/>
                  </a:cubicBezTo>
                  <a:cubicBezTo>
                    <a:pt x="162" y="253"/>
                    <a:pt x="161" y="253"/>
                    <a:pt x="161" y="252"/>
                  </a:cubicBezTo>
                  <a:cubicBezTo>
                    <a:pt x="158" y="249"/>
                    <a:pt x="156" y="246"/>
                    <a:pt x="153" y="244"/>
                  </a:cubicBezTo>
                  <a:cubicBezTo>
                    <a:pt x="153" y="243"/>
                    <a:pt x="153" y="243"/>
                    <a:pt x="153" y="243"/>
                  </a:cubicBezTo>
                  <a:cubicBezTo>
                    <a:pt x="152" y="243"/>
                    <a:pt x="152" y="243"/>
                    <a:pt x="152" y="243"/>
                  </a:cubicBezTo>
                  <a:cubicBezTo>
                    <a:pt x="149" y="240"/>
                    <a:pt x="146" y="238"/>
                    <a:pt x="143" y="235"/>
                  </a:cubicBezTo>
                  <a:cubicBezTo>
                    <a:pt x="143" y="225"/>
                    <a:pt x="144" y="215"/>
                    <a:pt x="144" y="204"/>
                  </a:cubicBezTo>
                  <a:cubicBezTo>
                    <a:pt x="122" y="204"/>
                    <a:pt x="122" y="204"/>
                    <a:pt x="122" y="204"/>
                  </a:cubicBezTo>
                  <a:cubicBezTo>
                    <a:pt x="122" y="208"/>
                    <a:pt x="122" y="211"/>
                    <a:pt x="122" y="214"/>
                  </a:cubicBezTo>
                  <a:cubicBezTo>
                    <a:pt x="122" y="216"/>
                    <a:pt x="122" y="217"/>
                    <a:pt x="122" y="219"/>
                  </a:cubicBezTo>
                  <a:cubicBezTo>
                    <a:pt x="74" y="187"/>
                    <a:pt x="71" y="0"/>
                    <a:pt x="71" y="0"/>
                  </a:cubicBezTo>
                  <a:cubicBezTo>
                    <a:pt x="71" y="0"/>
                    <a:pt x="39" y="254"/>
                    <a:pt x="71" y="310"/>
                  </a:cubicBezTo>
                  <a:cubicBezTo>
                    <a:pt x="30" y="327"/>
                    <a:pt x="0" y="503"/>
                    <a:pt x="0" y="503"/>
                  </a:cubicBezTo>
                  <a:cubicBezTo>
                    <a:pt x="0" y="503"/>
                    <a:pt x="75" y="431"/>
                    <a:pt x="131" y="412"/>
                  </a:cubicBezTo>
                  <a:cubicBezTo>
                    <a:pt x="151" y="500"/>
                    <a:pt x="219" y="751"/>
                    <a:pt x="301" y="409"/>
                  </a:cubicBezTo>
                  <a:cubicBezTo>
                    <a:pt x="354" y="432"/>
                    <a:pt x="421" y="509"/>
                    <a:pt x="421" y="509"/>
                  </a:cubicBezTo>
                  <a:close/>
                  <a:moveTo>
                    <a:pt x="218" y="384"/>
                  </a:move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7" y="384"/>
                  </a:cubicBezTo>
                  <a:cubicBezTo>
                    <a:pt x="217" y="384"/>
                    <a:pt x="217" y="384"/>
                    <a:pt x="218" y="384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4729210" y="1757387"/>
            <a:ext cx="261747" cy="541878"/>
            <a:chOff x="4729210" y="1757387"/>
            <a:chExt cx="261747" cy="541878"/>
          </a:xfrm>
        </p:grpSpPr>
        <p:sp>
          <p:nvSpPr>
            <p:cNvPr id="10" name="Freeform 10"/>
            <p:cNvSpPr/>
            <p:nvPr/>
          </p:nvSpPr>
          <p:spPr>
            <a:xfrm>
              <a:off x="4866656" y="2100573"/>
              <a:ext cx="80296" cy="45244"/>
            </a:xfrm>
            <a:custGeom>
              <a:rect l="l" t="t" r="r" b="b"/>
              <a:pathLst>
                <a:path w="57" h="32">
                  <a:moveTo>
                    <a:pt x="0" y="32"/>
                  </a:moveTo>
                  <a:cubicBezTo>
                    <a:pt x="57" y="32"/>
                    <a:pt x="57" y="32"/>
                    <a:pt x="57" y="32"/>
                  </a:cubicBezTo>
                  <a:cubicBezTo>
                    <a:pt x="56" y="21"/>
                    <a:pt x="55" y="11"/>
                    <a:pt x="54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40380" y="1956650"/>
              <a:ext cx="28004" cy="60674"/>
            </a:xfrm>
            <a:custGeom>
              <a:rect l="l" t="t" r="r" b="b"/>
              <a:pathLst>
                <a:path w="20" h="43">
                  <a:moveTo>
                    <a:pt x="20" y="43"/>
                  </a:moveTo>
                  <a:cubicBezTo>
                    <a:pt x="18" y="28"/>
                    <a:pt x="15" y="14"/>
                    <a:pt x="1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5"/>
                    <a:pt x="4" y="29"/>
                    <a:pt x="6" y="43"/>
                  </a:cubicBezTo>
                  <a:lnTo>
                    <a:pt x="2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866656" y="2032755"/>
              <a:ext cx="74962" cy="52388"/>
            </a:xfrm>
            <a:custGeom>
              <a:rect l="l" t="t" r="r" b="b"/>
              <a:pathLst>
                <a:path w="52" h="37">
                  <a:moveTo>
                    <a:pt x="0" y="37"/>
                  </a:moveTo>
                  <a:cubicBezTo>
                    <a:pt x="53" y="37"/>
                    <a:pt x="53" y="37"/>
                    <a:pt x="53" y="37"/>
                  </a:cubicBezTo>
                  <a:cubicBezTo>
                    <a:pt x="52" y="25"/>
                    <a:pt x="51" y="13"/>
                    <a:pt x="50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4949905" y="2032755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19" y="25"/>
                    <a:pt x="17" y="12"/>
                    <a:pt x="15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3"/>
                    <a:pt x="3" y="25"/>
                    <a:pt x="4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917139" y="1828158"/>
              <a:ext cx="20193" cy="49339"/>
            </a:xfrm>
            <a:custGeom>
              <a:rect l="l" t="t" r="r" b="b"/>
              <a:pathLst>
                <a:path w="14" h="35">
                  <a:moveTo>
                    <a:pt x="14" y="35"/>
                  </a:moveTo>
                  <a:cubicBezTo>
                    <a:pt x="10" y="23"/>
                    <a:pt x="6" y="1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2"/>
                    <a:pt x="5" y="24"/>
                    <a:pt x="7" y="35"/>
                  </a:cubicBezTo>
                  <a:lnTo>
                    <a:pt x="14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30283" y="1894167"/>
              <a:ext cx="22574" cy="46958"/>
            </a:xfrm>
            <a:custGeom>
              <a:rect l="l" t="t" r="r" b="b"/>
              <a:pathLst>
                <a:path w="16" h="33">
                  <a:moveTo>
                    <a:pt x="16" y="33"/>
                  </a:moveTo>
                  <a:cubicBezTo>
                    <a:pt x="14" y="21"/>
                    <a:pt x="11" y="10"/>
                    <a:pt x="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" y="11"/>
                    <a:pt x="4" y="22"/>
                    <a:pt x="5" y="33"/>
                  </a:cubicBezTo>
                  <a:lnTo>
                    <a:pt x="16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4733306" y="2100573"/>
              <a:ext cx="33909" cy="45244"/>
            </a:xfrm>
            <a:custGeom>
              <a:rect l="l" t="t" r="r" b="b"/>
              <a:pathLst>
                <a:path w="24" h="32">
                  <a:moveTo>
                    <a:pt x="4" y="0"/>
                  </a:moveTo>
                  <a:cubicBezTo>
                    <a:pt x="2" y="11"/>
                    <a:pt x="1" y="21"/>
                    <a:pt x="0" y="32"/>
                  </a:cubicBezTo>
                  <a:cubicBezTo>
                    <a:pt x="21" y="32"/>
                    <a:pt x="21" y="32"/>
                    <a:pt x="21" y="32"/>
                  </a:cubicBezTo>
                  <a:cubicBezTo>
                    <a:pt x="22" y="21"/>
                    <a:pt x="23" y="11"/>
                    <a:pt x="24" y="0"/>
                  </a:cubicBezTo>
                  <a:lnTo>
                    <a:pt x="4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4766072" y="1894167"/>
              <a:ext cx="26765" cy="46958"/>
            </a:xfrm>
            <a:custGeom>
              <a:rect l="l" t="t" r="r" b="b"/>
              <a:pathLst>
                <a:path w="19" h="33">
                  <a:moveTo>
                    <a:pt x="9" y="0"/>
                  </a:moveTo>
                  <a:cubicBezTo>
                    <a:pt x="6" y="10"/>
                    <a:pt x="3" y="21"/>
                    <a:pt x="0" y="33"/>
                  </a:cubicBezTo>
                  <a:cubicBezTo>
                    <a:pt x="14" y="33"/>
                    <a:pt x="14" y="33"/>
                    <a:pt x="14" y="33"/>
                  </a:cubicBezTo>
                  <a:cubicBezTo>
                    <a:pt x="16" y="22"/>
                    <a:pt x="17" y="11"/>
                    <a:pt x="19" y="0"/>
                  </a:cubicBezTo>
                  <a:lnTo>
                    <a:pt x="9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4740450" y="2032755"/>
              <a:ext cx="32766" cy="52388"/>
            </a:xfrm>
            <a:custGeom>
              <a:rect l="l" t="t" r="r" b="b"/>
              <a:pathLst>
                <a:path w="23" h="37">
                  <a:moveTo>
                    <a:pt x="6" y="0"/>
                  </a:moveTo>
                  <a:cubicBezTo>
                    <a:pt x="4" y="12"/>
                    <a:pt x="2" y="25"/>
                    <a:pt x="0" y="37"/>
                  </a:cubicBezTo>
                  <a:cubicBezTo>
                    <a:pt x="19" y="37"/>
                    <a:pt x="19" y="37"/>
                    <a:pt x="19" y="37"/>
                  </a:cubicBezTo>
                  <a:cubicBezTo>
                    <a:pt x="21" y="25"/>
                    <a:pt x="22" y="13"/>
                    <a:pt x="23" y="0"/>
                  </a:cubicBezTo>
                  <a:lnTo>
                    <a:pt x="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4822555" y="1757387"/>
              <a:ext cx="30956" cy="55340"/>
            </a:xfrm>
            <a:custGeom>
              <a:rect l="l" t="t" r="r" b="b"/>
              <a:pathLst>
                <a:path w="22" h="39">
                  <a:moveTo>
                    <a:pt x="22" y="0"/>
                  </a:moveTo>
                  <a:cubicBezTo>
                    <a:pt x="14" y="2"/>
                    <a:pt x="7" y="9"/>
                    <a:pt x="0" y="19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3" y="27"/>
                    <a:pt x="2" y="33"/>
                    <a:pt x="1" y="39"/>
                  </a:cubicBezTo>
                  <a:cubicBezTo>
                    <a:pt x="22" y="39"/>
                    <a:pt x="22" y="39"/>
                    <a:pt x="22" y="39"/>
                  </a:cubicBezTo>
                  <a:lnTo>
                    <a:pt x="2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4866656" y="1757387"/>
              <a:ext cx="33909" cy="55340"/>
            </a:xfrm>
            <a:custGeom>
              <a:rect l="l" t="t" r="r" b="b"/>
              <a:pathLst>
                <a:path w="24" h="39">
                  <a:moveTo>
                    <a:pt x="20" y="21"/>
                  </a:moveTo>
                  <a:cubicBezTo>
                    <a:pt x="22" y="20"/>
                    <a:pt x="22" y="20"/>
                    <a:pt x="22" y="20"/>
                  </a:cubicBezTo>
                  <a:cubicBezTo>
                    <a:pt x="15" y="9"/>
                    <a:pt x="8" y="2"/>
                    <a:pt x="0" y="0"/>
                  </a:cubicBezTo>
                  <a:cubicBezTo>
                    <a:pt x="0" y="39"/>
                    <a:pt x="0" y="39"/>
                    <a:pt x="0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2" y="33"/>
                    <a:pt x="21" y="27"/>
                    <a:pt x="20" y="2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807125" y="1804346"/>
              <a:ext cx="4191" cy="8287"/>
            </a:xfrm>
            <a:custGeom>
              <a:rect l="l" t="t" r="r" b="b"/>
              <a:pathLst>
                <a:path w="3" h="6">
                  <a:moveTo>
                    <a:pt x="0" y="6"/>
                  </a:moveTo>
                  <a:cubicBezTo>
                    <a:pt x="2" y="6"/>
                    <a:pt x="2" y="6"/>
                    <a:pt x="2" y="6"/>
                  </a:cubicBezTo>
                  <a:cubicBezTo>
                    <a:pt x="2" y="4"/>
                    <a:pt x="3" y="2"/>
                    <a:pt x="3" y="0"/>
                  </a:cubicBezTo>
                  <a:cubicBezTo>
                    <a:pt x="2" y="2"/>
                    <a:pt x="1" y="4"/>
                    <a:pt x="0" y="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4782741" y="1828158"/>
              <a:ext cx="23241" cy="49339"/>
            </a:xfrm>
            <a:custGeom>
              <a:rect l="l" t="t" r="r" b="b"/>
              <a:pathLst>
                <a:path w="16" h="35">
                  <a:moveTo>
                    <a:pt x="12" y="0"/>
                  </a:moveTo>
                  <a:cubicBezTo>
                    <a:pt x="8" y="11"/>
                    <a:pt x="4" y="23"/>
                    <a:pt x="0" y="35"/>
                  </a:cubicBezTo>
                  <a:cubicBezTo>
                    <a:pt x="9" y="35"/>
                    <a:pt x="9" y="35"/>
                    <a:pt x="9" y="35"/>
                  </a:cubicBezTo>
                  <a:cubicBezTo>
                    <a:pt x="12" y="24"/>
                    <a:pt x="14" y="12"/>
                    <a:pt x="16" y="0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4751785" y="1956650"/>
              <a:ext cx="30956" cy="60674"/>
            </a:xfrm>
            <a:custGeom>
              <a:rect l="l" t="t" r="r" b="b"/>
              <a:pathLst>
                <a:path w="22" h="43">
                  <a:moveTo>
                    <a:pt x="8" y="0"/>
                  </a:moveTo>
                  <a:cubicBezTo>
                    <a:pt x="5" y="14"/>
                    <a:pt x="2" y="28"/>
                    <a:pt x="0" y="43"/>
                  </a:cubicBezTo>
                  <a:cubicBezTo>
                    <a:pt x="16" y="43"/>
                    <a:pt x="16" y="43"/>
                    <a:pt x="16" y="43"/>
                  </a:cubicBezTo>
                  <a:cubicBezTo>
                    <a:pt x="18" y="29"/>
                    <a:pt x="20" y="15"/>
                    <a:pt x="22" y="0"/>
                  </a:cubicBezTo>
                  <a:lnTo>
                    <a:pt x="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4866656" y="2161343"/>
              <a:ext cx="83248" cy="52388"/>
            </a:xfrm>
            <a:custGeom>
              <a:rect l="l" t="t" r="r" b="b"/>
              <a:pathLst>
                <a:path w="59" h="37">
                  <a:moveTo>
                    <a:pt x="0" y="37"/>
                  </a:moveTo>
                  <a:cubicBezTo>
                    <a:pt x="59" y="37"/>
                    <a:pt x="59" y="37"/>
                    <a:pt x="59" y="37"/>
                  </a:cubicBezTo>
                  <a:cubicBezTo>
                    <a:pt x="58" y="25"/>
                    <a:pt x="58" y="13"/>
                    <a:pt x="57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4788646" y="1956650"/>
              <a:ext cx="64865" cy="60674"/>
            </a:xfrm>
            <a:custGeom>
              <a:rect l="l" t="t" r="r" b="b"/>
              <a:pathLst>
                <a:path w="46" h="43">
                  <a:moveTo>
                    <a:pt x="46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4" y="15"/>
                    <a:pt x="2" y="29"/>
                    <a:pt x="0" y="43"/>
                  </a:cubicBezTo>
                  <a:cubicBezTo>
                    <a:pt x="46" y="43"/>
                    <a:pt x="46" y="43"/>
                    <a:pt x="46" y="43"/>
                  </a:cubicBezTo>
                  <a:lnTo>
                    <a:pt x="46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4810078" y="1828158"/>
              <a:ext cx="43434" cy="49339"/>
            </a:xfrm>
            <a:custGeom>
              <a:rect l="l" t="t" r="r" b="b"/>
              <a:pathLst>
                <a:path w="31" h="35">
                  <a:moveTo>
                    <a:pt x="31" y="0"/>
                  </a:moveTo>
                  <a:cubicBezTo>
                    <a:pt x="7" y="0"/>
                    <a:pt x="7" y="0"/>
                    <a:pt x="7" y="0"/>
                  </a:cubicBezTo>
                  <a:cubicBezTo>
                    <a:pt x="5" y="12"/>
                    <a:pt x="2" y="24"/>
                    <a:pt x="0" y="35"/>
                  </a:cubicBezTo>
                  <a:cubicBezTo>
                    <a:pt x="31" y="35"/>
                    <a:pt x="31" y="35"/>
                    <a:pt x="31" y="35"/>
                  </a:cubicBezTo>
                  <a:cubicBezTo>
                    <a:pt x="31" y="0"/>
                    <a:pt x="31" y="0"/>
                    <a:pt x="3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4781503" y="2032755"/>
              <a:ext cx="72009" cy="52388"/>
            </a:xfrm>
            <a:custGeom>
              <a:rect l="l" t="t" r="r" b="b"/>
              <a:pathLst>
                <a:path w="51" h="37">
                  <a:moveTo>
                    <a:pt x="51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13"/>
                    <a:pt x="1" y="25"/>
                    <a:pt x="0" y="37"/>
                  </a:cubicBezTo>
                  <a:cubicBezTo>
                    <a:pt x="51" y="37"/>
                    <a:pt x="51" y="37"/>
                    <a:pt x="51" y="37"/>
                  </a:cubicBezTo>
                  <a:lnTo>
                    <a:pt x="51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4866656" y="1956650"/>
              <a:ext cx="67818" cy="60674"/>
            </a:xfrm>
            <a:custGeom>
              <a:rect l="l" t="t" r="r" b="b"/>
              <a:pathLst>
                <a:path w="48" h="43">
                  <a:moveTo>
                    <a:pt x="0" y="43"/>
                  </a:moveTo>
                  <a:cubicBezTo>
                    <a:pt x="48" y="43"/>
                    <a:pt x="48" y="43"/>
                    <a:pt x="48" y="43"/>
                  </a:cubicBezTo>
                  <a:cubicBezTo>
                    <a:pt x="47" y="29"/>
                    <a:pt x="45" y="15"/>
                    <a:pt x="43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4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866656" y="1828158"/>
              <a:ext cx="46387" cy="49339"/>
            </a:xfrm>
            <a:custGeom>
              <a:rect l="l" t="t" r="r" b="b"/>
              <a:pathLst>
                <a:path w="33" h="35">
                  <a:moveTo>
                    <a:pt x="33" y="35"/>
                  </a:moveTo>
                  <a:cubicBezTo>
                    <a:pt x="31" y="24"/>
                    <a:pt x="29" y="12"/>
                    <a:pt x="26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lnTo>
                    <a:pt x="33" y="35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4866656" y="1894167"/>
              <a:ext cx="57721" cy="46958"/>
            </a:xfrm>
            <a:custGeom>
              <a:rect l="l" t="t" r="r" b="b"/>
              <a:pathLst>
                <a:path w="41" h="33">
                  <a:moveTo>
                    <a:pt x="0" y="33"/>
                  </a:moveTo>
                  <a:cubicBezTo>
                    <a:pt x="41" y="33"/>
                    <a:pt x="41" y="33"/>
                    <a:pt x="41" y="33"/>
                  </a:cubicBezTo>
                  <a:cubicBezTo>
                    <a:pt x="39" y="22"/>
                    <a:pt x="37" y="11"/>
                    <a:pt x="35" y="0"/>
                  </a:cubicBezTo>
                  <a:cubicBezTo>
                    <a:pt x="0" y="0"/>
                    <a:pt x="0" y="0"/>
                    <a:pt x="0" y="0"/>
                  </a:cubicBezTo>
                  <a:lnTo>
                    <a:pt x="0" y="33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4799981" y="1894167"/>
              <a:ext cx="53530" cy="46958"/>
            </a:xfrm>
            <a:custGeom>
              <a:rect l="l" t="t" r="r" b="b"/>
              <a:pathLst>
                <a:path w="38" h="33">
                  <a:moveTo>
                    <a:pt x="38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3" y="11"/>
                    <a:pt x="1" y="22"/>
                    <a:pt x="0" y="33"/>
                  </a:cubicBezTo>
                  <a:cubicBezTo>
                    <a:pt x="38" y="33"/>
                    <a:pt x="38" y="33"/>
                    <a:pt x="38" y="33"/>
                  </a:cubicBezTo>
                  <a:lnTo>
                    <a:pt x="38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4773216" y="2229161"/>
              <a:ext cx="80296" cy="54769"/>
            </a:xfrm>
            <a:custGeom>
              <a:rect l="l" t="t" r="r" b="b"/>
              <a:pathLst>
                <a:path w="57" h="39">
                  <a:moveTo>
                    <a:pt x="57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14"/>
                    <a:pt x="0" y="27"/>
                    <a:pt x="0" y="39"/>
                  </a:cubicBezTo>
                  <a:cubicBezTo>
                    <a:pt x="57" y="39"/>
                    <a:pt x="57" y="39"/>
                    <a:pt x="57" y="39"/>
                  </a:cubicBezTo>
                  <a:lnTo>
                    <a:pt x="57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4777407" y="2100573"/>
              <a:ext cx="76105" cy="45244"/>
            </a:xfrm>
            <a:custGeom>
              <a:rect l="l" t="t" r="r" b="b"/>
              <a:pathLst>
                <a:path w="54" h="32">
                  <a:moveTo>
                    <a:pt x="54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11"/>
                    <a:pt x="0" y="21"/>
                    <a:pt x="0" y="32"/>
                  </a:cubicBezTo>
                  <a:cubicBezTo>
                    <a:pt x="54" y="32"/>
                    <a:pt x="54" y="32"/>
                    <a:pt x="54" y="32"/>
                  </a:cubicBezTo>
                  <a:cubicBezTo>
                    <a:pt x="54" y="0"/>
                    <a:pt x="54" y="0"/>
                    <a:pt x="54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4774359" y="2161343"/>
              <a:ext cx="79153" cy="52388"/>
            </a:xfrm>
            <a:custGeom>
              <a:rect l="l" t="t" r="r" b="b"/>
              <a:pathLst>
                <a:path w="56" h="37">
                  <a:moveTo>
                    <a:pt x="56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13"/>
                    <a:pt x="0" y="25"/>
                    <a:pt x="0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0"/>
                    <a:pt x="56" y="0"/>
                    <a:pt x="56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4729210" y="2161343"/>
              <a:ext cx="33909" cy="52388"/>
            </a:xfrm>
            <a:custGeom>
              <a:rect l="l" t="t" r="r" b="b"/>
              <a:pathLst>
                <a:path w="24" h="37">
                  <a:moveTo>
                    <a:pt x="2" y="0"/>
                  </a:moveTo>
                  <a:cubicBezTo>
                    <a:pt x="1" y="13"/>
                    <a:pt x="1" y="25"/>
                    <a:pt x="0" y="37"/>
                  </a:cubicBezTo>
                  <a:cubicBezTo>
                    <a:pt x="22" y="37"/>
                    <a:pt x="22" y="37"/>
                    <a:pt x="22" y="37"/>
                  </a:cubicBezTo>
                  <a:cubicBezTo>
                    <a:pt x="22" y="25"/>
                    <a:pt x="23" y="13"/>
                    <a:pt x="24" y="0"/>
                  </a:cubicBezTo>
                  <a:lnTo>
                    <a:pt x="2" y="0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4961239" y="2161343"/>
              <a:ext cx="29718" cy="52388"/>
            </a:xfrm>
            <a:custGeom>
              <a:rect l="l" t="t" r="r" b="b"/>
              <a:pathLst>
                <a:path w="21" h="37">
                  <a:moveTo>
                    <a:pt x="21" y="37"/>
                  </a:moveTo>
                  <a:cubicBezTo>
                    <a:pt x="20" y="25"/>
                    <a:pt x="19" y="13"/>
                    <a:pt x="18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13"/>
                    <a:pt x="1" y="25"/>
                    <a:pt x="1" y="37"/>
                  </a:cubicBezTo>
                  <a:lnTo>
                    <a:pt x="21" y="37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4957049" y="2100573"/>
              <a:ext cx="28575" cy="45244"/>
            </a:xfrm>
            <a:custGeom>
              <a:rect l="l" t="t" r="r" b="b"/>
              <a:pathLst>
                <a:path w="20" h="32">
                  <a:moveTo>
                    <a:pt x="20" y="32"/>
                  </a:moveTo>
                  <a:cubicBezTo>
                    <a:pt x="19" y="21"/>
                    <a:pt x="18" y="11"/>
                    <a:pt x="1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11"/>
                    <a:pt x="1" y="21"/>
                    <a:pt x="2" y="32"/>
                  </a:cubicBezTo>
                  <a:lnTo>
                    <a:pt x="20" y="32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4805887" y="1812728"/>
              <a:ext cx="17812" cy="15431"/>
            </a:xfrm>
            <a:custGeom>
              <a:rect l="l" t="t" r="r" b="b"/>
              <a:pathLst>
                <a:path w="13" h="11">
                  <a:moveTo>
                    <a:pt x="13" y="0"/>
                  </a:moveTo>
                  <a:cubicBezTo>
                    <a:pt x="3" y="0"/>
                    <a:pt x="3" y="0"/>
                    <a:pt x="3" y="0"/>
                  </a:cubicBezTo>
                  <a:cubicBezTo>
                    <a:pt x="2" y="4"/>
                    <a:pt x="1" y="8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1" y="8"/>
                    <a:pt x="12" y="4"/>
                    <a:pt x="13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4900565" y="1812728"/>
              <a:ext cx="16669" cy="15431"/>
            </a:xfrm>
            <a:custGeom>
              <a:rect l="l" t="t" r="r" b="b"/>
              <a:pathLst>
                <a:path w="12" h="11">
                  <a:moveTo>
                    <a:pt x="12" y="11"/>
                  </a:moveTo>
                  <a:cubicBezTo>
                    <a:pt x="12" y="9"/>
                    <a:pt x="11" y="7"/>
                    <a:pt x="11" y="5"/>
                  </a:cubicBezTo>
                  <a:cubicBezTo>
                    <a:pt x="10" y="3"/>
                    <a:pt x="9" y="2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8"/>
                    <a:pt x="2" y="11"/>
                  </a:cubicBezTo>
                  <a:lnTo>
                    <a:pt x="12" y="1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853512" y="1812728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4792837" y="1877498"/>
              <a:ext cx="17240" cy="16669"/>
            </a:xfrm>
            <a:custGeom>
              <a:rect l="l" t="t" r="r" b="b"/>
              <a:pathLst>
                <a:path w="12" h="12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2" y="4"/>
                    <a:pt x="1" y="8"/>
                    <a:pt x="0" y="12"/>
                  </a:cubicBezTo>
                  <a:cubicBezTo>
                    <a:pt x="10" y="12"/>
                    <a:pt x="10" y="12"/>
                    <a:pt x="10" y="12"/>
                  </a:cubicBezTo>
                  <a:cubicBezTo>
                    <a:pt x="11" y="8"/>
                    <a:pt x="12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4913043" y="1877498"/>
              <a:ext cx="17240" cy="16669"/>
            </a:xfrm>
            <a:custGeom>
              <a:rect l="l" t="t" r="r" b="b"/>
              <a:pathLst>
                <a:path w="12" h="12">
                  <a:moveTo>
                    <a:pt x="2" y="12"/>
                  </a:moveTo>
                  <a:cubicBezTo>
                    <a:pt x="12" y="12"/>
                    <a:pt x="12" y="12"/>
                    <a:pt x="12" y="12"/>
                  </a:cubicBezTo>
                  <a:cubicBezTo>
                    <a:pt x="11" y="8"/>
                    <a:pt x="11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2" y="8"/>
                    <a:pt x="2" y="12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853512" y="1877498"/>
              <a:ext cx="13049" cy="1666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4782741" y="1941220"/>
              <a:ext cx="17240" cy="15431"/>
            </a:xfrm>
            <a:custGeom>
              <a:rect l="l" t="t" r="r" b="b"/>
              <a:pathLst>
                <a:path w="12" h="11">
                  <a:moveTo>
                    <a:pt x="1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2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4924283" y="1941220"/>
              <a:ext cx="16097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853512" y="1941220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4773216" y="2017325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3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3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4934474" y="2017325"/>
              <a:ext cx="15431" cy="15431"/>
            </a:xfrm>
            <a:custGeom>
              <a:rect l="l" t="t" r="r" b="b"/>
              <a:pathLst>
                <a:path w="11" h="11">
                  <a:moveTo>
                    <a:pt x="2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3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3"/>
                    <a:pt x="1" y="7"/>
                    <a:pt x="2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853512" y="201732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4766072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1" y="4"/>
                    <a:pt x="1" y="7"/>
                    <a:pt x="0" y="11"/>
                  </a:cubicBez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11" y="4"/>
                    <a:pt x="1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4941523" y="2085143"/>
              <a:ext cx="15431" cy="15431"/>
            </a:xfrm>
            <a:custGeom>
              <a:rect l="l" t="t" r="r" b="b"/>
              <a:pathLst>
                <a:path w="11" h="11">
                  <a:moveTo>
                    <a:pt x="1" y="11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1" y="7"/>
                    <a:pt x="10" y="4"/>
                    <a:pt x="1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4"/>
                    <a:pt x="1" y="7"/>
                    <a:pt x="1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4853512" y="2085143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4763119" y="2145817"/>
              <a:ext cx="14288" cy="15431"/>
            </a:xfrm>
            <a:custGeom>
              <a:rect l="l" t="t" r="r" b="b"/>
              <a:pathLst>
                <a:path w="10" h="11">
                  <a:moveTo>
                    <a:pt x="1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10" y="3"/>
                    <a:pt x="10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4946952" y="2145817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3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4853512" y="2145817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4760166" y="2213635"/>
              <a:ext cx="13049" cy="15431"/>
            </a:xfrm>
            <a:custGeom>
              <a:rect l="l" t="t" r="r" b="b"/>
              <a:pathLst>
                <a:path w="9" h="11">
                  <a:moveTo>
                    <a:pt x="9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ubicBezTo>
                    <a:pt x="9" y="11"/>
                    <a:pt x="9" y="11"/>
                    <a:pt x="9" y="11"/>
                  </a:cubicBezTo>
                  <a:cubicBezTo>
                    <a:pt x="9" y="7"/>
                    <a:pt x="9" y="4"/>
                    <a:pt x="9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4949905" y="2213635"/>
              <a:ext cx="14288" cy="15431"/>
            </a:xfrm>
            <a:custGeom>
              <a:rect l="l" t="t" r="r" b="b"/>
              <a:pathLst>
                <a:path w="10" h="11">
                  <a:moveTo>
                    <a:pt x="0" y="11"/>
                  </a:moveTo>
                  <a:cubicBezTo>
                    <a:pt x="10" y="11"/>
                    <a:pt x="10" y="11"/>
                    <a:pt x="10" y="11"/>
                  </a:cubicBezTo>
                  <a:cubicBezTo>
                    <a:pt x="10" y="7"/>
                    <a:pt x="9" y="4"/>
                    <a:pt x="9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4"/>
                    <a:pt x="0" y="7"/>
                    <a:pt x="0" y="1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853512" y="2213635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4853512" y="2283834"/>
              <a:ext cx="13049" cy="15431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6479524" y="1287233"/>
            <a:ext cx="2035112" cy="2035112"/>
            <a:chOff x="6479524" y="1287233"/>
            <a:chExt cx="2035112" cy="2035112"/>
          </a:xfrm>
        </p:grpSpPr>
        <p:sp>
          <p:nvSpPr>
            <p:cNvPr id="61" name="AutoShape 61"/>
            <p:cNvSpPr/>
            <p:nvPr/>
          </p:nvSpPr>
          <p:spPr>
            <a:xfrm flipH="1">
              <a:off x="6479524" y="1287233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3">
                  <a:alpha val="100000"/>
                </a:schemeClr>
              </a:solidFill>
              <a:prstDash val="solid"/>
            </a:ln>
          </p:spPr>
          <p:style>
            <a:lnRef idx="0">
              <a:schemeClr val="accent3"/>
            </a:lnRef>
            <a:fillRef idx="1">
              <a:schemeClr val="accent3"/>
            </a:fillRef>
            <a:effectRef idx="0">
              <a:schemeClr val="accent3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7181041" y="1888451"/>
              <a:ext cx="662750" cy="833056"/>
            </a:xfrm>
            <a:custGeom>
              <a:rect l="l" t="t" r="r" b="b"/>
              <a:pathLst>
                <a:path w="21600" h="21600">
                  <a:moveTo>
                    <a:pt x="10799" y="0"/>
                  </a:moveTo>
                  <a:cubicBezTo>
                    <a:pt x="4836" y="0"/>
                    <a:pt x="0" y="1447"/>
                    <a:pt x="0" y="3231"/>
                  </a:cubicBezTo>
                  <a:lnTo>
                    <a:pt x="0" y="4776"/>
                  </a:lnTo>
                  <a:cubicBezTo>
                    <a:pt x="0" y="6669"/>
                    <a:pt x="4836" y="8203"/>
                    <a:pt x="10799" y="8203"/>
                  </a:cubicBezTo>
                  <a:cubicBezTo>
                    <a:pt x="16764" y="8203"/>
                    <a:pt x="21600" y="6669"/>
                    <a:pt x="21600" y="4776"/>
                  </a:cubicBezTo>
                  <a:lnTo>
                    <a:pt x="21600" y="3231"/>
                  </a:lnTo>
                  <a:cubicBezTo>
                    <a:pt x="21600" y="1447"/>
                    <a:pt x="16764" y="0"/>
                    <a:pt x="10799" y="0"/>
                  </a:cubicBezTo>
                  <a:close/>
                  <a:moveTo>
                    <a:pt x="21195" y="8008"/>
                  </a:moveTo>
                  <a:cubicBezTo>
                    <a:pt x="19915" y="9488"/>
                    <a:pt x="15746" y="10572"/>
                    <a:pt x="10799" y="10572"/>
                  </a:cubicBezTo>
                  <a:cubicBezTo>
                    <a:pt x="5856" y="10572"/>
                    <a:pt x="1685" y="9488"/>
                    <a:pt x="405" y="8008"/>
                  </a:cubicBezTo>
                  <a:cubicBezTo>
                    <a:pt x="141" y="7702"/>
                    <a:pt x="0" y="7868"/>
                    <a:pt x="0" y="8007"/>
                  </a:cubicBezTo>
                  <a:cubicBezTo>
                    <a:pt x="0" y="8144"/>
                    <a:pt x="0" y="10898"/>
                    <a:pt x="0" y="10898"/>
                  </a:cubicBezTo>
                  <a:cubicBezTo>
                    <a:pt x="0" y="13061"/>
                    <a:pt x="4836" y="14814"/>
                    <a:pt x="10799" y="14814"/>
                  </a:cubicBezTo>
                  <a:cubicBezTo>
                    <a:pt x="16764" y="14814"/>
                    <a:pt x="21600" y="13061"/>
                    <a:pt x="21600" y="10898"/>
                  </a:cubicBezTo>
                  <a:cubicBezTo>
                    <a:pt x="21600" y="10898"/>
                    <a:pt x="21600" y="8144"/>
                    <a:pt x="21600" y="8007"/>
                  </a:cubicBezTo>
                  <a:cubicBezTo>
                    <a:pt x="21600" y="7868"/>
                    <a:pt x="21459" y="7702"/>
                    <a:pt x="21195" y="8008"/>
                  </a:cubicBezTo>
                  <a:close/>
                  <a:moveTo>
                    <a:pt x="21176" y="14285"/>
                  </a:moveTo>
                  <a:cubicBezTo>
                    <a:pt x="19876" y="15959"/>
                    <a:pt x="15722" y="17184"/>
                    <a:pt x="10799" y="17184"/>
                  </a:cubicBezTo>
                  <a:cubicBezTo>
                    <a:pt x="5878" y="17184"/>
                    <a:pt x="1724" y="15959"/>
                    <a:pt x="424" y="14285"/>
                  </a:cubicBezTo>
                  <a:cubicBezTo>
                    <a:pt x="147" y="13932"/>
                    <a:pt x="0" y="14121"/>
                    <a:pt x="0" y="14297"/>
                  </a:cubicBezTo>
                  <a:cubicBezTo>
                    <a:pt x="0" y="14472"/>
                    <a:pt x="0" y="16754"/>
                    <a:pt x="0" y="16754"/>
                  </a:cubicBezTo>
                  <a:cubicBezTo>
                    <a:pt x="0" y="19133"/>
                    <a:pt x="4836" y="21600"/>
                    <a:pt x="10799" y="21600"/>
                  </a:cubicBezTo>
                  <a:cubicBezTo>
                    <a:pt x="16764" y="21600"/>
                    <a:pt x="21600" y="19133"/>
                    <a:pt x="21600" y="16754"/>
                  </a:cubicBezTo>
                  <a:cubicBezTo>
                    <a:pt x="21600" y="16754"/>
                    <a:pt x="21600" y="14472"/>
                    <a:pt x="21600" y="14297"/>
                  </a:cubicBezTo>
                  <a:cubicBezTo>
                    <a:pt x="21600" y="14121"/>
                    <a:pt x="21453" y="13932"/>
                    <a:pt x="21176" y="14285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3" name="Group 63"/>
          <p:cNvGrpSpPr/>
          <p:nvPr/>
        </p:nvGrpSpPr>
        <p:grpSpPr>
          <a:xfrm>
            <a:off x="9103948" y="1287329"/>
            <a:ext cx="2035112" cy="2035112"/>
            <a:chOff x="9103948" y="1287329"/>
            <a:chExt cx="2035112" cy="2035112"/>
          </a:xfrm>
        </p:grpSpPr>
        <p:sp>
          <p:nvSpPr>
            <p:cNvPr id="64" name="AutoShape 64"/>
            <p:cNvSpPr/>
            <p:nvPr/>
          </p:nvSpPr>
          <p:spPr>
            <a:xfrm flipH="1">
              <a:off x="9103948" y="1287329"/>
              <a:ext cx="2035112" cy="2035112"/>
            </a:xfrm>
            <a:prstGeom prst="ellipse">
              <a:avLst/>
            </a:prstGeom>
            <a:noFill/>
            <a:ln w="9525">
              <a:solidFill>
                <a:schemeClr val="accent4">
                  <a:alpha val="100000"/>
                </a:schemeClr>
              </a:solidFill>
              <a:prstDash val="solid"/>
            </a:ln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5F6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9551051" y="2130196"/>
              <a:ext cx="1279493" cy="450056"/>
            </a:xfrm>
            <a:custGeom>
              <a:rect l="l" t="t" r="r" b="b"/>
              <a:pathLst>
                <a:path w="412" h="132">
                  <a:moveTo>
                    <a:pt x="412" y="15"/>
                  </a:moveTo>
                  <a:cubicBezTo>
                    <a:pt x="412" y="12"/>
                    <a:pt x="411" y="10"/>
                    <a:pt x="407" y="10"/>
                  </a:cubicBezTo>
                  <a:cubicBezTo>
                    <a:pt x="406" y="10"/>
                    <a:pt x="406" y="10"/>
                    <a:pt x="405" y="11"/>
                  </a:cubicBezTo>
                  <a:cubicBezTo>
                    <a:pt x="342" y="44"/>
                    <a:pt x="342" y="44"/>
                    <a:pt x="342" y="44"/>
                  </a:cubicBezTo>
                  <a:cubicBezTo>
                    <a:pt x="299" y="26"/>
                    <a:pt x="258" y="14"/>
                    <a:pt x="219" y="8"/>
                  </a:cubicBezTo>
                  <a:cubicBezTo>
                    <a:pt x="180" y="2"/>
                    <a:pt x="148" y="0"/>
                    <a:pt x="125" y="3"/>
                  </a:cubicBezTo>
                  <a:cubicBezTo>
                    <a:pt x="101" y="5"/>
                    <a:pt x="79" y="11"/>
                    <a:pt x="59" y="19"/>
                  </a:cubicBezTo>
                  <a:cubicBezTo>
                    <a:pt x="39" y="26"/>
                    <a:pt x="26" y="32"/>
                    <a:pt x="20" y="37"/>
                  </a:cubicBezTo>
                  <a:cubicBezTo>
                    <a:pt x="15" y="41"/>
                    <a:pt x="10" y="44"/>
                    <a:pt x="7" y="46"/>
                  </a:cubicBezTo>
                  <a:cubicBezTo>
                    <a:pt x="7" y="47"/>
                    <a:pt x="7" y="48"/>
                    <a:pt x="7" y="49"/>
                  </a:cubicBezTo>
                  <a:cubicBezTo>
                    <a:pt x="7" y="49"/>
                    <a:pt x="7" y="50"/>
                    <a:pt x="7" y="51"/>
                  </a:cubicBezTo>
                  <a:cubicBezTo>
                    <a:pt x="48" y="71"/>
                    <a:pt x="48" y="71"/>
                    <a:pt x="48" y="71"/>
                  </a:cubicBezTo>
                  <a:cubicBezTo>
                    <a:pt x="49" y="72"/>
                    <a:pt x="50" y="73"/>
                    <a:pt x="50" y="75"/>
                  </a:cubicBezTo>
                  <a:cubicBezTo>
                    <a:pt x="50" y="78"/>
                    <a:pt x="48" y="79"/>
                    <a:pt x="46" y="79"/>
                  </a:cubicBezTo>
                  <a:cubicBezTo>
                    <a:pt x="2" y="79"/>
                    <a:pt x="2" y="79"/>
                    <a:pt x="2" y="79"/>
                  </a:cubicBezTo>
                  <a:cubicBezTo>
                    <a:pt x="1" y="79"/>
                    <a:pt x="0" y="79"/>
                    <a:pt x="0" y="80"/>
                  </a:cubicBezTo>
                  <a:cubicBezTo>
                    <a:pt x="0" y="81"/>
                    <a:pt x="1" y="81"/>
                    <a:pt x="1" y="81"/>
                  </a:cubicBezTo>
                  <a:cubicBezTo>
                    <a:pt x="24" y="101"/>
                    <a:pt x="51" y="114"/>
                    <a:pt x="82" y="122"/>
                  </a:cubicBezTo>
                  <a:cubicBezTo>
                    <a:pt x="114" y="129"/>
                    <a:pt x="144" y="132"/>
                    <a:pt x="173" y="130"/>
                  </a:cubicBezTo>
                  <a:cubicBezTo>
                    <a:pt x="203" y="127"/>
                    <a:pt x="230" y="123"/>
                    <a:pt x="256" y="117"/>
                  </a:cubicBezTo>
                  <a:cubicBezTo>
                    <a:pt x="282" y="111"/>
                    <a:pt x="303" y="106"/>
                    <a:pt x="318" y="100"/>
                  </a:cubicBezTo>
                  <a:cubicBezTo>
                    <a:pt x="334" y="95"/>
                    <a:pt x="342" y="92"/>
                    <a:pt x="342" y="91"/>
                  </a:cubicBezTo>
                  <a:cubicBezTo>
                    <a:pt x="405" y="124"/>
                    <a:pt x="405" y="124"/>
                    <a:pt x="405" y="124"/>
                  </a:cubicBezTo>
                  <a:cubicBezTo>
                    <a:pt x="407" y="124"/>
                    <a:pt x="407" y="124"/>
                    <a:pt x="407" y="124"/>
                  </a:cubicBezTo>
                  <a:cubicBezTo>
                    <a:pt x="411" y="124"/>
                    <a:pt x="412" y="123"/>
                    <a:pt x="412" y="119"/>
                  </a:cubicBezTo>
                  <a:cubicBezTo>
                    <a:pt x="412" y="118"/>
                    <a:pt x="412" y="118"/>
                    <a:pt x="411" y="116"/>
                  </a:cubicBezTo>
                  <a:cubicBezTo>
                    <a:pt x="375" y="67"/>
                    <a:pt x="375" y="67"/>
                    <a:pt x="375" y="67"/>
                  </a:cubicBezTo>
                  <a:cubicBezTo>
                    <a:pt x="411" y="18"/>
                    <a:pt x="411" y="18"/>
                    <a:pt x="411" y="18"/>
                  </a:cubicBezTo>
                  <a:cubicBezTo>
                    <a:pt x="412" y="17"/>
                    <a:pt x="412" y="16"/>
                    <a:pt x="412" y="15"/>
                  </a:cubicBezTo>
                  <a:close/>
                  <a:moveTo>
                    <a:pt x="82" y="57"/>
                  </a:moveTo>
                  <a:cubicBezTo>
                    <a:pt x="79" y="60"/>
                    <a:pt x="76" y="61"/>
                    <a:pt x="72" y="61"/>
                  </a:cubicBezTo>
                  <a:cubicBezTo>
                    <a:pt x="68" y="61"/>
                    <a:pt x="64" y="60"/>
                    <a:pt x="61" y="57"/>
                  </a:cubicBezTo>
                  <a:cubicBezTo>
                    <a:pt x="58" y="54"/>
                    <a:pt x="57" y="50"/>
                    <a:pt x="57" y="45"/>
                  </a:cubicBezTo>
                  <a:cubicBezTo>
                    <a:pt x="57" y="41"/>
                    <a:pt x="58" y="37"/>
                    <a:pt x="61" y="34"/>
                  </a:cubicBezTo>
                  <a:cubicBezTo>
                    <a:pt x="64" y="31"/>
                    <a:pt x="68" y="29"/>
                    <a:pt x="72" y="29"/>
                  </a:cubicBezTo>
                  <a:cubicBezTo>
                    <a:pt x="76" y="29"/>
                    <a:pt x="79" y="31"/>
                    <a:pt x="82" y="34"/>
                  </a:cubicBezTo>
                  <a:cubicBezTo>
                    <a:pt x="85" y="37"/>
                    <a:pt x="87" y="41"/>
                    <a:pt x="87" y="45"/>
                  </a:cubicBezTo>
                  <a:cubicBezTo>
                    <a:pt x="87" y="50"/>
                    <a:pt x="85" y="54"/>
                    <a:pt x="82" y="57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1061323" y="2678169"/>
            <a:ext cx="653320" cy="651796"/>
            <a:chOff x="1061323" y="2678169"/>
            <a:chExt cx="653320" cy="651796"/>
          </a:xfrm>
        </p:grpSpPr>
        <p:sp>
          <p:nvSpPr>
            <p:cNvPr id="67" name="AutoShape 67"/>
            <p:cNvSpPr/>
            <p:nvPr/>
          </p:nvSpPr>
          <p:spPr>
            <a:xfrm flipH="1">
              <a:off x="1061323" y="2678169"/>
              <a:ext cx="653320" cy="65179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3695557" y="2678169"/>
            <a:ext cx="653320" cy="651796"/>
            <a:chOff x="3695557" y="2678169"/>
            <a:chExt cx="653320" cy="651796"/>
          </a:xfrm>
        </p:grpSpPr>
        <p:sp>
          <p:nvSpPr>
            <p:cNvPr id="69" name="AutoShape 69"/>
            <p:cNvSpPr/>
            <p:nvPr/>
          </p:nvSpPr>
          <p:spPr>
            <a:xfrm flipH="1">
              <a:off x="3695557" y="2678169"/>
              <a:ext cx="653320" cy="65179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6337221" y="2678169"/>
            <a:ext cx="653320" cy="651796"/>
            <a:chOff x="6337221" y="2678169"/>
            <a:chExt cx="653320" cy="651796"/>
          </a:xfrm>
        </p:grpSpPr>
        <p:sp>
          <p:nvSpPr>
            <p:cNvPr id="71" name="AutoShape 71"/>
            <p:cNvSpPr/>
            <p:nvPr/>
          </p:nvSpPr>
          <p:spPr>
            <a:xfrm flipH="1">
              <a:off x="6337221" y="2678169"/>
              <a:ext cx="653320" cy="651796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8962406" y="2678169"/>
            <a:ext cx="651796" cy="651796"/>
            <a:chOff x="8962406" y="2678169"/>
            <a:chExt cx="651796" cy="651796"/>
          </a:xfrm>
        </p:grpSpPr>
        <p:sp>
          <p:nvSpPr>
            <p:cNvPr id="73" name="AutoShape 73"/>
            <p:cNvSpPr/>
            <p:nvPr/>
          </p:nvSpPr>
          <p:spPr>
            <a:xfrm flipH="1">
              <a:off x="8962406" y="2678169"/>
              <a:ext cx="651796" cy="651796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4" name="TextBox 74"/>
          <p:cNvSpPr txBox="1"/>
          <p:nvPr/>
        </p:nvSpPr>
        <p:spPr>
          <a:xfrm>
            <a:off x="948881" y="2735700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3592640" y="2745225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6234303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8858727" y="2727032"/>
            <a:ext cx="859155" cy="548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chemeClr val="accent1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94888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DSL技术</a:t>
            </a:r>
          </a:p>
        </p:txBody>
      </p:sp>
      <p:sp>
        <p:nvSpPr>
          <p:cNvPr id="79" name="TextBox 79"/>
          <p:cNvSpPr txBox="1"/>
          <p:nvPr/>
        </p:nvSpPr>
        <p:spPr>
          <a:xfrm>
            <a:off x="3582734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光纤到户（FTTH）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6224111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以太网接入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8848535" y="3787496"/>
            <a:ext cx="244792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宽带无线接入</a:t>
            </a:r>
          </a:p>
        </p:txBody>
      </p:sp>
      <p:grpSp>
        <p:nvGrpSpPr>
          <p:cNvPr id="82" name="Group 8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3" name="AutoShape 8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TextBox 10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宽带接入技术</a:t>
              </a:r>
            </a:p>
          </p:txBody>
        </p:sp>
      </p:grpSp>
      <p:sp>
        <p:nvSpPr>
          <p:cNvPr id="104" name="TextBox 104"/>
          <p:cNvSpPr txBox="1"/>
          <p:nvPr/>
        </p:nvSpPr>
        <p:spPr>
          <a:xfrm>
            <a:off x="6257058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通过以太网技术提供宽带接入服务，常见于企业、学校等局域网环境。</a:t>
            </a:r>
          </a:p>
        </p:txBody>
      </p:sp>
      <p:sp>
        <p:nvSpPr>
          <p:cNvPr id="105" name="TextBox 105"/>
          <p:cNvSpPr txBox="1"/>
          <p:nvPr/>
        </p:nvSpPr>
        <p:spPr>
          <a:xfrm>
            <a:off x="3600742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将光纤直接铺设到用户家中或办公室，提供超高速的宽带接入服务。</a:t>
            </a:r>
          </a:p>
        </p:txBody>
      </p:sp>
      <p:sp>
        <p:nvSpPr>
          <p:cNvPr id="106" name="TextBox 106"/>
          <p:cNvSpPr txBox="1"/>
          <p:nvPr/>
        </p:nvSpPr>
        <p:spPr>
          <a:xfrm>
            <a:off x="944426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利用普通电话线提供宽带接入服务，包括ADSL、VDSL等。</a:t>
            </a:r>
          </a:p>
        </p:txBody>
      </p:sp>
      <p:sp>
        <p:nvSpPr>
          <p:cNvPr id="107" name="TextBox 107"/>
          <p:cNvSpPr txBox="1"/>
          <p:nvPr/>
        </p:nvSpPr>
        <p:spPr>
          <a:xfrm>
            <a:off x="8913375" y="4234910"/>
            <a:ext cx="2447925" cy="1990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利用无线通信技术提供宽带接入服务，如WiMAX、LTE等。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1303421" y="2549736"/>
            <a:ext cx="4145173" cy="823690"/>
            <a:chOff x="1303421" y="2549736"/>
            <a:chExt cx="4145173" cy="823690"/>
          </a:xfrm>
        </p:grpSpPr>
        <p:sp>
          <p:nvSpPr>
            <p:cNvPr id="5" name="TextBox 5"/>
            <p:cNvSpPr txBox="1"/>
            <p:nvPr/>
          </p:nvSpPr>
          <p:spPr>
            <a:xfrm>
              <a:off x="1303421" y="2549736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无线通信方式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GSM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CDMA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3G/4G/5G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移动通信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码分多址技术，是一种扩频通信技术上发展起来的一种崭新而成熟的无线通信技术。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第三代、第四代、第五代移动通信技术，提供更快的数据传输速度和更丰富的业务应用。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全球移动通信系统，是一种数字移动通信技术标准，广泛应用于全球。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171" b="217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4008" b="400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65" b="66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卫星通信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静止卫星通信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利用地球同步轨道上的卫星进行通信，适用于大范围、远距离的通信需求。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中、低轨道卫星通信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利用中、低轨道上的卫星进行通信，具有较低的传播时延和较高的通信质量。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卫星移动通信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利用卫星实现移动用户之间的通信，适用于偏远地区、海洋、航空等场景。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https://d.book118.com/938031125015006036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2024-09-15T05:51:18.131</cp:lastPrinted>
  <dcterms:created xsi:type="dcterms:W3CDTF">2024-09-14T21:51:18Z</dcterms:created>
  <dcterms:modified xsi:type="dcterms:W3CDTF">2024-09-14T21:51:20Z</dcterms:modified>
</cp:coreProperties>
</file>