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ECD0688-B040-4C0C-B142-A0F7B1161BD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2C200AA-EE39-44EC-8E53-F48E57757E3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1701110-24EB-46C8-852C-2ABC8D8488F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8B22666-ECD6-4B71-B5CA-5F1AE1B57DD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FB0F531-95C6-48DB-BAE6-5E942FAC89A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778469D-F9E5-4F8C-A428-DB3F6A3CD8E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2F01B5B-899D-4F41-8750-AFE1ECEB929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6254252-1DAC-47C5-ACAF-16987CF7B31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DF486C1-56A7-4A9A-BE31-394E8D1FD25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D3ED218-7639-497A-88BA-DC47000BEBC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12F02E4-FEAD-4787-86B2-631005B468A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11/27/2023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11/27/2023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11/27/2023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11/27/2023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11/27/2023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11/27/2023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11/27/2023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11/27/2023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11/27/2023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11/27/2023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11/27/2023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11/27/2023</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png" /><Relationship Id="rId3" Type="http://schemas.openxmlformats.org/officeDocument/2006/relationships/image" Target="../media/image7.jpeg" /><Relationship Id="rId4"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19.jpeg" /><Relationship Id="rId4" Type="http://schemas.openxmlformats.org/officeDocument/2006/relationships/image" Target="../media/image20.jpeg" /><Relationship Id="rId5"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3803211307300603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a:effectLst/>
      </p:bgPr>
    </p:bg>
    <p:spTree>
      <p:nvGrpSpPr>
        <p:cNvPr id="1" name=""/>
        <p:cNvGrpSpPr/>
        <p:nvPr/>
      </p:nvGrpSpPr>
      <p:grpSpPr>
        <a:xfrm>
          <a:off x="0" y="0"/>
          <a:ext cx="0" cy="0"/>
        </a:xfrm>
      </p:grpSpPr>
      <p:sp>
        <p:nvSpPr>
          <p:cNvPr id="2" name="AutoShape 2"/>
          <p:cNvSpPr/>
          <p:nvPr/>
        </p:nvSpPr>
        <p:spPr>
          <a:xfrm>
            <a:off x="5414013" y="4180914"/>
            <a:ext cx="438912" cy="438912"/>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8143890" y="4180914"/>
            <a:ext cx="438912" cy="438912"/>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05345" y="1888367"/>
            <a:ext cx="6102379" cy="1959893"/>
          </a:xfrm>
          <a:prstGeom prst="rect">
            <a:avLst/>
          </a:prstGeom>
        </p:spPr>
        <p:txBody>
          <a:bodyPr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defRPr/>
            </a:pPr>
            <a:r>
              <a:rPr lang="en-US" sz="5175" b="1" err="1" smtClean="0">
                <a:solidFill>
                  <a:srgbClr val="FFFFFF"/>
                </a:solidFill>
                <a:latin typeface="Microsoft Yahei"/>
                <a:ea typeface="Microsoft Yahei"/>
                <a:cs typeface="Microsoft Yahei"/>
              </a:rPr>
              <a:t>肝癌</a:t>
            </a:r>
            <a:r>
              <a:rPr lang="zh-CN" altLang="en-US" sz="5175" b="1" smtClean="0">
                <a:solidFill>
                  <a:srgbClr val="FFFFFF"/>
                </a:solidFill>
                <a:latin typeface="Microsoft Yahei"/>
                <a:ea typeface="Microsoft Yahei"/>
                <a:cs typeface="Microsoft Yahei"/>
              </a:rPr>
              <a:t>的</a:t>
            </a:r>
            <a:r>
              <a:rPr lang="en-US" sz="5175" b="1" err="1" smtClean="0">
                <a:solidFill>
                  <a:srgbClr val="FFFFFF"/>
                </a:solidFill>
                <a:latin typeface="Microsoft Yahei"/>
                <a:ea typeface="Microsoft Yahei"/>
                <a:cs typeface="Microsoft Yahei"/>
              </a:rPr>
              <a:t>护理查房</a:t>
            </a:r>
            <a:r>
              <a:rPr lang="en-US" altLang="zh-CN" sz="5175" b="1" err="1" smtClean="0">
                <a:solidFill>
                  <a:srgbClr val="FFFFFF"/>
                </a:solidFill>
                <a:latin typeface="Microsoft Yahei"/>
                <a:ea typeface="Microsoft Yahei"/>
                <a:cs typeface="Microsoft Yahei"/>
              </a:rPr>
              <a:t>PPT</a:t>
            </a:r>
            <a:endParaRPr lang="en-US" sz="1100"/>
          </a:p>
        </p:txBody>
      </p:sp>
      <p:sp>
        <p:nvSpPr>
          <p:cNvPr id="5" name="AutoShape 5"/>
          <p:cNvSpPr/>
          <p:nvPr/>
        </p:nvSpPr>
        <p:spPr>
          <a:xfrm>
            <a:off x="5838648" y="4167778"/>
            <a:ext cx="2333375" cy="341448"/>
          </a:xfrm>
          <a:prstGeom prst="rect">
            <a:avLst/>
          </a:prstGeom>
        </p:spPr>
        <p:txBody>
          <a:bodyPr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2025" err="1">
                <a:solidFill>
                  <a:srgbClr val="FFFFFF"/>
                </a:solidFill>
                <a:latin typeface="Microsoft Yahei"/>
                <a:ea typeface="Microsoft Yahei"/>
                <a:cs typeface="Microsoft Yahei"/>
              </a:rPr>
              <a:t>汇报人</a:t>
            </a:r>
            <a:r>
              <a:rPr lang="en-US" sz="2025" err="1" smtClean="0">
                <a:solidFill>
                  <a:srgbClr val="FFFFFF"/>
                </a:solidFill>
                <a:latin typeface="Microsoft Yahei"/>
                <a:ea typeface="Microsoft Yahei"/>
                <a:cs typeface="Microsoft Yahei"/>
              </a:rPr>
              <a:t>：</a:t>
            </a:r>
            <a:r>
              <a:rPr lang="en-US" altLang="zh-CN" sz="2025" err="1" smtClean="0">
                <a:solidFill>
                  <a:srgbClr val="FFFFFF"/>
                </a:solidFill>
                <a:latin typeface="Microsoft Yahei"/>
                <a:ea typeface="Microsoft Yahei"/>
                <a:cs typeface="Microsoft Yahei"/>
              </a:rPr>
              <a:t>XXX</a:t>
            </a:r>
            <a:endParaRPr lang="en-US" sz="1100"/>
          </a:p>
        </p:txBody>
      </p:sp>
      <p:sp>
        <p:nvSpPr>
          <p:cNvPr id="6" name="AutoShape 6"/>
          <p:cNvSpPr/>
          <p:nvPr/>
        </p:nvSpPr>
        <p:spPr>
          <a:xfrm>
            <a:off x="8587678" y="4167778"/>
            <a:ext cx="2820047" cy="341448"/>
          </a:xfrm>
          <a:prstGeom prst="rect">
            <a:avLst/>
          </a:prstGeom>
        </p:spPr>
        <p:txBody>
          <a:bodyPr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altLang="zh-CN" sz="2025" smtClean="0">
                <a:solidFill>
                  <a:srgbClr val="FFFFFF"/>
                </a:solidFill>
                <a:latin typeface="Microsoft Yahei"/>
                <a:ea typeface="Microsoft Yahei"/>
                <a:cs typeface="Microsoft Yahei"/>
              </a:rPr>
              <a:t>XX</a:t>
            </a:r>
            <a:r>
              <a:rPr lang="en-US" sz="2025" smtClean="0">
                <a:solidFill>
                  <a:srgbClr val="FFFFFF"/>
                </a:solidFill>
                <a:latin typeface="Microsoft Yahei"/>
                <a:ea typeface="Microsoft Yahei"/>
                <a:cs typeface="Microsoft Yahei"/>
              </a:rPr>
              <a:t>-</a:t>
            </a:r>
            <a:r>
              <a:rPr lang="en-US" altLang="zh-CN" sz="2025" smtClean="0">
                <a:solidFill>
                  <a:srgbClr val="FFFFFF"/>
                </a:solidFill>
                <a:latin typeface="Microsoft Yahei"/>
                <a:ea typeface="Microsoft Yahei"/>
                <a:cs typeface="Microsoft Yahei"/>
              </a:rPr>
              <a:t>XX</a:t>
            </a:r>
            <a:r>
              <a:rPr lang="en-US" sz="2025" smtClean="0">
                <a:solidFill>
                  <a:srgbClr val="FFFFFF"/>
                </a:solidFill>
                <a:latin typeface="Microsoft Yahei"/>
                <a:ea typeface="Microsoft Yahei"/>
                <a:cs typeface="Microsoft Yahei"/>
              </a:rPr>
              <a:t>-</a:t>
            </a:r>
            <a:r>
              <a:rPr lang="en-US" altLang="zh-CN" sz="2025" smtClean="0">
                <a:solidFill>
                  <a:srgbClr val="FFFFFF"/>
                </a:solidFill>
                <a:latin typeface="Microsoft Yahei"/>
                <a:ea typeface="Microsoft Yahei"/>
                <a:cs typeface="Microsoft Yahei"/>
              </a:rPr>
              <a:t>XX</a:t>
            </a:r>
            <a:endParaRPr lang="en-US" sz="1100"/>
          </a:p>
        </p:txBody>
      </p:sp>
      <p:sp>
        <p:nvSpPr>
          <p:cNvPr id="7" name="Freeform 7"/>
          <p:cNvSpPr/>
          <p:nvPr/>
        </p:nvSpPr>
        <p:spPr>
          <a:xfrm>
            <a:off x="5516758" y="4281221"/>
            <a:ext cx="243840" cy="243840"/>
          </a:xfrm>
          <a:custGeom>
            <a:rect l="l" t="t" r="r" b="b"/>
            <a:pathLst>
              <a:path w="304800" h="304800">
                <a:moveTo>
                  <a:pt x="257175" y="0"/>
                </a:moveTo>
                <a:cubicBezTo>
                  <a:pt x="283474" y="0"/>
                  <a:pt x="304800" y="21326"/>
                  <a:pt x="304800" y="47625"/>
                </a:cubicBezTo>
                <a:cubicBezTo>
                  <a:pt x="304800" y="58350"/>
                  <a:pt x="301257" y="68237"/>
                  <a:pt x="295275" y="76200"/>
                </a:cubicBezTo>
                <a:lnTo>
                  <a:pt x="276225" y="95250"/>
                </a:lnTo>
                <a:lnTo>
                  <a:pt x="209550" y="28575"/>
                </a:lnTo>
                <a:lnTo>
                  <a:pt x="228600" y="9525"/>
                </a:lnTo>
                <a:cubicBezTo>
                  <a:pt x="236563" y="3543"/>
                  <a:pt x="246450" y="0"/>
                  <a:pt x="257175" y="0"/>
                </a:cubicBezTo>
                <a:close/>
                <a:moveTo>
                  <a:pt x="19050" y="219075"/>
                </a:moveTo>
                <a:lnTo>
                  <a:pt x="0" y="304800"/>
                </a:lnTo>
                <a:lnTo>
                  <a:pt x="85725" y="285750"/>
                </a:lnTo>
                <a:lnTo>
                  <a:pt x="261938" y="109538"/>
                </a:lnTo>
                <a:lnTo>
                  <a:pt x="195263" y="42863"/>
                </a:lnTo>
                <a:lnTo>
                  <a:pt x="19050" y="219075"/>
                </a:lnTo>
                <a:close/>
                <a:moveTo>
                  <a:pt x="212998" y="108223"/>
                </a:moveTo>
                <a:lnTo>
                  <a:pt x="79648" y="241573"/>
                </a:lnTo>
                <a:lnTo>
                  <a:pt x="63227" y="225152"/>
                </a:lnTo>
                <a:lnTo>
                  <a:pt x="196577" y="91802"/>
                </a:lnTo>
                <a:lnTo>
                  <a:pt x="212998" y="108223"/>
                </a:lnTo>
                <a:close/>
              </a:path>
            </a:pathLst>
          </a:custGeom>
          <a:solidFill>
            <a:schemeClr val="accent1">
              <a:lumMod val="5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8" name="Freeform 8"/>
          <p:cNvSpPr/>
          <p:nvPr/>
        </p:nvSpPr>
        <p:spPr>
          <a:xfrm>
            <a:off x="8265810" y="4278450"/>
            <a:ext cx="243840" cy="243840"/>
          </a:xfrm>
          <a:custGeom>
            <a:rect l="l" t="t" r="r" b="b"/>
            <a:pathLst>
              <a:path w="304800" h="304800">
                <a:moveTo>
                  <a:pt x="0" y="0"/>
                </a:moveTo>
                <a:lnTo>
                  <a:pt x="304800" y="152400"/>
                </a:lnTo>
                <a:lnTo>
                  <a:pt x="0" y="304800"/>
                </a:lnTo>
                <a:lnTo>
                  <a:pt x="0" y="0"/>
                </a:lnTo>
                <a:close/>
                <a:moveTo>
                  <a:pt x="0" y="121920"/>
                </a:moveTo>
                <a:lnTo>
                  <a:pt x="0" y="182880"/>
                </a:lnTo>
                <a:lnTo>
                  <a:pt x="152400" y="152400"/>
                </a:lnTo>
                <a:lnTo>
                  <a:pt x="0" y="121920"/>
                </a:lnTo>
                <a:close/>
              </a:path>
            </a:pathLst>
          </a:custGeom>
          <a:solidFill>
            <a:schemeClr val="accent1">
              <a:lumMod val="5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a:effectLst/>
      </p:bgPr>
    </p:bg>
    <p:spTree>
      <p:nvGrpSpPr>
        <p:cNvPr id="1" name=""/>
        <p:cNvGrpSpPr/>
        <p:nvPr/>
      </p:nvGrpSpPr>
      <p:grpSpPr>
        <a:xfrm>
          <a:off x="0" y="0"/>
          <a:ext cx="0" cy="0"/>
        </a:xfrm>
      </p:grpSpPr>
      <p:sp>
        <p:nvSpPr>
          <p:cNvPr id="2" name="AutoShape 2"/>
          <p:cNvSpPr/>
          <p:nvPr/>
        </p:nvSpPr>
        <p:spPr>
          <a:xfrm>
            <a:off x="0" y="8128"/>
            <a:ext cx="2682240" cy="6851904"/>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grpSp>
        <p:nvGrpSpPr>
          <p:cNvPr id="3" name="Group 3"/>
          <p:cNvGrpSpPr/>
          <p:nvPr/>
        </p:nvGrpSpPr>
        <p:grpSpPr>
          <a:xfrm>
            <a:off x="1416406" y="2474265"/>
            <a:ext cx="2531669" cy="1919630"/>
            <a:chOff x="1416406" y="2474265"/>
            <a:chExt cx="2531669" cy="1919630"/>
          </a:xfrm>
        </p:grpSpPr>
        <p:sp>
          <p:nvSpPr>
            <p:cNvPr id="4" name="AutoShape 4"/>
            <p:cNvSpPr/>
            <p:nvPr/>
          </p:nvSpPr>
          <p:spPr>
            <a:xfrm>
              <a:off x="1722425" y="2474265"/>
              <a:ext cx="1919630" cy="1919630"/>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5" name="TextBox 5"/>
            <p:cNvSpPr txBox="1"/>
            <p:nvPr/>
          </p:nvSpPr>
          <p:spPr>
            <a:xfrm>
              <a:off x="1416406" y="2921955"/>
              <a:ext cx="2531669" cy="859536"/>
            </a:xfrm>
            <a:prstGeom prst="rect">
              <a:avLst/>
            </a:prstGeom>
          </p:spPr>
          <p:txBody>
            <a:bodyPr wrap="square" lIns="85725" tIns="38100" rIns="85725" bIns="3810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075">
                  <a:solidFill>
                    <a:srgbClr val="FFFFFF">
                      <a:alpha val="100000"/>
                    </a:srgbClr>
                  </a:solidFill>
                  <a:latin typeface="Microsoft Yahei"/>
                  <a:ea typeface="Microsoft Yahei"/>
                  <a:cs typeface="Microsoft Yahei"/>
                </a:rPr>
                <a:t>目录</a:t>
              </a:r>
            </a:p>
          </p:txBody>
        </p:sp>
      </p:grpSp>
      <p:sp>
        <p:nvSpPr>
          <p:cNvPr id="6" name="AutoShape 6"/>
          <p:cNvSpPr/>
          <p:nvPr/>
        </p:nvSpPr>
        <p:spPr>
          <a:xfrm>
            <a:off x="5638202" y="869785"/>
            <a:ext cx="5117446" cy="5118431"/>
          </a:xfrm>
          <a:prstGeom prst="rect">
            <a:avLst/>
          </a:prstGeom>
        </p:spPr>
        <p:txBody>
          <a:bodyPr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50000"/>
              </a:lnSpc>
              <a:spcBef>
                <a:spcPts val="450"/>
              </a:spcBef>
              <a:buFont typeface="Arial"/>
              <a:buChar char="•"/>
              <a:defRPr/>
            </a:pPr>
            <a:r>
              <a:rPr lang="en-US" sz="2400" b="1">
                <a:solidFill>
                  <a:srgbClr val="2C3F55"/>
                </a:solidFill>
                <a:latin typeface="Microsoft Yahei"/>
                <a:ea typeface="Microsoft Yahei"/>
                <a:cs typeface="Microsoft Yahei"/>
              </a:rPr>
              <a:t>查房准备</a:t>
            </a:r>
            <a:endParaRPr lang="en-US" sz="1100"/>
          </a:p>
          <a:p>
            <a:pPr marL="203200" lvl="0" indent="-203200">
              <a:lnSpc>
                <a:spcPct val="150000"/>
              </a:lnSpc>
              <a:spcBef>
                <a:spcPts val="450"/>
              </a:spcBef>
              <a:buFont typeface="Arial"/>
              <a:buChar char="•"/>
            </a:pPr>
            <a:r>
              <a:rPr lang="en-US" sz="2400" b="1">
                <a:solidFill>
                  <a:srgbClr val="2C3F55"/>
                </a:solidFill>
                <a:latin typeface="Microsoft Yahei"/>
                <a:ea typeface="Microsoft Yahei"/>
                <a:cs typeface="Microsoft Yahei"/>
              </a:rPr>
              <a:t>查房流程</a:t>
            </a:r>
          </a:p>
          <a:p>
            <a:pPr marL="203200" lvl="0" indent="-203200">
              <a:lnSpc>
                <a:spcPct val="150000"/>
              </a:lnSpc>
              <a:spcBef>
                <a:spcPts val="450"/>
              </a:spcBef>
              <a:buFont typeface="Arial"/>
              <a:buChar char="•"/>
            </a:pPr>
            <a:r>
              <a:rPr lang="en-US" sz="2400" b="1">
                <a:solidFill>
                  <a:srgbClr val="2C3F55"/>
                </a:solidFill>
                <a:latin typeface="Microsoft Yahei"/>
                <a:ea typeface="Microsoft Yahei"/>
                <a:cs typeface="Microsoft Yahei"/>
              </a:rPr>
              <a:t>肝癌护理要点</a:t>
            </a:r>
          </a:p>
          <a:p>
            <a:pPr marL="203200" lvl="0" indent="-203200">
              <a:lnSpc>
                <a:spcPct val="150000"/>
              </a:lnSpc>
              <a:spcBef>
                <a:spcPts val="450"/>
              </a:spcBef>
              <a:buFont typeface="Arial"/>
              <a:buChar char="•"/>
            </a:pPr>
            <a:r>
              <a:rPr lang="en-US" sz="2400" b="1">
                <a:solidFill>
                  <a:srgbClr val="2C3F55"/>
                </a:solidFill>
                <a:latin typeface="Microsoft Yahei"/>
                <a:ea typeface="Microsoft Yahei"/>
                <a:cs typeface="Microsoft Yahei"/>
              </a:rPr>
              <a:t>案例分析</a:t>
            </a:r>
          </a:p>
          <a:p>
            <a:pPr marL="203200" lvl="0" indent="-203200">
              <a:lnSpc>
                <a:spcPct val="150000"/>
              </a:lnSpc>
              <a:spcBef>
                <a:spcPts val="450"/>
              </a:spcBef>
              <a:buFont typeface="Arial"/>
              <a:buChar char="•"/>
            </a:pPr>
            <a:r>
              <a:rPr lang="en-US" sz="2400" b="1">
                <a:solidFill>
                  <a:srgbClr val="2C3F55"/>
                </a:solidFill>
                <a:latin typeface="Microsoft Yahei"/>
                <a:ea typeface="Microsoft Yahei"/>
                <a:cs typeface="Microsoft Yahei"/>
              </a:rPr>
              <a:t>总结和展望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a:effectLst/>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p:spPr>
        <p:txBody>
          <a:bodyPr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solidFill>
                <a:latin typeface="Microsoft Yahei"/>
                <a:ea typeface="Microsoft Yahei"/>
                <a:cs typeface="Microsoft Yahei"/>
              </a:rPr>
              <a:t>查房准备</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01</a:t>
              </a:r>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rcRect t="17929" b="17929"/>
          <a:stretch>
            <a:fillRect/>
          </a:stretch>
        </p:blipFill>
        <p:spPr>
          <a:xfrm>
            <a:off x="6230112" y="1739062"/>
            <a:ext cx="5058969" cy="2163307"/>
          </a:xfrm>
          <a:prstGeom prst="rect">
            <a:avLst/>
          </a:prstGeom>
          <a:ln w="19050">
            <a:solidFill>
              <a:schemeClr val="accent1">
                <a:lumMod val="50000"/>
              </a:schemeClr>
            </a:solidFill>
          </a:ln>
        </p:spPr>
      </p:pic>
      <p:pic>
        <p:nvPicPr>
          <p:cNvPr id="3" name="Picture 3"/>
          <p:cNvPicPr>
            <a:picLocks noChangeAspect="1"/>
          </p:cNvPicPr>
          <p:nvPr/>
        </p:nvPicPr>
        <p:blipFill>
          <a:blip r:embed="rId3"/>
          <a:srcRect t="17929" b="17929"/>
          <a:stretch>
            <a:fillRect/>
          </a:stretch>
        </p:blipFill>
        <p:spPr>
          <a:xfrm>
            <a:off x="6233164" y="3914561"/>
            <a:ext cx="5058969" cy="2163307"/>
          </a:xfrm>
          <a:prstGeom prst="rect">
            <a:avLst/>
          </a:prstGeom>
          <a:ln w="19050">
            <a:solidFill>
              <a:schemeClr val="accent1">
                <a:lumMod val="50000"/>
              </a:schemeClr>
            </a:solidFill>
          </a:ln>
        </p:spPr>
      </p:pic>
      <p:sp>
        <p:nvSpPr>
          <p:cNvPr id="4" name="AutoShape 4"/>
          <p:cNvSpPr/>
          <p:nvPr/>
        </p:nvSpPr>
        <p:spPr>
          <a:xfrm>
            <a:off x="763829" y="1409026"/>
            <a:ext cx="441594" cy="441594"/>
          </a:xfrm>
          <a:prstGeom prst="rect">
            <a:avLst/>
          </a:prstGeom>
          <a:solidFill>
            <a:schemeClr val="accent1">
              <a:lumMod val="5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5" name="TextBox 5"/>
          <p:cNvSpPr txBox="1"/>
          <p:nvPr/>
        </p:nvSpPr>
        <p:spPr>
          <a:xfrm>
            <a:off x="763829" y="1494370"/>
            <a:ext cx="390525" cy="295275"/>
          </a:xfrm>
          <a:prstGeom prst="rect">
            <a:avLst/>
          </a:prstGeom>
        </p:spPr>
        <p:txBody>
          <a:bodyPr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01</a:t>
            </a:r>
          </a:p>
        </p:txBody>
      </p:sp>
      <p:sp>
        <p:nvSpPr>
          <p:cNvPr id="6" name="AutoShape 6"/>
          <p:cNvSpPr/>
          <p:nvPr/>
        </p:nvSpPr>
        <p:spPr>
          <a:xfrm>
            <a:off x="1306341" y="1382445"/>
            <a:ext cx="4276714" cy="407270"/>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solidFill>
                <a:latin typeface="Microsoft Yahei"/>
                <a:ea typeface="Microsoft Yahei"/>
                <a:cs typeface="Microsoft Yahei"/>
              </a:rPr>
              <a:t>明确查房目的</a:t>
            </a:r>
            <a:endParaRPr lang="en-US" sz="1100"/>
          </a:p>
        </p:txBody>
      </p:sp>
      <p:sp>
        <p:nvSpPr>
          <p:cNvPr id="7" name="AutoShape 7"/>
          <p:cNvSpPr/>
          <p:nvPr/>
        </p:nvSpPr>
        <p:spPr>
          <a:xfrm>
            <a:off x="1306341" y="1734252"/>
            <a:ext cx="4276714" cy="1212169"/>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solidFill>
                <a:latin typeface="Microsoft Yahei"/>
                <a:ea typeface="Microsoft Yahei"/>
                <a:cs typeface="Microsoft Yahei"/>
              </a:rPr>
              <a:t>在查房前，应明确查房的目的和计划，包括要了解患者病情、评估护理效果、讨论治疗方案等。</a:t>
            </a:r>
            <a:endParaRPr lang="en-US" sz="1100"/>
          </a:p>
        </p:txBody>
      </p:sp>
      <p:sp>
        <p:nvSpPr>
          <p:cNvPr id="8" name="AutoShape 8"/>
          <p:cNvSpPr/>
          <p:nvPr/>
        </p:nvSpPr>
        <p:spPr>
          <a:xfrm>
            <a:off x="763829" y="3104812"/>
            <a:ext cx="441594" cy="441594"/>
          </a:xfrm>
          <a:prstGeom prst="rect">
            <a:avLst/>
          </a:prstGeom>
          <a:solidFill>
            <a:schemeClr val="accent1">
              <a:lumMod val="5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9" name="TextBox 9"/>
          <p:cNvSpPr txBox="1"/>
          <p:nvPr/>
        </p:nvSpPr>
        <p:spPr>
          <a:xfrm>
            <a:off x="763829" y="3198934"/>
            <a:ext cx="419100" cy="295275"/>
          </a:xfrm>
          <a:prstGeom prst="rect">
            <a:avLst/>
          </a:prstGeom>
        </p:spPr>
        <p:txBody>
          <a:bodyPr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02</a:t>
            </a:r>
          </a:p>
        </p:txBody>
      </p:sp>
      <p:sp>
        <p:nvSpPr>
          <p:cNvPr id="10" name="AutoShape 10"/>
          <p:cNvSpPr/>
          <p:nvPr/>
        </p:nvSpPr>
        <p:spPr>
          <a:xfrm>
            <a:off x="1306341" y="3074046"/>
            <a:ext cx="4276714" cy="407270"/>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solidFill>
                <a:latin typeface="Microsoft Yahei"/>
                <a:ea typeface="Microsoft Yahei"/>
                <a:cs typeface="Microsoft Yahei"/>
              </a:rPr>
              <a:t>制定查房计划</a:t>
            </a:r>
            <a:endParaRPr lang="en-US" sz="1100"/>
          </a:p>
        </p:txBody>
      </p:sp>
      <p:sp>
        <p:nvSpPr>
          <p:cNvPr id="11" name="AutoShape 11"/>
          <p:cNvSpPr/>
          <p:nvPr/>
        </p:nvSpPr>
        <p:spPr>
          <a:xfrm>
            <a:off x="1306341" y="3486814"/>
            <a:ext cx="4276714" cy="1212169"/>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solidFill>
                <a:latin typeface="Microsoft Yahei"/>
                <a:ea typeface="Microsoft Yahei"/>
                <a:cs typeface="Microsoft Yahei"/>
              </a:rPr>
              <a:t>根据查房目的，制定详细的查房计划，包括需要观察的内容、询问的问题、检查的体征等。</a:t>
            </a:r>
            <a:endParaRPr lang="en-US" sz="1100"/>
          </a:p>
        </p:txBody>
      </p:sp>
      <p:sp>
        <p:nvSpPr>
          <p:cNvPr id="12" name="AutoShape 12"/>
          <p:cNvSpPr/>
          <p:nvPr/>
        </p:nvSpPr>
        <p:spPr>
          <a:xfrm>
            <a:off x="763829" y="4902278"/>
            <a:ext cx="441594" cy="441594"/>
          </a:xfrm>
          <a:prstGeom prst="rect">
            <a:avLst/>
          </a:prstGeom>
          <a:solidFill>
            <a:schemeClr val="accent1">
              <a:lumMod val="5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3" name="TextBox 13"/>
          <p:cNvSpPr txBox="1"/>
          <p:nvPr/>
        </p:nvSpPr>
        <p:spPr>
          <a:xfrm>
            <a:off x="763829" y="4996400"/>
            <a:ext cx="438150" cy="295275"/>
          </a:xfrm>
          <a:prstGeom prst="rect">
            <a:avLst/>
          </a:prstGeom>
        </p:spPr>
        <p:txBody>
          <a:bodyPr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03</a:t>
            </a:r>
          </a:p>
        </p:txBody>
      </p:sp>
      <p:sp>
        <p:nvSpPr>
          <p:cNvPr id="14" name="AutoShape 14"/>
          <p:cNvSpPr/>
          <p:nvPr/>
        </p:nvSpPr>
        <p:spPr>
          <a:xfrm>
            <a:off x="1306341" y="4870494"/>
            <a:ext cx="4276714" cy="407270"/>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solidFill>
                <a:latin typeface="Microsoft Yahei"/>
                <a:ea typeface="Microsoft Yahei"/>
                <a:cs typeface="Microsoft Yahei"/>
              </a:rPr>
              <a:t>安排查房时间</a:t>
            </a:r>
            <a:endParaRPr lang="en-US" sz="1100"/>
          </a:p>
        </p:txBody>
      </p:sp>
      <p:sp>
        <p:nvSpPr>
          <p:cNvPr id="15" name="AutoShape 15"/>
          <p:cNvSpPr/>
          <p:nvPr/>
        </p:nvSpPr>
        <p:spPr>
          <a:xfrm>
            <a:off x="1306341" y="5222301"/>
            <a:ext cx="4276714" cy="1199992"/>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solidFill>
                <a:latin typeface="Microsoft Yahei"/>
                <a:ea typeface="Microsoft Yahei"/>
                <a:cs typeface="Microsoft Yahei"/>
              </a:rPr>
              <a:t>为了确保所有相关人员都能参加，应提前安排好查房时间，并通知相关人员和家属。</a:t>
            </a:r>
            <a:endParaRPr lang="en-US" sz="1100"/>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确定查房目的和计划</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6907441" y="1806607"/>
            <a:ext cx="4502196" cy="4061765"/>
          </a:xfrm>
          <a:prstGeom prst="rect">
            <a:avLst/>
          </a:prstGeom>
        </p:spPr>
      </p:pic>
      <p:pic>
        <p:nvPicPr>
          <p:cNvPr id="3" name="Picture 3"/>
          <p:cNvPicPr>
            <a:picLocks noChangeAspect="1"/>
          </p:cNvPicPr>
          <p:nvPr/>
        </p:nvPicPr>
        <p:blipFill>
          <a:blip r:embed="rId3"/>
          <a:srcRect t="4478" b="4478"/>
          <a:stretch>
            <a:fillRect/>
          </a:stretch>
        </p:blipFill>
        <p:spPr>
          <a:xfrm>
            <a:off x="6907441" y="1792193"/>
            <a:ext cx="4502196" cy="2732628"/>
          </a:xfrm>
          <a:prstGeom prst="rect">
            <a:avLst/>
          </a:prstGeom>
        </p:spPr>
      </p:pic>
      <p:grpSp>
        <p:nvGrpSpPr>
          <p:cNvPr id="4" name="Group 4"/>
          <p:cNvGrpSpPr/>
          <p:nvPr/>
        </p:nvGrpSpPr>
        <p:grpSpPr>
          <a:xfrm>
            <a:off x="-2693471" y="4060468"/>
            <a:ext cx="5386942" cy="5386942"/>
            <a:chOff x="-2693471" y="4060468"/>
            <a:chExt cx="5386942" cy="5386942"/>
          </a:xfrm>
        </p:grpSpPr>
        <p:sp>
          <p:nvSpPr>
            <p:cNvPr id="5" name="AutoShape 5"/>
            <p:cNvSpPr/>
            <p:nvPr/>
          </p:nvSpPr>
          <p:spPr>
            <a:xfrm>
              <a:off x="-472539" y="6281401"/>
              <a:ext cx="945078" cy="945078"/>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94632" y="6059307"/>
              <a:ext cx="1389264" cy="1389264"/>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16725" y="5837215"/>
              <a:ext cx="1833451" cy="1833451"/>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38818" y="5615121"/>
              <a:ext cx="2277637" cy="2277637"/>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360912" y="5393028"/>
              <a:ext cx="2721823" cy="2721823"/>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583005" y="5170935"/>
              <a:ext cx="3166010" cy="3166010"/>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805098" y="4948842"/>
              <a:ext cx="3610196" cy="3610196"/>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2027191" y="4726748"/>
              <a:ext cx="4054383" cy="4054383"/>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249285" y="4504655"/>
              <a:ext cx="4498569" cy="4498569"/>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2471378" y="4282562"/>
              <a:ext cx="4942756" cy="4942756"/>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2693471" y="4060468"/>
              <a:ext cx="5386942" cy="5386942"/>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1804696" y="1372731"/>
            <a:ext cx="4276714" cy="407270"/>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solidFill>
                <a:latin typeface="Microsoft Yahei"/>
                <a:ea typeface="Microsoft Yahei"/>
                <a:cs typeface="Microsoft Yahei"/>
              </a:rPr>
              <a:t>收集患者资料</a:t>
            </a:r>
            <a:endParaRPr lang="en-US" sz="1100"/>
          </a:p>
        </p:txBody>
      </p:sp>
      <p:sp>
        <p:nvSpPr>
          <p:cNvPr id="17" name="AutoShape 17"/>
          <p:cNvSpPr/>
          <p:nvPr/>
        </p:nvSpPr>
        <p:spPr>
          <a:xfrm>
            <a:off x="1262116" y="1488887"/>
            <a:ext cx="441594" cy="441594"/>
          </a:xfrm>
          <a:prstGeom prst="rect">
            <a:avLst/>
          </a:prstGeom>
          <a:solidFill>
            <a:schemeClr val="accent1">
              <a:lumMod val="5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8" name="TextBox 18"/>
          <p:cNvSpPr txBox="1"/>
          <p:nvPr/>
        </p:nvSpPr>
        <p:spPr>
          <a:xfrm>
            <a:off x="1262116" y="1570452"/>
            <a:ext cx="438150" cy="304800"/>
          </a:xfrm>
          <a:prstGeom prst="rect">
            <a:avLst/>
          </a:prstGeom>
        </p:spPr>
        <p:txBody>
          <a:bodyPr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500">
                <a:solidFill>
                  <a:srgbClr val="FFFFFF">
                    <a:alpha val="100000"/>
                  </a:srgbClr>
                </a:solidFill>
                <a:latin typeface="Microsoft Yahei"/>
                <a:ea typeface="Microsoft Yahei"/>
                <a:cs typeface="Microsoft Yahei"/>
              </a:rPr>
              <a:t>01</a:t>
            </a:r>
          </a:p>
        </p:txBody>
      </p:sp>
      <p:sp>
        <p:nvSpPr>
          <p:cNvPr id="19" name="AutoShape 19"/>
          <p:cNvSpPr/>
          <p:nvPr/>
        </p:nvSpPr>
        <p:spPr>
          <a:xfrm>
            <a:off x="1804696" y="1724535"/>
            <a:ext cx="4276714" cy="1199992"/>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solidFill>
                <a:latin typeface="Microsoft Yahei"/>
                <a:ea typeface="Microsoft Yahei"/>
                <a:cs typeface="Microsoft Yahei"/>
              </a:rPr>
              <a:t>提前收集患者的病历、检查结果、护理记录等资料。</a:t>
            </a:r>
            <a:endParaRPr lang="en-US" sz="1100"/>
          </a:p>
        </p:txBody>
      </p:sp>
      <p:sp>
        <p:nvSpPr>
          <p:cNvPr id="20" name="AutoShape 20"/>
          <p:cNvSpPr/>
          <p:nvPr/>
        </p:nvSpPr>
        <p:spPr>
          <a:xfrm>
            <a:off x="1262116" y="3256475"/>
            <a:ext cx="441594" cy="441594"/>
          </a:xfrm>
          <a:prstGeom prst="rect">
            <a:avLst/>
          </a:prstGeom>
          <a:solidFill>
            <a:schemeClr val="accent1">
              <a:lumMod val="5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1" name="TextBox 21"/>
          <p:cNvSpPr txBox="1"/>
          <p:nvPr/>
        </p:nvSpPr>
        <p:spPr>
          <a:xfrm>
            <a:off x="1272601" y="3332919"/>
            <a:ext cx="416357" cy="278130"/>
          </a:xfrm>
          <a:prstGeom prst="rect">
            <a:avLst/>
          </a:prstGeom>
        </p:spPr>
        <p:txBody>
          <a:bodyPr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500">
                <a:solidFill>
                  <a:srgbClr val="FFFFFF">
                    <a:alpha val="100000"/>
                  </a:srgbClr>
                </a:solidFill>
                <a:latin typeface="Microsoft Yahei"/>
                <a:ea typeface="Microsoft Yahei"/>
                <a:cs typeface="Microsoft Yahei"/>
              </a:rPr>
              <a:t>02</a:t>
            </a:r>
          </a:p>
        </p:txBody>
      </p:sp>
      <p:sp>
        <p:nvSpPr>
          <p:cNvPr id="22" name="AutoShape 22"/>
          <p:cNvSpPr/>
          <p:nvPr/>
        </p:nvSpPr>
        <p:spPr>
          <a:xfrm>
            <a:off x="1804696" y="3127969"/>
            <a:ext cx="4276714" cy="407270"/>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solidFill>
                <a:latin typeface="Microsoft Yahei"/>
                <a:ea typeface="Microsoft Yahei"/>
                <a:cs typeface="Microsoft Yahei"/>
              </a:rPr>
              <a:t>准备医疗设备</a:t>
            </a:r>
            <a:endParaRPr lang="en-US" sz="1100"/>
          </a:p>
        </p:txBody>
      </p:sp>
      <p:sp>
        <p:nvSpPr>
          <p:cNvPr id="23" name="AutoShape 23"/>
          <p:cNvSpPr/>
          <p:nvPr/>
        </p:nvSpPr>
        <p:spPr>
          <a:xfrm>
            <a:off x="1804696" y="3479774"/>
            <a:ext cx="4276714" cy="1212169"/>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solidFill>
                <a:latin typeface="Microsoft Yahei"/>
                <a:ea typeface="Microsoft Yahei"/>
                <a:cs typeface="Microsoft Yahei"/>
              </a:rPr>
              <a:t>根据查房需要，准备血压计、听诊器、体温计等医疗设备。</a:t>
            </a:r>
            <a:endParaRPr lang="en-US" sz="1100"/>
          </a:p>
        </p:txBody>
      </p:sp>
      <p:sp>
        <p:nvSpPr>
          <p:cNvPr id="24" name="AutoShape 24"/>
          <p:cNvSpPr/>
          <p:nvPr/>
        </p:nvSpPr>
        <p:spPr>
          <a:xfrm>
            <a:off x="1262116" y="5030785"/>
            <a:ext cx="441594" cy="441594"/>
          </a:xfrm>
          <a:prstGeom prst="rect">
            <a:avLst/>
          </a:prstGeom>
          <a:solidFill>
            <a:schemeClr val="accent1">
              <a:lumMod val="5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5" name="TextBox 25"/>
          <p:cNvSpPr txBox="1"/>
          <p:nvPr/>
        </p:nvSpPr>
        <p:spPr>
          <a:xfrm>
            <a:off x="1271991" y="5124907"/>
            <a:ext cx="441594" cy="278130"/>
          </a:xfrm>
          <a:prstGeom prst="rect">
            <a:avLst/>
          </a:prstGeom>
        </p:spPr>
        <p:txBody>
          <a:bodyPr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1500">
                <a:solidFill>
                  <a:srgbClr val="FFFFFF">
                    <a:alpha val="100000"/>
                  </a:srgbClr>
                </a:solidFill>
                <a:latin typeface="Microsoft Yahei"/>
                <a:ea typeface="Microsoft Yahei"/>
                <a:cs typeface="Microsoft Yahei"/>
              </a:rPr>
              <a:t>03</a:t>
            </a:r>
          </a:p>
        </p:txBody>
      </p:sp>
      <p:sp>
        <p:nvSpPr>
          <p:cNvPr id="26" name="AutoShape 26"/>
          <p:cNvSpPr/>
          <p:nvPr/>
        </p:nvSpPr>
        <p:spPr>
          <a:xfrm>
            <a:off x="1822337" y="4895384"/>
            <a:ext cx="4276714" cy="407270"/>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solidFill>
                <a:latin typeface="Microsoft Yahei"/>
                <a:ea typeface="Microsoft Yahei"/>
                <a:cs typeface="Microsoft Yahei"/>
              </a:rPr>
              <a:t>准备护理用品</a:t>
            </a:r>
            <a:endParaRPr lang="en-US" sz="1100"/>
          </a:p>
        </p:txBody>
      </p:sp>
      <p:sp>
        <p:nvSpPr>
          <p:cNvPr id="27" name="AutoShape 27"/>
          <p:cNvSpPr/>
          <p:nvPr/>
        </p:nvSpPr>
        <p:spPr>
          <a:xfrm>
            <a:off x="1804696" y="5247188"/>
            <a:ext cx="4276714" cy="1199992"/>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solidFill>
                <a:latin typeface="Microsoft Yahei"/>
                <a:ea typeface="Microsoft Yahei"/>
                <a:cs typeface="Microsoft Yahei"/>
              </a:rPr>
              <a:t>为确保查房过程中的清洁和安全，应准备消毒液、手套、口罩等护理用品。</a:t>
            </a:r>
            <a:endParaRPr lang="en-US" sz="1100"/>
          </a:p>
        </p:txBody>
      </p:sp>
      <p:grpSp>
        <p:nvGrpSpPr>
          <p:cNvPr id="28" name="Group 28"/>
          <p:cNvGrpSpPr/>
          <p:nvPr/>
        </p:nvGrpSpPr>
        <p:grpSpPr>
          <a:xfrm>
            <a:off x="454963" y="93878"/>
            <a:ext cx="10641129" cy="914400"/>
            <a:chOff x="454963" y="93878"/>
            <a:chExt cx="10641129" cy="914400"/>
          </a:xfrm>
        </p:grpSpPr>
        <p:sp>
          <p:nvSpPr>
            <p:cNvPr id="29" name="AutoShape 29"/>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0" name="AutoShape 30"/>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1" name="AutoShape 31"/>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2" name="AutoShape 32"/>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3" name="AutoShape 33"/>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4" name="AutoShape 34"/>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5" name="AutoShape 35"/>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6" name="AutoShape 36"/>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7" name="AutoShape 37"/>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8" name="AutoShape 38"/>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9" name="AutoShape 39"/>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0" name="AutoShape 40"/>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1" name="AutoShape 41"/>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2" name="AutoShape 42"/>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3" name="AutoShape 43"/>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4" name="AutoShape 44"/>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5" name="AutoShape 45"/>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6" name="AutoShape 46"/>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7" name="AutoShape 47"/>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8" name="AutoShape 48"/>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9" name="TextBox 4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准备相关资料和设备</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l="-100" r="-100"/>
          </a:stretch>
        </a:blipFill>
        <a:effectLst/>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提前通知参与查房的医护人员，确保他们了解查房的目的和计划。</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通知医护人员</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pic>
        <p:nvPicPr>
          <p:cNvPr id="9" name="Picture 9"/>
          <p:cNvPicPr>
            <a:picLocks noChangeAspect="1"/>
          </p:cNvPicPr>
          <p:nvPr/>
        </p:nvPicPr>
        <p:blipFill>
          <a:blip r:embed="rId2"/>
          <a:srcRect l="12500" r="12500"/>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通知患者和家属</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确认参与人员</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pic>
        <p:nvPicPr>
          <p:cNvPr id="20" name="Picture 20"/>
          <p:cNvPicPr>
            <a:picLocks noChangeAspect="1"/>
          </p:cNvPicPr>
          <p:nvPr/>
        </p:nvPicPr>
        <p:blipFill>
          <a:blip r:embed="rId4"/>
          <a:srcRect l="17792" r="17792"/>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在查房前，应告知患者和家属查房的时间、地点和目的，以便他们做好准备。</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在查房前，再次确认参与人员的名单和联系方式，确保查房能够顺利进行。</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通知相关人员和家属</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a:effectLst/>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p:spPr>
        <p:txBody>
          <a:bodyPr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solidFill>
                <a:latin typeface="Microsoft Yahei"/>
                <a:ea typeface="Microsoft Yahei"/>
                <a:cs typeface="Microsoft Yahei"/>
              </a:rPr>
              <a:t>查房流程</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02</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rcRect t="17848" b="17848"/>
          <a:stretch>
            <a:fillRect/>
          </a:stretch>
        </p:blipFill>
        <p:spPr>
          <a:xfrm>
            <a:off x="1040081" y="1665908"/>
            <a:ext cx="5058967" cy="2163307"/>
          </a:xfrm>
          <a:prstGeom prst="rect">
            <a:avLst/>
          </a:prstGeom>
        </p:spPr>
      </p:pic>
      <p:pic>
        <p:nvPicPr>
          <p:cNvPr id="3" name="Picture 3"/>
          <p:cNvPicPr>
            <a:picLocks noChangeAspect="1"/>
          </p:cNvPicPr>
          <p:nvPr/>
        </p:nvPicPr>
        <p:blipFill>
          <a:blip r:embed="rId3"/>
          <a:srcRect t="19672" b="19672"/>
          <a:stretch>
            <a:fillRect/>
          </a:stretch>
        </p:blipFill>
        <p:spPr>
          <a:xfrm>
            <a:off x="6099049" y="3829217"/>
            <a:ext cx="5058967" cy="2163308"/>
          </a:xfrm>
          <a:prstGeom prst="rect">
            <a:avLst/>
          </a:prstGeom>
        </p:spPr>
      </p:pic>
      <p:grpSp>
        <p:nvGrpSpPr>
          <p:cNvPr id="4" name="Group 4"/>
          <p:cNvGrpSpPr/>
          <p:nvPr/>
        </p:nvGrpSpPr>
        <p:grpSpPr>
          <a:xfrm>
            <a:off x="6099048" y="1666037"/>
            <a:ext cx="5058949" cy="2163348"/>
            <a:chOff x="6099048" y="1666037"/>
            <a:chExt cx="5058949" cy="2163348"/>
          </a:xfrm>
        </p:grpSpPr>
        <p:sp>
          <p:nvSpPr>
            <p:cNvPr id="5" name="AutoShape 5"/>
            <p:cNvSpPr/>
            <p:nvPr/>
          </p:nvSpPr>
          <p:spPr>
            <a:xfrm>
              <a:off x="6099048" y="1666037"/>
              <a:ext cx="5058949" cy="2163348"/>
            </a:xfrm>
            <a:prstGeom prst="rect">
              <a:avLst/>
            </a:prstGeom>
            <a:solidFill>
              <a:srgbClr val="828181">
                <a:alpha val="4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40100" y="3829263"/>
            <a:ext cx="5058949" cy="2163348"/>
            <a:chOff x="1040100" y="3829263"/>
            <a:chExt cx="5058949" cy="2163348"/>
          </a:xfrm>
        </p:grpSpPr>
        <p:sp>
          <p:nvSpPr>
            <p:cNvPr id="7" name="AutoShape 7"/>
            <p:cNvSpPr/>
            <p:nvPr/>
          </p:nvSpPr>
          <p:spPr>
            <a:xfrm>
              <a:off x="1040100" y="3829263"/>
              <a:ext cx="5058949" cy="2163348"/>
            </a:xfrm>
            <a:prstGeom prst="rect">
              <a:avLst/>
            </a:prstGeom>
            <a:solidFill>
              <a:srgbClr val="828181">
                <a:alpha val="4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8" name="AutoShape 8"/>
          <p:cNvSpPr/>
          <p:nvPr/>
        </p:nvSpPr>
        <p:spPr>
          <a:xfrm>
            <a:off x="1199338" y="4126665"/>
            <a:ext cx="4740456" cy="1610282"/>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solidFill>
                <a:latin typeface="Microsoft Yahei"/>
                <a:ea typeface="Microsoft Yahei"/>
                <a:cs typeface="Microsoft Yahei"/>
              </a:rPr>
              <a:t>患者和家属也会被鼓励自我介绍，以便建立更好的沟通。</a:t>
            </a:r>
            <a:endParaRPr lang="en-US" sz="1100"/>
          </a:p>
        </p:txBody>
      </p:sp>
      <p:sp>
        <p:nvSpPr>
          <p:cNvPr id="9" name="AutoShape 9"/>
          <p:cNvSpPr/>
          <p:nvPr/>
        </p:nvSpPr>
        <p:spPr>
          <a:xfrm>
            <a:off x="6258305" y="1926781"/>
            <a:ext cx="4740456" cy="1610282"/>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solidFill>
                <a:latin typeface="Microsoft Yahei"/>
                <a:ea typeface="Microsoft Yahei"/>
                <a:cs typeface="Microsoft Yahei"/>
              </a:rPr>
              <a:t>查房开始时，护士会向患者和家属问候并自我介绍，说明查房的目的和大致过程。</a:t>
            </a:r>
            <a:endParaRPr lang="en-US" sz="1100"/>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问候和介绍</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100" r="-100"/>
          </a:stretch>
        </a:blipFill>
        <a:effectLst/>
      </p:bgPr>
    </p:bg>
    <p:spTree>
      <p:nvGrpSpPr>
        <p:cNvPr id="1" name=""/>
        <p:cNvGrpSpPr/>
        <p:nvPr/>
      </p:nvGrpSpPr>
      <p:grpSpPr>
        <a:xfrm>
          <a:off x="0" y="0"/>
          <a:ext cx="0" cy="0"/>
        </a:xfrm>
      </p:grpSpPr>
      <p:sp>
        <p:nvSpPr>
          <p:cNvPr id="2" name="AutoShape 2"/>
          <p:cNvSpPr/>
          <p:nvPr/>
        </p:nvSpPr>
        <p:spPr>
          <a:xfrm>
            <a:off x="1996051" y="2418153"/>
            <a:ext cx="4102999" cy="2920344"/>
          </a:xfrm>
          <a:prstGeom prst="frame">
            <a:avLst>
              <a:gd name="adj1" fmla="val 1535"/>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pic>
        <p:nvPicPr>
          <p:cNvPr id="3" name="Picture 3"/>
          <p:cNvPicPr>
            <a:picLocks noChangeAspect="1"/>
          </p:cNvPicPr>
          <p:nvPr/>
        </p:nvPicPr>
        <p:blipFill>
          <a:blip r:embed="rId2"/>
          <a:srcRect t="1025" b="1025"/>
          <a:stretch>
            <a:fillRect/>
          </a:stretch>
        </p:blipFill>
        <p:spPr>
          <a:xfrm>
            <a:off x="1204668" y="1898647"/>
            <a:ext cx="4472212" cy="2920343"/>
          </a:xfrm>
          <a:prstGeom prst="rect">
            <a:avLst/>
          </a:prstGeom>
          <a:effectLst>
            <a:outerShdw blurRad="63500">
              <a:srgbClr val="000000">
                <a:alpha val="40000"/>
              </a:srgbClr>
            </a:outerShdw>
          </a:effectLst>
        </p:spPr>
      </p:pic>
      <p:sp>
        <p:nvSpPr>
          <p:cNvPr id="4" name="AutoShape 4"/>
          <p:cNvSpPr/>
          <p:nvPr/>
        </p:nvSpPr>
        <p:spPr>
          <a:xfrm>
            <a:off x="8558540" y="2090440"/>
            <a:ext cx="441594" cy="441594"/>
          </a:xfrm>
          <a:prstGeom prst="rect">
            <a:avLst/>
          </a:prstGeom>
          <a:solidFill>
            <a:schemeClr val="accent1">
              <a:lumMod val="5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5" name="TextBox 5"/>
          <p:cNvSpPr txBox="1"/>
          <p:nvPr/>
        </p:nvSpPr>
        <p:spPr>
          <a:xfrm>
            <a:off x="8583777" y="2176554"/>
            <a:ext cx="391119" cy="269367"/>
          </a:xfrm>
          <a:prstGeom prst="rect">
            <a:avLst/>
          </a:prstGeom>
        </p:spPr>
        <p:txBody>
          <a:bodyPr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425">
                <a:solidFill>
                  <a:srgbClr val="FFFFFF">
                    <a:alpha val="100000"/>
                  </a:srgbClr>
                </a:solidFill>
                <a:latin typeface="Microsoft Yahei"/>
                <a:ea typeface="Microsoft Yahei"/>
                <a:cs typeface="Microsoft Yahei"/>
              </a:rPr>
              <a:t>01</a:t>
            </a:r>
          </a:p>
        </p:txBody>
      </p:sp>
      <p:sp>
        <p:nvSpPr>
          <p:cNvPr id="6" name="AutoShape 6"/>
          <p:cNvSpPr/>
          <p:nvPr/>
        </p:nvSpPr>
        <p:spPr>
          <a:xfrm>
            <a:off x="8558540" y="3999951"/>
            <a:ext cx="441594" cy="441594"/>
          </a:xfrm>
          <a:prstGeom prst="rect">
            <a:avLst/>
          </a:prstGeom>
          <a:solidFill>
            <a:schemeClr val="accent1">
              <a:lumMod val="5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7" name="TextBox 7"/>
          <p:cNvSpPr txBox="1"/>
          <p:nvPr/>
        </p:nvSpPr>
        <p:spPr>
          <a:xfrm>
            <a:off x="8558540" y="4086065"/>
            <a:ext cx="441594" cy="269367"/>
          </a:xfrm>
          <a:prstGeom prst="rect">
            <a:avLst/>
          </a:prstGeom>
        </p:spPr>
        <p:txBody>
          <a:bodyPr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1425">
                <a:solidFill>
                  <a:srgbClr val="FFFFFF">
                    <a:alpha val="100000"/>
                  </a:srgbClr>
                </a:solidFill>
                <a:latin typeface="Microsoft Yahei"/>
                <a:ea typeface="Microsoft Yahei"/>
                <a:cs typeface="Microsoft Yahei"/>
              </a:rPr>
              <a:t>02</a:t>
            </a:r>
          </a:p>
        </p:txBody>
      </p:sp>
      <p:sp>
        <p:nvSpPr>
          <p:cNvPr id="8" name="AutoShape 8"/>
          <p:cNvSpPr/>
          <p:nvPr/>
        </p:nvSpPr>
        <p:spPr>
          <a:xfrm>
            <a:off x="6640980" y="2682407"/>
            <a:ext cx="4276714" cy="968645"/>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1500">
                <a:solidFill>
                  <a:schemeClr val="dk1"/>
                </a:solidFill>
                <a:latin typeface="Microsoft Yahei"/>
                <a:ea typeface="Microsoft Yahei"/>
                <a:cs typeface="Microsoft Yahei"/>
              </a:rPr>
              <a:t>护士会详细询问患者的病史和症状，包括疼痛、恶心、呕吐、食欲不振、腹部不适等。</a:t>
            </a:r>
            <a:endParaRPr lang="en-US" sz="1100"/>
          </a:p>
        </p:txBody>
      </p:sp>
      <p:sp>
        <p:nvSpPr>
          <p:cNvPr id="9" name="AutoShape 9"/>
          <p:cNvSpPr/>
          <p:nvPr/>
        </p:nvSpPr>
        <p:spPr>
          <a:xfrm>
            <a:off x="6640980" y="4622606"/>
            <a:ext cx="4276714" cy="968645"/>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1500">
                <a:solidFill>
                  <a:schemeClr val="dk1"/>
                </a:solidFill>
                <a:latin typeface="Microsoft Yahei"/>
                <a:ea typeface="Microsoft Yahei"/>
                <a:cs typeface="Microsoft Yahei"/>
              </a:rPr>
              <a:t>病史和症状的记录将有助于医生更好地了解患者的病情和制定相应的治疗方案。</a:t>
            </a:r>
            <a:endParaRPr lang="en-US" sz="1100"/>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询问病史和症状</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100" r="-100"/>
          </a:stretch>
        </a:blipFill>
        <a:effectLst/>
      </p:bgPr>
    </p:bg>
    <p:spTree>
      <p:nvGrpSpPr>
        <p:cNvPr id="1" name=""/>
        <p:cNvGrpSpPr/>
        <p:nvPr/>
      </p:nvGrpSpPr>
      <p:grpSpPr>
        <a:xfrm>
          <a:off x="0" y="0"/>
          <a:ext cx="0" cy="0"/>
        </a:xfrm>
      </p:grpSpPr>
      <p:sp>
        <p:nvSpPr>
          <p:cNvPr id="2" name="AutoShape 2"/>
          <p:cNvSpPr/>
          <p:nvPr/>
        </p:nvSpPr>
        <p:spPr>
          <a:xfrm>
            <a:off x="1036424" y="1665910"/>
            <a:ext cx="5058967" cy="4264973"/>
          </a:xfrm>
          <a:prstGeom prst="rect">
            <a:avLst/>
          </a:prstGeom>
          <a:solidFill>
            <a:schemeClr val="accent1">
              <a:alpha val="11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pic>
        <p:nvPicPr>
          <p:cNvPr id="3" name="Picture 3"/>
          <p:cNvPicPr>
            <a:picLocks noChangeAspect="1"/>
          </p:cNvPicPr>
          <p:nvPr/>
        </p:nvPicPr>
        <p:blipFill>
          <a:blip r:embed="rId2"/>
          <a:srcRect l="10668" r="10668"/>
          <a:stretch>
            <a:fillRect/>
          </a:stretch>
        </p:blipFill>
        <p:spPr>
          <a:xfrm>
            <a:off x="6099052" y="1665911"/>
            <a:ext cx="5058969" cy="4260571"/>
          </a:xfrm>
          <a:prstGeom prst="rect">
            <a:avLst/>
          </a:prstGeom>
        </p:spPr>
      </p:pic>
      <p:grpSp>
        <p:nvGrpSpPr>
          <p:cNvPr id="4" name="Group 4"/>
          <p:cNvGrpSpPr/>
          <p:nvPr/>
        </p:nvGrpSpPr>
        <p:grpSpPr>
          <a:xfrm>
            <a:off x="1352702" y="5392034"/>
            <a:ext cx="382463" cy="382463"/>
            <a:chOff x="1352702" y="5392034"/>
            <a:chExt cx="382463" cy="382463"/>
          </a:xfrm>
        </p:grpSpPr>
        <p:sp>
          <p:nvSpPr>
            <p:cNvPr id="5" name="AutoShape 5"/>
            <p:cNvSpPr/>
            <p:nvPr/>
          </p:nvSpPr>
          <p:spPr>
            <a:xfrm>
              <a:off x="1352702" y="5392034"/>
              <a:ext cx="382463" cy="382463"/>
            </a:xfrm>
            <a:prstGeom prst="ellipse">
              <a:avLst/>
            </a:prstGeom>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grpSp>
      <p:grpSp>
        <p:nvGrpSpPr>
          <p:cNvPr id="6" name="Group 6"/>
          <p:cNvGrpSpPr/>
          <p:nvPr/>
        </p:nvGrpSpPr>
        <p:grpSpPr>
          <a:xfrm>
            <a:off x="2204679" y="5392034"/>
            <a:ext cx="382463" cy="382463"/>
            <a:chOff x="2204679" y="5392034"/>
            <a:chExt cx="382463" cy="382463"/>
          </a:xfrm>
        </p:grpSpPr>
        <p:sp>
          <p:nvSpPr>
            <p:cNvPr id="7" name="AutoShape 7"/>
            <p:cNvSpPr/>
            <p:nvPr/>
          </p:nvSpPr>
          <p:spPr>
            <a:xfrm>
              <a:off x="2204679" y="5392034"/>
              <a:ext cx="382463" cy="382463"/>
            </a:xfrm>
            <a:prstGeom prst="ellipse">
              <a:avLst/>
            </a:prstGeom>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grpSp>
      <p:grpSp>
        <p:nvGrpSpPr>
          <p:cNvPr id="8" name="Group 8"/>
          <p:cNvGrpSpPr/>
          <p:nvPr/>
        </p:nvGrpSpPr>
        <p:grpSpPr>
          <a:xfrm>
            <a:off x="3056534" y="5392034"/>
            <a:ext cx="382463" cy="382463"/>
            <a:chOff x="3056534" y="5392034"/>
            <a:chExt cx="382463" cy="382463"/>
          </a:xfrm>
        </p:grpSpPr>
        <p:sp>
          <p:nvSpPr>
            <p:cNvPr id="9" name="AutoShape 9"/>
            <p:cNvSpPr/>
            <p:nvPr/>
          </p:nvSpPr>
          <p:spPr>
            <a:xfrm>
              <a:off x="3056534" y="5392034"/>
              <a:ext cx="382463" cy="382463"/>
            </a:xfrm>
            <a:prstGeom prst="ellipse">
              <a:avLst/>
            </a:prstGeom>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grpSp>
      <p:grpSp>
        <p:nvGrpSpPr>
          <p:cNvPr id="10" name="Group 10"/>
          <p:cNvGrpSpPr/>
          <p:nvPr/>
        </p:nvGrpSpPr>
        <p:grpSpPr>
          <a:xfrm>
            <a:off x="3908511" y="5392034"/>
            <a:ext cx="382463" cy="382463"/>
            <a:chOff x="3908511" y="5392034"/>
            <a:chExt cx="382463" cy="382463"/>
          </a:xfrm>
        </p:grpSpPr>
        <p:sp>
          <p:nvSpPr>
            <p:cNvPr id="11" name="AutoShape 11"/>
            <p:cNvSpPr/>
            <p:nvPr/>
          </p:nvSpPr>
          <p:spPr>
            <a:xfrm>
              <a:off x="3908511" y="5392034"/>
              <a:ext cx="382463" cy="382463"/>
            </a:xfrm>
            <a:prstGeom prst="ellipse">
              <a:avLst/>
            </a:prstGeom>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grpSp>
      <p:sp>
        <p:nvSpPr>
          <p:cNvPr id="12" name="AutoShape 12"/>
          <p:cNvSpPr/>
          <p:nvPr/>
        </p:nvSpPr>
        <p:spPr>
          <a:xfrm>
            <a:off x="1352704" y="1933035"/>
            <a:ext cx="4276714" cy="1597135"/>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solidFill>
                <a:latin typeface="Microsoft Yahei"/>
                <a:ea typeface="Microsoft Yahei"/>
                <a:cs typeface="Microsoft Yahei"/>
              </a:rPr>
              <a:t>护士会检查患者的生命体征，如体温、心率、呼吸、血压等，并记录在护理记录中。</a:t>
            </a:r>
            <a:endParaRPr lang="en-US" sz="1100"/>
          </a:p>
        </p:txBody>
      </p:sp>
      <p:sp>
        <p:nvSpPr>
          <p:cNvPr id="13" name="AutoShape 13"/>
          <p:cNvSpPr/>
          <p:nvPr/>
        </p:nvSpPr>
        <p:spPr>
          <a:xfrm>
            <a:off x="1352704" y="3640012"/>
            <a:ext cx="4276714" cy="1561578"/>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solidFill>
                <a:latin typeface="Microsoft Yahei"/>
                <a:ea typeface="Microsoft Yahei"/>
                <a:cs typeface="Microsoft Yahei"/>
              </a:rPr>
              <a:t>护士还会协助医生进行必要的辅助检查，如肝功能检查、血常规检查、凝血功能检查等。</a:t>
            </a:r>
            <a:endParaRPr lang="en-US" sz="1100"/>
          </a:p>
        </p:txBody>
      </p:sp>
      <p:sp>
        <p:nvSpPr>
          <p:cNvPr id="14" name="Freeform 14"/>
          <p:cNvSpPr/>
          <p:nvPr/>
        </p:nvSpPr>
        <p:spPr>
          <a:xfrm>
            <a:off x="1422013" y="5461304"/>
            <a:ext cx="243840" cy="243840"/>
          </a:xfrm>
          <a:custGeom>
            <a:rect l="l" t="t" r="r" b="b"/>
            <a:pathLst>
              <a:path w="304800" h="304800">
                <a:moveTo>
                  <a:pt x="242888" y="85725"/>
                </a:moveTo>
                <a:cubicBezTo>
                  <a:pt x="240078" y="85725"/>
                  <a:pt x="237363" y="86077"/>
                  <a:pt x="234725" y="86649"/>
                </a:cubicBezTo>
                <a:cubicBezTo>
                  <a:pt x="233553" y="69304"/>
                  <a:pt x="219256" y="55559"/>
                  <a:pt x="201616" y="55559"/>
                </a:cubicBezTo>
                <a:cubicBezTo>
                  <a:pt x="197663" y="55559"/>
                  <a:pt x="193919" y="56369"/>
                  <a:pt x="190405" y="57636"/>
                </a:cubicBezTo>
                <a:cubicBezTo>
                  <a:pt x="179451" y="40224"/>
                  <a:pt x="160191" y="28575"/>
                  <a:pt x="138113" y="28575"/>
                </a:cubicBezTo>
                <a:cubicBezTo>
                  <a:pt x="104565" y="28575"/>
                  <a:pt x="77410" y="55312"/>
                  <a:pt x="76391" y="88611"/>
                </a:cubicBezTo>
                <a:cubicBezTo>
                  <a:pt x="71923" y="86773"/>
                  <a:pt x="67046" y="85725"/>
                  <a:pt x="61913" y="85725"/>
                </a:cubicBezTo>
                <a:cubicBezTo>
                  <a:pt x="40872" y="85725"/>
                  <a:pt x="23813" y="102784"/>
                  <a:pt x="23813" y="123825"/>
                </a:cubicBezTo>
                <a:cubicBezTo>
                  <a:pt x="23813" y="144323"/>
                  <a:pt x="40034" y="160915"/>
                  <a:pt x="60322" y="161754"/>
                </a:cubicBezTo>
                <a:lnTo>
                  <a:pt x="75600" y="146475"/>
                </a:lnTo>
                <a:lnTo>
                  <a:pt x="91049" y="161925"/>
                </a:lnTo>
                <a:lnTo>
                  <a:pt x="98269" y="161925"/>
                </a:lnTo>
                <a:lnTo>
                  <a:pt x="113709" y="146475"/>
                </a:lnTo>
                <a:lnTo>
                  <a:pt x="129149" y="161925"/>
                </a:lnTo>
                <a:lnTo>
                  <a:pt x="136369" y="161925"/>
                </a:lnTo>
                <a:lnTo>
                  <a:pt x="151809" y="146475"/>
                </a:lnTo>
                <a:lnTo>
                  <a:pt x="167249" y="161925"/>
                </a:lnTo>
                <a:lnTo>
                  <a:pt x="174469" y="161925"/>
                </a:lnTo>
                <a:lnTo>
                  <a:pt x="189909" y="146475"/>
                </a:lnTo>
                <a:lnTo>
                  <a:pt x="205349" y="161925"/>
                </a:lnTo>
                <a:lnTo>
                  <a:pt x="212569" y="161925"/>
                </a:lnTo>
                <a:lnTo>
                  <a:pt x="228009" y="146475"/>
                </a:lnTo>
                <a:lnTo>
                  <a:pt x="243402" y="161868"/>
                </a:lnTo>
                <a:cubicBezTo>
                  <a:pt x="264195" y="161592"/>
                  <a:pt x="280988" y="144694"/>
                  <a:pt x="280988" y="123825"/>
                </a:cubicBezTo>
                <a:cubicBezTo>
                  <a:pt x="280988" y="102784"/>
                  <a:pt x="263928" y="85725"/>
                  <a:pt x="242888" y="85725"/>
                </a:cubicBezTo>
                <a:close/>
                <a:moveTo>
                  <a:pt x="228600" y="157791"/>
                </a:moveTo>
                <a:lnTo>
                  <a:pt x="214941" y="171450"/>
                </a:lnTo>
                <a:lnTo>
                  <a:pt x="202959" y="171450"/>
                </a:lnTo>
                <a:lnTo>
                  <a:pt x="189900" y="158391"/>
                </a:lnTo>
                <a:lnTo>
                  <a:pt x="176841" y="171450"/>
                </a:lnTo>
                <a:lnTo>
                  <a:pt x="164859" y="171450"/>
                </a:lnTo>
                <a:lnTo>
                  <a:pt x="151800" y="158391"/>
                </a:lnTo>
                <a:lnTo>
                  <a:pt x="138741" y="171450"/>
                </a:lnTo>
                <a:lnTo>
                  <a:pt x="126759" y="171450"/>
                </a:lnTo>
                <a:lnTo>
                  <a:pt x="113700" y="158391"/>
                </a:lnTo>
                <a:lnTo>
                  <a:pt x="100641" y="171450"/>
                </a:lnTo>
                <a:lnTo>
                  <a:pt x="88668" y="171450"/>
                </a:lnTo>
                <a:lnTo>
                  <a:pt x="75609" y="158391"/>
                </a:lnTo>
                <a:lnTo>
                  <a:pt x="62541" y="171450"/>
                </a:lnTo>
                <a:lnTo>
                  <a:pt x="61913" y="171450"/>
                </a:lnTo>
                <a:lnTo>
                  <a:pt x="87154" y="276225"/>
                </a:lnTo>
                <a:lnTo>
                  <a:pt x="216932" y="276225"/>
                </a:lnTo>
                <a:lnTo>
                  <a:pt x="242888" y="171450"/>
                </a:lnTo>
                <a:lnTo>
                  <a:pt x="242259" y="171450"/>
                </a:lnTo>
                <a:lnTo>
                  <a:pt x="228600" y="157791"/>
                </a:lnTo>
                <a:close/>
                <a:moveTo>
                  <a:pt x="109538" y="266700"/>
                </a:moveTo>
                <a:lnTo>
                  <a:pt x="89697" y="180975"/>
                </a:lnTo>
                <a:lnTo>
                  <a:pt x="99222" y="180975"/>
                </a:lnTo>
                <a:lnTo>
                  <a:pt x="119063" y="266700"/>
                </a:lnTo>
                <a:lnTo>
                  <a:pt x="109538" y="266700"/>
                </a:lnTo>
                <a:close/>
                <a:moveTo>
                  <a:pt x="128588" y="266700"/>
                </a:moveTo>
                <a:lnTo>
                  <a:pt x="118472" y="180975"/>
                </a:lnTo>
                <a:lnTo>
                  <a:pt x="127997" y="180975"/>
                </a:lnTo>
                <a:lnTo>
                  <a:pt x="138113" y="266700"/>
                </a:lnTo>
                <a:lnTo>
                  <a:pt x="128588" y="266700"/>
                </a:lnTo>
                <a:close/>
                <a:moveTo>
                  <a:pt x="157163" y="266700"/>
                </a:moveTo>
                <a:lnTo>
                  <a:pt x="147638" y="266700"/>
                </a:lnTo>
                <a:lnTo>
                  <a:pt x="147638" y="180975"/>
                </a:lnTo>
                <a:lnTo>
                  <a:pt x="157163" y="180975"/>
                </a:lnTo>
                <a:lnTo>
                  <a:pt x="157163" y="266700"/>
                </a:lnTo>
                <a:close/>
                <a:moveTo>
                  <a:pt x="166688" y="266700"/>
                </a:moveTo>
                <a:lnTo>
                  <a:pt x="176803" y="180975"/>
                </a:lnTo>
                <a:lnTo>
                  <a:pt x="186328" y="180975"/>
                </a:lnTo>
                <a:lnTo>
                  <a:pt x="176213" y="266700"/>
                </a:lnTo>
                <a:lnTo>
                  <a:pt x="166688" y="266700"/>
                </a:lnTo>
                <a:close/>
                <a:moveTo>
                  <a:pt x="195263" y="266700"/>
                </a:moveTo>
                <a:lnTo>
                  <a:pt x="185738" y="266700"/>
                </a:lnTo>
                <a:lnTo>
                  <a:pt x="205378" y="180975"/>
                </a:lnTo>
                <a:lnTo>
                  <a:pt x="214903" y="180975"/>
                </a:lnTo>
                <a:lnTo>
                  <a:pt x="195263" y="26670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5" name="Freeform 15"/>
          <p:cNvSpPr/>
          <p:nvPr/>
        </p:nvSpPr>
        <p:spPr>
          <a:xfrm>
            <a:off x="2273990" y="5461304"/>
            <a:ext cx="243840" cy="243840"/>
          </a:xfrm>
          <a:custGeom>
            <a:rect l="l" t="t" r="r" b="b"/>
            <a:pathLst>
              <a:path w="304800" h="304800">
                <a:moveTo>
                  <a:pt x="20031" y="114795"/>
                </a:moveTo>
                <a:lnTo>
                  <a:pt x="147647" y="273187"/>
                </a:lnTo>
                <a:lnTo>
                  <a:pt x="96469" y="114795"/>
                </a:lnTo>
                <a:lnTo>
                  <a:pt x="20031" y="114795"/>
                </a:lnTo>
                <a:close/>
                <a:moveTo>
                  <a:pt x="110338" y="114795"/>
                </a:moveTo>
                <a:lnTo>
                  <a:pt x="155534" y="273510"/>
                </a:lnTo>
                <a:lnTo>
                  <a:pt x="194424" y="114795"/>
                </a:lnTo>
                <a:lnTo>
                  <a:pt x="110338" y="114795"/>
                </a:lnTo>
                <a:close/>
                <a:moveTo>
                  <a:pt x="162411" y="273187"/>
                </a:moveTo>
                <a:lnTo>
                  <a:pt x="285264" y="114795"/>
                </a:lnTo>
                <a:lnTo>
                  <a:pt x="209417" y="114795"/>
                </a:lnTo>
                <a:lnTo>
                  <a:pt x="162411" y="273187"/>
                </a:lnTo>
                <a:close/>
                <a:moveTo>
                  <a:pt x="285550" y="104432"/>
                </a:moveTo>
                <a:lnTo>
                  <a:pt x="248717" y="41453"/>
                </a:lnTo>
                <a:lnTo>
                  <a:pt x="211865" y="104432"/>
                </a:lnTo>
                <a:lnTo>
                  <a:pt x="285550" y="104432"/>
                </a:lnTo>
                <a:close/>
                <a:moveTo>
                  <a:pt x="237134" y="37843"/>
                </a:moveTo>
                <a:lnTo>
                  <a:pt x="163449" y="37843"/>
                </a:lnTo>
                <a:lnTo>
                  <a:pt x="200282" y="102984"/>
                </a:lnTo>
                <a:lnTo>
                  <a:pt x="237134" y="37843"/>
                </a:lnTo>
                <a:close/>
                <a:moveTo>
                  <a:pt x="188957" y="104432"/>
                </a:moveTo>
                <a:lnTo>
                  <a:pt x="152124" y="41453"/>
                </a:lnTo>
                <a:lnTo>
                  <a:pt x="115281" y="104432"/>
                </a:lnTo>
                <a:lnTo>
                  <a:pt x="188957" y="104432"/>
                </a:lnTo>
                <a:close/>
                <a:moveTo>
                  <a:pt x="141341" y="37843"/>
                </a:moveTo>
                <a:lnTo>
                  <a:pt x="67666" y="37843"/>
                </a:lnTo>
                <a:lnTo>
                  <a:pt x="104508" y="102984"/>
                </a:lnTo>
                <a:lnTo>
                  <a:pt x="141341" y="37843"/>
                </a:lnTo>
                <a:close/>
                <a:moveTo>
                  <a:pt x="56093" y="41453"/>
                </a:moveTo>
                <a:lnTo>
                  <a:pt x="19260" y="104432"/>
                </a:lnTo>
                <a:lnTo>
                  <a:pt x="92935" y="104432"/>
                </a:lnTo>
                <a:lnTo>
                  <a:pt x="56093" y="41453"/>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6" name="Freeform 16"/>
          <p:cNvSpPr/>
          <p:nvPr/>
        </p:nvSpPr>
        <p:spPr>
          <a:xfrm>
            <a:off x="3089453" y="5461304"/>
            <a:ext cx="243840" cy="243840"/>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7" name="Freeform 17"/>
          <p:cNvSpPr/>
          <p:nvPr/>
        </p:nvSpPr>
        <p:spPr>
          <a:xfrm>
            <a:off x="3977823" y="5461304"/>
            <a:ext cx="243840" cy="243840"/>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检查体征和辅助检查</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a:effectLst/>
      </p:bgPr>
    </p:bg>
    <p:spTree>
      <p:nvGrpSpPr>
        <p:cNvPr id="1" name=""/>
        <p:cNvGrpSpPr/>
        <p:nvPr/>
      </p:nvGrpSpPr>
      <p:grpSpPr>
        <a:xfrm>
          <a:off x="0" y="0"/>
          <a:ext cx="0" cy="0"/>
        </a:xfrm>
      </p:grpSpPr>
      <p:sp>
        <p:nvSpPr>
          <p:cNvPr id="2" name="AutoShape 2"/>
          <p:cNvSpPr/>
          <p:nvPr/>
        </p:nvSpPr>
        <p:spPr>
          <a:xfrm>
            <a:off x="1167764" y="1503105"/>
            <a:ext cx="9862567" cy="4097662"/>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2127504" y="2151888"/>
            <a:ext cx="8135183" cy="1244966"/>
          </a:xfrm>
          <a:prstGeom prst="rect">
            <a:avLst/>
          </a:prstGeom>
        </p:spPr>
        <p:txBody>
          <a:bodyPr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500">
                <a:solidFill>
                  <a:srgbClr val="FFFFFF"/>
                </a:solidFill>
                <a:latin typeface="Microsoft Yahei"/>
                <a:ea typeface="Microsoft Yahei"/>
                <a:cs typeface="Microsoft Yahei"/>
              </a:rPr>
              <a:t>根据患者的病史、症状、体征和辅助检查结果，护士会与医生共同制定护理计划和措施。</a:t>
            </a:r>
            <a:endParaRPr lang="en-US" sz="1100"/>
          </a:p>
        </p:txBody>
      </p:sp>
      <p:sp>
        <p:nvSpPr>
          <p:cNvPr id="4" name="AutoShape 4"/>
          <p:cNvSpPr/>
          <p:nvPr/>
        </p:nvSpPr>
        <p:spPr>
          <a:xfrm>
            <a:off x="2127391" y="3840884"/>
            <a:ext cx="8135183" cy="1133298"/>
          </a:xfrm>
          <a:prstGeom prst="rect">
            <a:avLst/>
          </a:prstGeom>
        </p:spPr>
        <p:txBody>
          <a:bodyPr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450"/>
              </a:spcBef>
              <a:defRPr/>
            </a:pPr>
            <a:r>
              <a:rPr lang="en-US" sz="1500">
                <a:solidFill>
                  <a:srgbClr val="FFFFFF"/>
                </a:solidFill>
                <a:latin typeface="Microsoft Yahei"/>
                <a:ea typeface="Microsoft Yahei"/>
                <a:cs typeface="Microsoft Yahei"/>
              </a:rPr>
              <a:t>护理计划通常包括疼痛管理、饮食指导、心理支持等方面的内容。</a:t>
            </a:r>
            <a:endParaRPr lang="en-US" sz="1100"/>
          </a:p>
        </p:txBody>
      </p:sp>
      <p:grpSp>
        <p:nvGrpSpPr>
          <p:cNvPr id="5" name="Group 5"/>
          <p:cNvGrpSpPr/>
          <p:nvPr/>
        </p:nvGrpSpPr>
        <p:grpSpPr>
          <a:xfrm>
            <a:off x="8927447" y="1138342"/>
            <a:ext cx="5386942" cy="5386942"/>
            <a:chOff x="8927447" y="1138342"/>
            <a:chExt cx="5386942" cy="5386942"/>
          </a:xfrm>
        </p:grpSpPr>
        <p:sp>
          <p:nvSpPr>
            <p:cNvPr id="6" name="AutoShape 6"/>
            <p:cNvSpPr/>
            <p:nvPr/>
          </p:nvSpPr>
          <p:spPr>
            <a:xfrm>
              <a:off x="11148379" y="3359274"/>
              <a:ext cx="945078" cy="945078"/>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0926285" y="3137181"/>
              <a:ext cx="1389264" cy="1389264"/>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0704193" y="2915088"/>
              <a:ext cx="1833451" cy="1833451"/>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0482100" y="2692994"/>
              <a:ext cx="2277637" cy="2277637"/>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0260006" y="2470901"/>
              <a:ext cx="2721823" cy="2721823"/>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037913" y="2248808"/>
              <a:ext cx="3166010" cy="3166010"/>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815819" y="2026715"/>
              <a:ext cx="3610196" cy="3610196"/>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593727" y="1804622"/>
              <a:ext cx="4054383" cy="4054383"/>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371633" y="1582528"/>
              <a:ext cx="4498569" cy="4498569"/>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149540" y="1360435"/>
              <a:ext cx="4942756" cy="4942756"/>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8927447" y="1138342"/>
              <a:ext cx="5386942" cy="5386942"/>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制定护理计划和措施</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l="-100" r="-100"/>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rcRect l="32546" r="32546"/>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46" r="32546"/>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2041071"/>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6" name="Freeform 6"/>
          <p:cNvSpPr/>
          <p:nvPr/>
        </p:nvSpPr>
        <p:spPr>
          <a:xfrm>
            <a:off x="8406414" y="4012208"/>
            <a:ext cx="495300" cy="456011"/>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7" name="AutoShape 7"/>
          <p:cNvSpPr/>
          <p:nvPr/>
        </p:nvSpPr>
        <p:spPr>
          <a:xfrm>
            <a:off x="8901714" y="1917723"/>
            <a:ext cx="2084387" cy="616443"/>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solidFill>
                <a:latin typeface="Microsoft Yahei"/>
                <a:ea typeface="Microsoft Yahei"/>
                <a:cs typeface="Microsoft Yahei"/>
              </a:rPr>
              <a:t>01</a:t>
            </a:r>
            <a:endParaRPr lang="en-US" sz="1100"/>
          </a:p>
        </p:txBody>
      </p:sp>
      <p:sp>
        <p:nvSpPr>
          <p:cNvPr id="8" name="AutoShape 8"/>
          <p:cNvSpPr/>
          <p:nvPr/>
        </p:nvSpPr>
        <p:spPr>
          <a:xfrm>
            <a:off x="8901714" y="3911623"/>
            <a:ext cx="2084387" cy="554016"/>
          </a:xfrm>
          <a:prstGeom prst="rect">
            <a:avLst/>
          </a:prstGeom>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solidFill>
                <a:latin typeface="Microsoft Yahei"/>
                <a:ea typeface="Microsoft Yahei"/>
                <a:cs typeface="Microsoft Yahei"/>
              </a:rPr>
              <a:t>02</a:t>
            </a:r>
            <a:endParaRPr lang="en-US" sz="1100"/>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告知家属护理要点和注意事项</a:t>
              </a:r>
            </a:p>
          </p:txBody>
        </p:sp>
      </p:grpSp>
      <p:sp>
        <p:nvSpPr>
          <p:cNvPr id="31" name="AutoShape 31"/>
          <p:cNvSpPr/>
          <p:nvPr/>
        </p:nvSpPr>
        <p:spPr>
          <a:xfrm>
            <a:off x="8406414" y="4525963"/>
            <a:ext cx="2708275" cy="138303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这包括如何正确使用药物、如何保持伤口清洁、如何进行自我护理等方面的指导。</a:t>
            </a:r>
            <a:endParaRPr lang="en-US" sz="1100"/>
          </a:p>
        </p:txBody>
      </p:sp>
      <p:sp>
        <p:nvSpPr>
          <p:cNvPr id="32" name="AutoShape 32"/>
          <p:cNvSpPr/>
          <p:nvPr/>
        </p:nvSpPr>
        <p:spPr>
          <a:xfrm>
            <a:off x="8406414" y="2594489"/>
            <a:ext cx="2708275" cy="138303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在查房结束时，护士会向患者家属详细说明护理要点和注意事项。</a:t>
            </a:r>
            <a:endParaRPr lang="en-US" sz="1100"/>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a:effectLst/>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p:spPr>
        <p:txBody>
          <a:bodyPr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solidFill>
                <a:latin typeface="Microsoft Yahei"/>
                <a:ea typeface="Microsoft Yahei"/>
                <a:cs typeface="Microsoft Yahei"/>
              </a:rPr>
              <a:t>肝癌护理要点</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03</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l="-100" r="-100"/>
          </a:stretch>
        </a:blipFill>
        <a:effectLst/>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solidFill>
                <a:latin typeface="Microsoft Yahei"/>
                <a:ea typeface="Microsoft Yahei"/>
                <a:cs typeface="Microsoft Yahei"/>
              </a:rPr>
              <a:t>对患者的疼痛程度进行评估，了解疼痛的性质、部位和持续时间，以便选择合适的止痛方法。</a:t>
            </a:r>
          </a:p>
        </p:txBody>
      </p:sp>
      <p:pic>
        <p:nvPicPr>
          <p:cNvPr id="6" name="Picture 6"/>
          <p:cNvPicPr>
            <a:picLocks noChangeAspect="1"/>
          </p:cNvPicPr>
          <p:nvPr/>
        </p:nvPicPr>
        <p:blipFill>
          <a:blip r:embed="rId2"/>
          <a:srcRect l="21875" r="21875"/>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solidFill>
                <a:latin typeface="Microsoft Yahei"/>
                <a:ea typeface="Microsoft Yahei"/>
                <a:cs typeface="Microsoft Yahei"/>
              </a:rPr>
              <a:t>评估疼痛</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根据评估结果，遵医嘱给予相应的药物止痛，如非甾体类抗炎药、弱阿片类药等。</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药物治疗</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6667" r="16667"/>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疼痛不仅带来身体上的痛苦，还可能引发心理问题，如焦虑、抑郁等，因此需要给予患者心理支持和安慰。</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心理支持</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疼痛护理</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https://d.book118.com/938032113073006033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72</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2024-09-11T14:10:38.440</cp:lastPrinted>
  <dcterms:created xsi:type="dcterms:W3CDTF">2024-09-11T06:10:38Z</dcterms:created>
  <dcterms:modified xsi:type="dcterms:W3CDTF">2024-09-11T06:10:40Z</dcterms:modified>
</cp:coreProperties>
</file>