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521DB7C-F61E-47A8-B855-3A62D45C36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880EE74-B048-4CA1-A895-89F4B237BF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E4245CA-2BDE-423F-A0EC-CFB189F34A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B399F6F-BB5F-4433-A1A6-FF7B647EE4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0868B6C-B71F-481A-83D6-34A8AECD4F8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529A06C-C7C1-471D-89FE-88BB1BF5C4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057373-384B-49F0-9960-FE07F47B495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B3F167-45DE-4219-9BD2-4CBC51E0FB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E2E63E-C244-4C3B-95BC-B2ACB03FCAF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7D7571-AD22-4275-9710-99C9670B27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CFDE8C2-9EAE-4A60-81CE-5DC90380EE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6.jpeg" /><Relationship Id="rId4" Type="http://schemas.openxmlformats.org/officeDocument/2006/relationships/image" Target="../media/image27.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8.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33123117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民法典之侵权责任编</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endParaRPr lang="en-US" sz="2025">
              <a:solidFill>
                <a:schemeClr val="dk1">
                  <a:alpha val="100000"/>
                </a:schemeClr>
              </a:solidFill>
              <a:latin typeface="Microsoft Yahei"/>
              <a:ea typeface="Microsoft Yahei"/>
              <a:cs typeface="Microsoft Yahei"/>
            </a:endParaRP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2024-02-02</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侵权责任编概述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侵权责任构成要件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侵权责任归责原则与免责事由</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侵权责任承担方式与赔偿范围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共同侵权行为及其责任承担</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特殊主体侵权责任认定与处理</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侵权责任编概述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随着社会发展，侵权行为日益增多，需要制定更为完善的法律法规来规范。</a:t>
            </a:r>
          </a:p>
        </p:txBody>
      </p:sp>
      <p:sp>
        <p:nvSpPr>
          <p:cNvPr id="4" name="TextBox 4"/>
          <p:cNvSpPr txBox="1"/>
          <p:nvPr/>
        </p:nvSpPr>
        <p:spPr>
          <a:xfrm>
            <a:off x="990089"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社会发展需要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8625" r="862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民事法律体系完善</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3792" r="1379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a:ln>
            <a:solidFill>
              <a:schemeClr val="accent1">
                <a:alpha val="100000"/>
              </a:schemeClr>
            </a:solidFill>
          </a:ln>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国际接轨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a:ln>
            <a:solidFill>
              <a:schemeClr val="accent1">
                <a:alpha val="100000"/>
              </a:scheme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7333" r="73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侵权责任编是民事法律体系的重要组成部分，其制定有助于完善整个民事法律体系。</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借鉴国际先进立法经验，使我国侵权责任编更具国际化和现代化。</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侵权责任编立法背景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以过错作为归责的构成要件和最终要件，无过错即无责任。</a:t>
            </a:r>
          </a:p>
        </p:txBody>
      </p:sp>
      <p:pic>
        <p:nvPicPr>
          <p:cNvPr id="4" name="Picture 4"/>
          <p:cNvPicPr>
            <a:picLocks noChangeAspect="1"/>
          </p:cNvPicPr>
          <p:nvPr/>
        </p:nvPicPr>
        <p:blipFill>
          <a:blip r:embed="rId2"/>
          <a:srcRect l="11958" r="1195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3792" r="13792"/>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rcRect l="13667" r="13667"/>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过错责任原则</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在法律有特别规定的情况下，不考虑行为人有无过错，都要对其造成的损害承担责任。</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无过错责任原则</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根据实际情况和可能，由当事人分担民事责任，适用于当事人均无过错但已造成损害的情况。</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公平责任原则</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侵权责任编基本原则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0875" r="10875"/>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9458" r="9458"/>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alpha val="100000"/>
                  <a:lumMod val="60000"/>
                  <a:lumMod val="4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侵权责任主体</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侵权责任方式</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侵权责任形态</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损害赔偿</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侵权责任编主要内容</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明确侵权责任的承担主体，包括自然人、法人和非法人组织。</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明确不同侵权责任形态，如单独责任、共同责任、连带责任等。</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规定侵权责任的承担方式，包括停止侵害、排除妨碍、消除危险等。</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规定损害赔偿的范围、计算方法和支付方式等。同时，还涉及到精神损害赔偿的相关内容。</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侵权责任构成要件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6399" b="639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7948" b="794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281" b="2281"/>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违法行为要件</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违法行为的定义</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指自然人或法人违反法定义务、违反法律禁止性规定而实施的作为或不作为。</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违法行为的种类</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包括作为的违法行为和不作为的违法行为。</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违法行为的认定</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应结合法律规定、行为人的注意义务、行为人的年龄、智力、精神状况等因素综合认定。</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指因一定的行为或事件使某人受侵权法保护的权利和利益遭受某种不利益的影响。</a:t>
            </a:r>
          </a:p>
        </p:txBody>
      </p:sp>
      <p:pic>
        <p:nvPicPr>
          <p:cNvPr id="6" name="Picture 6"/>
          <p:cNvPicPr>
            <a:picLocks noChangeAspect="1"/>
          </p:cNvPicPr>
          <p:nvPr/>
        </p:nvPicPr>
        <p:blipFill>
          <a:blip r:embed="rId2"/>
          <a:srcRect l="9625" r="962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损害的定义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包括财产损害和非财产损害，如人身损害、精神损害等。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损害的种类</a:t>
            </a:r>
          </a:p>
        </p:txBody>
      </p:sp>
      <p:pic>
        <p:nvPicPr>
          <p:cNvPr id="10" name="Picture 10"/>
          <p:cNvPicPr>
            <a:picLocks noChangeAspect="1"/>
          </p:cNvPicPr>
          <p:nvPr/>
        </p:nvPicPr>
        <p:blipFill>
          <a:blip r:embed="rId3"/>
          <a:srcRect l="1458" r="1458"/>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4417" r="1441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应结合受害人的具体情况、损害的性质、程度和范围等因素综合认定。</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损害的认定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损害事实要件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因果关系的种类</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包括直接因果关系和间接因果关系。</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因果关系的定义</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指违法行为与损害事实之间存在的引起与被引起的客观联系。</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因果关系的认定</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应采用相当因果关系说，即判断“无此行为，必不生此损害；有此行为，通常即生此种损害”。</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708" r="270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3208" r="13208"/>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因果关系要件</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8438" r="18438"/>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过错的定义</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指行为人在实施违法行为时主观上的心理状态，包括故意和过失。</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过错的种类</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故意，是指行为人预见到自己的行为可能导致损害后果，仍希望或放任该后果发生的心理状态；过失，是指行为人因疏忽或轻信而未采取避免损害发生的合理措施的心理状态。</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过错的认定</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应结合行为人的预见能力、行为本身的危险性、行为人的注意义务等因素综合认定。</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主观过错要件</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侵权责任归责原则与免责事由</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3792" r="1379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4667" r="14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1958" r="11958"/>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行为人因过错侵害他人民事权益造成损害的，应当承担侵权责任。</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依照法律规定推定行为人有过错，其不能证明自己没有过错的，应当承担侵权责任。</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行为人造成他人民事权益损害，不论行为人有无过错，法律规定应当承担侵权责任的，依照其规定。</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过错责任原则适用情形</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无民事行为能力人、限制民事行为能力人造成他人损害的，由监护人承担侵权责任。监护人尽到监护职责的，可以减轻其侵权责任。</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用人单位的工作人员因执行工作任务造成他人损害的，由用人单位承担侵权责任。用人单位承担侵权责任后，可以向有故意或者重大过失的工作人员追偿。</a:t>
            </a:r>
          </a:p>
        </p:txBody>
      </p:sp>
      <p:pic>
        <p:nvPicPr>
          <p:cNvPr id="6" name="Picture 6"/>
          <p:cNvPicPr>
            <a:picLocks noChangeAspect="1"/>
          </p:cNvPicPr>
          <p:nvPr/>
        </p:nvPicPr>
        <p:blipFill>
          <a:blip r:embed="rId2"/>
          <a:srcRect t="15520" b="15520"/>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519" b="2151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因产品存在缺陷造成他人损害的，生产者应当承担侵权责任。</a:t>
            </a:r>
          </a:p>
        </p:txBody>
      </p:sp>
      <p:pic>
        <p:nvPicPr>
          <p:cNvPr id="10" name="Picture 10"/>
          <p:cNvPicPr>
            <a:picLocks noChangeAspect="1"/>
          </p:cNvPicPr>
          <p:nvPr/>
        </p:nvPicPr>
        <p:blipFill>
          <a:blip r:embed="rId4"/>
          <a:srcRect t="42" b="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无过错责任原则适用情形</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3792" r="13792"/>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受害人和行为人对损害的发生都没有过错的，依照法律的规定由双方分担损失。</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损害发生后，当事人可以协商赔偿费用的支付方式。协商不一致的，赔偿费用应当一次性支付；一次性支付确有困难的，可以分期支付，但是被侵权人有权请求提供相应的担保。</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公平责任原则适用情形</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https://d.book118.com/938033123117006040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2024-09-19T07:45:01.690</cp:lastPrinted>
  <dcterms:created xsi:type="dcterms:W3CDTF">2024-09-18T23:45:01Z</dcterms:created>
  <dcterms:modified xsi:type="dcterms:W3CDTF">2024-09-18T23:45:03Z</dcterms:modified>
</cp:coreProperties>
</file>