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22533B-79E4-4E7D-B6E8-BFF4B7367C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EB93E15-2D67-4122-A48F-CDDA4F0A77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C137CD-86CB-458A-8794-6EB5738F7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836BC76-66DE-4F6D-8AED-9BAECBE5F3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5A376-E8F2-40CD-BD9C-8E7B220B54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94DE008-B51A-4DFF-97D2-04712AB8CD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EB01CD4-0DE8-4805-897C-43714B5B54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AD4404-D18F-4D3B-8F51-903772FF0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BDF3020-CD90-4872-A051-63423E07BE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3584E79-9169-4F62-AD60-A4FE48E542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C8582E-C1EA-4C9F-BAC2-5EEA3379F7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34104140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中国文化经典研读《论语十则》课件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《论语》简介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《论语十则》详解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《论语》在现代社会的意义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《论语》与西方文化的比较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《论语》简介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8883" y="1711764"/>
            <a:ext cx="4242156" cy="1454089"/>
          </a:xfrm>
          <a:prstGeom prst="roundRect">
            <a:avLst>
              <a:gd name="adj" fmla="val 2049"/>
            </a:avLst>
          </a:prstGeom>
          <a:solidFill>
            <a:schemeClr val="accent1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996316" y="1711764"/>
            <a:ext cx="4092216" cy="1454089"/>
          </a:xfrm>
          <a:prstGeom prst="roundRect">
            <a:avLst>
              <a:gd name="adj" fmla="val 2049"/>
            </a:avLst>
          </a:prstGeom>
          <a:solidFill>
            <a:schemeClr val="accent2">
              <a:alpha val="100000"/>
            </a:schemeClr>
          </a:solidFill>
          <a:ln w="25432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6096000" y="3660226"/>
            <a:ext cx="0" cy="2439937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5" name="AutoShape 5"/>
          <p:cNvSpPr/>
          <p:nvPr/>
        </p:nvSpPr>
        <p:spPr>
          <a:xfrm>
            <a:off x="112888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《论语》是春秋战国时期思想家、教育家孔子的弟子所记录的孔子及其弟子的言行录。这一时期是中国社会大变革的时期，也是各种思想流派、学说纷呈的时期。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851043" y="3468001"/>
            <a:ext cx="4382762" cy="2756521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儒家思想是春秋战国时期的主流文化之一，而《论语》则是儒家思想的代表作之一，对中国古代文化产生了深远的影响。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1128883" y="2489009"/>
            <a:ext cx="424215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时代背景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996316" y="2489009"/>
            <a:ext cx="4092216" cy="43961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文化背景</a:t>
            </a:r>
            <a:endParaRPr lang="en-US" sz="1100"/>
          </a:p>
        </p:txBody>
      </p:sp>
      <p:sp>
        <p:nvSpPr>
          <p:cNvPr id="9" name="Freeform 9"/>
          <p:cNvSpPr/>
          <p:nvPr/>
        </p:nvSpPr>
        <p:spPr>
          <a:xfrm>
            <a:off x="3032529" y="2003945"/>
            <a:ext cx="434864" cy="434864"/>
          </a:xfrm>
          <a:custGeom>
            <a:rect l="l" t="t" r="r" b="b"/>
            <a:pathLst>
              <a:path w="9753600" h="9753600">
                <a:moveTo>
                  <a:pt x="8367503" y="4412961"/>
                </a:moveTo>
                <a:cubicBezTo>
                  <a:pt x="8156175" y="3938286"/>
                  <a:pt x="7853813" y="3517798"/>
                  <a:pt x="7469088" y="3164500"/>
                </a:cubicBezTo>
                <a:lnTo>
                  <a:pt x="7153722" y="2875143"/>
                </a:lnTo>
                <a:cubicBezTo>
                  <a:pt x="7107121" y="2833961"/>
                  <a:pt x="7033428" y="2852385"/>
                  <a:pt x="7012836" y="2910906"/>
                </a:cubicBezTo>
                <a:lnTo>
                  <a:pt x="6871951" y="3315139"/>
                </a:lnTo>
                <a:cubicBezTo>
                  <a:pt x="6784169" y="3568732"/>
                  <a:pt x="6622692" y="3827745"/>
                  <a:pt x="6394025" y="4082422"/>
                </a:cubicBezTo>
                <a:cubicBezTo>
                  <a:pt x="6378853" y="4098678"/>
                  <a:pt x="6361513" y="4103013"/>
                  <a:pt x="6349592" y="4104097"/>
                </a:cubicBezTo>
                <a:cubicBezTo>
                  <a:pt x="6337671" y="4105181"/>
                  <a:pt x="6319247" y="4103013"/>
                  <a:pt x="6302991" y="4087841"/>
                </a:cubicBezTo>
                <a:cubicBezTo>
                  <a:pt x="6287819" y="4074836"/>
                  <a:pt x="6280233" y="4055329"/>
                  <a:pt x="6281317" y="4035822"/>
                </a:cubicBezTo>
                <a:cubicBezTo>
                  <a:pt x="6321415" y="3383415"/>
                  <a:pt x="6126343" y="2647563"/>
                  <a:pt x="5699351" y="1846682"/>
                </a:cubicBezTo>
                <a:cubicBezTo>
                  <a:pt x="5346059" y="1181271"/>
                  <a:pt x="4855121" y="662161"/>
                  <a:pt x="4241730" y="300194"/>
                </a:cubicBezTo>
                <a:lnTo>
                  <a:pt x="3794148" y="36847"/>
                </a:lnTo>
                <a:cubicBezTo>
                  <a:pt x="3735627" y="2167"/>
                  <a:pt x="3660849" y="47684"/>
                  <a:pt x="3664101" y="115959"/>
                </a:cubicBezTo>
                <a:lnTo>
                  <a:pt x="3687943" y="636151"/>
                </a:lnTo>
                <a:cubicBezTo>
                  <a:pt x="3704199" y="991615"/>
                  <a:pt x="3663017" y="1305898"/>
                  <a:pt x="3565481" y="1567078"/>
                </a:cubicBezTo>
                <a:cubicBezTo>
                  <a:pt x="3446270" y="1886778"/>
                  <a:pt x="3275041" y="2183722"/>
                  <a:pt x="3056126" y="2450320"/>
                </a:cubicBezTo>
                <a:cubicBezTo>
                  <a:pt x="2902236" y="2636723"/>
                  <a:pt x="2729922" y="2804701"/>
                  <a:pt x="2541353" y="2949922"/>
                </a:cubicBezTo>
                <a:cubicBezTo>
                  <a:pt x="2085102" y="3299967"/>
                  <a:pt x="1709046" y="3756220"/>
                  <a:pt x="1454369" y="4266658"/>
                </a:cubicBezTo>
                <a:cubicBezTo>
                  <a:pt x="1197521" y="4782512"/>
                  <a:pt x="1062057" y="5360146"/>
                  <a:pt x="1062057" y="5938857"/>
                </a:cubicBezTo>
                <a:cubicBezTo>
                  <a:pt x="1062057" y="6450379"/>
                  <a:pt x="1162843" y="6945649"/>
                  <a:pt x="1362250" y="7412736"/>
                </a:cubicBezTo>
                <a:cubicBezTo>
                  <a:pt x="1555154" y="7862486"/>
                  <a:pt x="1830423" y="8267802"/>
                  <a:pt x="2180469" y="8614601"/>
                </a:cubicBezTo>
                <a:cubicBezTo>
                  <a:pt x="2531598" y="8961395"/>
                  <a:pt x="2939082" y="9234496"/>
                  <a:pt x="3393163" y="9424149"/>
                </a:cubicBezTo>
                <a:cubicBezTo>
                  <a:pt x="3863511" y="9621393"/>
                  <a:pt x="4362031" y="9721120"/>
                  <a:pt x="4876800" y="9721120"/>
                </a:cubicBezTo>
                <a:cubicBezTo>
                  <a:pt x="5391569" y="9721120"/>
                  <a:pt x="5890089" y="9621416"/>
                  <a:pt x="6360433" y="9425261"/>
                </a:cubicBezTo>
                <a:cubicBezTo>
                  <a:pt x="6814517" y="9235608"/>
                  <a:pt x="7223085" y="8963591"/>
                  <a:pt x="7573127" y="8615712"/>
                </a:cubicBezTo>
                <a:cubicBezTo>
                  <a:pt x="7924257" y="8268917"/>
                  <a:pt x="8199526" y="7863601"/>
                  <a:pt x="8391346" y="7413848"/>
                </a:cubicBezTo>
                <a:cubicBezTo>
                  <a:pt x="8590753" y="6946759"/>
                  <a:pt x="8691540" y="6451489"/>
                  <a:pt x="8691540" y="5939968"/>
                </a:cubicBezTo>
                <a:cubicBezTo>
                  <a:pt x="8691540" y="5411106"/>
                  <a:pt x="8583166" y="4897419"/>
                  <a:pt x="8367503" y="44129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8832836" y="2019632"/>
            <a:ext cx="419176" cy="419176"/>
          </a:xfrm>
          <a:custGeom>
            <a:rect l="l" t="t" r="r" b="b"/>
            <a:pathLst>
              <a:path w="9753600" h="9753600">
                <a:moveTo>
                  <a:pt x="9713690" y="5376882"/>
                </a:moveTo>
                <a:lnTo>
                  <a:pt x="8390668" y="876176"/>
                </a:lnTo>
                <a:cubicBezTo>
                  <a:pt x="8308131" y="628565"/>
                  <a:pt x="8110284" y="462277"/>
                  <a:pt x="7845680" y="462277"/>
                </a:cubicBezTo>
                <a:cubicBezTo>
                  <a:pt x="7581075" y="462277"/>
                  <a:pt x="7366236" y="611572"/>
                  <a:pt x="7283699" y="859184"/>
                </a:cubicBezTo>
                <a:lnTo>
                  <a:pt x="6407348" y="3473672"/>
                </a:lnTo>
                <a:lnTo>
                  <a:pt x="3349866" y="3473672"/>
                </a:lnTo>
                <a:lnTo>
                  <a:pt x="2473509" y="860398"/>
                </a:lnTo>
                <a:cubicBezTo>
                  <a:pt x="2390972" y="612787"/>
                  <a:pt x="2176133" y="463491"/>
                  <a:pt x="1911528" y="463491"/>
                </a:cubicBezTo>
                <a:cubicBezTo>
                  <a:pt x="1646924" y="463491"/>
                  <a:pt x="1432085" y="628565"/>
                  <a:pt x="1366540" y="877391"/>
                </a:cubicBezTo>
                <a:lnTo>
                  <a:pt x="44737" y="5376882"/>
                </a:lnTo>
                <a:cubicBezTo>
                  <a:pt x="-5029" y="5541956"/>
                  <a:pt x="61730" y="5724023"/>
                  <a:pt x="194031" y="5823553"/>
                </a:cubicBezTo>
                <a:lnTo>
                  <a:pt x="4871949" y="9331382"/>
                </a:lnTo>
                <a:lnTo>
                  <a:pt x="9565641" y="5823553"/>
                </a:lnTo>
                <a:cubicBezTo>
                  <a:pt x="9696730" y="5725237"/>
                  <a:pt x="9763487" y="5543169"/>
                  <a:pt x="9713722" y="537688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《论语》的成书背景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主张人与人之间要相互关爱、尊重，强调人与人之间的情感联系。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仁爱思想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23500" r="23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礼制思想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750" r="1675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中庸思想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21875" r="218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认为礼是维护社会秩序的重要手段，主张人们应该遵守礼制，以保持社会的稳定。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主张处理事情要适中，既不过分也无不及，以达到平衡和谐的状态。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《论语》的核心思想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4747" b="2474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《论语》对中国文化的影响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教育影响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《论语》强调教育的重要性，认为每个人都有受教育的权利，对中国古代教育的发展产生了深远的影响。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伦理影响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《论语》提出的仁爱、礼制、中庸等思想，成为了中国传统文化中的重要伦理观念，影响了人们的行为准则和道德标准。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政治影响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《论语》的思想被历代统治者所采纳，成为中国封建社会政治制度的思想基础之一。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《论语十则》详解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学习与复习的重要性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这句话强调了学习后及时复习的重要性，通过不断地巩固和深化知识，可以获得内心的愉悦和满足。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第一则：学而时习之，不亦说乎？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2500" r="125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友情与交往的快乐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这句话表达了与远道而来的朋友相聚的喜悦，体现了友情和人际交往带来的快乐和满足感。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第二则：有朋自远方来，不亦乐乎？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君子的修养与气度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这句话强调了作为君子应有的修养和气度，即在别人不了解自己的情况下，不应当心生怨气，而是保持平静和宽容的态度。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第三则：人不知而不愠，不亦君子乎？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自我反省与进步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这句话倡导每天多次审视自己的言行举止，及时发现并改正自己的错误和不足，以促进个人成长和进步。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第四则：吾日三省吾身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知识与经验的积累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这句话说明了通过复习旧的知识可以获得新的理解和认识，强调了知识与经验积累的重要性。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第五则：温故而知新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184" b="318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学思结合的重要性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这句话指出了只学习不思考会导致迷茫和困惑，而只思考不学习则会导致精神疲惫和危险，因此学思结合是获取真知的关键。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第六则：学而不思则罔，思而不学则殆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https://d.book118.com/938034104140006030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2024-09-07T13:27:59.928</cp:lastPrinted>
  <dcterms:created xsi:type="dcterms:W3CDTF">2024-09-07T05:27:59Z</dcterms:created>
  <dcterms:modified xsi:type="dcterms:W3CDTF">2024-09-07T05:28:02Z</dcterms:modified>
</cp:coreProperties>
</file>