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3581A0-1E29-4090-AC1D-D464BA312B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B6EB4E-D44E-4CE1-97A1-1FD51A5F64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EF0DE1-FBA2-479E-8E65-C5631B91AB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86BBD00-3EFD-4A24-9332-B723D99EAB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FE9941-5E3A-4BDA-AB1F-00F32707DE2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27F77F0-51E9-46B5-B506-71D2126F89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1C9DCCB-8695-4958-9B2E-20F6461187C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5B87E5-6902-4BE5-9D85-927568FC52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7A2F5B-B2E3-4287-AD23-09CD255E3A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B2F1A7-54CC-4633-851A-ED40609CC1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EE859B-7664-4BBA-8F1C-A4279BD572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 Id="rId6"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03712605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热电、光电材料综述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热电材料概述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光电材料概述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热电、光电材料应用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热电、光电材料研究进展</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热电、光电材料制备技术</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热电、光电材料性能优化策略</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01</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热电材料概述</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塞贝克效应（Seebeck effect）</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描述两种不同材料间温差产生的电压现象。当两种不同导体或半导体的两端存在温度差时，就会产生电压差。</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帕尔贴效应（Peltier effect）</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当有电流通过不同材料的接点时，接点处会产生放热或吸热现象。这是热电制冷的基本原理。</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汤姆逊效应（Thomson effect）</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当电流通过有温度梯度的导体时，除了产生不可逆的焦耳热外，还要吸收或放出热量。</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热电效应及原理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具有较高的电导率和热导率，但塞贝克系数较低，因此热电性能相对较差。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金属类热电材料</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半导体类热电材料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92" r="16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氧化物类热电材料</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5625" b="15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具有适中的电导率和较低的热导率，同时塞贝克系数较高，是目前研究最多的热电材料。</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具有较高的热稳定性和抗氧化性，但电导率较低，需要通过掺杂等手段提高其电性能。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热电材料分类与特点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衡量热电材料性能优劣的关键指标，ZT值越高，热电性能越好。ZT值由塞贝克系数、电导率、热导率和绝对温度共同决定。</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热电优值（ZT）</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反映热电材料输出功率的能力，与塞贝克系数和电导率的乘积成正比。</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功率因子（PF）</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描述材料传导热量的能力，热导率越低，热电性能越好。</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热导率（κ）</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热电性能评价指标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02</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光电材料概述</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4798029" cy="6858000"/>
          </a:xfrm>
          <a:prstGeom prst="rect">
            <a:avLst/>
          </a:prstGeom>
        </p:spPr>
      </p:pic>
      <p:sp>
        <p:nvSpPr>
          <p:cNvPr id="3" name="AutoShape 3"/>
          <p:cNvSpPr/>
          <p:nvPr/>
        </p:nvSpPr>
        <p:spPr>
          <a:xfrm>
            <a:off x="8226425" y="0"/>
            <a:ext cx="3987800" cy="34385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光电效应及原理</a:t>
              </a:r>
            </a:p>
          </p:txBody>
        </p:sp>
      </p:grpSp>
      <p:sp>
        <p:nvSpPr>
          <p:cNvPr id="26" name="TextBox 26"/>
          <p:cNvSpPr txBox="1"/>
          <p:nvPr/>
        </p:nvSpPr>
        <p:spPr>
          <a:xfrm>
            <a:off x="454963" y="1491980"/>
            <a:ext cx="7520622" cy="188738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是指光照射到物质上，引起物质的电性质发生变化的现象。分为外光电效应和内光电效应两类。在光线作用下，电子逸出物体表面的现象称为外光电效应，如光电管、光电倍增管等；在光线作用下，物体的电阻率改变的现象称为内光电效应，如光敏电阻、光敏晶体管等。</a:t>
            </a:r>
          </a:p>
        </p:txBody>
      </p:sp>
      <p:sp>
        <p:nvSpPr>
          <p:cNvPr id="27" name="TextBox 27"/>
          <p:cNvSpPr txBox="1"/>
          <p:nvPr/>
        </p:nvSpPr>
        <p:spPr>
          <a:xfrm>
            <a:off x="454963" y="1041492"/>
            <a:ext cx="753713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175" b="1">
                <a:solidFill>
                  <a:schemeClr val="accent1">
                    <a:alpha val="100000"/>
                  </a:schemeClr>
                </a:solidFill>
                <a:latin typeface="Microsoft Yahei"/>
                <a:ea typeface="Microsoft Yahei"/>
                <a:cs typeface="Microsoft Yahei"/>
              </a:rPr>
              <a:t>光电效应</a:t>
            </a:r>
          </a:p>
        </p:txBody>
      </p:sp>
      <p:sp>
        <p:nvSpPr>
          <p:cNvPr id="28" name="TextBox 28"/>
          <p:cNvSpPr txBox="1"/>
          <p:nvPr/>
        </p:nvSpPr>
        <p:spPr>
          <a:xfrm>
            <a:off x="4153723" y="4445298"/>
            <a:ext cx="7520622" cy="192682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光电效应的原理是基于量子力学中的光子概念。光子是一种基本粒子，具有能量和动量，但没有质量。当光子与物质相互作用时，它会将能量传递给物质中的电子，使电子从原子或分子中逸出，形成光电流。光子的能量与光的频率成正比，因此不同频率的光会产生不同的光电流。</a:t>
            </a:r>
          </a:p>
        </p:txBody>
      </p:sp>
      <p:sp>
        <p:nvSpPr>
          <p:cNvPr id="29" name="TextBox 29"/>
          <p:cNvSpPr txBox="1"/>
          <p:nvPr/>
        </p:nvSpPr>
        <p:spPr>
          <a:xfrm>
            <a:off x="4137103" y="4014528"/>
            <a:ext cx="753724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175" b="1">
                <a:solidFill>
                  <a:schemeClr val="accent1">
                    <a:alpha val="100000"/>
                  </a:schemeClr>
                </a:solidFill>
                <a:latin typeface="Microsoft Yahei"/>
                <a:ea typeface="Microsoft Yahei"/>
                <a:cs typeface="Microsoft Yahei"/>
              </a:rPr>
              <a:t>原理</a:t>
            </a:r>
          </a:p>
        </p:txBody>
      </p:sp>
      <p:pic>
        <p:nvPicPr>
          <p:cNvPr id="30" name="Picture 30"/>
          <p:cNvPicPr>
            <a:picLocks noChangeAspect="1"/>
          </p:cNvPicPr>
          <p:nvPr/>
        </p:nvPicPr>
        <p:blipFill>
          <a:blip r:embed="rId3"/>
          <a:srcRect l="15329" r="15329"/>
          <a:stretch>
            <a:fillRect/>
          </a:stretch>
        </p:blipFill>
        <p:spPr>
          <a:xfrm>
            <a:off x="9048606" y="874695"/>
            <a:ext cx="2745885" cy="2639930"/>
          </a:xfrm>
          <a:prstGeom prst="ellipse">
            <a:avLst/>
          </a:prstGeom>
        </p:spPr>
      </p:pic>
      <p:pic>
        <p:nvPicPr>
          <p:cNvPr id="31" name="Picture 31"/>
          <p:cNvPicPr>
            <a:picLocks noChangeAspect="1"/>
          </p:cNvPicPr>
          <p:nvPr/>
        </p:nvPicPr>
        <p:blipFill>
          <a:blip r:embed="rId4"/>
          <a:srcRect l="28000" r="28000"/>
          <a:stretch>
            <a:fillRect/>
          </a:stretch>
        </p:blipFill>
        <p:spPr>
          <a:xfrm>
            <a:off x="293665" y="3514624"/>
            <a:ext cx="2857500" cy="2857500"/>
          </a:xfrm>
          <a:prstGeom prst="ellipse">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根据对光响应的方式和机理，光电材料可分为光电导材料、光电发射材料、光生伏特材料等。其中，光电导材料在光照射下电导率发生变化；光电发射材料在光照射下发射电子；光生伏特材料在光照射下产生电动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分类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光电材料具有灵敏度高、响应速度快、光谱响应范围宽等特点。此外，它们还具有体积小、重量轻、便于集成等优点，因此在光电器件、光通信、光计算等领域得到广泛应用。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光电材料分类与特点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指光电材料对光的响应程度，即单位光功率所产生的光电流或光电压的大小。灵敏度越高，说明材料对光的响应越强烈。</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灵敏度</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指光电材料对光信号变化的反应速度。响应速度越快，说明材料能够更快地响应光信号的变化。</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响应速度</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指光电材料对不同波长光的响应能力。光谱响应范围越宽，说明材料能够响应的光谱范围越广。</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光谱响应范围</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指光电材料在长时间使用或不同环境条件下的性能稳定性。稳定性越好，说明材料的性能越可靠。</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稳定性</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光电性能评价指标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03</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热电、光电材料应用</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热电器件与应用领域</a:t>
              </a:r>
            </a:p>
          </p:txBody>
        </p:sp>
      </p:grpSp>
      <p:sp>
        <p:nvSpPr>
          <p:cNvPr id="25" name="TextBox 25"/>
          <p:cNvSpPr txBox="1"/>
          <p:nvPr/>
        </p:nvSpPr>
        <p:spPr>
          <a:xfrm>
            <a:off x="1950266"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热电偶</a:t>
            </a:r>
          </a:p>
        </p:txBody>
      </p:sp>
      <p:sp>
        <p:nvSpPr>
          <p:cNvPr id="26" name="TextBox 26"/>
          <p:cNvSpPr txBox="1"/>
          <p:nvPr/>
        </p:nvSpPr>
        <p:spPr>
          <a:xfrm>
            <a:off x="2029744"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用于测量温度，在科研、工业等领域有广泛应用。</a:t>
            </a:r>
          </a:p>
        </p:txBody>
      </p:sp>
      <p:sp>
        <p:nvSpPr>
          <p:cNvPr id="27" name="TextBox 27"/>
          <p:cNvSpPr txBox="1"/>
          <p:nvPr/>
        </p:nvSpPr>
        <p:spPr>
          <a:xfrm>
            <a:off x="5795518"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热电堆</a:t>
            </a:r>
          </a:p>
        </p:txBody>
      </p:sp>
      <p:sp>
        <p:nvSpPr>
          <p:cNvPr id="28" name="TextBox 28"/>
          <p:cNvSpPr txBox="1"/>
          <p:nvPr/>
        </p:nvSpPr>
        <p:spPr>
          <a:xfrm>
            <a:off x="5874995"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将热能转换为电能，可用于废热回收、温差发电等。</a:t>
            </a:r>
          </a:p>
        </p:txBody>
      </p:sp>
      <p:sp>
        <p:nvSpPr>
          <p:cNvPr id="29" name="TextBox 29"/>
          <p:cNvSpPr txBox="1"/>
          <p:nvPr/>
        </p:nvSpPr>
        <p:spPr>
          <a:xfrm>
            <a:off x="9688512"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热电制冷器</a:t>
            </a:r>
          </a:p>
        </p:txBody>
      </p:sp>
      <p:sp>
        <p:nvSpPr>
          <p:cNvPr id="30" name="TextBox 30"/>
          <p:cNvSpPr txBox="1"/>
          <p:nvPr/>
        </p:nvSpPr>
        <p:spPr>
          <a:xfrm>
            <a:off x="9767989"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利用热电效应实现制冷，应用于小型制冷设备、电子器件冷却等。</a:t>
            </a:r>
          </a:p>
        </p:txBody>
      </p:sp>
      <p:pic>
        <p:nvPicPr>
          <p:cNvPr id="31" name="Picture 31"/>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2" name="Picture 32"/>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3" name="Picture 33"/>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23925" y="4246563"/>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191">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998538" y="4265613"/>
            <a:ext cx="2270125" cy="2249487"/>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563" y="4287838"/>
            <a:ext cx="2187575" cy="2128837"/>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146175" y="4305300"/>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201738" y="4324350"/>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255713" y="4344988"/>
            <a:ext cx="2012950" cy="1776412"/>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06513" y="4364038"/>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58900" y="4384675"/>
            <a:ext cx="1933575" cy="1538288"/>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409700" y="4403725"/>
            <a:ext cx="1897063" cy="1420813"/>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462088" y="4424363"/>
            <a:ext cx="1854200" cy="1303337"/>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512888" y="4443413"/>
            <a:ext cx="1817687" cy="1185862"/>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566863" y="4462463"/>
            <a:ext cx="1774825" cy="1065212"/>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616075" y="4483100"/>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670050" y="4502150"/>
            <a:ext cx="1695450" cy="830263"/>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722438" y="4522788"/>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773238" y="4541838"/>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827213" y="4560888"/>
            <a:ext cx="1574800" cy="474662"/>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876425" y="4581525"/>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930400" y="4600575"/>
            <a:ext cx="1495425" cy="238125"/>
          </a:xfrm>
          <a:prstGeom prst="ellipse">
            <a:avLst/>
          </a:prstGeom>
          <a:solidFill>
            <a:srgbClr val="FFFFFF">
              <a:alpha val="100000"/>
            </a:srgbClr>
          </a:solidFill>
          <a:ln w="1191">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566863" y="4416743"/>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01</a:t>
            </a:r>
            <a:endParaRPr lang="en-US" sz="1100"/>
          </a:p>
        </p:txBody>
      </p:sp>
      <p:sp>
        <p:nvSpPr>
          <p:cNvPr id="22" name="Freeform 22"/>
          <p:cNvSpPr/>
          <p:nvPr/>
        </p:nvSpPr>
        <p:spPr>
          <a:xfrm>
            <a:off x="3670300" y="2686050"/>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744913" y="2705100"/>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817938" y="2727325"/>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892550" y="2744788"/>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948113" y="2763838"/>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002088" y="2784475"/>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052888" y="2803525"/>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105275" y="2824163"/>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56075" y="2843213"/>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208463" y="2863850"/>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59263" y="2882900"/>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13238" y="2901950"/>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2450" y="2922588"/>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16425" y="2941638"/>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68813" y="2962275"/>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19613" y="2981325"/>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73588" y="3000375"/>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2800" y="3021013"/>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676775" y="3040063"/>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294188" y="2847975"/>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02</a:t>
            </a:r>
            <a:endParaRPr lang="en-US" sz="1100"/>
          </a:p>
        </p:txBody>
      </p:sp>
      <p:sp>
        <p:nvSpPr>
          <p:cNvPr id="42" name="Freeform 42"/>
          <p:cNvSpPr/>
          <p:nvPr/>
        </p:nvSpPr>
        <p:spPr>
          <a:xfrm>
            <a:off x="6318250" y="1019175"/>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392863" y="1038225"/>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6465888" y="1060450"/>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540500" y="1077913"/>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6063" y="1096963"/>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650038" y="1117600"/>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6700838" y="1136650"/>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6753225" y="1157288"/>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6804025" y="1176338"/>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6856413" y="1196975"/>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6907213" y="1216025"/>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6961188" y="1235075"/>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7010400" y="1255713"/>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7064375" y="1274763"/>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7116763" y="1295400"/>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7167563" y="1314450"/>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221538" y="1333500"/>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270750" y="1354138"/>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7324725" y="1373188"/>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942138" y="1160145"/>
            <a:ext cx="755650"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03</a:t>
            </a:r>
            <a:endParaRPr lang="en-US" sz="1100"/>
          </a:p>
        </p:txBody>
      </p:sp>
      <p:grpSp>
        <p:nvGrpSpPr>
          <p:cNvPr id="62" name="Group 62"/>
          <p:cNvGrpSpPr/>
          <p:nvPr/>
        </p:nvGrpSpPr>
        <p:grpSpPr>
          <a:xfrm>
            <a:off x="454963" y="93878"/>
            <a:ext cx="10641129" cy="914400"/>
            <a:chOff x="454963" y="93878"/>
            <a:chExt cx="10641129" cy="914400"/>
          </a:xfrm>
        </p:grpSpPr>
        <p:sp>
          <p:nvSpPr>
            <p:cNvPr id="63" name="AutoShape 6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TextBox 8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光电器件与应用领域</a:t>
              </a:r>
            </a:p>
          </p:txBody>
        </p:sp>
      </p:grpSp>
      <p:sp>
        <p:nvSpPr>
          <p:cNvPr id="84" name="TextBox 84"/>
          <p:cNvSpPr txBox="1"/>
          <p:nvPr/>
        </p:nvSpPr>
        <p:spPr>
          <a:xfrm>
            <a:off x="923925" y="514518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太阳能电池</a:t>
            </a:r>
          </a:p>
        </p:txBody>
      </p:sp>
      <p:sp>
        <p:nvSpPr>
          <p:cNvPr id="85" name="TextBox 85"/>
          <p:cNvSpPr txBox="1"/>
          <p:nvPr/>
        </p:nvSpPr>
        <p:spPr>
          <a:xfrm>
            <a:off x="6318250" y="33261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用于光信号检测，广泛应用于通信、遥感、医疗等领域。</a:t>
            </a:r>
          </a:p>
        </p:txBody>
      </p:sp>
      <p:sp>
        <p:nvSpPr>
          <p:cNvPr id="86" name="TextBox 86"/>
          <p:cNvSpPr txBox="1"/>
          <p:nvPr/>
        </p:nvSpPr>
        <p:spPr>
          <a:xfrm>
            <a:off x="3670300" y="3625158"/>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光电探测器</a:t>
            </a:r>
          </a:p>
        </p:txBody>
      </p:sp>
      <p:sp>
        <p:nvSpPr>
          <p:cNvPr id="87" name="TextBox 87"/>
          <p:cNvSpPr txBox="1"/>
          <p:nvPr/>
        </p:nvSpPr>
        <p:spPr>
          <a:xfrm>
            <a:off x="6318250" y="191780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发光器件</a:t>
            </a:r>
          </a:p>
        </p:txBody>
      </p:sp>
      <p:sp>
        <p:nvSpPr>
          <p:cNvPr id="88" name="TextBox 88"/>
          <p:cNvSpPr txBox="1"/>
          <p:nvPr/>
        </p:nvSpPr>
        <p:spPr>
          <a:xfrm>
            <a:off x="8927905" y="144811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将电能转换为光能，应用于照明、显示、装饰等领域。</a:t>
            </a:r>
          </a:p>
        </p:txBody>
      </p:sp>
      <p:sp>
        <p:nvSpPr>
          <p:cNvPr id="89" name="TextBox 89"/>
          <p:cNvSpPr txBox="1"/>
          <p:nvPr/>
        </p:nvSpPr>
        <p:spPr>
          <a:xfrm>
            <a:off x="3402013" y="49628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将光能转换为电能，是新能源领域的重要应用。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热电、光电材料在新能源领域应用</a:t>
              </a:r>
            </a:p>
          </p:txBody>
        </p:sp>
      </p:grpSp>
      <p:sp>
        <p:nvSpPr>
          <p:cNvPr id="25" name="TextBox 25"/>
          <p:cNvSpPr txBox="1"/>
          <p:nvPr/>
        </p:nvSpPr>
        <p:spPr>
          <a:xfrm>
            <a:off x="2005013" y="2780824"/>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热电材料在新能源领域的应用主要包括废热回收、温差发电等，提高能源利用效率。</a:t>
            </a:r>
          </a:p>
        </p:txBody>
      </p:sp>
      <p:sp>
        <p:nvSpPr>
          <p:cNvPr id="26" name="TextBox 26"/>
          <p:cNvSpPr txBox="1"/>
          <p:nvPr/>
        </p:nvSpPr>
        <p:spPr>
          <a:xfrm>
            <a:off x="5850265" y="2780824"/>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光电材料在新能源领域的应用以太阳能电池为主，实现清洁能源的转换和利用。</a:t>
            </a:r>
          </a:p>
        </p:txBody>
      </p:sp>
      <p:sp>
        <p:nvSpPr>
          <p:cNvPr id="27" name="TextBox 27"/>
          <p:cNvSpPr txBox="1"/>
          <p:nvPr/>
        </p:nvSpPr>
        <p:spPr>
          <a:xfrm>
            <a:off x="9743259" y="2780824"/>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热电、光电材料在新能源领域的应用有助于推动能源结构的优化和环境的改善。</a:t>
            </a:r>
          </a:p>
        </p:txBody>
      </p:sp>
      <p:pic>
        <p:nvPicPr>
          <p:cNvPr id="28" name="Picture 28"/>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29" name="Picture 29"/>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0" name="Picture 30"/>
          <p:cNvPicPr>
            <a:picLocks noChangeAspect="1"/>
          </p:cNvPicPr>
          <p:nvPr/>
        </p:nvPicPr>
        <p:blipFill>
          <a:blip r:embed="rId5">
            <a:alphaModFix amt="71000"/>
          </a:blip>
          <a:stretch>
            <a:fillRect/>
          </a:stretch>
        </p:blipFill>
        <p:spPr>
          <a:xfrm>
            <a:off x="8142758" y="2093595"/>
            <a:ext cx="1561421" cy="2859405"/>
          </a:xfrm>
          <a:prstGeom prst="rect">
            <a:avLst/>
          </a:prstGeom>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04</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热电、光电材料研究进展</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https://d.book118.com/938037126053006035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2024-09-14T04:12:54.884</cp:lastPrinted>
  <dcterms:created xsi:type="dcterms:W3CDTF">2024-09-13T20:12:54Z</dcterms:created>
  <dcterms:modified xsi:type="dcterms:W3CDTF">2024-09-13T20:12:57Z</dcterms:modified>
</cp:coreProperties>
</file>