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0693400" cy="756285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AE782-D0DC-4FCC-894A-22309C211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41BF0-DFF5-4AF0-AB07-DCF819C21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05B94-B8B4-4E00-9E9E-7E969AA89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4C8B9-71E2-49EC-861D-6DCF478BA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C2CE3-04C5-4455-9CB7-C5BA5EEE4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733347-F553-4EEB-870D-A4529D45B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612484-7F2D-43F5-9DD1-18FBFCD50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3F7B4-4E7D-402C-A953-2E3670E27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4421D-7021-4CEF-BA41-2F6783E01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4A7C3-CD99-4301-9CC4-D7128446C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D6EDF-6DF0-425C-B808-8FBED6CEF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Relationship Id="rId7" Type="http://schemas.openxmlformats.org/officeDocument/2006/relationships/image" Target="../media/image9.jpeg" /><Relationship Id="rId8" Type="http://schemas.openxmlformats.org/officeDocument/2006/relationships/image" Target="../media/image10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11420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2311403" y="2889926"/>
            <a:ext cx="6070600" cy="1301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54682"/>
              </a:lnSpc>
            </a:pPr>
            <a:endParaRPr lang="Arial" altLang="Arial" sz="100"/>
          </a:p>
          <a:p>
            <a:pPr marL="1395730" indent="-1383664" algn="l" rtl="0" eaLnBrk="0">
              <a:lnSpc>
                <a:spcPct val="100000"/>
              </a:lnSpc>
            </a:pPr>
            <a:r>
              <a:rPr sz="4200" kern="0" spc="120">
                <a:solidFill>
                  <a:srgbClr val="CB36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农业补贴机具核验机具使</a:t>
            </a:r>
            <a:r>
              <a:rPr sz="4200" kern="0" spc="60">
                <a:solidFill>
                  <a:srgbClr val="CB36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200" kern="0" spc="120">
                <a:solidFill>
                  <a:srgbClr val="CB36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用与维护保养</a:t>
            </a:r>
            <a:endParaRPr lang="SimHei" altLang="SimHei" sz="4200"/>
          </a:p>
        </p:txBody>
      </p:sp>
      <p:sp>
        <p:nvSpPr>
          <p:cNvPr id="6" name="textbox 6"/>
          <p:cNvSpPr/>
          <p:nvPr/>
        </p:nvSpPr>
        <p:spPr>
          <a:xfrm>
            <a:off x="4502160" y="5523040"/>
            <a:ext cx="1506219" cy="748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43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800" kern="0" spc="-100">
                <a:solidFill>
                  <a:srgbClr val="9D24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汇报人： </a:t>
            </a:r>
            <a:r>
              <a:rPr sz="1800" kern="0" spc="-100">
                <a:solidFill>
                  <a:srgbClr val="9D2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&lt;XXX&gt;</a:t>
            </a:r>
            <a:endParaRPr lang="SimSun" altLang="SimSun" sz="18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222250" algn="l" rtl="0" eaLnBrk="0">
              <a:lnSpc>
                <a:spcPct val="80000"/>
              </a:lnSpc>
              <a:spcBef>
                <a:spcPts val="3"/>
              </a:spcBef>
            </a:pPr>
            <a:r>
              <a:rPr sz="1800" kern="0" spc="10">
                <a:solidFill>
                  <a:srgbClr val="9D24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2023-12-07</a:t>
            </a:r>
            <a:endParaRPr lang="SimSun" altLang="SimSun" sz="1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4197398" y="1832573"/>
            <a:ext cx="5013325" cy="2959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6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100" kern="0" spc="-50">
                <a:solidFill>
                  <a:srgbClr val="8E09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·农业补贴机具核验机具介绍</a:t>
            </a:r>
            <a:endParaRPr lang="SimHei" altLang="SimHei" sz="2100"/>
          </a:p>
          <a:p>
            <a:pPr marL="12700" algn="l" rtl="0" eaLnBrk="0">
              <a:lnSpc>
                <a:spcPct val="97000"/>
              </a:lnSpc>
              <a:spcBef>
                <a:spcPts val="1639"/>
              </a:spcBef>
            </a:pPr>
            <a:r>
              <a:rPr sz="2100" kern="0" spc="-40">
                <a:solidFill>
                  <a:srgbClr val="8E09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·农业补贴机具核验机具使用方</a:t>
            </a:r>
            <a:r>
              <a:rPr sz="2100" kern="0" spc="-50">
                <a:solidFill>
                  <a:srgbClr val="8E09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endParaRPr lang="SimHei" altLang="SimHei" sz="2100"/>
          </a:p>
          <a:p>
            <a:pPr marL="12700" algn="l" rtl="0" eaLnBrk="0">
              <a:lnSpc>
                <a:spcPct val="97000"/>
              </a:lnSpc>
              <a:spcBef>
                <a:spcPts val="1656"/>
              </a:spcBef>
            </a:pPr>
            <a:r>
              <a:rPr sz="2100" kern="0" spc="-40">
                <a:solidFill>
                  <a:srgbClr val="8E09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·农业补贴机具核验机具维护保养</a:t>
            </a:r>
            <a:endParaRPr lang="SimHei" altLang="SimHei" sz="2100"/>
          </a:p>
          <a:p>
            <a:pPr marL="12700" algn="l" rtl="0" eaLnBrk="0">
              <a:lnSpc>
                <a:spcPct val="98000"/>
              </a:lnSpc>
              <a:spcBef>
                <a:spcPts val="1697"/>
              </a:spcBef>
            </a:pPr>
            <a:r>
              <a:rPr sz="2100" kern="0" spc="-40">
                <a:solidFill>
                  <a:srgbClr val="8E09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·农业补贴机具核验机具安全使用规范</a:t>
            </a:r>
            <a:endParaRPr lang="SimHei" altLang="SimHei" sz="2100"/>
          </a:p>
          <a:p>
            <a:pPr marL="12700" algn="l" rtl="0" eaLnBrk="0">
              <a:lnSpc>
                <a:spcPct val="98000"/>
              </a:lnSpc>
              <a:spcBef>
                <a:spcPts val="1731"/>
              </a:spcBef>
            </a:pPr>
            <a:r>
              <a:rPr sz="2100" kern="0" spc="-40">
                <a:solidFill>
                  <a:srgbClr val="8E09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·农业补贴机具核验机具的选型与配置</a:t>
            </a:r>
            <a:endParaRPr lang="SimHei" altLang="SimHei" sz="2100"/>
          </a:p>
          <a:p>
            <a:pPr algn="l" rtl="0" eaLnBrk="0">
              <a:lnSpc>
                <a:spcPct val="105000"/>
              </a:lnSpc>
            </a:pPr>
            <a:endParaRPr lang="Arial" altLang="Arial" sz="1300"/>
          </a:p>
          <a:p>
            <a:pPr marL="12700" algn="l" rtl="0" eaLnBrk="0">
              <a:lnSpc>
                <a:spcPct val="97000"/>
              </a:lnSpc>
              <a:spcBef>
                <a:spcPts val="1"/>
              </a:spcBef>
            </a:pPr>
            <a:r>
              <a:rPr sz="2100" kern="0" spc="-30">
                <a:solidFill>
                  <a:srgbClr val="8E09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·农业补贴机具核验机具的</a:t>
            </a:r>
            <a:r>
              <a:rPr sz="2100" kern="0" spc="-40">
                <a:solidFill>
                  <a:srgbClr val="8E09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发展趋势与展望</a:t>
            </a:r>
            <a:endParaRPr lang="SimHei" altLang="SimHei" sz="2100"/>
          </a:p>
        </p:txBody>
      </p:sp>
      <p:sp>
        <p:nvSpPr>
          <p:cNvPr id="12" name="textbox 12"/>
          <p:cNvSpPr/>
          <p:nvPr/>
        </p:nvSpPr>
        <p:spPr>
          <a:xfrm>
            <a:off x="1102509" y="1559355"/>
            <a:ext cx="1464310" cy="960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74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5600" b="1" kern="0" spc="30">
                <a:solidFill>
                  <a:srgbClr val="CB36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5600"/>
          </a:p>
          <a:p>
            <a:pPr marL="116204" algn="l" rtl="0" eaLnBrk="0">
              <a:lnSpc>
                <a:spcPct val="83000"/>
              </a:lnSpc>
              <a:spcBef>
                <a:spcPts val="12"/>
              </a:spcBef>
            </a:pPr>
            <a:r>
              <a:rPr sz="1500" kern="0" spc="20">
                <a:solidFill>
                  <a:srgbClr val="CB36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15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1249837" y="2609526"/>
            <a:ext cx="6062345" cy="1677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6698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6400" b="1" kern="0" spc="-110">
                <a:solidFill>
                  <a:srgbClr val="CB36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64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45719" algn="l" rtl="0" eaLnBrk="0">
              <a:lnSpc>
                <a:spcPct val="97000"/>
              </a:lnSpc>
              <a:spcBef>
                <a:spcPts val="3"/>
              </a:spcBef>
            </a:pPr>
            <a:r>
              <a:rPr sz="3800" b="1" kern="0" spc="120">
                <a:solidFill>
                  <a:srgbClr val="9A23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农业补贴机具核验机具介绍</a:t>
            </a:r>
            <a:endParaRPr lang="SimHei" altLang="Sim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40043" y="2362180"/>
            <a:ext cx="1866854" cy="3517935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149834" y="2349475"/>
            <a:ext cx="1866960" cy="3492524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742977" y="2362180"/>
            <a:ext cx="1866853" cy="3479818"/>
          </a:xfrm>
          <a:prstGeom prst="rect">
            <a:avLst/>
          </a:prstGeom>
        </p:spPr>
      </p:pic>
      <p:sp>
        <p:nvSpPr>
          <p:cNvPr id="26" name="textbox 26"/>
          <p:cNvSpPr/>
          <p:nvPr/>
        </p:nvSpPr>
        <p:spPr>
          <a:xfrm>
            <a:off x="342855" y="984235"/>
            <a:ext cx="5100320" cy="539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546100" algn="l" rtl="0" eaLnBrk="0">
              <a:lnSpc>
                <a:spcPct val="96000"/>
              </a:lnSpc>
              <a:spcBef>
                <a:spcPts val="5"/>
              </a:spcBef>
              <a:tabLst>
                <a:tab pos="734694"/>
              </a:tabLst>
            </a:pPr>
            <a:r>
              <a:rPr sz="26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2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什么是农业补贴机具核验机具</a:t>
            </a:r>
            <a:endParaRPr lang="SimHei" altLang="SimHei" sz="26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55555" y="996935"/>
            <a:ext cx="533493" cy="469879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7423169" y="3148907"/>
            <a:ext cx="2153285" cy="753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9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农业补贴机具核验机具是指用于</a:t>
            </a:r>
            <a:endParaRPr lang="SimHei" altLang="SimHei" sz="1200"/>
          </a:p>
          <a:p>
            <a:pPr marL="12700" algn="l" rtl="0" eaLnBrk="0">
              <a:lnSpc>
                <a:spcPct val="156000"/>
              </a:lnSpc>
              <a:spcBef>
                <a:spcPts val="19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核验农业机械是否符合国家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补贴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政策要求的专用设备。</a:t>
            </a:r>
            <a:endParaRPr lang="SimHei" altLang="SimHei" sz="1200"/>
          </a:p>
        </p:txBody>
      </p:sp>
      <p:sp>
        <p:nvSpPr>
          <p:cNvPr id="32" name="textbox 32"/>
          <p:cNvSpPr/>
          <p:nvPr/>
        </p:nvSpPr>
        <p:spPr>
          <a:xfrm>
            <a:off x="7423169" y="4837994"/>
            <a:ext cx="2152014" cy="740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这些设备通常由政府或相关机构</a:t>
            </a:r>
            <a:endParaRPr lang="SimHei" altLang="SimHei" sz="1200"/>
          </a:p>
          <a:p>
            <a:pPr marL="12700" algn="l" rtl="0" eaLnBrk="0">
              <a:lnSpc>
                <a:spcPct val="153000"/>
              </a:lnSpc>
              <a:spcBef>
                <a:spcPts val="6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提供，用于确定农机补贴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的资格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和金额。</a:t>
            </a:r>
            <a:endParaRPr lang="SimHei" altLang="SimHei" sz="1200"/>
          </a:p>
        </p:txBody>
      </p:sp>
      <p:pic>
        <p:nvPicPr>
          <p:cNvPr id="34" name="picture 3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7327866" y="4229070"/>
            <a:ext cx="508043" cy="469955"/>
          </a:xfrm>
          <a:prstGeom prst="rect">
            <a:avLst/>
          </a:prstGeom>
        </p:spPr>
      </p:pic>
      <p:pic>
        <p:nvPicPr>
          <p:cNvPr id="36" name="picture 3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416835" y="2495513"/>
            <a:ext cx="342830" cy="514349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8506482" y="2648715"/>
            <a:ext cx="280034" cy="2774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879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2100" b="1" kern="0" spc="-50">
                <a:solidFill>
                  <a:srgbClr val="EB0F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2100"/>
          </a:p>
        </p:txBody>
      </p:sp>
      <p:sp>
        <p:nvSpPr>
          <p:cNvPr id="40" name="textbox 40"/>
          <p:cNvSpPr/>
          <p:nvPr/>
        </p:nvSpPr>
        <p:spPr>
          <a:xfrm>
            <a:off x="8500064" y="4364280"/>
            <a:ext cx="280034" cy="276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879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2100" b="1" kern="0" spc="-50">
                <a:solidFill>
                  <a:srgbClr val="EB07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2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035521" y="1803437"/>
            <a:ext cx="5308631" cy="4667185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400040" y="4152912"/>
            <a:ext cx="3029012" cy="1866889"/>
            <a:chExt cx="3029012" cy="1866889"/>
          </a:xfrm>
        </p:grpSpPr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029012" cy="1866889"/>
            </a:xfrm>
            <a:prstGeom prst="rect">
              <a:avLst/>
            </a:prstGeom>
          </p:spPr>
        </p:pic>
        <p:sp>
          <p:nvSpPr>
            <p:cNvPr id="48" name="textbox 48"/>
            <p:cNvSpPr/>
            <p:nvPr/>
          </p:nvSpPr>
          <p:spPr>
            <a:xfrm>
              <a:off x="-12700" y="-12700"/>
              <a:ext cx="3054985" cy="1911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183514" algn="l" rtl="0" eaLnBrk="0">
                <a:lnSpc>
                  <a:spcPct val="115000"/>
                </a:lnSpc>
                <a:spcBef>
                  <a:spcPts val="6"/>
                </a:spcBef>
              </a:pPr>
              <a:r>
                <a:rPr sz="1200" kern="0" spc="-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每种类型的核验机具都针对特定类型</a:t>
              </a:r>
              <a:r>
                <a:rPr sz="1200" kern="0" spc="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       </a:t>
              </a:r>
              <a:r>
                <a:rPr sz="1200" kern="0" spc="-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的农业机械进行核验，以确保其符合</a:t>
              </a:r>
              <a:endParaRPr lang="SimHei" altLang="SimHei" sz="1200"/>
            </a:p>
            <a:p>
              <a:pPr algn="l" rtl="0" eaLnBrk="0">
                <a:lnSpc>
                  <a:spcPct val="111000"/>
                </a:lnSpc>
              </a:pPr>
              <a:endParaRPr lang="Arial" altLang="Arial" sz="700"/>
            </a:p>
            <a:p>
              <a:pPr marL="183514" algn="l" rtl="0" eaLnBrk="0">
                <a:lnSpc>
                  <a:spcPts val="1365"/>
                </a:lnSpc>
                <a:spcBef>
                  <a:spcPts val="1"/>
                </a:spcBef>
              </a:pPr>
              <a:r>
                <a:rPr sz="1100" kern="0" spc="-3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政策要求。</a:t>
              </a:r>
              <a:endParaRPr lang="SimHei" altLang="SimHei" sz="1100"/>
            </a:p>
          </p:txBody>
        </p:sp>
      </p:grpSp>
      <p:sp>
        <p:nvSpPr>
          <p:cNvPr id="50" name="textbox 50"/>
          <p:cNvSpPr/>
          <p:nvPr/>
        </p:nvSpPr>
        <p:spPr>
          <a:xfrm>
            <a:off x="342855" y="984235"/>
            <a:ext cx="5081270" cy="538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700"/>
          </a:p>
          <a:p>
            <a:pPr marL="539750" algn="l" rtl="0" eaLnBrk="0">
              <a:lnSpc>
                <a:spcPct val="95000"/>
              </a:lnSpc>
              <a:spcBef>
                <a:spcPts val="7"/>
              </a:spcBef>
              <a:tabLst>
                <a:tab pos="728344"/>
              </a:tabLst>
            </a:pPr>
            <a:r>
              <a:rPr sz="26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农业补贴机具核验机具的种类</a:t>
            </a:r>
            <a:endParaRPr lang="SimHei" altLang="SimHei" sz="2600"/>
          </a:p>
        </p:txBody>
      </p:sp>
      <p:pic>
        <p:nvPicPr>
          <p:cNvPr id="52" name="picture 5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55555" y="996935"/>
            <a:ext cx="527077" cy="469879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558755" y="2189203"/>
            <a:ext cx="2432685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9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根据不同的农业机械类型，农业补贴</a:t>
            </a:r>
            <a:endParaRPr lang="SimHei" altLang="SimHei" sz="1200"/>
          </a:p>
          <a:p>
            <a:pPr marL="12700" algn="l" rtl="0" eaLnBrk="0">
              <a:lnSpc>
                <a:spcPct val="154000"/>
              </a:lnSpc>
              <a:spcBef>
                <a:spcPts val="24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机具核验机具有多种类型，如拖拉机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、收割机、播种机等。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6" name="picture 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58" name="picture 5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85767" y="1949475"/>
            <a:ext cx="4432307" cy="4330639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342855" y="984235"/>
            <a:ext cx="5419090" cy="539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546100" algn="l" rtl="0" eaLnBrk="0">
              <a:lnSpc>
                <a:spcPct val="96000"/>
              </a:lnSpc>
              <a:spcBef>
                <a:spcPts val="5"/>
              </a:spcBef>
              <a:tabLst>
                <a:tab pos="734694"/>
              </a:tabLst>
            </a:pPr>
            <a:r>
              <a:rPr sz="26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农业补贴机具核验机具的重要性</a:t>
            </a:r>
            <a:endParaRPr lang="SimHei" altLang="SimHei" sz="2600"/>
          </a:p>
        </p:txBody>
      </p:sp>
      <p:pic>
        <p:nvPicPr>
          <p:cNvPr id="62" name="picture 6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55555" y="996935"/>
            <a:ext cx="533493" cy="469879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5568934" y="4189502"/>
            <a:ext cx="3944620" cy="447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通过核验，可以防止不符合政策要求的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农机具获得补贴，从</a:t>
            </a:r>
            <a:endParaRPr lang="SimHei" altLang="SimHei" sz="1200"/>
          </a:p>
          <a:p>
            <a:pPr marL="12700" algn="l" rtl="0" eaLnBrk="0">
              <a:lnSpc>
                <a:spcPts val="2106"/>
              </a:lnSpc>
            </a:pP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而避免财政资金的浪费和滥用</a:t>
            </a:r>
            <a:r>
              <a:rPr sz="12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200"/>
          </a:p>
        </p:txBody>
      </p:sp>
      <p:sp>
        <p:nvSpPr>
          <p:cNvPr id="66" name="textbox 66"/>
          <p:cNvSpPr/>
          <p:nvPr/>
        </p:nvSpPr>
        <p:spPr>
          <a:xfrm>
            <a:off x="5568933" y="2183660"/>
            <a:ext cx="3933825" cy="446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9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农业补贴机具核验机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具是确保农机补贴政策公平、公正、有</a:t>
            </a:r>
            <a:endParaRPr lang="SimHei" altLang="SimHei" sz="1200"/>
          </a:p>
          <a:p>
            <a:pPr marL="12700" algn="l" rtl="0" eaLnBrk="0">
              <a:lnSpc>
                <a:spcPts val="2095"/>
              </a:lnSpc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效的关键工具。</a:t>
            </a:r>
            <a:endParaRPr lang="SimHei" altLang="SimHei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1249837" y="2612777"/>
            <a:ext cx="7049134" cy="1678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6400" b="1" kern="0" spc="-110">
                <a:solidFill>
                  <a:srgbClr val="CB36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64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900"/>
          </a:p>
          <a:p>
            <a:pPr marL="13970" algn="l" rtl="0" eaLnBrk="0">
              <a:lnSpc>
                <a:spcPct val="95000"/>
              </a:lnSpc>
              <a:spcBef>
                <a:spcPts val="5"/>
              </a:spcBef>
            </a:pPr>
            <a:r>
              <a:rPr sz="3900" b="1" kern="0" spc="30">
                <a:solidFill>
                  <a:srgbClr val="9A23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农业补贴机具核验机具使</a:t>
            </a:r>
            <a:r>
              <a:rPr sz="3900" b="1" kern="0" spc="20">
                <a:solidFill>
                  <a:srgbClr val="9A23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用方法</a:t>
            </a:r>
            <a:endParaRPr lang="SimHei" altLang="SimHei" sz="39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2031985" y="2169962"/>
            <a:ext cx="3381375" cy="3232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6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检查机具是否完好无损，各部件是否齐全；</a:t>
            </a:r>
            <a:endParaRPr lang="SimHei" altLang="SimHei" sz="1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91"/>
              </a:spcBef>
            </a:pP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根据说明书正确安装机具，并确保</a:t>
            </a:r>
            <a:r>
              <a:rPr sz="13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牢固可靠；</a:t>
            </a:r>
            <a:endParaRPr lang="SimHei" altLang="SimHei" sz="13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99000"/>
              </a:lnSpc>
            </a:pP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准备充足的电源和合适的工作环境。</a:t>
            </a:r>
            <a:endParaRPr lang="SimHei" altLang="SimHei" sz="13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7249" y="2000222"/>
            <a:ext cx="1371535" cy="4191029"/>
            <a:chExt cx="1371535" cy="4191029"/>
          </a:xfrm>
        </p:grpSpPr>
        <p:pic>
          <p:nvPicPr>
            <p:cNvPr id="76" name="picture 7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371535" cy="4191029"/>
            </a:xfrm>
            <a:prstGeom prst="rect">
              <a:avLst/>
            </a:prstGeom>
          </p:spPr>
        </p:pic>
        <p:sp>
          <p:nvSpPr>
            <p:cNvPr id="78" name="textbox 78"/>
            <p:cNvSpPr/>
            <p:nvPr/>
          </p:nvSpPr>
          <p:spPr>
            <a:xfrm>
              <a:off x="-12700" y="-12700"/>
              <a:ext cx="1397000" cy="434911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marL="501015" algn="l" rtl="0" eaLnBrk="0">
                <a:lnSpc>
                  <a:spcPct val="79000"/>
                </a:lnSpc>
                <a:spcBef>
                  <a:spcPts val="5"/>
                </a:spcBef>
              </a:pPr>
              <a:r>
                <a:rPr sz="4200" kern="0" spc="-1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1</a:t>
              </a:r>
              <a:endParaRPr lang="SimSun" altLang="SimSun" sz="42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marL="501015" algn="l" rtl="0" eaLnBrk="0">
                <a:lnSpc>
                  <a:spcPct val="79000"/>
                </a:lnSpc>
                <a:spcBef>
                  <a:spcPts val="1271"/>
                </a:spcBef>
              </a:pPr>
              <a:r>
                <a:rPr sz="4200" kern="0" spc="-1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2</a:t>
              </a:r>
              <a:endParaRPr lang="SimSun" altLang="SimSun" sz="42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532765" algn="l" rtl="0" eaLnBrk="0">
                <a:lnSpc>
                  <a:spcPct val="79000"/>
                </a:lnSpc>
                <a:spcBef>
                  <a:spcPts val="7"/>
                </a:spcBef>
              </a:pPr>
              <a:r>
                <a:rPr sz="4200" kern="0" spc="-1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3</a:t>
              </a:r>
              <a:endParaRPr lang="SimSun" altLang="SimSun" sz="4200"/>
            </a:p>
          </p:txBody>
        </p:sp>
      </p:grpSp>
      <p:sp>
        <p:nvSpPr>
          <p:cNvPr id="80" name="textbox 80"/>
          <p:cNvSpPr/>
          <p:nvPr/>
        </p:nvSpPr>
        <p:spPr>
          <a:xfrm>
            <a:off x="342855" y="984235"/>
            <a:ext cx="3411220" cy="539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546100" algn="l" rtl="0" eaLnBrk="0">
              <a:lnSpc>
                <a:spcPct val="96000"/>
              </a:lnSpc>
              <a:spcBef>
                <a:spcPts val="5"/>
              </a:spcBef>
              <a:tabLst>
                <a:tab pos="728344"/>
              </a:tabLst>
            </a:pPr>
            <a:r>
              <a:rPr sz="26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使用前的准备工作</a:t>
            </a:r>
            <a:endParaRPr lang="SimHei" altLang="SimHei" sz="2600"/>
          </a:p>
        </p:txBody>
      </p:sp>
      <p:pic>
        <p:nvPicPr>
          <p:cNvPr id="82" name="picture 8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55555" y="996935"/>
            <a:ext cx="533493" cy="469879"/>
          </a:xfrm>
          <a:prstGeom prst="rect">
            <a:avLst/>
          </a:prstGeom>
        </p:spPr>
      </p:pic>
      <p:sp>
        <p:nvSpPr>
          <p:cNvPr id="84" name="textbox 84"/>
          <p:cNvSpPr/>
          <p:nvPr/>
        </p:nvSpPr>
        <p:spPr>
          <a:xfrm>
            <a:off x="6172148" y="3878215"/>
            <a:ext cx="800100" cy="1601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34"/>
              </a:lnSpc>
            </a:pPr>
            <a:endParaRPr lang="Arial" altLang="Arial" sz="100"/>
          </a:p>
          <a:p>
            <a:pPr marL="31750" algn="l" rtl="0" eaLnBrk="0">
              <a:lnSpc>
                <a:spcPct val="96000"/>
              </a:lnSpc>
            </a:pPr>
            <a:r>
              <a:rPr sz="2300" kern="0" spc="1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机具</a:t>
            </a:r>
            <a:endParaRPr lang="SimSun" altLang="SimSun" sz="2300"/>
          </a:p>
          <a:p>
            <a:pPr algn="l" rtl="0" eaLnBrk="0">
              <a:lnSpc>
                <a:spcPct val="184000"/>
              </a:lnSpc>
            </a:pPr>
            <a:endParaRPr lang="Arial" altLang="Arial" sz="1000"/>
          </a:p>
          <a:p>
            <a:pPr algn="r" rtl="0" eaLnBrk="0">
              <a:lnSpc>
                <a:spcPct val="97000"/>
              </a:lnSpc>
              <a:spcBef>
                <a:spcPts val="700"/>
              </a:spcBef>
            </a:pPr>
            <a:r>
              <a:rPr sz="2300" kern="0" spc="-180">
                <a:solidFill>
                  <a:srgbClr val="B67A8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万</a:t>
            </a:r>
            <a:r>
              <a:rPr sz="2300" kern="0" spc="-100">
                <a:solidFill>
                  <a:srgbClr val="B67A8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元</a:t>
            </a:r>
            <a:endParaRPr lang="SimSun" altLang="SimSun" sz="23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algn="l" rtl="0" eaLnBrk="0">
              <a:lnSpc>
                <a:spcPct val="654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500" kern="0" spc="-90">
                <a:solidFill>
                  <a:srgbClr val="D6727C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18</a:t>
            </a:r>
            <a:r>
              <a:rPr sz="2500" kern="0" spc="-9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002</a:t>
            </a:r>
            <a:endParaRPr lang="SimSun" altLang="SimSun" sz="2500"/>
          </a:p>
        </p:txBody>
      </p:sp>
      <p:sp>
        <p:nvSpPr>
          <p:cNvPr id="86" name="textbox 86"/>
          <p:cNvSpPr/>
          <p:nvPr/>
        </p:nvSpPr>
        <p:spPr>
          <a:xfrm>
            <a:off x="8267734" y="2366632"/>
            <a:ext cx="1892935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15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2300" kern="0" spc="140">
                <a:solidFill>
                  <a:srgbClr val="FFFFFF">
                    <a:alpha val="100000"/>
                  </a:srgbClr>
                </a:solidFill>
                <a:latin typeface="LiSu"/>
                <a:ea typeface="LiSu"/>
                <a:cs typeface="LiSu"/>
              </a:rPr>
              <a:t>的年平家农比</a:t>
            </a:r>
            <a:endParaRPr lang="LiSu" altLang="LiSu" sz="23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355580" y="1003293"/>
            <a:ext cx="4375150" cy="39071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500"/>
          </a:p>
          <a:p>
            <a:pPr marL="513715" algn="l" rtl="0" eaLnBrk="0">
              <a:lnSpc>
                <a:spcPct val="97000"/>
              </a:lnSpc>
              <a:spcBef>
                <a:spcPts val="1"/>
              </a:spcBef>
              <a:tabLst>
                <a:tab pos="702944"/>
              </a:tabLst>
            </a:pPr>
            <a:r>
              <a:rPr sz="26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操作流程</a:t>
            </a:r>
            <a:endParaRPr lang="SimHei" altLang="SimHei" sz="26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908050" algn="l" rtl="0" eaLnBrk="0">
              <a:lnSpc>
                <a:spcPct val="95000"/>
              </a:lnSpc>
              <a:spcBef>
                <a:spcPts val="365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按照说明书逐步操作，确保操</a:t>
            </a: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作正确无误；</a:t>
            </a:r>
            <a:endParaRPr lang="SimHei" altLang="SimHei" sz="12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r" rtl="0" eaLnBrk="0">
              <a:lnSpc>
                <a:spcPct val="95000"/>
              </a:lnSpc>
              <a:spcBef>
                <a:spcPts val="367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在操作过程中，密切关注机具的工作状态和运行情况</a:t>
            </a:r>
            <a:endParaRPr lang="SimHei" altLang="SimHei" sz="12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908050" algn="l" rtl="0" eaLnBrk="0">
              <a:lnSpc>
                <a:spcPct val="95000"/>
              </a:lnSpc>
              <a:spcBef>
                <a:spcPts val="3"/>
              </a:spcBef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严格遵守操作规程，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不得随意更改操作步骤。</a:t>
            </a:r>
            <a:endParaRPr lang="SimHei" altLang="SimHei" sz="1200"/>
          </a:p>
        </p:txBody>
      </p:sp>
      <p:pic>
        <p:nvPicPr>
          <p:cNvPr id="92" name="picture 9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68280" y="1015993"/>
            <a:ext cx="501627" cy="43183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4" name="picture 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1432493" y="4043888"/>
            <a:ext cx="7347584" cy="269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86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2000" b="1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</a:t>
            </a:r>
            <a:r>
              <a:rPr sz="20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2000" b="1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</a:t>
            </a:r>
            <a:r>
              <a:rPr sz="2000" kern="0" spc="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2000" b="1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2000" kern="0" spc="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            </a:t>
            </a:r>
            <a:r>
              <a:rPr sz="2000" b="1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endParaRPr lang="SimSun" altLang="SimSun" sz="2000"/>
          </a:p>
        </p:txBody>
      </p:sp>
      <p:sp>
        <p:nvSpPr>
          <p:cNvPr id="98" name="textbox 98"/>
          <p:cNvSpPr/>
          <p:nvPr/>
        </p:nvSpPr>
        <p:spPr>
          <a:xfrm>
            <a:off x="1071520" y="1087016"/>
            <a:ext cx="2691129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7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600" b="1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使用中的注意事项</a:t>
            </a:r>
            <a:endParaRPr lang="SimHei" altLang="SimHei" sz="2600"/>
          </a:p>
        </p:txBody>
      </p:sp>
      <p:sp>
        <p:nvSpPr>
          <p:cNvPr id="100" name="textbox 100"/>
          <p:cNvSpPr/>
          <p:nvPr/>
        </p:nvSpPr>
        <p:spPr>
          <a:xfrm>
            <a:off x="8001041" y="2614689"/>
            <a:ext cx="2131060" cy="455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42"/>
              </a:lnSpc>
            </a:pPr>
            <a:endParaRPr lang="Arial" altLang="Arial" sz="100"/>
          </a:p>
          <a:p>
            <a:pPr marL="12700" algn="l" rtl="0" eaLnBrk="0">
              <a:lnSpc>
                <a:spcPct val="118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定期对机具进行维护保养，延长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机具的使用寿命。</a:t>
            </a:r>
            <a:endParaRPr lang="SimHei" altLang="SimHei" sz="1200"/>
          </a:p>
        </p:txBody>
      </p:sp>
      <p:sp>
        <p:nvSpPr>
          <p:cNvPr id="102" name="textbox 102"/>
          <p:cNvSpPr/>
          <p:nvPr/>
        </p:nvSpPr>
        <p:spPr>
          <a:xfrm>
            <a:off x="965211" y="4595853"/>
            <a:ext cx="2139314" cy="441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50"/>
              </a:lnSpc>
            </a:pPr>
            <a:endParaRPr lang="Arial" altLang="Arial" sz="100"/>
          </a:p>
          <a:p>
            <a:pPr marL="25400" indent="-12700" algn="l" rtl="0" eaLnBrk="0">
              <a:lnSpc>
                <a:spcPct val="1140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操作过程中不得离开机具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，要时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刻关注机具的工作状态；</a:t>
            </a:r>
            <a:endParaRPr lang="SimHei" altLang="SimHei" sz="1200"/>
          </a:p>
        </p:txBody>
      </p:sp>
      <p:sp>
        <p:nvSpPr>
          <p:cNvPr id="104" name="textbox 104"/>
          <p:cNvSpPr/>
          <p:nvPr/>
        </p:nvSpPr>
        <p:spPr>
          <a:xfrm>
            <a:off x="5702280" y="4595853"/>
            <a:ext cx="2135504" cy="441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50"/>
              </a:lnSpc>
            </a:pPr>
            <a:endParaRPr lang="Arial" altLang="Arial" sz="100"/>
          </a:p>
          <a:p>
            <a:pPr marL="12700" indent="6350" algn="l" rtl="0" eaLnBrk="0">
              <a:lnSpc>
                <a:spcPct val="114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如遇异常情况，立即停止操作并</a:t>
            </a:r>
            <a:r>
              <a:rPr sz="12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检查排除故障；</a:t>
            </a:r>
            <a:endParaRPr lang="SimHei" altLang="SimHei" sz="1200"/>
          </a:p>
        </p:txBody>
      </p:sp>
      <p:sp>
        <p:nvSpPr>
          <p:cNvPr id="106" name="textbox 106"/>
          <p:cNvSpPr/>
          <p:nvPr/>
        </p:nvSpPr>
        <p:spPr>
          <a:xfrm>
            <a:off x="3359142" y="2633948"/>
            <a:ext cx="2131695" cy="441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43"/>
              </a:lnSpc>
            </a:pPr>
            <a:endParaRPr lang="Arial" altLang="Arial" sz="100"/>
          </a:p>
          <a:p>
            <a:pPr marL="12700" algn="l" rtl="0" eaLnBrk="0">
              <a:lnSpc>
                <a:spcPct val="114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定期检查机具的电源连接是否牢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固，防止电源脱落造成意外停机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10" name="textbox 110"/>
          <p:cNvSpPr/>
          <p:nvPr/>
        </p:nvSpPr>
        <p:spPr>
          <a:xfrm>
            <a:off x="1249837" y="2612777"/>
            <a:ext cx="7056755" cy="1670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100"/>
          </a:p>
          <a:p>
            <a:pPr marL="12700" algn="l" rtl="0" eaLnBrk="0">
              <a:lnSpc>
                <a:spcPct val="78000"/>
              </a:lnSpc>
            </a:pPr>
            <a:r>
              <a:rPr sz="6400" b="1" kern="0" spc="-110">
                <a:solidFill>
                  <a:srgbClr val="CB36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64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339"/>
              </a:lnSpc>
            </a:pPr>
            <a:endParaRPr lang="Arial" altLang="Arial" sz="100"/>
          </a:p>
          <a:p>
            <a:pPr marL="45719" algn="l" rtl="0" eaLnBrk="0">
              <a:lnSpc>
                <a:spcPct val="97000"/>
              </a:lnSpc>
            </a:pPr>
            <a:r>
              <a:rPr sz="3800" b="1" kern="0" spc="120">
                <a:solidFill>
                  <a:srgbClr val="9A23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农业补贴机具核验机具维护保养</a:t>
            </a:r>
            <a:endParaRPr lang="SimHei" altLang="Sim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59425" y="1638264"/>
            <a:ext cx="5327666" cy="4718084"/>
          </a:xfrm>
          <a:prstGeom prst="rect">
            <a:avLst/>
          </a:prstGeom>
        </p:spPr>
      </p:pic>
      <p:sp>
        <p:nvSpPr>
          <p:cNvPr id="116" name="textbox 116"/>
          <p:cNvSpPr/>
          <p:nvPr/>
        </p:nvSpPr>
        <p:spPr>
          <a:xfrm>
            <a:off x="647724" y="2133938"/>
            <a:ext cx="3830320" cy="3533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7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000" kern="0" spc="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000" kern="0" spc="-46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b="1" kern="0" spc="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每日开机检查</a:t>
            </a:r>
            <a:endParaRPr lang="SimHei" altLang="SimHei" sz="2000"/>
          </a:p>
          <a:p>
            <a:pPr marL="311150" algn="l" rtl="0" eaLnBrk="0">
              <a:lnSpc>
                <a:spcPct val="108000"/>
              </a:lnSpc>
              <a:spcBef>
                <a:spcPts val="1441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每日开机后，检查机器各项功能是否正常，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 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有无异常声音或发热，及时处理。</a:t>
            </a:r>
            <a:endParaRPr lang="SimHei" altLang="SimHei" sz="13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05"/>
              </a:spcBef>
            </a:pPr>
            <a:r>
              <a:rPr sz="2000" kern="0" spc="-3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000" kern="0" spc="-20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b="1" kern="0" spc="-3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清洁除尘</a:t>
            </a:r>
            <a:endParaRPr lang="SimHei" altLang="SimHei" sz="2000"/>
          </a:p>
          <a:p>
            <a:pPr marL="311150" algn="l" rtl="0" eaLnBrk="0">
              <a:lnSpc>
                <a:spcPct val="114000"/>
              </a:lnSpc>
              <a:spcBef>
                <a:spcPts val="1292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清洁机器外壳，清除灰尘和杂物，保持机器良好</a:t>
            </a:r>
            <a:r>
              <a:rPr sz="13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的散热环境。</a:t>
            </a:r>
            <a:endParaRPr lang="SimHei" altLang="SimHei" sz="13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610"/>
              </a:spcBef>
            </a:pPr>
            <a:r>
              <a:rPr sz="2000" kern="0" spc="-5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</a:t>
            </a:r>
            <a:r>
              <a:rPr sz="2000" kern="0" spc="-20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b="1" kern="0" spc="-5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检查油位</a:t>
            </a:r>
            <a:endParaRPr lang="SimHei" altLang="SimHei" sz="2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311150" algn="l" rtl="0" eaLnBrk="0">
              <a:lnSpc>
                <a:spcPct val="95000"/>
              </a:lnSpc>
              <a:spcBef>
                <a:spcPts val="7"/>
              </a:spcBef>
            </a:pP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检查机器润滑油位，确保润滑良好，防止磨损。</a:t>
            </a:r>
            <a:endParaRPr lang="SimHei" altLang="SimHei" sz="1300"/>
          </a:p>
        </p:txBody>
      </p:sp>
      <p:sp>
        <p:nvSpPr>
          <p:cNvPr id="118" name="textbox 118"/>
          <p:cNvSpPr/>
          <p:nvPr/>
        </p:nvSpPr>
        <p:spPr>
          <a:xfrm>
            <a:off x="355580" y="1003293"/>
            <a:ext cx="2737485" cy="4991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600"/>
          </a:p>
          <a:p>
            <a:pPr marL="513715" algn="l" rtl="0" eaLnBrk="0">
              <a:lnSpc>
                <a:spcPct val="97000"/>
              </a:lnSpc>
              <a:spcBef>
                <a:spcPts val="4"/>
              </a:spcBef>
              <a:tabLst>
                <a:tab pos="734694"/>
              </a:tabLst>
            </a:pPr>
            <a:r>
              <a:rPr sz="25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9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日常维护保养</a:t>
            </a:r>
            <a:endParaRPr lang="SimHei" altLang="SimHei" sz="25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68280" y="1015993"/>
            <a:ext cx="501627" cy="43183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24" name="picture 1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068" y="1828773"/>
            <a:ext cx="4749793" cy="4572044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5321274" y="4946234"/>
            <a:ext cx="4876800" cy="939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66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1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每季度检查</a:t>
            </a:r>
            <a:endParaRPr lang="SimHei" altLang="SimHei" sz="2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847"/>
              </a:lnSpc>
            </a:pPr>
            <a:endParaRPr lang="Arial" altLang="Arial" sz="100"/>
          </a:p>
          <a:p>
            <a:pPr marL="12700" algn="l" rtl="0" eaLnBrk="0">
              <a:lnSpc>
                <a:spcPct val="112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检查机器关键部件的磨损情况，及时更换磨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损部件，确保机器正常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运行。</a:t>
            </a:r>
            <a:endParaRPr lang="SimHei" altLang="SimHei" sz="1300"/>
          </a:p>
        </p:txBody>
      </p:sp>
      <p:sp>
        <p:nvSpPr>
          <p:cNvPr id="128" name="textbox 128"/>
          <p:cNvSpPr/>
          <p:nvPr/>
        </p:nvSpPr>
        <p:spPr>
          <a:xfrm>
            <a:off x="5321274" y="3492831"/>
            <a:ext cx="3007360" cy="6883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77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0">
                <a:solidFill>
                  <a:srgbClr val="F208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每月清洁</a:t>
            </a:r>
            <a:endParaRPr lang="SimHei" altLang="SimHei" sz="2000"/>
          </a:p>
          <a:p>
            <a:pPr algn="l" rtl="0" eaLnBrk="0">
              <a:lnSpc>
                <a:spcPct val="104000"/>
              </a:lnSpc>
            </a:pPr>
            <a:endParaRPr lang="Arial" altLang="Arial" sz="1100"/>
          </a:p>
          <a:p>
            <a:pPr marL="12700" algn="l" rtl="0" eaLnBrk="0">
              <a:lnSpc>
                <a:spcPct val="95000"/>
              </a:lnSpc>
              <a:spcBef>
                <a:spcPts val="6"/>
              </a:spcBef>
            </a:pPr>
            <a:r>
              <a:rPr sz="13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对机器内部进行清洁，清理灰尘</a:t>
            </a: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和杂物。</a:t>
            </a:r>
            <a:endParaRPr lang="SimHei" altLang="SimHei" sz="1300"/>
          </a:p>
        </p:txBody>
      </p:sp>
      <p:sp>
        <p:nvSpPr>
          <p:cNvPr id="130" name="textbox 130"/>
          <p:cNvSpPr/>
          <p:nvPr/>
        </p:nvSpPr>
        <p:spPr>
          <a:xfrm>
            <a:off x="5321274" y="2049605"/>
            <a:ext cx="2816860" cy="677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155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2000" b="1" kern="0" spc="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每周润滑</a:t>
            </a:r>
            <a:endParaRPr lang="SimHei" altLang="SimHei" sz="2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</a:pP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对机器活动部件进行润滑，减少磨损。</a:t>
            </a:r>
            <a:endParaRPr lang="SimHei" altLang="SimHei" sz="1300"/>
          </a:p>
        </p:txBody>
      </p:sp>
      <p:sp>
        <p:nvSpPr>
          <p:cNvPr id="132" name="textbox 132"/>
          <p:cNvSpPr/>
          <p:nvPr/>
        </p:nvSpPr>
        <p:spPr>
          <a:xfrm>
            <a:off x="361996" y="1003293"/>
            <a:ext cx="2724785" cy="500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500"/>
          </a:p>
          <a:p>
            <a:pPr marL="507365" algn="l" rtl="0" eaLnBrk="0">
              <a:lnSpc>
                <a:spcPct val="95000"/>
              </a:lnSpc>
              <a:spcBef>
                <a:spcPts val="6"/>
              </a:spcBef>
              <a:tabLst>
                <a:tab pos="702944"/>
              </a:tabLst>
            </a:pPr>
            <a:r>
              <a:rPr sz="2600" kern="0" spc="0">
                <a:solidFill>
                  <a:srgbClr val="EB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10">
                <a:solidFill>
                  <a:srgbClr val="EB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定期保养流程</a:t>
            </a:r>
            <a:endParaRPr lang="SimHei" altLang="SimHei" sz="2600"/>
          </a:p>
        </p:txBody>
      </p:sp>
      <p:pic>
        <p:nvPicPr>
          <p:cNvPr id="134" name="picture 13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74696" y="1015993"/>
            <a:ext cx="495211" cy="43183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https://d.book118.com/938041142031006030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SimHei</vt:lpstr>
      <vt:lpstr>SimSun</vt:lpstr>
      <vt:lpstr>LiSu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2024-09-06T11:46:31.807</cp:lastPrinted>
  <dcterms:created xsi:type="dcterms:W3CDTF">2024-09-06T03:46:31Z</dcterms:created>
  <dcterms:modified xsi:type="dcterms:W3CDTF">2024-09-06T03:46:32Z</dcterms:modified>
</cp:coreProperties>
</file>