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VKDWLN+MS-UIGothic"/>
      <p:regular r:id="rId18"/>
    </p:embeddedFont>
    <p:embeddedFont>
      <p:font typeface="THIRMN+QGFQAC+ArialMT"/>
      <p:regular r:id="rId19"/>
    </p:embeddedFont>
    <p:embeddedFont>
      <p:font typeface="KLVKSO+SLOLQQ+MicrosoftYaHei-Bold"/>
      <p:regular r:id="rId20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0B0715-8A27-4221-8062-B25BD75DB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A3DE09-5E6C-4AF0-BD66-3B355300F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BE4DB6-A7AE-44EE-95B0-151583CA5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24F0D8-55A4-4E86-8958-E1D3F3051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9CB223-5CE7-4D92-90CA-2D30B9281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D7372C-5614-40CC-836E-1DEA59746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F6BBB2-6681-4731-BDBC-90BC6892B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31360D-2ACF-4CB7-8E13-BB0FA2DF9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18F7D5-339B-4F69-A557-4B737AECB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EBA09D-9642-4C71-B2BA-628F4F647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484EBC-6F70-4A5C-BD19-DEC304C481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04300707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41069" y="1896629"/>
            <a:ext cx="6600825" cy="24771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2C4A1E"/>
                </a:solidFill>
                <a:latin typeface="VKDWLN+MS-UIGothic"/>
                <a:cs typeface="VKDWLN+MS-UIGothic"/>
              </a:rPr>
              <a:t>安全生</a:t>
            </a:r>
            <a:r>
              <a:rPr sz="4950">
                <a:solidFill>
                  <a:srgbClr val="2C4A1E"/>
                </a:solidFill>
                <a:latin typeface="SimSun"/>
                <a:cs typeface="SimSun"/>
              </a:rPr>
              <a:t>产</a:t>
            </a:r>
            <a:r>
              <a:rPr sz="4950">
                <a:solidFill>
                  <a:srgbClr val="2C4A1E"/>
                </a:solidFill>
                <a:latin typeface="VKDWLN+MS-UIGothic"/>
                <a:cs typeface="VKDWLN+MS-UIGothic"/>
              </a:rPr>
              <a:t>管理与技</a:t>
            </a:r>
            <a:r>
              <a:rPr sz="4950">
                <a:solidFill>
                  <a:srgbClr val="2C4A1E"/>
                </a:solidFill>
                <a:latin typeface="SimSun"/>
                <a:cs typeface="SimSun"/>
              </a:rPr>
              <a:t>术</a:t>
            </a:r>
          </a:p>
          <a:p>
            <a:pPr marL="0" marR="0">
              <a:lnSpc>
                <a:spcPts val="4950"/>
              </a:lnSpc>
              <a:spcBef>
                <a:spcPts val="2180"/>
              </a:spcBef>
              <a:spcAft>
                <a:spcPct val="0"/>
              </a:spcAft>
            </a:pPr>
            <a:r>
              <a:rPr sz="4950">
                <a:solidFill>
                  <a:srgbClr val="2C4A1E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2C4A1E"/>
                </a:solidFill>
                <a:latin typeface="VKDWLN+MS-UIGothic"/>
                <a:cs typeface="VKDWLN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651490" y="1046003"/>
            <a:ext cx="1736445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2C4A1E"/>
                </a:solidFill>
                <a:latin typeface="VKDWLN+MS-UIGothic"/>
                <a:cs typeface="VKDWLN+MS-UIGothic"/>
              </a:rPr>
              <a:t>目</a:t>
            </a:r>
            <a:r>
              <a:rPr sz="3600" spc="173">
                <a:solidFill>
                  <a:srgbClr val="2C4A1E"/>
                </a:solidFill>
                <a:latin typeface="Times New Roman"/>
                <a:cs typeface="Times New Roman"/>
              </a:rPr>
              <a:t> </a:t>
            </a:r>
            <a:r>
              <a:rPr sz="3600">
                <a:solidFill>
                  <a:srgbClr val="2C4A1E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565015" y="209442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2C4A1E"/>
                </a:solidFill>
                <a:latin typeface="THIRMN+QGFQAC+ArialMT"/>
                <a:cs typeface="THIRMN+QGFQAC+ArialMT"/>
              </a:rPr>
              <a:t>•</a:t>
            </a:r>
            <a:r>
              <a:rPr sz="2450" spc="128">
                <a:solidFill>
                  <a:srgbClr val="2C4A1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4A1E"/>
                </a:solidFill>
                <a:latin typeface="VKDWLN+MS-UIGothic"/>
                <a:cs typeface="VKDWLN+MS-UIGothic"/>
              </a:rPr>
              <a:t>安全生</a:t>
            </a:r>
            <a:r>
              <a:rPr sz="2400">
                <a:solidFill>
                  <a:srgbClr val="2C4A1E"/>
                </a:solidFill>
                <a:latin typeface="SimSun"/>
                <a:cs typeface="SimSun"/>
              </a:rPr>
              <a:t>产</a:t>
            </a:r>
            <a:r>
              <a:rPr sz="2400">
                <a:solidFill>
                  <a:srgbClr val="2C4A1E"/>
                </a:solidFill>
                <a:latin typeface="VKDWLN+MS-UIGothic"/>
                <a:cs typeface="VKDWLN+MS-UIGothic"/>
              </a:rPr>
              <a:t>管理概述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67105" y="1734434"/>
            <a:ext cx="2568957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2C4A1E"/>
                </a:solidFill>
                <a:latin typeface="KLVKSO+SLOLQQ+MicrosoftYaHei-Bold"/>
                <a:cs typeface="KLVKSO+SLOLQQ+MicrosoftYaHei-Bold"/>
              </a:rPr>
              <a:t>PART</a:t>
            </a:r>
            <a:r>
              <a:rPr sz="3300" spc="1364">
                <a:solidFill>
                  <a:srgbClr val="2C4A1E"/>
                </a:solidFill>
                <a:latin typeface="KLVKSO+SLOLQQ+MicrosoftYaHei-Bold"/>
                <a:cs typeface="KLVKSO+SLOLQQ+MicrosoftYaHei-Bold"/>
              </a:rPr>
              <a:t> </a:t>
            </a:r>
            <a:r>
              <a:rPr sz="3300">
                <a:solidFill>
                  <a:srgbClr val="2C4A1E"/>
                </a:solidFill>
                <a:latin typeface="KLVKSO+SLOLQQ+MicrosoftYaHei-Bold"/>
                <a:cs typeface="KLVKSO+SLOLQQ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4835" y="2562836"/>
            <a:ext cx="5429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2C4A1E"/>
                </a:solidFill>
                <a:latin typeface="VKDWLN+MS-UIGothic"/>
                <a:cs typeface="VKDWLN+MS-UIGothic"/>
              </a:rPr>
              <a:t>安全生</a:t>
            </a:r>
            <a:r>
              <a:rPr sz="4500">
                <a:solidFill>
                  <a:srgbClr val="2C4A1E"/>
                </a:solidFill>
                <a:latin typeface="SimSun"/>
                <a:cs typeface="SimSun"/>
              </a:rPr>
              <a:t>产</a:t>
            </a:r>
            <a:r>
              <a:rPr sz="4500">
                <a:solidFill>
                  <a:srgbClr val="2C4A1E"/>
                </a:solidFill>
                <a:latin typeface="VKDWLN+MS-UIGothic"/>
                <a:cs typeface="VKDWLN+MS-UIGothic"/>
              </a:rPr>
              <a:t>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VKDWLN+MS-UIGothic"/>
                <a:cs typeface="VKDWLN+MS-UIGothic"/>
              </a:rPr>
              <a:t>定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2C4A1E"/>
                </a:solidFill>
                <a:latin typeface="VKDWLN+MS-UIGothic"/>
                <a:cs typeface="VKDWLN+MS-UIGothic"/>
              </a:rPr>
              <a:t>与重要性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2C4A1E"/>
                </a:solidFill>
                <a:latin typeface="VKDWLN+MS-UIGothic"/>
                <a:cs typeface="VKDWLN+MS-UIGothic"/>
              </a:rPr>
              <a:t>定</a:t>
            </a:r>
            <a:r>
              <a:rPr sz="1550">
                <a:solidFill>
                  <a:srgbClr val="2C4A1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154679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VKDWLN+MS-UIGothic"/>
                <a:cs typeface="VKDWLN+MS-UIGothic"/>
              </a:rPr>
              <a:t>安全生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41400"/>
                </a:solidFill>
                <a:latin typeface="VKDWLN+MS-UIGothic"/>
                <a:cs typeface="VKDWLN+MS-UIGothic"/>
              </a:rPr>
              <a:t>管理是指通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41400"/>
                </a:solidFill>
                <a:latin typeface="VKDWLN+MS-UIGothic"/>
                <a:cs typeface="VKDWLN+MS-UIGothic"/>
              </a:rPr>
              <a:t>制定和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执</a:t>
            </a:r>
            <a:r>
              <a:rPr sz="1350">
                <a:solidFill>
                  <a:srgbClr val="041400"/>
                </a:solidFill>
                <a:latin typeface="VKDWLN+MS-UIGothic"/>
                <a:cs typeface="VKDWLN+MS-UIGothic"/>
              </a:rPr>
              <a:t>行一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VKDWLN+MS-UIGothic"/>
                <a:cs typeface="VKDWLN+MS-UIGothic"/>
              </a:rPr>
              <a:t>系列安全政策和措施，减少生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产过</a:t>
            </a:r>
            <a:r>
              <a:rPr sz="1350">
                <a:solidFill>
                  <a:srgbClr val="041400"/>
                </a:solidFill>
                <a:latin typeface="VKDWLN+MS-UIGothic"/>
                <a:cs typeface="VKDWLN+MS-UIGothic"/>
              </a:rPr>
              <a:t>程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VKDWLN+MS-UIGothic"/>
                <a:cs typeface="VKDWLN+MS-UIGothic"/>
              </a:rPr>
              <a:t>中的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041400"/>
                </a:solidFill>
                <a:latin typeface="VKDWLN+MS-UIGothic"/>
                <a:cs typeface="VKDWLN+MS-UIGothic"/>
              </a:rPr>
              <a:t>和事故，保障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41400"/>
                </a:solidFill>
                <a:latin typeface="VKDWLN+MS-UIGothic"/>
                <a:cs typeface="VKDWLN+MS-UIGothic"/>
              </a:rPr>
              <a:t>工生命安全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VKDWLN+MS-UIGothic"/>
                <a:cs typeface="VKDWLN+MS-UIGothic"/>
              </a:rPr>
              <a:t>和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财产</a:t>
            </a:r>
            <a:r>
              <a:rPr sz="1350">
                <a:solidFill>
                  <a:srgbClr val="041400"/>
                </a:solidFill>
                <a:latin typeface="VKDWLN+MS-UIGothic"/>
                <a:cs typeface="VKDWLN+MS-UIGothic"/>
              </a:rPr>
              <a:t>安全的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41400"/>
                </a:solidFill>
                <a:latin typeface="VKDWLN+MS-UIGothic"/>
                <a:cs typeface="VKDWLN+MS-UIGothic"/>
              </a:rPr>
              <a:t>程。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VKDWLN+MS-UIGothic"/>
                <a:cs typeface="VKDWLN+MS-UIGothic"/>
              </a:rPr>
              <a:t>重要性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15467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KDWLN+MS-UIGothic"/>
                <a:cs typeface="VKDWLN+MS-UIGothic"/>
              </a:rPr>
              <a:t>安全生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VKDWLN+MS-UIGothic"/>
                <a:cs typeface="VKDWLN+MS-UIGothic"/>
              </a:rPr>
              <a:t>管理是保障企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业稳</a:t>
            </a:r>
            <a:r>
              <a:rPr sz="1350">
                <a:solidFill>
                  <a:srgbClr val="FFFFFF"/>
                </a:solidFill>
                <a:latin typeface="VKDWLN+MS-UIGothic"/>
                <a:cs typeface="VKDWLN+MS-UIGothic"/>
              </a:rPr>
              <a:t>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VKDWLN+MS-UIGothic"/>
                <a:cs typeface="VKDWLN+MS-UIGothic"/>
              </a:rPr>
              <a:t>展和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FFF"/>
                </a:solidFill>
                <a:latin typeface="VKDWLN+MS-UIGothic"/>
                <a:cs typeface="VKDWLN+MS-UIGothic"/>
              </a:rPr>
              <a:t>工生命安全的重要手段，也是社会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KDWLN+MS-UIGothic"/>
                <a:cs typeface="VKDWLN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谐稳</a:t>
            </a:r>
            <a:r>
              <a:rPr sz="1350">
                <a:solidFill>
                  <a:srgbClr val="FFFFFF"/>
                </a:solidFill>
                <a:latin typeface="VKDWLN+MS-UIGothic"/>
                <a:cs typeface="VKDWLN+MS-UIGothic"/>
              </a:rPr>
              <a:t>定和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经济发</a:t>
            </a:r>
            <a:r>
              <a:rPr sz="1350">
                <a:solidFill>
                  <a:srgbClr val="FFFFFF"/>
                </a:solidFill>
                <a:latin typeface="VKDWLN+MS-UIGothic"/>
                <a:cs typeface="VKDWLN+MS-UIGothic"/>
              </a:rPr>
              <a:t>展的重要保障。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VKDWLN+MS-UIGothic"/>
                <a:cs typeface="VKDWLN+MS-UIGothic"/>
              </a:rPr>
              <a:t>安全生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2C4A1E"/>
                </a:solidFill>
                <a:latin typeface="VKDWLN+MS-UIGothic"/>
                <a:cs typeface="VKDWLN+MS-UIGothic"/>
              </a:rPr>
              <a:t>管理的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2C4A1E"/>
                </a:solidFill>
                <a:latin typeface="VKDWLN+MS-UIGothic"/>
                <a:cs typeface="VKDWLN+MS-UIGothic"/>
              </a:rPr>
              <a:t>展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2C4A1E"/>
                </a:solidFill>
                <a:latin typeface="VKDWLN+MS-UIGothic"/>
                <a:cs typeface="VKDWLN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C4A1E"/>
                </a:solidFill>
                <a:latin typeface="SimSun"/>
                <a:cs typeface="SimSun"/>
              </a:rPr>
              <a:t>发</a:t>
            </a:r>
            <a:r>
              <a:rPr sz="2300" spc="25">
                <a:solidFill>
                  <a:srgbClr val="2C4A1E"/>
                </a:solidFill>
                <a:latin typeface="VKDWLN+MS-UIGothic"/>
                <a:cs typeface="VKDWLN+MS-UIGothic"/>
              </a:rPr>
              <a:t>展</a:t>
            </a:r>
            <a:r>
              <a:rPr sz="2300" spc="25">
                <a:solidFill>
                  <a:srgbClr val="2C4A1E"/>
                </a:solidFill>
                <a:latin typeface="SimSun"/>
                <a:cs typeface="SimSun"/>
              </a:rPr>
              <a:t>阶</a:t>
            </a:r>
            <a:r>
              <a:rPr sz="2300">
                <a:solidFill>
                  <a:srgbClr val="2C4A1E"/>
                </a:solidFill>
                <a:latin typeface="VKDWLN+MS-UIGothic"/>
                <a:cs typeface="VKDWLN+MS-UIGothic"/>
              </a:rPr>
              <a:t>段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861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VKDWLN+MS-UIGothic"/>
                <a:cs typeface="VKDWLN+MS-UIGothic"/>
              </a:rPr>
              <a:t>随着工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41400"/>
                </a:solidFill>
                <a:latin typeface="VKDWLN+MS-UIGothic"/>
                <a:cs typeface="VKDWLN+MS-UIGothic"/>
              </a:rPr>
              <a:t>化和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41400"/>
                </a:solidFill>
                <a:latin typeface="VKDWLN+MS-UIGothic"/>
                <a:cs typeface="VKDWLN+MS-UIGothic"/>
              </a:rPr>
              <a:t>代化的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41400"/>
                </a:solidFill>
                <a:latin typeface="VKDWLN+MS-UIGothic"/>
                <a:cs typeface="VKDWLN+MS-UIGothic"/>
              </a:rPr>
              <a:t>展，安全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VKDWLN+MS-UIGothic"/>
                <a:cs typeface="VKDWLN+MS-UIGothic"/>
              </a:rPr>
              <a:t>生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41400"/>
                </a:solidFill>
                <a:latin typeface="VKDWLN+MS-UIGothic"/>
                <a:cs typeface="VKDWLN+MS-UIGothic"/>
              </a:rPr>
              <a:t>管理逐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渐</a:t>
            </a:r>
            <a:r>
              <a:rPr sz="1500">
                <a:solidFill>
                  <a:srgbClr val="041400"/>
                </a:solidFill>
                <a:latin typeface="VKDWLN+MS-UIGothic"/>
                <a:cs typeface="VKDWLN+MS-UIGothic"/>
              </a:rPr>
              <a:t>形成了一套完整的理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041400"/>
                </a:solidFill>
                <a:latin typeface="VKDWLN+MS-UIGothic"/>
                <a:cs typeface="VKDWLN+MS-UIGothic"/>
              </a:rPr>
              <a:t>和方法，并不断完善和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41400"/>
                </a:solidFill>
                <a:latin typeface="VKDWLN+MS-UIGothic"/>
                <a:cs typeface="VKDWLN+MS-UIGothic"/>
              </a:rPr>
              <a:t>展。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C4A1E"/>
                </a:solidFill>
                <a:latin typeface="VKDWLN+MS-UIGothic"/>
                <a:cs typeface="VKDWLN+MS-UIGothic"/>
              </a:rPr>
              <a:t>初期</a:t>
            </a:r>
            <a:r>
              <a:rPr sz="2300" spc="25">
                <a:solidFill>
                  <a:srgbClr val="2C4A1E"/>
                </a:solidFill>
                <a:latin typeface="SimSun"/>
                <a:cs typeface="SimSun"/>
              </a:rPr>
              <a:t>阶</a:t>
            </a:r>
            <a:r>
              <a:rPr sz="2300">
                <a:solidFill>
                  <a:srgbClr val="2C4A1E"/>
                </a:solidFill>
                <a:latin typeface="VKDWLN+MS-UIGothic"/>
                <a:cs typeface="VKDWLN+MS-UIGothic"/>
              </a:rPr>
              <a:t>段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13893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VKDWLN+MS-UIGothic"/>
                <a:cs typeface="VKDWLN+MS-UIGothic"/>
              </a:rPr>
              <a:t>早期的安全生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41400"/>
                </a:solidFill>
                <a:latin typeface="VKDWLN+MS-UIGothic"/>
                <a:cs typeface="VKDWLN+MS-UIGothic"/>
              </a:rPr>
              <a:t>管理主要依靠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经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041400"/>
                </a:solidFill>
                <a:latin typeface="VKDWLN+MS-UIGothic"/>
                <a:cs typeface="VKDWLN+MS-UIGothic"/>
              </a:rPr>
              <a:t>和直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觉</a:t>
            </a:r>
            <a:r>
              <a:rPr sz="1500">
                <a:solidFill>
                  <a:srgbClr val="041400"/>
                </a:solidFill>
                <a:latin typeface="VKDWLN+MS-UIGothic"/>
                <a:cs typeface="VKDWLN+MS-UIGothic"/>
              </a:rPr>
              <a:t>，缺乏科学性和系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41400"/>
                </a:solidFill>
                <a:latin typeface="VKDWLN+MS-UIGothic"/>
                <a:cs typeface="VKDWLN+MS-UIGothic"/>
              </a:rPr>
              <a:t>性。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C4A1E"/>
                </a:solidFill>
                <a:latin typeface="SimSun"/>
                <a:cs typeface="SimSun"/>
              </a:rPr>
              <a:t>现</a:t>
            </a:r>
            <a:r>
              <a:rPr sz="2300" spc="25">
                <a:solidFill>
                  <a:srgbClr val="2C4A1E"/>
                </a:solidFill>
                <a:latin typeface="VKDWLN+MS-UIGothic"/>
                <a:cs typeface="VKDWLN+MS-UIGothic"/>
              </a:rPr>
              <a:t>代</a:t>
            </a:r>
            <a:r>
              <a:rPr sz="2300" spc="25">
                <a:solidFill>
                  <a:srgbClr val="2C4A1E"/>
                </a:solidFill>
                <a:latin typeface="SimSun"/>
                <a:cs typeface="SimSun"/>
              </a:rPr>
              <a:t>阶</a:t>
            </a:r>
            <a:r>
              <a:rPr sz="2300">
                <a:solidFill>
                  <a:srgbClr val="2C4A1E"/>
                </a:solidFill>
                <a:latin typeface="VKDWLN+MS-UIGothic"/>
                <a:cs typeface="VKDWLN+MS-UIGothic"/>
              </a:rPr>
              <a:t>段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28612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41400"/>
                </a:solidFill>
                <a:latin typeface="VKDWLN+MS-UIGothic"/>
                <a:cs typeface="VKDWLN+MS-UIGothic"/>
              </a:rPr>
              <a:t>代安全生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41400"/>
                </a:solidFill>
                <a:latin typeface="VKDWLN+MS-UIGothic"/>
                <a:cs typeface="VKDWLN+MS-UIGothic"/>
              </a:rPr>
              <a:t>管理更加注重科学性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5160383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VKDWLN+MS-UIGothic"/>
                <a:cs typeface="VKDWLN+MS-UIGothic"/>
              </a:rPr>
              <a:t>和系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41400"/>
                </a:solidFill>
                <a:latin typeface="VKDWLN+MS-UIGothic"/>
                <a:cs typeface="VKDWLN+MS-UIGothic"/>
              </a:rPr>
              <a:t>性，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强调预</a:t>
            </a:r>
            <a:r>
              <a:rPr sz="1500">
                <a:solidFill>
                  <a:srgbClr val="041400"/>
                </a:solidFill>
                <a:latin typeface="VKDWLN+MS-UIGothic"/>
                <a:cs typeface="VKDWLN+MS-UIGothic"/>
              </a:rPr>
              <a:t>防和控制事故的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735694" y="5434703"/>
            <a:ext cx="35770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41400"/>
                </a:solidFill>
                <a:latin typeface="VKDWLN+MS-UIGothic"/>
                <a:cs typeface="VKDWLN+MS-UIGothic"/>
              </a:rPr>
              <a:t>生，以及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应对</a:t>
            </a:r>
            <a:r>
              <a:rPr sz="1500">
                <a:solidFill>
                  <a:srgbClr val="041400"/>
                </a:solidFill>
                <a:latin typeface="VKDWLN+MS-UIGothic"/>
                <a:cs typeface="VKDWLN+MS-UIGothic"/>
              </a:rPr>
              <a:t>突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41400"/>
                </a:solidFill>
                <a:latin typeface="VKDWLN+MS-UIGothic"/>
                <a:cs typeface="VKDWLN+MS-UIGothic"/>
              </a:rPr>
              <a:t>事件的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41400"/>
                </a:solidFill>
                <a:latin typeface="VKDWLN+MS-UIGothic"/>
                <a:cs typeface="VKDWLN+MS-UIGothic"/>
              </a:rPr>
              <a:t>急管理。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VKDWLN+MS-UIGothic"/>
                <a:cs typeface="VKDWLN+MS-UIGothic"/>
              </a:rPr>
              <a:t>安全生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2C4A1E"/>
                </a:solidFill>
                <a:latin typeface="VKDWLN+MS-UIGothic"/>
                <a:cs typeface="VKDWLN+MS-UIGothic"/>
              </a:rPr>
              <a:t>管理的法律法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396229" y="142220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C4A1E"/>
                </a:solidFill>
                <a:latin typeface="VKDWLN+MS-UIGothic"/>
                <a:cs typeface="VKDWLN+MS-UIGothic"/>
              </a:rPr>
              <a:t>国家法律法</a:t>
            </a:r>
            <a:r>
              <a:rPr sz="2300">
                <a:solidFill>
                  <a:srgbClr val="2C4A1E"/>
                </a:solidFill>
                <a:latin typeface="SimSun"/>
                <a:cs typeface="SimSun"/>
              </a:rPr>
              <a:t>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061459" y="1521187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KLVKSO+SLOLQQ+MicrosoftYaHei-Bold"/>
                <a:cs typeface="KLVKSO+SLOLQQ+MicrosoftYaHei-Bold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396229" y="1916167"/>
            <a:ext cx="6608191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VKDWLN+MS-UIGothic"/>
                <a:cs typeface="VKDWLN+MS-UIGothic"/>
              </a:rPr>
              <a:t>国家制定了一系列安全生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41400"/>
                </a:solidFill>
                <a:latin typeface="VKDWLN+MS-UIGothic"/>
                <a:cs typeface="VKDWLN+MS-UIGothic"/>
              </a:rPr>
              <a:t>相关的法律法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41400"/>
                </a:solidFill>
                <a:latin typeface="VKDWLN+MS-UIGothic"/>
                <a:cs typeface="VKDWLN+MS-UIGothic"/>
              </a:rPr>
              <a:t>，如《中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华</a:t>
            </a:r>
            <a:r>
              <a:rPr sz="1500">
                <a:solidFill>
                  <a:srgbClr val="041400"/>
                </a:solidFill>
                <a:latin typeface="VKDWLN+MS-UIGothic"/>
                <a:cs typeface="VKDWLN+MS-UIGothic"/>
              </a:rPr>
              <a:t>人民共和国安全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VKDWLN+MS-UIGothic"/>
                <a:cs typeface="VKDWLN+MS-UIGothic"/>
              </a:rPr>
              <a:t>生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41400"/>
                </a:solidFill>
                <a:latin typeface="VKDWLN+MS-UIGothic"/>
                <a:cs typeface="VKDWLN+MS-UIGothic"/>
              </a:rPr>
              <a:t>法》、《中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华</a:t>
            </a:r>
            <a:r>
              <a:rPr sz="1500">
                <a:solidFill>
                  <a:srgbClr val="041400"/>
                </a:solidFill>
                <a:latin typeface="VKDWLN+MS-UIGothic"/>
                <a:cs typeface="VKDWLN+MS-UIGothic"/>
              </a:rPr>
              <a:t>人民共和国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职业</a:t>
            </a:r>
            <a:r>
              <a:rPr sz="1500">
                <a:solidFill>
                  <a:srgbClr val="041400"/>
                </a:solidFill>
                <a:latin typeface="VKDWLN+MS-UIGothic"/>
                <a:cs typeface="VKDWLN+MS-UIGothic"/>
              </a:rPr>
              <a:t>病防治法》等，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41400"/>
                </a:solidFill>
                <a:latin typeface="VKDWLN+MS-UIGothic"/>
                <a:cs typeface="VKDWLN+MS-UIGothic"/>
              </a:rPr>
              <a:t>企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41400"/>
                </a:solidFill>
                <a:latin typeface="VKDWLN+MS-UIGothic"/>
                <a:cs typeface="VKDWLN+MS-UIGothic"/>
              </a:rPr>
              <a:t>安全生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41400"/>
                </a:solidFill>
                <a:latin typeface="VKDWLN+MS-UIGothic"/>
                <a:cs typeface="VKDWLN+MS-UIGothic"/>
              </a:rPr>
              <a:t>管理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VKDWLN+MS-UIGothic"/>
                <a:cs typeface="VKDWLN+MS-UIGothic"/>
              </a:rPr>
              <a:t>提出了明确的要求和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41400"/>
                </a:solidFill>
                <a:latin typeface="VKDWLN+MS-UIGothic"/>
                <a:cs typeface="VKDWLN+MS-UIGothic"/>
              </a:rPr>
              <a:t>范。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956175" y="316083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C4A1E"/>
                </a:solidFill>
                <a:latin typeface="VKDWLN+MS-UIGothic"/>
                <a:cs typeface="VKDWLN+MS-UIGothic"/>
              </a:rPr>
              <a:t>地方性法</a:t>
            </a:r>
            <a:r>
              <a:rPr sz="2300">
                <a:solidFill>
                  <a:srgbClr val="2C4A1E"/>
                </a:solidFill>
                <a:latin typeface="SimSun"/>
                <a:cs typeface="SimSun"/>
              </a:rPr>
              <a:t>规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651884" y="326045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KLVKSO+SLOLQQ+MicrosoftYaHei-Bold"/>
                <a:cs typeface="KLVKSO+SLOLQQ+MicrosoftYaHei-Bold"/>
              </a:rPr>
              <a:t>02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956175" y="3654797"/>
            <a:ext cx="671772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VKDWLN+MS-UIGothic"/>
                <a:cs typeface="VKDWLN+MS-UIGothic"/>
              </a:rPr>
              <a:t>各地也根据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实际</a:t>
            </a:r>
            <a:r>
              <a:rPr sz="1500">
                <a:solidFill>
                  <a:srgbClr val="041400"/>
                </a:solidFill>
                <a:latin typeface="VKDWLN+MS-UIGothic"/>
                <a:cs typeface="VKDWLN+MS-UIGothic"/>
              </a:rPr>
              <a:t>情况制定了相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41400"/>
                </a:solidFill>
                <a:latin typeface="VKDWLN+MS-UIGothic"/>
                <a:cs typeface="VKDWLN+MS-UIGothic"/>
              </a:rPr>
              <a:t>的安全生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41400"/>
                </a:solidFill>
                <a:latin typeface="VKDWLN+MS-UIGothic"/>
                <a:cs typeface="VKDWLN+MS-UIGothic"/>
              </a:rPr>
              <a:t>管理法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41400"/>
                </a:solidFill>
                <a:latin typeface="VKDWLN+MS-UIGothic"/>
                <a:cs typeface="VKDWLN+MS-UIGothic"/>
              </a:rPr>
              <a:t>和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41400"/>
                </a:solidFill>
                <a:latin typeface="VKDWLN+MS-UIGothic"/>
                <a:cs typeface="VKDWLN+MS-UIGothic"/>
              </a:rPr>
              <a:t>章，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41400"/>
                </a:solidFill>
                <a:latin typeface="VKDWLN+MS-UIGothic"/>
                <a:cs typeface="VKDWLN+MS-UIGothic"/>
              </a:rPr>
              <a:t>一步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细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VKDWLN+MS-UIGothic"/>
                <a:cs typeface="VKDWLN+MS-UIGothic"/>
              </a:rPr>
              <a:t>化了国家法律法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41400"/>
                </a:solidFill>
                <a:latin typeface="VKDWLN+MS-UIGothic"/>
                <a:cs typeface="VKDWLN+MS-UIGothic"/>
              </a:rPr>
              <a:t>的要求。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555490" y="489946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C4A1E"/>
                </a:solidFill>
                <a:latin typeface="VKDWLN+MS-UIGothic"/>
                <a:cs typeface="VKDWLN+MS-UIGothic"/>
              </a:rPr>
              <a:t>国</a:t>
            </a:r>
            <a:r>
              <a:rPr sz="2300" spc="25">
                <a:solidFill>
                  <a:srgbClr val="2C4A1E"/>
                </a:solidFill>
                <a:latin typeface="SimSun"/>
                <a:cs typeface="SimSun"/>
              </a:rPr>
              <a:t>际</a:t>
            </a:r>
            <a:r>
              <a:rPr sz="2300" spc="25">
                <a:solidFill>
                  <a:srgbClr val="2C4A1E"/>
                </a:solidFill>
                <a:latin typeface="VKDWLN+MS-UIGothic"/>
                <a:cs typeface="VKDWLN+MS-UIGothic"/>
              </a:rPr>
              <a:t>公</a:t>
            </a:r>
            <a:r>
              <a:rPr sz="2300" spc="23">
                <a:solidFill>
                  <a:srgbClr val="2C4A1E"/>
                </a:solidFill>
                <a:latin typeface="SimSun"/>
                <a:cs typeface="SimSun"/>
              </a:rPr>
              <a:t>约</a:t>
            </a:r>
            <a:r>
              <a:rPr sz="2300" spc="25">
                <a:solidFill>
                  <a:srgbClr val="2C4A1E"/>
                </a:solidFill>
                <a:latin typeface="VKDWLN+MS-UIGothic"/>
                <a:cs typeface="VKDWLN+MS-UIGothic"/>
              </a:rPr>
              <a:t>和</a:t>
            </a:r>
            <a:r>
              <a:rPr sz="2300" spc="25">
                <a:solidFill>
                  <a:srgbClr val="2C4A1E"/>
                </a:solidFill>
                <a:latin typeface="SimSun"/>
                <a:cs typeface="SimSun"/>
              </a:rPr>
              <a:t>标</a:t>
            </a:r>
            <a:r>
              <a:rPr sz="2300">
                <a:solidFill>
                  <a:srgbClr val="2C4A1E"/>
                </a:solidFill>
                <a:latin typeface="VKDWLN+MS-UIGothic"/>
                <a:cs typeface="VKDWLN+MS-UIGothic"/>
              </a:rPr>
              <a:t>准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3287395" y="499908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KLVKSO+SLOLQQ+MicrosoftYaHei-Bold"/>
                <a:cs typeface="KLVKSO+SLOLQQ+MicrosoftYaHei-Bold"/>
              </a:rPr>
              <a:t>03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4555490" y="5394063"/>
            <a:ext cx="671772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VKDWLN+MS-UIGothic"/>
                <a:cs typeface="VKDWLN+MS-UIGothic"/>
              </a:rPr>
              <a:t>一些国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际组织</a:t>
            </a:r>
            <a:r>
              <a:rPr sz="1500">
                <a:solidFill>
                  <a:srgbClr val="041400"/>
                </a:solidFill>
                <a:latin typeface="VKDWLN+MS-UIGothic"/>
                <a:cs typeface="VKDWLN+MS-UIGothic"/>
              </a:rPr>
              <a:t>和国家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041400"/>
                </a:solidFill>
                <a:latin typeface="VKDWLN+MS-UIGothic"/>
                <a:cs typeface="VKDWLN+MS-UIGothic"/>
              </a:rPr>
              <a:t>制定了相关的国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际</a:t>
            </a:r>
            <a:r>
              <a:rPr sz="1500">
                <a:solidFill>
                  <a:srgbClr val="041400"/>
                </a:solidFill>
                <a:latin typeface="VKDWLN+MS-UIGothic"/>
                <a:cs typeface="VKDWLN+MS-UIGothic"/>
              </a:rPr>
              <a:t>公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约</a:t>
            </a:r>
            <a:r>
              <a:rPr sz="1500">
                <a:solidFill>
                  <a:srgbClr val="041400"/>
                </a:solidFill>
                <a:latin typeface="VKDWLN+MS-UIGothic"/>
                <a:cs typeface="VKDWLN+MS-UIGothic"/>
              </a:rPr>
              <a:t>和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41400"/>
                </a:solidFill>
                <a:latin typeface="VKDWLN+MS-UIGothic"/>
                <a:cs typeface="VKDWLN+MS-UIGothic"/>
              </a:rPr>
              <a:t>准，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41400"/>
                </a:solidFill>
                <a:latin typeface="VKDWLN+MS-UIGothic"/>
                <a:cs typeface="VKDWLN+MS-UIGothic"/>
              </a:rPr>
              <a:t>企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41400"/>
                </a:solidFill>
                <a:latin typeface="VKDWLN+MS-UIGothic"/>
                <a:cs typeface="VKDWLN+MS-UIGothic"/>
              </a:rPr>
              <a:t>安全生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产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VKDWLN+MS-UIGothic"/>
                <a:cs typeface="VKDWLN+MS-UIGothic"/>
              </a:rPr>
              <a:t>管理提供了参考和借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鉴</a:t>
            </a:r>
            <a:r>
              <a:rPr sz="1500">
                <a:solidFill>
                  <a:srgbClr val="041400"/>
                </a:solidFill>
                <a:latin typeface="VKDWLN+MS-UIGothic"/>
                <a:cs typeface="VKDWLN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67105" y="1734434"/>
            <a:ext cx="2568957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2C4A1E"/>
                </a:solidFill>
                <a:latin typeface="KLVKSO+SLOLQQ+MicrosoftYaHei-Bold"/>
                <a:cs typeface="KLVKSO+SLOLQQ+MicrosoftYaHei-Bold"/>
              </a:rPr>
              <a:t>PART</a:t>
            </a:r>
            <a:r>
              <a:rPr sz="3300" spc="1364">
                <a:solidFill>
                  <a:srgbClr val="2C4A1E"/>
                </a:solidFill>
                <a:latin typeface="KLVKSO+SLOLQQ+MicrosoftYaHei-Bold"/>
                <a:cs typeface="KLVKSO+SLOLQQ+MicrosoftYaHei-Bold"/>
              </a:rPr>
              <a:t> </a:t>
            </a:r>
            <a:r>
              <a:rPr sz="3300">
                <a:solidFill>
                  <a:srgbClr val="2C4A1E"/>
                </a:solidFill>
                <a:latin typeface="KLVKSO+SLOLQQ+MicrosoftYaHei-Bold"/>
                <a:cs typeface="KLVKSO+SLOLQQ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97585" y="2562836"/>
            <a:ext cx="7229475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2C4A1E"/>
                </a:solidFill>
                <a:latin typeface="VKDWLN+MS-UIGothic"/>
                <a:cs typeface="VKDWLN+MS-UIGothic"/>
              </a:rPr>
              <a:t>安全生</a:t>
            </a:r>
            <a:r>
              <a:rPr sz="4500">
                <a:solidFill>
                  <a:srgbClr val="2C4A1E"/>
                </a:solidFill>
                <a:latin typeface="SimSun"/>
                <a:cs typeface="SimSun"/>
              </a:rPr>
              <a:t>产</a:t>
            </a:r>
            <a:r>
              <a:rPr sz="4500">
                <a:solidFill>
                  <a:srgbClr val="2C4A1E"/>
                </a:solidFill>
                <a:latin typeface="VKDWLN+MS-UIGothic"/>
                <a:cs typeface="VKDWLN+MS-UIGothic"/>
              </a:rPr>
              <a:t>管理的基本原</a:t>
            </a:r>
            <a:r>
              <a:rPr sz="4500">
                <a:solidFill>
                  <a:srgbClr val="2C4A1E"/>
                </a:solidFill>
                <a:latin typeface="SimSun"/>
                <a:cs typeface="SimSun"/>
              </a:rPr>
              <a:t>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2C4A1E"/>
                </a:solidFill>
                <a:latin typeface="VKDWLN+MS-UIGothic"/>
                <a:cs typeface="VKDWLN+MS-UIGothic"/>
              </a:rPr>
              <a:t>防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为</a:t>
            </a:r>
            <a:r>
              <a:rPr sz="3000">
                <a:solidFill>
                  <a:srgbClr val="2C4A1E"/>
                </a:solidFill>
                <a:latin typeface="VKDWLN+MS-UIGothic"/>
                <a:cs typeface="VKDWLN+MS-UIGothic"/>
              </a:rPr>
              <a:t>主原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KLVKSO+SLOLQQ+MicrosoftYaHei-Bold"/>
                <a:cs typeface="KLVKSO+SLOLQQ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KLVKSO+SLOLQQ+MicrosoftYaHei-Bold"/>
                <a:cs typeface="KLVKSO+SLOLQQ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KLVKSO+SLOLQQ+MicrosoftYaHei-Bold"/>
                <a:cs typeface="KLVKSO+SLOLQQ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2C4A1E"/>
                </a:solidFill>
                <a:latin typeface="VKDWLN+MS-UIGothic"/>
                <a:cs typeface="VKDWLN+MS-UIGothic"/>
              </a:rPr>
              <a:t>事故</a:t>
            </a:r>
            <a:r>
              <a:rPr sz="2000" spc="25">
                <a:solidFill>
                  <a:srgbClr val="2C4A1E"/>
                </a:solidFill>
                <a:latin typeface="SimSun"/>
                <a:cs typeface="SimSun"/>
              </a:rPr>
              <a:t>预</a:t>
            </a:r>
            <a:r>
              <a:rPr sz="2000">
                <a:solidFill>
                  <a:srgbClr val="2C4A1E"/>
                </a:solidFill>
                <a:latin typeface="VKDWLN+MS-UIGothic"/>
                <a:cs typeface="VKDWLN+MS-UIGothic"/>
              </a:rPr>
              <a:t>防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2C4A1E"/>
                </a:solidFill>
                <a:latin typeface="SimSun"/>
                <a:cs typeface="SimSun"/>
              </a:rPr>
              <a:t>隐</a:t>
            </a:r>
            <a:r>
              <a:rPr sz="2000" spc="25">
                <a:solidFill>
                  <a:srgbClr val="2C4A1E"/>
                </a:solidFill>
                <a:latin typeface="VKDWLN+MS-UIGothic"/>
                <a:cs typeface="VKDWLN+MS-UIGothic"/>
              </a:rPr>
              <a:t>患排</a:t>
            </a:r>
            <a:r>
              <a:rPr sz="2000">
                <a:solidFill>
                  <a:srgbClr val="2C4A1E"/>
                </a:solidFill>
                <a:latin typeface="SimSun"/>
                <a:cs typeface="SimSun"/>
              </a:rPr>
              <a:t>查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2C4A1E"/>
                </a:solidFill>
                <a:latin typeface="SimSun"/>
                <a:cs typeface="SimSun"/>
              </a:rPr>
              <a:t>风险评</a:t>
            </a:r>
            <a:r>
              <a:rPr sz="2000">
                <a:solidFill>
                  <a:srgbClr val="2C4A1E"/>
                </a:solidFill>
                <a:latin typeface="VKDWLN+MS-UIGothic"/>
                <a:cs typeface="VKDWLN+MS-UIGothic"/>
              </a:rPr>
              <a:t>估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555304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VKDWLN+MS-UIGothic"/>
                <a:cs typeface="VKDWLN+MS-UIGothic"/>
              </a:rPr>
              <a:t>通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41400"/>
                </a:solidFill>
                <a:latin typeface="VKDWLN+MS-UIGothic"/>
                <a:cs typeface="VKDWLN+MS-UIGothic"/>
              </a:rPr>
              <a:t>采取技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41400"/>
                </a:solidFill>
                <a:latin typeface="VKDWLN+MS-UIGothic"/>
                <a:cs typeface="VKDWLN+MS-UIGothic"/>
              </a:rPr>
              <a:t>和管理措施，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41400"/>
                </a:solidFill>
                <a:latin typeface="VKDWLN+MS-UIGothic"/>
                <a:cs typeface="VKDWLN+MS-UIGothic"/>
              </a:rPr>
              <a:t>防事故的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41400"/>
                </a:solidFill>
                <a:latin typeface="VKDWLN+MS-UIGothic"/>
                <a:cs typeface="VKDWLN+MS-UIGothic"/>
              </a:rPr>
              <a:t>生，减少事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VKDWLN+MS-UIGothic"/>
                <a:cs typeface="VKDWLN+MS-UIGothic"/>
              </a:rPr>
              <a:t>故造成的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041400"/>
                </a:solidFill>
                <a:latin typeface="VKDWLN+MS-UIGothic"/>
                <a:cs typeface="VKDWLN+MS-UIGothic"/>
              </a:rPr>
              <a:t>失。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336229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VKDWLN+MS-UIGothic"/>
                <a:cs typeface="VKDWLN+MS-UIGothic"/>
              </a:rPr>
              <a:t>建立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隐</a:t>
            </a:r>
            <a:r>
              <a:rPr sz="1500">
                <a:solidFill>
                  <a:srgbClr val="041400"/>
                </a:solidFill>
                <a:latin typeface="VKDWLN+MS-UIGothic"/>
                <a:cs typeface="VKDWLN+MS-UIGothic"/>
              </a:rPr>
              <a:t>患排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查</a:t>
            </a:r>
            <a:r>
              <a:rPr sz="1500">
                <a:solidFill>
                  <a:srgbClr val="041400"/>
                </a:solidFill>
                <a:latin typeface="VKDWLN+MS-UIGothic"/>
                <a:cs typeface="VKDWLN+MS-UIGothic"/>
              </a:rPr>
              <a:t>机制，定期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41400"/>
                </a:solidFill>
                <a:latin typeface="VKDWLN+MS-UIGothic"/>
                <a:cs typeface="VKDWLN+MS-UIGothic"/>
              </a:rPr>
              <a:t>生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产设备</a:t>
            </a:r>
            <a:r>
              <a:rPr sz="1500">
                <a:solidFill>
                  <a:srgbClr val="041400"/>
                </a:solidFill>
                <a:latin typeface="VKDWLN+MS-UIGothic"/>
                <a:cs typeface="VKDWLN+MS-UIGothic"/>
              </a:rPr>
              <a:t>、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041400"/>
                </a:solidFill>
                <a:latin typeface="VKDWLN+MS-UIGothic"/>
                <a:cs typeface="VKDWLN+MS-UIGothic"/>
              </a:rPr>
              <a:t>施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41400"/>
                </a:solidFill>
                <a:latin typeface="VKDWLN+MS-UIGothic"/>
                <a:cs typeface="VKDWLN+MS-UIGothic"/>
              </a:rPr>
              <a:t>行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检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查</a:t>
            </a:r>
            <a:r>
              <a:rPr sz="1500">
                <a:solidFill>
                  <a:srgbClr val="041400"/>
                </a:solidFill>
                <a:latin typeface="VKDWLN+MS-UIGothic"/>
                <a:cs typeface="VKDWLN+MS-UIGothic"/>
              </a:rPr>
              <a:t>，及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时发现</a:t>
            </a:r>
            <a:r>
              <a:rPr sz="1500">
                <a:solidFill>
                  <a:srgbClr val="041400"/>
                </a:solidFill>
                <a:latin typeface="VKDWLN+MS-UIGothic"/>
                <a:cs typeface="VKDWLN+MS-UIGothic"/>
              </a:rPr>
              <a:t>和消除事故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隐</a:t>
            </a:r>
            <a:r>
              <a:rPr sz="1500">
                <a:solidFill>
                  <a:srgbClr val="041400"/>
                </a:solidFill>
                <a:latin typeface="VKDWLN+MS-UIGothic"/>
                <a:cs typeface="VKDWLN+MS-UIGothic"/>
              </a:rPr>
              <a:t>患。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41400"/>
                </a:solidFill>
                <a:latin typeface="VKDWLN+MS-UIGothic"/>
                <a:cs typeface="VKDWLN+MS-UIGothic"/>
              </a:rPr>
              <a:t>生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产过</a:t>
            </a:r>
            <a:r>
              <a:rPr sz="1500">
                <a:solidFill>
                  <a:srgbClr val="041400"/>
                </a:solidFill>
                <a:latin typeface="VKDWLN+MS-UIGothic"/>
                <a:cs typeface="VKDWLN+MS-UIGothic"/>
              </a:rPr>
              <a:t>程中可能存在的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VKDWLN+MS-UIGothic"/>
                <a:cs typeface="VKDWLN+MS-UIGothic"/>
              </a:rPr>
              <a:t>危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041400"/>
                </a:solidFill>
                <a:latin typeface="VKDWLN+MS-UIGothic"/>
                <a:cs typeface="VKDWLN+MS-UIGothic"/>
              </a:rPr>
              <a:t>因素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41400"/>
                </a:solidFill>
                <a:latin typeface="VKDWLN+MS-UIGothic"/>
                <a:cs typeface="VKDWLN+MS-UIGothic"/>
              </a:rPr>
              <a:t>行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41400"/>
                </a:solidFill>
                <a:latin typeface="VKDWLN+MS-UIGothic"/>
                <a:cs typeface="VKDWLN+MS-UIGothic"/>
              </a:rPr>
              <a:t>估，确定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VKDWLN+MS-UIGothic"/>
                <a:cs typeface="VKDWLN+MS-UIGothic"/>
              </a:rPr>
              <a:t>危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041400"/>
                </a:solidFill>
                <a:latin typeface="VKDWLN+MS-UIGothic"/>
                <a:cs typeface="VKDWLN+MS-UIGothic"/>
              </a:rPr>
              <a:t>等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041400"/>
                </a:solidFill>
                <a:latin typeface="VKDWLN+MS-UIGothic"/>
                <a:cs typeface="VKDWLN+MS-UIGothic"/>
              </a:rPr>
              <a:t>，制定相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41400"/>
                </a:solidFill>
                <a:latin typeface="VKDWLN+MS-UIGothic"/>
                <a:cs typeface="VKDWLN+MS-UIGothic"/>
              </a:rPr>
              <a:t>的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预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VKDWLN+MS-UIGothic"/>
                <a:cs typeface="VKDWLN+MS-UIGothic"/>
              </a:rPr>
              <a:t>防措施。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VKDWLN+MS-UIGothic"/>
                <a:cs typeface="VKDWLN+MS-UIGothic"/>
              </a:rPr>
              <a:t>科学管理原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 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C4A1E"/>
                </a:solidFill>
                <a:latin typeface="VKDWLN+MS-UIGothic"/>
                <a:cs typeface="VKDWLN+MS-UIGothic"/>
              </a:rPr>
              <a:t>科学</a:t>
            </a:r>
            <a:r>
              <a:rPr sz="2300" spc="25">
                <a:solidFill>
                  <a:srgbClr val="2C4A1E"/>
                </a:solidFill>
                <a:latin typeface="SimSun"/>
                <a:cs typeface="SimSun"/>
              </a:rPr>
              <a:t>规</a:t>
            </a:r>
            <a:r>
              <a:rPr sz="2300">
                <a:solidFill>
                  <a:srgbClr val="2C4A1E"/>
                </a:solidFill>
                <a:latin typeface="VKDWLN+MS-UIGothic"/>
                <a:cs typeface="VKDWLN+MS-UIGothic"/>
              </a:rPr>
              <a:t>划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C4A1E"/>
                </a:solidFill>
                <a:latin typeface="SimSun"/>
                <a:cs typeface="SimSun"/>
              </a:rPr>
              <a:t>标</a:t>
            </a:r>
            <a:r>
              <a:rPr sz="2300" spc="25">
                <a:solidFill>
                  <a:srgbClr val="2C4A1E"/>
                </a:solidFill>
                <a:latin typeface="VKDWLN+MS-UIGothic"/>
                <a:cs typeface="VKDWLN+MS-UIGothic"/>
              </a:rPr>
              <a:t>准化管理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C4A1E"/>
                </a:solidFill>
                <a:latin typeface="VKDWLN+MS-UIGothic"/>
                <a:cs typeface="VKDWLN+MS-UIGothic"/>
              </a:rPr>
              <a:t>信息化手段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5553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VKDWLN+MS-UIGothic"/>
                <a:cs typeface="VKDWLN+MS-UIGothic"/>
              </a:rPr>
              <a:t>根据企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业实际</a:t>
            </a:r>
            <a:r>
              <a:rPr sz="1500">
                <a:solidFill>
                  <a:srgbClr val="041400"/>
                </a:solidFill>
                <a:latin typeface="VKDWLN+MS-UIGothic"/>
                <a:cs typeface="VKDWLN+MS-UIGothic"/>
              </a:rPr>
              <a:t>情况，制定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VKDWLN+MS-UIGothic"/>
                <a:cs typeface="VKDWLN+MS-UIGothic"/>
              </a:rPr>
              <a:t>科学合理的安全生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产规</a:t>
            </a:r>
            <a:r>
              <a:rPr sz="1500">
                <a:solidFill>
                  <a:srgbClr val="041400"/>
                </a:solidFill>
                <a:latin typeface="VKDWLN+MS-UIGothic"/>
                <a:cs typeface="VKDWLN+MS-UIGothic"/>
              </a:rPr>
              <a:t>划，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VKDWLN+MS-UIGothic"/>
                <a:cs typeface="VKDWLN+MS-UIGothic"/>
              </a:rPr>
              <a:t>明确目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41400"/>
                </a:solidFill>
                <a:latin typeface="VKDWLN+MS-UIGothic"/>
                <a:cs typeface="VKDWLN+MS-UIGothic"/>
              </a:rPr>
              <a:t>和任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41400"/>
                </a:solidFill>
                <a:latin typeface="VKDWLN+MS-UIGothic"/>
                <a:cs typeface="VKDWLN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3362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VKDWLN+MS-UIGothic"/>
                <a:cs typeface="VKDWLN+MS-UIGothic"/>
              </a:rPr>
              <a:t>建立安全生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产标</a:t>
            </a:r>
            <a:r>
              <a:rPr sz="1500">
                <a:solidFill>
                  <a:srgbClr val="041400"/>
                </a:solidFill>
                <a:latin typeface="VKDWLN+MS-UIGothic"/>
                <a:cs typeface="VKDWLN+MS-UIGothic"/>
              </a:rPr>
              <a:t>准体系，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VKDWLN+MS-UIGothic"/>
                <a:cs typeface="VKDWLN+MS-UIGothic"/>
              </a:rPr>
              <a:t>推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进标</a:t>
            </a:r>
            <a:r>
              <a:rPr sz="1500">
                <a:solidFill>
                  <a:srgbClr val="041400"/>
                </a:solidFill>
                <a:latin typeface="VKDWLN+MS-UIGothic"/>
                <a:cs typeface="VKDWLN+MS-UIGothic"/>
              </a:rPr>
              <a:t>准化管理，提高安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VKDWLN+MS-UIGothic"/>
                <a:cs typeface="VKDWLN+MS-UIGothic"/>
              </a:rPr>
              <a:t>全管理水平。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3362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VKDWLN+MS-UIGothic"/>
                <a:cs typeface="VKDWLN+MS-UIGothic"/>
              </a:rPr>
              <a:t>运用信息化手段，建立安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VKDWLN+MS-UIGothic"/>
                <a:cs typeface="VKDWLN+MS-UIGothic"/>
              </a:rPr>
              <a:t>全生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41400"/>
                </a:solidFill>
                <a:latin typeface="VKDWLN+MS-UIGothic"/>
                <a:cs typeface="VKDWLN+MS-UIGothic"/>
              </a:rPr>
              <a:t>管理信息系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41400"/>
                </a:solidFill>
                <a:latin typeface="VKDWLN+MS-UIGothic"/>
                <a:cs typeface="VKDWLN+MS-UIGothic"/>
              </a:rPr>
              <a:t>，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实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41400"/>
                </a:solidFill>
                <a:latin typeface="VKDWLN+MS-UIGothic"/>
                <a:cs typeface="VKDWLN+MS-UIGothic"/>
              </a:rPr>
              <a:t>信息共享和快速响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41400"/>
                </a:solidFill>
                <a:latin typeface="VKDWLN+MS-UIGothic"/>
                <a:cs typeface="VKDWLN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综</a:t>
            </a:r>
            <a:r>
              <a:rPr sz="3000">
                <a:solidFill>
                  <a:srgbClr val="2C4A1E"/>
                </a:solidFill>
                <a:latin typeface="VKDWLN+MS-UIGothic"/>
                <a:cs typeface="VKDWLN+MS-UIGothic"/>
              </a:rPr>
              <a:t>合治理原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VKDWLN+MS-UIGothic"/>
                <a:cs typeface="VKDWLN+MS-UIGothic"/>
              </a:rPr>
              <a:t>政府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监</a:t>
            </a:r>
            <a:r>
              <a:rPr sz="2000">
                <a:solidFill>
                  <a:srgbClr val="FFFDFD"/>
                </a:solidFill>
                <a:latin typeface="VKDWLN+MS-UIGothic"/>
                <a:cs typeface="VKDWLN+MS-UIGothic"/>
              </a:rPr>
              <a:t>管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VKDWLN+MS-UIGothic"/>
                <a:cs typeface="VKDWLN+MS-UIGothic"/>
              </a:rPr>
              <a:t>社会参与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999730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KDWLN+MS-UIGothic"/>
                <a:cs typeface="VKDWLN+MS-UIGothic"/>
              </a:rPr>
              <a:t>鼓励社会各界参与安全生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VKDWLN+MS-UIGothic"/>
                <a:cs typeface="VKDWLN+MS-UIGothic"/>
              </a:rPr>
              <a:t>管理，加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DFD"/>
                </a:solidFill>
                <a:latin typeface="VKDWLN+MS-UIGothic"/>
                <a:cs typeface="VKDWLN+MS-UIGothic"/>
              </a:rPr>
              <a:t>社会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监</a:t>
            </a:r>
            <a:r>
              <a:rPr sz="1500">
                <a:solidFill>
                  <a:srgbClr val="FFFDFD"/>
                </a:solidFill>
                <a:latin typeface="VKDWLN+MS-UIGothic"/>
                <a:cs typeface="VKDWLN+MS-UIGothic"/>
              </a:rPr>
              <a:t>督，形成全社会共同关注安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KDWLN+MS-UIGothic"/>
                <a:cs typeface="VKDWLN+MS-UIGothic"/>
              </a:rPr>
              <a:t>全生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VKDWLN+MS-UIGothic"/>
                <a:cs typeface="VKDWLN+MS-UIGothic"/>
              </a:rPr>
              <a:t>的良好氛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FFFDFD"/>
                </a:solidFill>
                <a:latin typeface="VKDWLN+MS-UIGothic"/>
                <a:cs typeface="VKDWLN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09675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KDWLN+MS-UIGothic"/>
                <a:cs typeface="VKDWLN+MS-UIGothic"/>
              </a:rPr>
              <a:t>政府加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强对</a:t>
            </a:r>
            <a:r>
              <a:rPr sz="1500">
                <a:solidFill>
                  <a:srgbClr val="FFFDFD"/>
                </a:solidFill>
                <a:latin typeface="VKDWLN+MS-UIGothic"/>
                <a:cs typeface="VKDWLN+MS-UIGothic"/>
              </a:rPr>
              <a:t>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VKDWLN+MS-UIGothic"/>
                <a:cs typeface="VKDWLN+MS-UIGothic"/>
              </a:rPr>
              <a:t>安全生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VKDWLN+MS-UIGothic"/>
                <a:cs typeface="VKDWLN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监</a:t>
            </a:r>
            <a:r>
              <a:rPr sz="1500">
                <a:solidFill>
                  <a:srgbClr val="FFFDFD"/>
                </a:solidFill>
                <a:latin typeface="VKDWLN+MS-UIGothic"/>
                <a:cs typeface="VKDWLN+MS-UIGothic"/>
              </a:rPr>
              <a:t>管，落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DFD"/>
                </a:solidFill>
                <a:latin typeface="VKDWLN+MS-UIGothic"/>
                <a:cs typeface="VKDWLN+MS-UIGothic"/>
              </a:rPr>
              <a:t>安全生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产责</a:t>
            </a:r>
            <a:r>
              <a:rPr sz="1500">
                <a:solidFill>
                  <a:srgbClr val="FFFDFD"/>
                </a:solidFill>
                <a:latin typeface="VKDWLN+MS-UIGothic"/>
                <a:cs typeface="VKDWLN+MS-UIGothic"/>
              </a:rPr>
              <a:t>任制，确保安全生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VKDWLN+MS-UIGothic"/>
                <a:cs typeface="VKDWLN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02884" y="385371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VKDWLN+MS-UIGothic"/>
                <a:cs typeface="VKDWLN+MS-UIGothic"/>
              </a:rPr>
              <a:t>企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2000" spc="25">
                <a:solidFill>
                  <a:srgbClr val="FFFDFD"/>
                </a:solidFill>
                <a:latin typeface="VKDWLN+MS-UIGothic"/>
                <a:cs typeface="VKDWLN+MS-UIGothic"/>
              </a:rPr>
              <a:t>主体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责</a:t>
            </a:r>
            <a:r>
              <a:rPr sz="2000">
                <a:solidFill>
                  <a:srgbClr val="FFFDFD"/>
                </a:solidFill>
                <a:latin typeface="VKDWLN+MS-UIGothic"/>
                <a:cs typeface="VKDWLN+MS-UIGothic"/>
              </a:rPr>
              <a:t>任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KDWLN+MS-UIGothic"/>
                <a:cs typeface="VKDWLN+MS-UIGothic"/>
              </a:rPr>
              <a:t>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VKDWLN+MS-UIGothic"/>
                <a:cs typeface="VKDWLN+MS-UIGothic"/>
              </a:rPr>
              <a:t>作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VKDWLN+MS-UIGothic"/>
                <a:cs typeface="VKDWLN+MS-UIGothic"/>
              </a:rPr>
              <a:t>安全生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产责</a:t>
            </a:r>
            <a:r>
              <a:rPr sz="1500">
                <a:solidFill>
                  <a:srgbClr val="FFFDFD"/>
                </a:solidFill>
                <a:latin typeface="VKDWLN+MS-UIGothic"/>
                <a:cs typeface="VKDWLN+MS-UIGothic"/>
              </a:rPr>
              <a:t>任主体，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VKDWLN+MS-UIGothic"/>
                <a:cs typeface="VKDWLN+MS-UIGothic"/>
              </a:rPr>
              <a:t>建立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KDWLN+MS-UIGothic"/>
                <a:cs typeface="VKDWLN+MS-UIGothic"/>
              </a:rPr>
              <a:t>健全安全生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VKDWLN+MS-UIGothic"/>
                <a:cs typeface="VKDWLN+MS-UIGothic"/>
              </a:rPr>
              <a:t>管理制度，加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强员</a:t>
            </a:r>
            <a:r>
              <a:rPr sz="1500">
                <a:solidFill>
                  <a:srgbClr val="FFFDFD"/>
                </a:solidFill>
                <a:latin typeface="VKDWLN+MS-UIGothic"/>
                <a:cs typeface="VKDWLN+MS-UIGothic"/>
              </a:rPr>
              <a:t>工培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FFFDFD"/>
                </a:solidFill>
                <a:latin typeface="VKDWLN+MS-UIGothic"/>
                <a:cs typeface="VKDWLN+MS-UIGothic"/>
              </a:rPr>
              <a:t>，提高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DFD"/>
                </a:solidFill>
                <a:latin typeface="VKDWLN+MS-UIGothic"/>
                <a:cs typeface="VKDWLN+MS-UIGothic"/>
              </a:rPr>
              <a:t>工安全意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DFD"/>
                </a:solidFill>
                <a:latin typeface="VKDWLN+MS-UIGothic"/>
                <a:cs typeface="VKDWLN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67105" y="1734434"/>
            <a:ext cx="2568957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2C4A1E"/>
                </a:solidFill>
                <a:latin typeface="KLVKSO+SLOLQQ+MicrosoftYaHei-Bold"/>
                <a:cs typeface="KLVKSO+SLOLQQ+MicrosoftYaHei-Bold"/>
              </a:rPr>
              <a:t>PART</a:t>
            </a:r>
            <a:r>
              <a:rPr sz="3300" spc="1364">
                <a:solidFill>
                  <a:srgbClr val="2C4A1E"/>
                </a:solidFill>
                <a:latin typeface="KLVKSO+SLOLQQ+MicrosoftYaHei-Bold"/>
                <a:cs typeface="KLVKSO+SLOLQQ+MicrosoftYaHei-Bold"/>
              </a:rPr>
              <a:t> </a:t>
            </a:r>
            <a:r>
              <a:rPr sz="3300">
                <a:solidFill>
                  <a:srgbClr val="2C4A1E"/>
                </a:solidFill>
                <a:latin typeface="KLVKSO+SLOLQQ+MicrosoftYaHei-Bold"/>
                <a:cs typeface="KLVKSO+SLOLQQ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97585" y="2562836"/>
            <a:ext cx="7229475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2C4A1E"/>
                </a:solidFill>
                <a:latin typeface="VKDWLN+MS-UIGothic"/>
                <a:cs typeface="VKDWLN+MS-UIGothic"/>
              </a:rPr>
              <a:t>安全生</a:t>
            </a:r>
            <a:r>
              <a:rPr sz="4500">
                <a:solidFill>
                  <a:srgbClr val="2C4A1E"/>
                </a:solidFill>
                <a:latin typeface="SimSun"/>
                <a:cs typeface="SimSun"/>
              </a:rPr>
              <a:t>产</a:t>
            </a:r>
            <a:r>
              <a:rPr sz="4500">
                <a:solidFill>
                  <a:srgbClr val="2C4A1E"/>
                </a:solidFill>
                <a:latin typeface="VKDWLN+MS-UIGothic"/>
                <a:cs typeface="VKDWLN+MS-UIGothic"/>
              </a:rPr>
              <a:t>管理的主要内容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VKDWLN+MS-UIGothic"/>
                <a:cs typeface="VKDWLN+MS-UIGothic"/>
              </a:rPr>
              <a:t>安全生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产责</a:t>
            </a:r>
            <a:r>
              <a:rPr sz="3000">
                <a:solidFill>
                  <a:srgbClr val="2C4A1E"/>
                </a:solidFill>
                <a:latin typeface="VKDWLN+MS-UIGothic"/>
                <a:cs typeface="VKDWLN+MS-UIGothic"/>
              </a:rPr>
              <a:t>任制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5429394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VKDWLN+MS-UIGothic"/>
                <a:cs typeface="VKDWLN+MS-UIGothic"/>
              </a:rPr>
              <a:t>明确各</a:t>
            </a:r>
            <a:r>
              <a:rPr sz="2300" spc="23">
                <a:solidFill>
                  <a:srgbClr val="FFFFFF"/>
                </a:solidFill>
                <a:latin typeface="SimSun"/>
                <a:cs typeface="SimSun"/>
              </a:rPr>
              <a:t>级</a:t>
            </a:r>
            <a:r>
              <a:rPr sz="2300" spc="25">
                <a:solidFill>
                  <a:srgbClr val="FFFFFF"/>
                </a:solidFill>
                <a:latin typeface="VKDWLN+MS-UIGothic"/>
                <a:cs typeface="VKDWLN+MS-UIGothic"/>
              </a:rPr>
              <a:t>管理人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2300" spc="25">
                <a:solidFill>
                  <a:srgbClr val="FFFFFF"/>
                </a:solidFill>
                <a:latin typeface="VKDWLN+MS-UIGothic"/>
                <a:cs typeface="VKDWLN+MS-UIGothic"/>
              </a:rPr>
              <a:t>和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2300" spc="25">
                <a:solidFill>
                  <a:srgbClr val="FFFFFF"/>
                </a:solidFill>
                <a:latin typeface="VKDWLN+MS-UIGothic"/>
                <a:cs typeface="VKDWLN+MS-UIGothic"/>
              </a:rPr>
              <a:t>工的安全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职责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76839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KDWLN+MS-UIGothic"/>
                <a:cs typeface="VKDWLN+MS-UIGothic"/>
              </a:rPr>
              <a:t>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VKDWLN+MS-UIGothic"/>
                <a:cs typeface="VKDWLN+MS-UIGothic"/>
              </a:rPr>
              <a:t>制定安全生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产责</a:t>
            </a:r>
            <a:r>
              <a:rPr sz="1350">
                <a:solidFill>
                  <a:srgbClr val="FFFFFF"/>
                </a:solidFill>
                <a:latin typeface="VKDWLN+MS-UIGothic"/>
                <a:cs typeface="VKDWLN+MS-UIGothic"/>
              </a:rPr>
              <a:t>任制，明确各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级</a:t>
            </a:r>
            <a:r>
              <a:rPr sz="1350">
                <a:solidFill>
                  <a:srgbClr val="FFFFFF"/>
                </a:solidFill>
                <a:latin typeface="VKDWLN+MS-UIGothic"/>
                <a:cs typeface="VKDWLN+MS-UIGothic"/>
              </a:rPr>
              <a:t>管理人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FFF"/>
                </a:solidFill>
                <a:latin typeface="VKDWLN+MS-UIGothic"/>
                <a:cs typeface="VKDWLN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FFF"/>
                </a:solidFill>
                <a:latin typeface="VKDWLN+MS-UIGothic"/>
                <a:cs typeface="VKDWLN+MS-UIGothic"/>
              </a:rPr>
              <a:t>工在安全生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VKDWLN+MS-UIGothic"/>
                <a:cs typeface="VKDWLN+MS-UIGothic"/>
              </a:rPr>
              <a:t>中的具体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职责</a:t>
            </a:r>
            <a:r>
              <a:rPr sz="1350">
                <a:solidFill>
                  <a:srgbClr val="FFFFFF"/>
                </a:solidFill>
                <a:latin typeface="VKDWLN+MS-UIGothic"/>
                <a:cs typeface="VKDWLN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KDWLN+MS-UIGothic"/>
                <a:cs typeface="VKDWLN+MS-UIGothic"/>
              </a:rPr>
              <a:t>确保每个人都能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FFFFFF"/>
                </a:solidFill>
                <a:latin typeface="VKDWLN+MS-UIGothic"/>
                <a:cs typeface="VKDWLN+MS-UIGothic"/>
              </a:rPr>
              <a:t>承担起相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VKDWLN+MS-UIGothic"/>
                <a:cs typeface="VKDWLN+MS-UIGothic"/>
              </a:rPr>
              <a:t>的安全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责</a:t>
            </a:r>
            <a:r>
              <a:rPr sz="1350">
                <a:solidFill>
                  <a:srgbClr val="FFFFFF"/>
                </a:solidFill>
                <a:latin typeface="VKDWLN+MS-UIGothic"/>
                <a:cs typeface="VKDWLN+MS-UIGothic"/>
              </a:rPr>
              <a:t>任。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407129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VKDWLN+MS-UIGothic"/>
                <a:cs typeface="VKDWLN+MS-UIGothic"/>
              </a:rPr>
              <a:t>建立安全生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产责</a:t>
            </a:r>
            <a:r>
              <a:rPr sz="2300" spc="25">
                <a:solidFill>
                  <a:srgbClr val="FFFFFF"/>
                </a:solidFill>
                <a:latin typeface="VKDWLN+MS-UIGothic"/>
                <a:cs typeface="VKDWLN+MS-UIGothic"/>
              </a:rPr>
              <a:t>任考核机制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83462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KDWLN+MS-UIGothic"/>
                <a:cs typeface="VKDWLN+MS-UIGothic"/>
              </a:rPr>
              <a:t>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VKDWLN+MS-UIGothic"/>
                <a:cs typeface="VKDWLN+MS-UIGothic"/>
              </a:rPr>
              <a:t>定期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VKDWLN+MS-UIGothic"/>
                <a:cs typeface="VKDWLN+MS-UIGothic"/>
              </a:rPr>
              <a:t>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级</a:t>
            </a:r>
            <a:r>
              <a:rPr sz="1350">
                <a:solidFill>
                  <a:srgbClr val="FFFFFF"/>
                </a:solidFill>
                <a:latin typeface="VKDWLN+MS-UIGothic"/>
                <a:cs typeface="VKDWLN+MS-UIGothic"/>
              </a:rPr>
              <a:t>管理人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FFF"/>
                </a:solidFill>
                <a:latin typeface="VKDWLN+MS-UIGothic"/>
                <a:cs typeface="VKDWLN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FFF"/>
                </a:solidFill>
                <a:latin typeface="VKDWLN+MS-UIGothic"/>
                <a:cs typeface="VKDWLN+MS-UIGothic"/>
              </a:rPr>
              <a:t>工的安全生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产责</a:t>
            </a:r>
            <a:r>
              <a:rPr sz="1350">
                <a:solidFill>
                  <a:srgbClr val="FFFFFF"/>
                </a:solidFill>
                <a:latin typeface="VKDWLN+MS-UIGothic"/>
                <a:cs typeface="VKDWLN+MS-UIGothic"/>
              </a:rPr>
              <a:t>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VKDWLN+MS-UIGothic"/>
                <a:cs typeface="VKDWLN+MS-UIGothic"/>
              </a:rPr>
              <a:t>行考核，及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时发现</a:t>
            </a:r>
            <a:r>
              <a:rPr sz="1350">
                <a:solidFill>
                  <a:srgbClr val="FFFFFF"/>
                </a:solidFill>
                <a:latin typeface="VKDWLN+MS-UIGothic"/>
                <a:cs typeface="VKDWLN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纠</a:t>
            </a:r>
            <a:r>
              <a:rPr sz="1350">
                <a:solidFill>
                  <a:srgbClr val="FFFFFF"/>
                </a:solidFill>
                <a:latin typeface="VKDWLN+MS-UIGothic"/>
                <a:cs typeface="VKDWLN+MS-UIGothic"/>
              </a:rPr>
              <a:t>正存在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KDWLN+MS-UIGothic"/>
                <a:cs typeface="VKDWLN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FFFFFF"/>
                </a:solidFill>
                <a:latin typeface="VKDWLN+MS-UIGothic"/>
                <a:cs typeface="VKDWLN+MS-UIGothic"/>
              </a:rPr>
              <a:t>，确保安全生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产责</a:t>
            </a:r>
            <a:r>
              <a:rPr sz="1350">
                <a:solidFill>
                  <a:srgbClr val="FFFFFF"/>
                </a:solidFill>
                <a:latin typeface="VKDWLN+MS-UIGothic"/>
                <a:cs typeface="VKDWLN+MS-UIGothic"/>
              </a:rPr>
              <a:t>任制的落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FFFFFF"/>
                </a:solidFill>
                <a:latin typeface="VKDWLN+MS-UIGothic"/>
                <a:cs typeface="VKDWLN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VKDWLN+MS-UIGothic"/>
                <a:cs typeface="VKDWLN+MS-UIGothic"/>
              </a:rPr>
              <a:t>安全教育培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 训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144000" y="2004055"/>
            <a:ext cx="18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2C4A1E"/>
                </a:solidFill>
                <a:latin typeface="VKDWLN+MS-UIGothic"/>
                <a:cs typeface="VKDWLN+MS-UIGothic"/>
              </a:rPr>
              <a:t>开展安全意</a:t>
            </a:r>
            <a:r>
              <a:rPr sz="1550" spc="25">
                <a:solidFill>
                  <a:srgbClr val="2C4A1E"/>
                </a:solidFill>
                <a:latin typeface="SimSun"/>
                <a:cs typeface="SimSun"/>
              </a:rPr>
              <a:t>识</a:t>
            </a:r>
            <a:r>
              <a:rPr sz="1550" spc="25">
                <a:solidFill>
                  <a:srgbClr val="2C4A1E"/>
                </a:solidFill>
                <a:latin typeface="VKDWLN+MS-UIGothic"/>
                <a:cs typeface="VKDWLN+MS-UIGothic"/>
              </a:rPr>
              <a:t>教育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891276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VKDWLN+MS-UIGothic"/>
                <a:cs typeface="VKDWLN+MS-UIGothic"/>
              </a:rPr>
              <a:t>通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41400"/>
                </a:solidFill>
                <a:latin typeface="VKDWLN+MS-UIGothic"/>
                <a:cs typeface="VKDWLN+MS-UIGothic"/>
              </a:rPr>
              <a:t>开展安全意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41400"/>
                </a:solidFill>
                <a:latin typeface="VKDWLN+MS-UIGothic"/>
                <a:cs typeface="VKDWLN+MS-UIGothic"/>
              </a:rPr>
              <a:t>教育，提高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员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VKDWLN+MS-UIGothic"/>
                <a:cs typeface="VKDWLN+MS-UIGothic"/>
              </a:rPr>
              <a:t>工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41400"/>
                </a:solidFill>
                <a:latin typeface="VKDWLN+MS-UIGothic"/>
                <a:cs typeface="VKDWLN+MS-UIGothic"/>
              </a:rPr>
              <a:t>安全生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41400"/>
                </a:solidFill>
                <a:latin typeface="VKDWLN+MS-UIGothic"/>
                <a:cs typeface="VKDWLN+MS-UIGothic"/>
              </a:rPr>
              <a:t>的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认识</a:t>
            </a:r>
            <a:r>
              <a:rPr sz="1350">
                <a:solidFill>
                  <a:srgbClr val="041400"/>
                </a:solidFill>
                <a:latin typeface="VKDWLN+MS-UIGothic"/>
                <a:cs typeface="VKDWLN+MS-UIGothic"/>
              </a:rPr>
              <a:t>和重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视</a:t>
            </a:r>
            <a:r>
              <a:rPr sz="1350">
                <a:solidFill>
                  <a:srgbClr val="041400"/>
                </a:solidFill>
                <a:latin typeface="VKDWLN+MS-UIGothic"/>
                <a:cs typeface="VKDWLN+MS-UIGothic"/>
              </a:rPr>
              <a:t>程度，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VKDWLN+MS-UIGothic"/>
                <a:cs typeface="VKDWLN+MS-UIGothic"/>
              </a:rPr>
              <a:t>增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强员</a:t>
            </a:r>
            <a:r>
              <a:rPr sz="1350">
                <a:solidFill>
                  <a:srgbClr val="041400"/>
                </a:solidFill>
                <a:latin typeface="VKDWLN+MS-UIGothic"/>
                <a:cs typeface="VKDWLN+MS-UIGothic"/>
              </a:rPr>
              <a:t>工的安全意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41400"/>
                </a:solidFill>
                <a:latin typeface="VKDWLN+MS-UIGothic"/>
                <a:cs typeface="VKDWLN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144000" y="4147815"/>
            <a:ext cx="18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2C4A1E"/>
                </a:solidFill>
                <a:latin typeface="VKDWLN+MS-UIGothic"/>
                <a:cs typeface="VKDWLN+MS-UIGothic"/>
              </a:rPr>
              <a:t>培</a:t>
            </a:r>
            <a:r>
              <a:rPr sz="1550" spc="25">
                <a:solidFill>
                  <a:srgbClr val="2C4A1E"/>
                </a:solidFill>
                <a:latin typeface="SimSun"/>
                <a:cs typeface="SimSun"/>
              </a:rPr>
              <a:t>训</a:t>
            </a:r>
            <a:r>
              <a:rPr sz="1550" spc="25">
                <a:solidFill>
                  <a:srgbClr val="2C4A1E"/>
                </a:solidFill>
                <a:latin typeface="VKDWLN+MS-UIGothic"/>
                <a:cs typeface="VKDWLN+MS-UIGothic"/>
              </a:rPr>
              <a:t>安全操作技能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VKDWLN+MS-UIGothic"/>
                <a:cs typeface="VKDWLN+MS-UIGothic"/>
              </a:rPr>
              <a:t>通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41400"/>
                </a:solidFill>
                <a:latin typeface="VKDWLN+MS-UIGothic"/>
                <a:cs typeface="VKDWLN+MS-UIGothic"/>
              </a:rPr>
              <a:t>培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训员</a:t>
            </a:r>
            <a:r>
              <a:rPr sz="1350">
                <a:solidFill>
                  <a:srgbClr val="041400"/>
                </a:solidFill>
                <a:latin typeface="VKDWLN+MS-UIGothic"/>
                <a:cs typeface="VKDWLN+MS-UIGothic"/>
              </a:rPr>
              <a:t>工的安全操作技能，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VKDWLN+MS-UIGothic"/>
                <a:cs typeface="VKDWLN+MS-UIGothic"/>
              </a:rPr>
              <a:t>使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41400"/>
                </a:solidFill>
                <a:latin typeface="VKDWLN+MS-UIGothic"/>
                <a:cs typeface="VKDWLN+MS-UIGothic"/>
              </a:rPr>
              <a:t>工能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41400"/>
                </a:solidFill>
                <a:latin typeface="VKDWLN+MS-UIGothic"/>
                <a:cs typeface="VKDWLN+MS-UIGothic"/>
              </a:rPr>
              <a:t>熟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练</a:t>
            </a:r>
            <a:r>
              <a:rPr sz="1350">
                <a:solidFill>
                  <a:srgbClr val="041400"/>
                </a:solidFill>
                <a:latin typeface="VKDWLN+MS-UIGothic"/>
                <a:cs typeface="VKDWLN+MS-UIGothic"/>
              </a:rPr>
              <a:t>掌握各种安全操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VKDWLN+MS-UIGothic"/>
                <a:cs typeface="VKDWLN+MS-UIGothic"/>
              </a:rPr>
              <a:t>作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41400"/>
                </a:solidFill>
                <a:latin typeface="VKDWLN+MS-UIGothic"/>
                <a:cs typeface="VKDWLN+MS-UIGothic"/>
              </a:rPr>
              <a:t>程和技能，避免因操作不当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41400"/>
                </a:solidFill>
                <a:latin typeface="VKDWLN+MS-UIGothic"/>
                <a:cs typeface="VKDWLN+MS-UIGothic"/>
              </a:rPr>
              <a:t>致的安全事故。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https://d.book118.com/938043007074006030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VKDWLN+MS-UIGothic</vt:lpstr>
      <vt:lpstr>SimSun</vt:lpstr>
      <vt:lpstr>Times New Roman</vt:lpstr>
      <vt:lpstr>THIRMN+QGFQAC+ArialMT</vt:lpstr>
      <vt:lpstr>KLVKSO+SLOLQQ+MicrosoftYaHei-Bold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2024-09-07T02:37:45.318</cp:lastPrinted>
  <dcterms:created xsi:type="dcterms:W3CDTF">2024-09-06T18:37:45Z</dcterms:created>
  <dcterms:modified xsi:type="dcterms:W3CDTF">2024-09-06T18:37:46Z</dcterms:modified>
</cp:coreProperties>
</file>