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69353A-E300-493F-92D2-7ED18B6F2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F2674-ED3F-41DF-958E-789E001FF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E0DA28-585C-424B-B8A0-44ED4068A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21FD95-A719-43B3-BFDD-33BB622B55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53A458-3FB4-4012-B6A2-C6B0A51E81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E2BC26-D230-47D4-83BC-5A30892ACA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15AF15-84CD-41C4-AFB9-4576C53A41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0C1D42-21E7-4F72-88DF-6662FBBDC7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D1C48-D8E7-4B10-8E69-4F23AB76C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3CAA2-F75D-43AF-8E47-AD62A8D81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5DEC4-794E-4886-810D-0268D4A42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4507703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汇报人：&lt;XXX&gt;</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schemeClr>
                </a:solidFill>
                <a:latin typeface="Microsoft Yahei"/>
                <a:ea typeface="Microsoft Yahei"/>
                <a:cs typeface="Microsoft Yahei"/>
              </a:rPr>
              <a:t>2024-01-09</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solidFill>
                <a:latin typeface="Microsoft Yahei"/>
                <a:ea typeface="Microsoft Yahei"/>
                <a:cs typeface="Microsoft Yahei"/>
              </a:rPr>
              <a:t>试述产品调价策略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solidFill>
                <a:latin typeface="Microsoft Yahei"/>
                <a:ea typeface="Microsoft Yahei"/>
                <a:cs typeface="Microsoft Yahei"/>
              </a:rPr>
              <a:t>产品调价策略概述</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产品调价策略的类型</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产品调价策略的实施</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产品调价策略的评估与优化</a:t>
            </a:r>
          </a:p>
          <a:p>
            <a:pPr marL="203200" lvl="0" indent="-203200">
              <a:lnSpc>
                <a:spcPct val="180000"/>
              </a:lnSpc>
              <a:buFont typeface="Arial"/>
              <a:buChar char="•"/>
            </a:pPr>
            <a:r>
              <a:rPr lang="en-US" sz="2025" b="1">
                <a:solidFill>
                  <a:schemeClr val="dk1"/>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产品调价策略概述</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产品调价的定义</a:t>
            </a:r>
          </a:p>
        </p:txBody>
      </p:sp>
      <p:sp>
        <p:nvSpPr>
          <p:cNvPr id="24" name="TextBox 24"/>
          <p:cNvSpPr txBox="1"/>
          <p:nvPr/>
        </p:nvSpPr>
        <p:spPr>
          <a:xfrm>
            <a:off x="454963" y="1156764"/>
            <a:ext cx="7520622" cy="19465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产品调价是指企业根据市场需求、成本变动、竞争状况等因素，对产品价格进行调整的行为。</a:t>
            </a:r>
          </a:p>
        </p:txBody>
      </p:sp>
      <p:sp>
        <p:nvSpPr>
          <p:cNvPr id="25" name="TextBox 25"/>
          <p:cNvSpPr txBox="1"/>
          <p:nvPr/>
        </p:nvSpPr>
        <p:spPr>
          <a:xfrm>
            <a:off x="4153723" y="4220054"/>
            <a:ext cx="7520622" cy="19465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产品调价可以包括涨价、降价、价格调整等多种形式，是企业营销策略的重要组成部分。</a:t>
            </a:r>
          </a:p>
        </p:txBody>
      </p:sp>
      <p:pic>
        <p:nvPicPr>
          <p:cNvPr id="26" name="Picture 26"/>
          <p:cNvPicPr>
            <a:picLocks noChangeAspect="1"/>
          </p:cNvPicPr>
          <p:nvPr/>
        </p:nvPicPr>
        <p:blipFill>
          <a:blip r:embed="rId2"/>
          <a:stretch>
            <a:fillRect/>
          </a:stretch>
        </p:blipFill>
        <p:spPr>
          <a:xfrm>
            <a:off x="0" y="0"/>
            <a:ext cx="14798029" cy="6858000"/>
          </a:xfrm>
          <a:prstGeom prst="rect">
            <a:avLst/>
          </a:prstGeom>
        </p:spPr>
      </p:pic>
      <p:pic>
        <p:nvPicPr>
          <p:cNvPr id="27" name="Picture 27"/>
          <p:cNvPicPr>
            <a:picLocks noChangeAspect="1"/>
          </p:cNvPicPr>
          <p:nvPr/>
        </p:nvPicPr>
        <p:blipFill>
          <a:blip r:embed="rId3"/>
          <a:srcRect l="6444" r="6444"/>
          <a:stretch>
            <a:fillRect/>
          </a:stretch>
        </p:blipFill>
        <p:spPr>
          <a:xfrm>
            <a:off x="9048606" y="874695"/>
            <a:ext cx="2745886" cy="2639930"/>
          </a:xfrm>
          <a:prstGeom prst="ellipse">
            <a:avLst/>
          </a:prstGeom>
        </p:spPr>
      </p:pic>
      <p:pic>
        <p:nvPicPr>
          <p:cNvPr id="28" name="Picture 28"/>
          <p:cNvPicPr>
            <a:picLocks noChangeAspect="1"/>
          </p:cNvPicPr>
          <p:nvPr/>
        </p:nvPicPr>
        <p:blipFill>
          <a:blip r:embed="rId4"/>
          <a:srcRect l="8333" r="8333"/>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产品调价的目的和意义</a:t>
            </a:r>
          </a:p>
        </p:txBody>
      </p:sp>
      <p:sp>
        <p:nvSpPr>
          <p:cNvPr id="23" name="Freeform 23"/>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rcRect t="668" b="668"/>
          <a:stretch>
            <a:fillRect/>
          </a:stretch>
        </p:blipFill>
        <p:spPr>
          <a:xfrm>
            <a:off x="4901338" y="2257609"/>
            <a:ext cx="2386669" cy="2355913"/>
          </a:xfrm>
          <a:prstGeom prst="rect">
            <a:avLst/>
          </a:prstGeom>
          <a:ln w="12668"/>
        </p:spPr>
      </p:pic>
      <p:sp>
        <p:nvSpPr>
          <p:cNvPr id="43" name="TextBox 43"/>
          <p:cNvSpPr txBox="1"/>
          <p:nvPr/>
        </p:nvSpPr>
        <p:spPr>
          <a:xfrm>
            <a:off x="653186" y="142854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增加销售额和市场份额</a:t>
            </a:r>
          </a:p>
        </p:txBody>
      </p:sp>
      <p:sp>
        <p:nvSpPr>
          <p:cNvPr id="44" name="TextBox 44"/>
          <p:cNvSpPr txBox="1"/>
          <p:nvPr/>
        </p:nvSpPr>
        <p:spPr>
          <a:xfrm>
            <a:off x="885016" y="1781107"/>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通过降价或促销活动，吸引更多消费者，提高销售额和市场占有率。</a:t>
            </a:r>
          </a:p>
        </p:txBody>
      </p:sp>
      <p:sp>
        <p:nvSpPr>
          <p:cNvPr id="45" name="TextBox 45"/>
          <p:cNvSpPr txBox="1"/>
          <p:nvPr/>
        </p:nvSpPr>
        <p:spPr>
          <a:xfrm>
            <a:off x="653186" y="3877672"/>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提升品牌形象</a:t>
            </a:r>
          </a:p>
        </p:txBody>
      </p:sp>
      <p:sp>
        <p:nvSpPr>
          <p:cNvPr id="46" name="TextBox 46"/>
          <p:cNvSpPr txBox="1"/>
          <p:nvPr/>
        </p:nvSpPr>
        <p:spPr>
          <a:xfrm>
            <a:off x="885016" y="4230233"/>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通过合理的价格定位，塑造品牌的高端或亲民形象，提升消费者认知度和忠诚度。</a:t>
            </a:r>
          </a:p>
        </p:txBody>
      </p:sp>
      <p:sp>
        <p:nvSpPr>
          <p:cNvPr id="47" name="TextBox 47"/>
          <p:cNvSpPr txBox="1"/>
          <p:nvPr/>
        </p:nvSpPr>
        <p:spPr>
          <a:xfrm>
            <a:off x="8276691" y="1360283"/>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提高利润率</a:t>
            </a:r>
          </a:p>
        </p:txBody>
      </p:sp>
      <p:sp>
        <p:nvSpPr>
          <p:cNvPr id="48" name="TextBox 48"/>
          <p:cNvSpPr txBox="1"/>
          <p:nvPr/>
        </p:nvSpPr>
        <p:spPr>
          <a:xfrm>
            <a:off x="8508521" y="1712845"/>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通过涨价或优化成本结构，增加企业的利润空间。</a:t>
            </a:r>
          </a:p>
        </p:txBody>
      </p:sp>
      <p:sp>
        <p:nvSpPr>
          <p:cNvPr id="49" name="TextBox 49"/>
          <p:cNvSpPr txBox="1"/>
          <p:nvPr/>
        </p:nvSpPr>
        <p:spPr>
          <a:xfrm>
            <a:off x="8276691" y="3809410"/>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应对市场变化</a:t>
            </a:r>
          </a:p>
        </p:txBody>
      </p:sp>
      <p:sp>
        <p:nvSpPr>
          <p:cNvPr id="50" name="TextBox 50"/>
          <p:cNvSpPr txBox="1"/>
          <p:nvPr/>
        </p:nvSpPr>
        <p:spPr>
          <a:xfrm>
            <a:off x="8508521" y="4161971"/>
            <a:ext cx="2931336"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根据市场需求、竞争状况等因素，调整产品价格以保持竞争优势。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solidFill>
                <a:latin typeface="Calibri Light"/>
                <a:ea typeface="Calibri Light"/>
                <a:cs typeface="Calibri Light"/>
              </a:rPr>
              <a:t>1</a:t>
            </a:r>
            <a:endParaRPr lang="en-US" sz="1100"/>
          </a:p>
        </p:txBody>
      </p:sp>
      <p:sp>
        <p:nvSpPr>
          <p:cNvPr id="4" name="AutoShape 4"/>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solidFill>
                <a:latin typeface="Calibri Light"/>
                <a:ea typeface="Calibri Light"/>
                <a:cs typeface="Calibri Light"/>
              </a:rPr>
              <a:t>4</a:t>
            </a:r>
            <a:endParaRPr lang="en-US" sz="1100"/>
          </a:p>
        </p:txBody>
      </p:sp>
      <p:sp>
        <p:nvSpPr>
          <p:cNvPr id="6" name="AutoShape 6"/>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solidFill>
                <a:latin typeface="Calibri Light"/>
                <a:ea typeface="Calibri Light"/>
                <a:cs typeface="Calibri Light"/>
              </a:rPr>
              <a:t>2</a:t>
            </a:r>
            <a:endParaRPr lang="en-US" sz="1100"/>
          </a:p>
        </p:txBody>
      </p:sp>
      <p:sp>
        <p:nvSpPr>
          <p:cNvPr id="7" name="AutoShape 7"/>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solidFill>
                <a:latin typeface="Calibri Light"/>
                <a:ea typeface="Calibri Light"/>
                <a:cs typeface="Calibri Light"/>
              </a:rPr>
              <a:t>3</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产品调价的影响因素</a:t>
            </a:r>
          </a:p>
        </p:txBody>
      </p:sp>
      <p:sp>
        <p:nvSpPr>
          <p:cNvPr id="29" name="Freeform 29"/>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358979" y="1463569"/>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市场供需关系</a:t>
            </a:r>
          </a:p>
        </p:txBody>
      </p:sp>
      <p:sp>
        <p:nvSpPr>
          <p:cNvPr id="31" name="TextBox 31"/>
          <p:cNvSpPr txBox="1"/>
          <p:nvPr/>
        </p:nvSpPr>
        <p:spPr>
          <a:xfrm>
            <a:off x="438456" y="1876743"/>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市场需求和供应状况是决定产品价格的重要因素，供大于求时降价，求大于供时涨价。</a:t>
            </a:r>
          </a:p>
        </p:txBody>
      </p:sp>
      <p:sp>
        <p:nvSpPr>
          <p:cNvPr id="32" name="TextBox 32"/>
          <p:cNvSpPr txBox="1"/>
          <p:nvPr/>
        </p:nvSpPr>
        <p:spPr>
          <a:xfrm>
            <a:off x="9248775" y="1020657"/>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成本变动</a:t>
            </a:r>
          </a:p>
        </p:txBody>
      </p:sp>
      <p:sp>
        <p:nvSpPr>
          <p:cNvPr id="33" name="TextBox 33"/>
          <p:cNvSpPr txBox="1"/>
          <p:nvPr/>
        </p:nvSpPr>
        <p:spPr>
          <a:xfrm>
            <a:off x="9328252" y="1433831"/>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产品成本是制定价格的基础，成本上涨时可能需要涨价，成本下降时则可以考虑降价。</a:t>
            </a:r>
          </a:p>
        </p:txBody>
      </p:sp>
      <p:sp>
        <p:nvSpPr>
          <p:cNvPr id="34" name="TextBox 34"/>
          <p:cNvSpPr txBox="1"/>
          <p:nvPr/>
        </p:nvSpPr>
        <p:spPr>
          <a:xfrm>
            <a:off x="9328252" y="3735303"/>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竞争状况</a:t>
            </a:r>
          </a:p>
        </p:txBody>
      </p:sp>
      <p:sp>
        <p:nvSpPr>
          <p:cNvPr id="35" name="TextBox 35"/>
          <p:cNvSpPr txBox="1"/>
          <p:nvPr/>
        </p:nvSpPr>
        <p:spPr>
          <a:xfrm>
            <a:off x="9407729" y="4148477"/>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竞争对手的价格策略、新产品上市、市场格局变化等都会对产品价格产生影响。</a:t>
            </a:r>
          </a:p>
        </p:txBody>
      </p:sp>
      <p:sp>
        <p:nvSpPr>
          <p:cNvPr id="36" name="TextBox 36"/>
          <p:cNvSpPr txBox="1"/>
          <p:nvPr/>
        </p:nvSpPr>
        <p:spPr>
          <a:xfrm>
            <a:off x="694339" y="4238625"/>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消费者心理</a:t>
            </a:r>
          </a:p>
        </p:txBody>
      </p:sp>
      <p:sp>
        <p:nvSpPr>
          <p:cNvPr id="37" name="TextBox 37"/>
          <p:cNvSpPr txBox="1"/>
          <p:nvPr/>
        </p:nvSpPr>
        <p:spPr>
          <a:xfrm>
            <a:off x="773817" y="465179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消费者对价格的敏感度和接受度也是企业制定价格策略时需要考虑的因素。</a:t>
            </a:r>
          </a:p>
        </p:txBody>
      </p:sp>
      <p:sp>
        <p:nvSpPr>
          <p:cNvPr id="38" name="Freeform 38"/>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产品调价策略的类型</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成本导向定价策略是以产品成本为基础，加上预期利润来确定价格的一种定价策略。</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成本导向定价策略是最早的定价策略之一，其基本思想是产品的价格应等于生产成本加上适当的利润。这种策略主要考虑产品的制造成本、管理费用、销售费用和利润等。</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成本导向定价策略的优点是简单易行，能够保证企业的利润水平。</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由于成本导向定价策略基于产品的实际成本，因此它能够保证企业的利润水平。此外，由于价格与成本直接相关，因此企业可以通过降低成本来提高利润。</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成本导向定价策略的缺点是忽视了市场需求和竞争状况，可能导致产品价格过高或过低。</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成本导向定价策略没有考虑市场需求和竞争状况，因此可能导致产品价格过高或过低。如果价格过高，可能会使消费者感到负担过重；如果价格过低，可能会导致消费者怀疑产品质量。</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成本导向定价策略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竞争导向定价策略是以市场上竞争对手的价格为基础来确定产品价格的一种定价策略。</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竞争导向定价策略的基本思想是，产品的价格应该与竞争对手的产品价格保持一致或略有优势。这种策略主要考虑竞争对手的产品价格、产品质量、品牌形象等因素。</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竞争导向定价策略的优点是能够根据市场需求和竞争状况及时调整价格，提高市场竞争力。</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由于竞争导向定价策略以竞争对手的价格为基础，因此它能够根据市场需求和竞争状况及时调整价格，提高市场竞争力。此外，由于价格与竞争对手的产品价格保持一致或略有优势，因此能够吸引更多的消费者。</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竞争导向定价策略的缺点是容易陷入价格战，导致利润水平下降。</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竞争导向定价策略容易导致价格战，因为企业为了获得市场份额，可能会不断降低产品价格。这会导致企业的利润水平下降，甚至出现亏损。此外，如果竞争对手采取非价格竞争手段，企业可能会陷入被动局面。</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竞争导向定价策略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价值导向定价策略是以消费者对产品价值的认知为基础来确定产品价格的一种定价策略。</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价值导向定价策略的基本思想是，产品的价格应该与消费者对产品价值的认知相符合。这种策略主要考虑产品的质量、功能、品牌形象、售后服务等因素。</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价值导向定价策略的优点是能够根据消费者的价值认知制定合理的价格，提高消费者满意度和忠诚度。</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价值导向定价策略能够根据消费者的价值认知制定合理的价格，提高消费者满意度和忠诚度。由于价格与消费者的价值认知相符合，因此能够更好地满足消费者的需求，提高市场份额。</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价值导向定价策略的缺点是需要对消费者价值认知进行准确评估，并且需要不断提高产品质量和服务水平以保持消费者对产品价值的认可。</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价值导向定价策略需要对消费者价值认知进行准确评估，这需要企业进行市场调研和数据分析。此外，企业需要不断提高产品质量和服务水平以保持消费者对产品价值的认可，这需要企业持续投入研发和改进生产流程。</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价值导向定价策略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产品调价策略的实施</a:t>
            </a:r>
          </a:p>
        </p:txBody>
      </p:sp>
      <p:sp>
        <p:nvSpPr>
          <p:cNvPr id="5" name="TextBox 5"/>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https://d.book118.com/938045077032006031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2024-09-08T01:20:20.100</cp:lastPrinted>
  <dcterms:created xsi:type="dcterms:W3CDTF">2024-09-07T17:20:20Z</dcterms:created>
  <dcterms:modified xsi:type="dcterms:W3CDTF">2024-09-07T17:20:22Z</dcterms:modified>
</cp:coreProperties>
</file>