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BBFC9-A358-473E-AB74-C7C3B5BA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9CDC2-21C3-47A0-B785-3642FD3B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E866F-F1D5-46B7-8E28-D32D816E0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8ADC7-E271-4D22-8559-384003C6D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C5BE4-526F-4A2C-A937-483770B9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48031-9ACC-4422-B433-66940AAA5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929E70-3C7F-4C52-92AB-4E8702D97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24DEF-1994-4A75-B737-C8DF28D38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9A8AD-4780-48D0-A750-6C386D59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184DA-215D-4281-9A47-330A52E9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537B1-51CA-4598-BE18-7786E80A9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117630" y="1559129"/>
            <a:ext cx="1898650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6B7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6B7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B7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6B7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B7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6B7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6B7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3094568"/>
            <a:ext cx="5549900" cy="27343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6B7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9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0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1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2024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348926" y="2070296"/>
            <a:ext cx="5683250" cy="1534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27300" marR="5080" indent="-2514600">
              <a:lnSpc>
                <a:spcPct val="100000"/>
              </a:lnSpc>
              <a:spcBef>
                <a:spcPts val="100"/>
              </a:spcBef>
            </a:pPr>
            <a:r>
              <a:rPr sz="4950" b="1" spc="-10">
                <a:solidFill>
                  <a:srgbClr val="1A1A1A"/>
                </a:solidFill>
                <a:latin typeface="微软雅黑"/>
                <a:cs typeface="微软雅黑"/>
              </a:rPr>
              <a:t>设施的可行性分析报</a:t>
            </a:r>
            <a:r>
              <a:rPr sz="4950" b="1" spc="-50">
                <a:solidFill>
                  <a:srgbClr val="1A1A1A"/>
                </a:solidFill>
                <a:latin typeface="微软雅黑"/>
                <a:cs typeface="微软雅黑"/>
              </a:rPr>
              <a:t>告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5439" y="376344"/>
            <a:ext cx="8432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FFFFFF"/>
                </a:solidFill>
                <a:latin typeface="微软雅黑"/>
                <a:cs typeface="微软雅黑"/>
              </a:rPr>
              <a:t>2023-</a:t>
            </a:r>
            <a:r>
              <a:rPr sz="1200" b="1" spc="-20">
                <a:solidFill>
                  <a:srgbClr val="FFFFFF"/>
                </a:solidFill>
                <a:latin typeface="微软雅黑"/>
                <a:cs typeface="微软雅黑"/>
              </a:rPr>
              <a:t>2026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69779" y="311511"/>
            <a:ext cx="5365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006B73"/>
                </a:solidFill>
                <a:latin typeface="微软雅黑"/>
                <a:cs typeface="微软雅黑"/>
              </a:rPr>
              <a:t>ONE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9931" y="312315"/>
            <a:ext cx="12795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006B73"/>
                </a:solidFill>
                <a:latin typeface="微软雅黑"/>
                <a:cs typeface="微软雅黑"/>
              </a:rPr>
              <a:t>KEEP</a:t>
            </a:r>
            <a:r>
              <a:rPr sz="1800" b="1" spc="-20">
                <a:solidFill>
                  <a:srgbClr val="006B73"/>
                </a:solidFill>
                <a:latin typeface="微软雅黑"/>
                <a:cs typeface="微软雅黑"/>
              </a:rPr>
              <a:t> VIEW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423964" y="6215380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916933" y="2340494"/>
            <a:ext cx="749300" cy="2011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4300"/>
              </a:lnSpc>
              <a:spcBef>
                <a:spcPts val="100"/>
              </a:spcBef>
            </a:pPr>
            <a:r>
              <a:rPr sz="5700" b="1" spc="-50">
                <a:latin typeface="微软雅黑"/>
                <a:cs typeface="微软雅黑"/>
              </a:rPr>
              <a:t>目录</a:t>
            </a:r>
            <a:endParaRPr sz="57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03647" y="2896889"/>
            <a:ext cx="252095" cy="1101725"/>
          </a:xfrm>
          <a:prstGeom prst="rect">
            <a:avLst/>
          </a:prstGeom>
        </p:spPr>
        <p:txBody>
          <a:bodyPr vert="vert" wrap="square" lIns="0" tIns="222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350" b="1" spc="-10"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34447" y="1300631"/>
            <a:ext cx="2362200" cy="3091815"/>
          </a:xfrm>
          <a:prstGeom prst="rect">
            <a:avLst/>
          </a:prstGeom>
        </p:spPr>
        <p:txBody>
          <a:bodyPr vert="horz" wrap="square" lIns="0" tIns="7810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6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latin typeface="微软雅黑"/>
                <a:cs typeface="微软雅黑"/>
              </a:rPr>
              <a:t>市场需求分析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latin typeface="微软雅黑"/>
                <a:cs typeface="微软雅黑"/>
              </a:rPr>
              <a:t>技术可行性分析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latin typeface="微软雅黑"/>
                <a:cs typeface="微软雅黑"/>
              </a:rPr>
              <a:t>经济可行性分析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5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latin typeface="微软雅黑"/>
                <a:cs typeface="微软雅黑"/>
              </a:rPr>
              <a:t>社会可行性分析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latin typeface="微软雅黑"/>
                <a:cs typeface="微软雅黑"/>
              </a:rPr>
              <a:t>环境可行性分析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57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latin typeface="微软雅黑"/>
                <a:cs typeface="微软雅黑"/>
              </a:rPr>
              <a:t>结论与建议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11799" y="3351220"/>
            <a:ext cx="1168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b="1" spc="-25">
                <a:latin typeface="微软雅黑"/>
                <a:cs typeface="微软雅黑"/>
              </a:rPr>
              <a:t>引言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0">
                <a:solidFill>
                  <a:srgbClr val="000000"/>
                </a:solidFill>
              </a:rPr>
              <a:t>PART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6610305" y="1510360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latin typeface="微软雅黑"/>
                <a:cs typeface="微软雅黑"/>
              </a:rPr>
              <a:t>01</a:t>
            </a:r>
            <a:endParaRPr sz="5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05056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报告背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景</a:t>
            </a:r>
            <a:endParaRPr sz="1550">
              <a:latin typeface="微软雅黑"/>
              <a:cs typeface="微软雅黑"/>
            </a:endParaRPr>
          </a:p>
          <a:p>
            <a:pPr marL="226060" marR="824865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随着经济的发展和社会的进步，设施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的需求不断增加。为了满足市场需求，提高经济效益和社会效益，有必要对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设施的可行性进行深入分析。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B73"/>
                </a:solidFill>
                <a:latin typeface="微软雅黑"/>
                <a:cs typeface="微软雅黑"/>
              </a:rPr>
              <a:t>报告目</a:t>
            </a:r>
            <a:r>
              <a:rPr sz="1550" b="1" spc="-50">
                <a:solidFill>
                  <a:srgbClr val="006B73"/>
                </a:solidFill>
                <a:latin typeface="微软雅黑"/>
                <a:cs typeface="微软雅黑"/>
              </a:rPr>
              <a:t>的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本报告旨在分析设施的可行性，包括市场需求、技术可行性、经济可行性等方面，为决策者提供科学依据。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52884" y="2055084"/>
            <a:ext cx="2476499" cy="24764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374796" y="2055084"/>
            <a:ext cx="2476499" cy="247649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338597" y="2093144"/>
            <a:ext cx="694690" cy="694690"/>
            <a:chOff x="3338597" y="2093144"/>
            <a:chExt cx="694690" cy="694690"/>
          </a:xfrm>
        </p:grpSpPr>
        <p:sp>
          <p:nvSpPr>
            <p:cNvPr id="5" name="object 5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09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4" y="14094"/>
                  </a:lnTo>
                  <a:lnTo>
                    <a:pt x="283708" y="3609"/>
                  </a:lnTo>
                  <a:lnTo>
                    <a:pt x="332897" y="0"/>
                  </a:lnTo>
                  <a:lnTo>
                    <a:pt x="382091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006B7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001A1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532725" y="2292905"/>
              <a:ext cx="306705" cy="294640"/>
            </a:xfrm>
            <a:custGeom>
              <a:rect l="l" t="t" r="r" b="b"/>
              <a:pathLst>
                <a:path w="306704" h="294639">
                  <a:moveTo>
                    <a:pt x="20404" y="13969"/>
                  </a:moveTo>
                  <a:lnTo>
                    <a:pt x="10224" y="13969"/>
                  </a:lnTo>
                  <a:lnTo>
                    <a:pt x="10224" y="1269"/>
                  </a:lnTo>
                  <a:lnTo>
                    <a:pt x="12467" y="0"/>
                  </a:lnTo>
                  <a:lnTo>
                    <a:pt x="18117" y="0"/>
                  </a:lnTo>
                  <a:lnTo>
                    <a:pt x="20404" y="1269"/>
                  </a:lnTo>
                  <a:lnTo>
                    <a:pt x="20404" y="13969"/>
                  </a:lnTo>
                  <a:close/>
                </a:path>
                <a:path w="306704" h="294639">
                  <a:moveTo>
                    <a:pt x="172287" y="96519"/>
                  </a:moveTo>
                  <a:lnTo>
                    <a:pt x="160995" y="96519"/>
                  </a:lnTo>
                  <a:lnTo>
                    <a:pt x="193507" y="38100"/>
                  </a:lnTo>
                  <a:lnTo>
                    <a:pt x="190548" y="34289"/>
                  </a:lnTo>
                  <a:lnTo>
                    <a:pt x="188799" y="29210"/>
                  </a:lnTo>
                  <a:lnTo>
                    <a:pt x="188799" y="24130"/>
                  </a:lnTo>
                  <a:lnTo>
                    <a:pt x="190806" y="13969"/>
                  </a:lnTo>
                  <a:lnTo>
                    <a:pt x="196277" y="6350"/>
                  </a:lnTo>
                  <a:lnTo>
                    <a:pt x="204388" y="1269"/>
                  </a:lnTo>
                  <a:lnTo>
                    <a:pt x="214316" y="0"/>
                  </a:lnTo>
                  <a:lnTo>
                    <a:pt x="224225" y="1269"/>
                  </a:lnTo>
                  <a:lnTo>
                    <a:pt x="232338" y="6350"/>
                  </a:lnTo>
                  <a:lnTo>
                    <a:pt x="237820" y="13969"/>
                  </a:lnTo>
                  <a:lnTo>
                    <a:pt x="239833" y="24130"/>
                  </a:lnTo>
                  <a:lnTo>
                    <a:pt x="239833" y="29210"/>
                  </a:lnTo>
                  <a:lnTo>
                    <a:pt x="238174" y="34289"/>
                  </a:lnTo>
                  <a:lnTo>
                    <a:pt x="235348" y="38100"/>
                  </a:lnTo>
                  <a:lnTo>
                    <a:pt x="240526" y="44450"/>
                  </a:lnTo>
                  <a:lnTo>
                    <a:pt x="201266" y="44450"/>
                  </a:lnTo>
                  <a:lnTo>
                    <a:pt x="172287" y="96519"/>
                  </a:lnTo>
                  <a:close/>
                </a:path>
                <a:path w="306704" h="294639">
                  <a:moveTo>
                    <a:pt x="28342" y="24130"/>
                  </a:moveTo>
                  <a:lnTo>
                    <a:pt x="2287" y="24130"/>
                  </a:lnTo>
                  <a:lnTo>
                    <a:pt x="0" y="21589"/>
                  </a:lnTo>
                  <a:lnTo>
                    <a:pt x="0" y="16510"/>
                  </a:lnTo>
                  <a:lnTo>
                    <a:pt x="2287" y="13969"/>
                  </a:lnTo>
                  <a:lnTo>
                    <a:pt x="28342" y="13969"/>
                  </a:lnTo>
                  <a:lnTo>
                    <a:pt x="30629" y="16510"/>
                  </a:lnTo>
                  <a:lnTo>
                    <a:pt x="30629" y="21589"/>
                  </a:lnTo>
                  <a:lnTo>
                    <a:pt x="28342" y="24130"/>
                  </a:lnTo>
                  <a:close/>
                </a:path>
                <a:path w="306704" h="294639">
                  <a:moveTo>
                    <a:pt x="20404" y="38100"/>
                  </a:moveTo>
                  <a:lnTo>
                    <a:pt x="10224" y="38100"/>
                  </a:lnTo>
                  <a:lnTo>
                    <a:pt x="10224" y="24130"/>
                  </a:lnTo>
                  <a:lnTo>
                    <a:pt x="20404" y="24130"/>
                  </a:lnTo>
                  <a:lnTo>
                    <a:pt x="20404" y="38100"/>
                  </a:lnTo>
                  <a:close/>
                </a:path>
                <a:path w="306704" h="294639">
                  <a:moveTo>
                    <a:pt x="28342" y="48260"/>
                  </a:moveTo>
                  <a:lnTo>
                    <a:pt x="2287" y="48260"/>
                  </a:lnTo>
                  <a:lnTo>
                    <a:pt x="0" y="45719"/>
                  </a:lnTo>
                  <a:lnTo>
                    <a:pt x="0" y="40639"/>
                  </a:lnTo>
                  <a:lnTo>
                    <a:pt x="2287" y="38100"/>
                  </a:lnTo>
                  <a:lnTo>
                    <a:pt x="28342" y="38100"/>
                  </a:lnTo>
                  <a:lnTo>
                    <a:pt x="30629" y="40639"/>
                  </a:lnTo>
                  <a:lnTo>
                    <a:pt x="30629" y="45719"/>
                  </a:lnTo>
                  <a:lnTo>
                    <a:pt x="28342" y="48260"/>
                  </a:lnTo>
                  <a:close/>
                </a:path>
                <a:path w="306704" h="294639">
                  <a:moveTo>
                    <a:pt x="219338" y="48260"/>
                  </a:moveTo>
                  <a:lnTo>
                    <a:pt x="209517" y="48260"/>
                  </a:lnTo>
                  <a:lnTo>
                    <a:pt x="205123" y="46989"/>
                  </a:lnTo>
                  <a:lnTo>
                    <a:pt x="201266" y="44450"/>
                  </a:lnTo>
                  <a:lnTo>
                    <a:pt x="227949" y="44450"/>
                  </a:lnTo>
                  <a:lnTo>
                    <a:pt x="224002" y="46989"/>
                  </a:lnTo>
                  <a:lnTo>
                    <a:pt x="219338" y="48260"/>
                  </a:lnTo>
                  <a:close/>
                </a:path>
                <a:path w="306704" h="294639">
                  <a:moveTo>
                    <a:pt x="280642" y="127000"/>
                  </a:moveTo>
                  <a:lnTo>
                    <a:pt x="270714" y="125730"/>
                  </a:lnTo>
                  <a:lnTo>
                    <a:pt x="262603" y="119380"/>
                  </a:lnTo>
                  <a:lnTo>
                    <a:pt x="257132" y="111760"/>
                  </a:lnTo>
                  <a:lnTo>
                    <a:pt x="255125" y="102869"/>
                  </a:lnTo>
                  <a:lnTo>
                    <a:pt x="255125" y="96519"/>
                  </a:lnTo>
                  <a:lnTo>
                    <a:pt x="257636" y="90169"/>
                  </a:lnTo>
                  <a:lnTo>
                    <a:pt x="261717" y="86360"/>
                  </a:lnTo>
                  <a:lnTo>
                    <a:pt x="261403" y="86360"/>
                  </a:lnTo>
                  <a:lnTo>
                    <a:pt x="227949" y="44450"/>
                  </a:lnTo>
                  <a:lnTo>
                    <a:pt x="240526" y="44450"/>
                  </a:lnTo>
                  <a:lnTo>
                    <a:pt x="269521" y="80010"/>
                  </a:lnTo>
                  <a:lnTo>
                    <a:pt x="290551" y="80010"/>
                  </a:lnTo>
                  <a:lnTo>
                    <a:pt x="298664" y="85089"/>
                  </a:lnTo>
                  <a:lnTo>
                    <a:pt x="304146" y="92710"/>
                  </a:lnTo>
                  <a:lnTo>
                    <a:pt x="306159" y="102869"/>
                  </a:lnTo>
                  <a:lnTo>
                    <a:pt x="304146" y="111760"/>
                  </a:lnTo>
                  <a:lnTo>
                    <a:pt x="298664" y="119380"/>
                  </a:lnTo>
                  <a:lnTo>
                    <a:pt x="290551" y="125730"/>
                  </a:lnTo>
                  <a:lnTo>
                    <a:pt x="280642" y="127000"/>
                  </a:lnTo>
                  <a:close/>
                </a:path>
                <a:path w="306704" h="294639">
                  <a:moveTo>
                    <a:pt x="20404" y="63500"/>
                  </a:moveTo>
                  <a:lnTo>
                    <a:pt x="10224" y="63500"/>
                  </a:lnTo>
                  <a:lnTo>
                    <a:pt x="10224" y="48260"/>
                  </a:lnTo>
                  <a:lnTo>
                    <a:pt x="20404" y="48260"/>
                  </a:lnTo>
                  <a:lnTo>
                    <a:pt x="20404" y="63500"/>
                  </a:lnTo>
                  <a:close/>
                </a:path>
                <a:path w="306704" h="294639">
                  <a:moveTo>
                    <a:pt x="21525" y="161289"/>
                  </a:moveTo>
                  <a:lnTo>
                    <a:pt x="10224" y="161289"/>
                  </a:lnTo>
                  <a:lnTo>
                    <a:pt x="10224" y="147319"/>
                  </a:lnTo>
                  <a:lnTo>
                    <a:pt x="2287" y="147319"/>
                  </a:lnTo>
                  <a:lnTo>
                    <a:pt x="0" y="144780"/>
                  </a:lnTo>
                  <a:lnTo>
                    <a:pt x="0" y="139700"/>
                  </a:lnTo>
                  <a:lnTo>
                    <a:pt x="2287" y="137160"/>
                  </a:lnTo>
                  <a:lnTo>
                    <a:pt x="26593" y="137160"/>
                  </a:lnTo>
                  <a:lnTo>
                    <a:pt x="55563" y="96519"/>
                  </a:lnTo>
                  <a:lnTo>
                    <a:pt x="52738" y="92710"/>
                  </a:lnTo>
                  <a:lnTo>
                    <a:pt x="51034" y="87630"/>
                  </a:lnTo>
                  <a:lnTo>
                    <a:pt x="51034" y="82550"/>
                  </a:lnTo>
                  <a:lnTo>
                    <a:pt x="53040" y="73660"/>
                  </a:lnTo>
                  <a:lnTo>
                    <a:pt x="58511" y="66039"/>
                  </a:lnTo>
                  <a:lnTo>
                    <a:pt x="66623" y="59689"/>
                  </a:lnTo>
                  <a:lnTo>
                    <a:pt x="76551" y="58419"/>
                  </a:lnTo>
                  <a:lnTo>
                    <a:pt x="86459" y="59689"/>
                  </a:lnTo>
                  <a:lnTo>
                    <a:pt x="94573" y="66039"/>
                  </a:lnTo>
                  <a:lnTo>
                    <a:pt x="100055" y="73660"/>
                  </a:lnTo>
                  <a:lnTo>
                    <a:pt x="102068" y="82550"/>
                  </a:lnTo>
                  <a:lnTo>
                    <a:pt x="102068" y="85089"/>
                  </a:lnTo>
                  <a:lnTo>
                    <a:pt x="101664" y="87630"/>
                  </a:lnTo>
                  <a:lnTo>
                    <a:pt x="101081" y="88900"/>
                  </a:lnTo>
                  <a:lnTo>
                    <a:pt x="119916" y="97789"/>
                  </a:lnTo>
                  <a:lnTo>
                    <a:pt x="96507" y="97789"/>
                  </a:lnTo>
                  <a:lnTo>
                    <a:pt x="91843" y="104139"/>
                  </a:lnTo>
                  <a:lnTo>
                    <a:pt x="63097" y="104139"/>
                  </a:lnTo>
                  <a:lnTo>
                    <a:pt x="21525" y="161289"/>
                  </a:lnTo>
                  <a:close/>
                </a:path>
                <a:path w="306704" h="294639">
                  <a:moveTo>
                    <a:pt x="28342" y="73660"/>
                  </a:moveTo>
                  <a:lnTo>
                    <a:pt x="2287" y="73660"/>
                  </a:lnTo>
                  <a:lnTo>
                    <a:pt x="0" y="71119"/>
                  </a:lnTo>
                  <a:lnTo>
                    <a:pt x="0" y="66039"/>
                  </a:lnTo>
                  <a:lnTo>
                    <a:pt x="2287" y="63500"/>
                  </a:lnTo>
                  <a:lnTo>
                    <a:pt x="28342" y="63500"/>
                  </a:lnTo>
                  <a:lnTo>
                    <a:pt x="30629" y="66039"/>
                  </a:lnTo>
                  <a:lnTo>
                    <a:pt x="30629" y="71119"/>
                  </a:lnTo>
                  <a:lnTo>
                    <a:pt x="28342" y="73660"/>
                  </a:lnTo>
                  <a:close/>
                </a:path>
                <a:path w="306704" h="294639">
                  <a:moveTo>
                    <a:pt x="20404" y="87630"/>
                  </a:moveTo>
                  <a:lnTo>
                    <a:pt x="10224" y="87630"/>
                  </a:lnTo>
                  <a:lnTo>
                    <a:pt x="10224" y="73660"/>
                  </a:lnTo>
                  <a:lnTo>
                    <a:pt x="20404" y="73660"/>
                  </a:lnTo>
                  <a:lnTo>
                    <a:pt x="20404" y="87630"/>
                  </a:lnTo>
                  <a:close/>
                </a:path>
                <a:path w="306704" h="294639">
                  <a:moveTo>
                    <a:pt x="290551" y="80010"/>
                  </a:moveTo>
                  <a:lnTo>
                    <a:pt x="269655" y="80010"/>
                  </a:lnTo>
                  <a:lnTo>
                    <a:pt x="272974" y="78739"/>
                  </a:lnTo>
                  <a:lnTo>
                    <a:pt x="276696" y="77469"/>
                  </a:lnTo>
                  <a:lnTo>
                    <a:pt x="280642" y="77469"/>
                  </a:lnTo>
                  <a:lnTo>
                    <a:pt x="290551" y="80010"/>
                  </a:lnTo>
                  <a:close/>
                </a:path>
                <a:path w="306704" h="294639">
                  <a:moveTo>
                    <a:pt x="28342" y="97789"/>
                  </a:moveTo>
                  <a:lnTo>
                    <a:pt x="2287" y="97789"/>
                  </a:lnTo>
                  <a:lnTo>
                    <a:pt x="0" y="95250"/>
                  </a:lnTo>
                  <a:lnTo>
                    <a:pt x="0" y="90169"/>
                  </a:lnTo>
                  <a:lnTo>
                    <a:pt x="2287" y="87630"/>
                  </a:lnTo>
                  <a:lnTo>
                    <a:pt x="28342" y="87630"/>
                  </a:lnTo>
                  <a:lnTo>
                    <a:pt x="30629" y="90169"/>
                  </a:lnTo>
                  <a:lnTo>
                    <a:pt x="30629" y="95250"/>
                  </a:lnTo>
                  <a:lnTo>
                    <a:pt x="28342" y="97789"/>
                  </a:lnTo>
                  <a:close/>
                </a:path>
                <a:path w="306704" h="294639">
                  <a:moveTo>
                    <a:pt x="169460" y="101600"/>
                  </a:moveTo>
                  <a:lnTo>
                    <a:pt x="127988" y="101600"/>
                  </a:lnTo>
                  <a:lnTo>
                    <a:pt x="132697" y="96519"/>
                  </a:lnTo>
                  <a:lnTo>
                    <a:pt x="139827" y="92710"/>
                  </a:lnTo>
                  <a:lnTo>
                    <a:pt x="152743" y="92710"/>
                  </a:lnTo>
                  <a:lnTo>
                    <a:pt x="157183" y="93980"/>
                  </a:lnTo>
                  <a:lnTo>
                    <a:pt x="160995" y="96519"/>
                  </a:lnTo>
                  <a:lnTo>
                    <a:pt x="172287" y="96519"/>
                  </a:lnTo>
                  <a:lnTo>
                    <a:pt x="169460" y="101600"/>
                  </a:lnTo>
                  <a:close/>
                </a:path>
                <a:path w="306704" h="294639">
                  <a:moveTo>
                    <a:pt x="20404" y="113030"/>
                  </a:moveTo>
                  <a:lnTo>
                    <a:pt x="10224" y="113030"/>
                  </a:lnTo>
                  <a:lnTo>
                    <a:pt x="10224" y="97789"/>
                  </a:lnTo>
                  <a:lnTo>
                    <a:pt x="20404" y="97789"/>
                  </a:lnTo>
                  <a:lnTo>
                    <a:pt x="20404" y="113030"/>
                  </a:lnTo>
                  <a:close/>
                </a:path>
                <a:path w="306704" h="294639">
                  <a:moveTo>
                    <a:pt x="147989" y="142239"/>
                  </a:moveTo>
                  <a:lnTo>
                    <a:pt x="138062" y="139700"/>
                  </a:lnTo>
                  <a:lnTo>
                    <a:pt x="129950" y="134619"/>
                  </a:lnTo>
                  <a:lnTo>
                    <a:pt x="124479" y="127000"/>
                  </a:lnTo>
                  <a:lnTo>
                    <a:pt x="122472" y="116839"/>
                  </a:lnTo>
                  <a:lnTo>
                    <a:pt x="122472" y="115569"/>
                  </a:lnTo>
                  <a:lnTo>
                    <a:pt x="122876" y="113030"/>
                  </a:lnTo>
                  <a:lnTo>
                    <a:pt x="123414" y="110489"/>
                  </a:lnTo>
                  <a:lnTo>
                    <a:pt x="96507" y="97789"/>
                  </a:lnTo>
                  <a:lnTo>
                    <a:pt x="119916" y="97789"/>
                  </a:lnTo>
                  <a:lnTo>
                    <a:pt x="127988" y="101600"/>
                  </a:lnTo>
                  <a:lnTo>
                    <a:pt x="169460" y="101600"/>
                  </a:lnTo>
                  <a:lnTo>
                    <a:pt x="168753" y="102869"/>
                  </a:lnTo>
                  <a:lnTo>
                    <a:pt x="171713" y="106680"/>
                  </a:lnTo>
                  <a:lnTo>
                    <a:pt x="173461" y="111760"/>
                  </a:lnTo>
                  <a:lnTo>
                    <a:pt x="173461" y="116839"/>
                  </a:lnTo>
                  <a:lnTo>
                    <a:pt x="171455" y="127000"/>
                  </a:lnTo>
                  <a:lnTo>
                    <a:pt x="165989" y="134619"/>
                  </a:lnTo>
                  <a:lnTo>
                    <a:pt x="157891" y="139700"/>
                  </a:lnTo>
                  <a:lnTo>
                    <a:pt x="147989" y="142239"/>
                  </a:lnTo>
                  <a:close/>
                </a:path>
                <a:path w="306704" h="294639">
                  <a:moveTo>
                    <a:pt x="84668" y="107950"/>
                  </a:moveTo>
                  <a:lnTo>
                    <a:pt x="71573" y="107950"/>
                  </a:lnTo>
                  <a:lnTo>
                    <a:pt x="66999" y="106680"/>
                  </a:lnTo>
                  <a:lnTo>
                    <a:pt x="63097" y="104139"/>
                  </a:lnTo>
                  <a:lnTo>
                    <a:pt x="91843" y="104139"/>
                  </a:lnTo>
                  <a:lnTo>
                    <a:pt x="84668" y="107950"/>
                  </a:lnTo>
                  <a:close/>
                </a:path>
                <a:path w="306704" h="294639">
                  <a:moveTo>
                    <a:pt x="28342" y="121919"/>
                  </a:moveTo>
                  <a:lnTo>
                    <a:pt x="2287" y="121919"/>
                  </a:lnTo>
                  <a:lnTo>
                    <a:pt x="0" y="120650"/>
                  </a:lnTo>
                  <a:lnTo>
                    <a:pt x="0" y="114300"/>
                  </a:lnTo>
                  <a:lnTo>
                    <a:pt x="2287" y="113030"/>
                  </a:lnTo>
                  <a:lnTo>
                    <a:pt x="28342" y="113030"/>
                  </a:lnTo>
                  <a:lnTo>
                    <a:pt x="30629" y="114300"/>
                  </a:lnTo>
                  <a:lnTo>
                    <a:pt x="30629" y="120650"/>
                  </a:lnTo>
                  <a:lnTo>
                    <a:pt x="28342" y="121919"/>
                  </a:lnTo>
                  <a:close/>
                </a:path>
                <a:path w="306704" h="294639">
                  <a:moveTo>
                    <a:pt x="20404" y="137160"/>
                  </a:moveTo>
                  <a:lnTo>
                    <a:pt x="10224" y="137160"/>
                  </a:lnTo>
                  <a:lnTo>
                    <a:pt x="10224" y="121919"/>
                  </a:lnTo>
                  <a:lnTo>
                    <a:pt x="20404" y="121919"/>
                  </a:lnTo>
                  <a:lnTo>
                    <a:pt x="20404" y="137160"/>
                  </a:lnTo>
                  <a:close/>
                </a:path>
                <a:path w="306704" h="294639">
                  <a:moveTo>
                    <a:pt x="120933" y="212089"/>
                  </a:moveTo>
                  <a:lnTo>
                    <a:pt x="105297" y="212089"/>
                  </a:lnTo>
                  <a:lnTo>
                    <a:pt x="158438" y="168910"/>
                  </a:lnTo>
                  <a:lnTo>
                    <a:pt x="161097" y="160019"/>
                  </a:lnTo>
                  <a:lnTo>
                    <a:pt x="166623" y="153669"/>
                  </a:lnTo>
                  <a:lnTo>
                    <a:pt x="174368" y="148589"/>
                  </a:lnTo>
                  <a:lnTo>
                    <a:pt x="183686" y="147319"/>
                  </a:lnTo>
                  <a:lnTo>
                    <a:pt x="192865" y="148589"/>
                  </a:lnTo>
                  <a:lnTo>
                    <a:pt x="200543" y="152400"/>
                  </a:lnTo>
                  <a:lnTo>
                    <a:pt x="206093" y="160019"/>
                  </a:lnTo>
                  <a:lnTo>
                    <a:pt x="208889" y="168910"/>
                  </a:lnTo>
                  <a:lnTo>
                    <a:pt x="228924" y="179069"/>
                  </a:lnTo>
                  <a:lnTo>
                    <a:pt x="207858" y="179069"/>
                  </a:lnTo>
                  <a:lnTo>
                    <a:pt x="207137" y="180339"/>
                  </a:lnTo>
                  <a:lnTo>
                    <a:pt x="160008" y="180339"/>
                  </a:lnTo>
                  <a:lnTo>
                    <a:pt x="120933" y="212089"/>
                  </a:lnTo>
                  <a:close/>
                </a:path>
                <a:path w="306704" h="294639">
                  <a:moveTo>
                    <a:pt x="28342" y="171450"/>
                  </a:moveTo>
                  <a:lnTo>
                    <a:pt x="2287" y="171450"/>
                  </a:lnTo>
                  <a:lnTo>
                    <a:pt x="0" y="168910"/>
                  </a:lnTo>
                  <a:lnTo>
                    <a:pt x="0" y="163830"/>
                  </a:lnTo>
                  <a:lnTo>
                    <a:pt x="2287" y="161289"/>
                  </a:lnTo>
                  <a:lnTo>
                    <a:pt x="28342" y="161289"/>
                  </a:lnTo>
                  <a:lnTo>
                    <a:pt x="30629" y="163830"/>
                  </a:lnTo>
                  <a:lnTo>
                    <a:pt x="30629" y="168910"/>
                  </a:lnTo>
                  <a:lnTo>
                    <a:pt x="28342" y="171450"/>
                  </a:lnTo>
                  <a:close/>
                </a:path>
                <a:path w="306704" h="294639">
                  <a:moveTo>
                    <a:pt x="20404" y="186689"/>
                  </a:moveTo>
                  <a:lnTo>
                    <a:pt x="10224" y="186689"/>
                  </a:lnTo>
                  <a:lnTo>
                    <a:pt x="10224" y="171450"/>
                  </a:lnTo>
                  <a:lnTo>
                    <a:pt x="20404" y="171450"/>
                  </a:lnTo>
                  <a:lnTo>
                    <a:pt x="20404" y="186689"/>
                  </a:lnTo>
                  <a:close/>
                </a:path>
                <a:path w="306704" h="294639">
                  <a:moveTo>
                    <a:pt x="304434" y="193039"/>
                  </a:moveTo>
                  <a:lnTo>
                    <a:pt x="256471" y="193039"/>
                  </a:lnTo>
                  <a:lnTo>
                    <a:pt x="260077" y="186689"/>
                  </a:lnTo>
                  <a:lnTo>
                    <a:pt x="265580" y="181610"/>
                  </a:lnTo>
                  <a:lnTo>
                    <a:pt x="272571" y="177800"/>
                  </a:lnTo>
                  <a:lnTo>
                    <a:pt x="280642" y="176530"/>
                  </a:lnTo>
                  <a:lnTo>
                    <a:pt x="290551" y="177800"/>
                  </a:lnTo>
                  <a:lnTo>
                    <a:pt x="298664" y="182880"/>
                  </a:lnTo>
                  <a:lnTo>
                    <a:pt x="304146" y="191769"/>
                  </a:lnTo>
                  <a:lnTo>
                    <a:pt x="304434" y="193039"/>
                  </a:lnTo>
                  <a:close/>
                </a:path>
                <a:path w="306704" h="294639">
                  <a:moveTo>
                    <a:pt x="280642" y="226060"/>
                  </a:moveTo>
                  <a:lnTo>
                    <a:pt x="271464" y="223519"/>
                  </a:lnTo>
                  <a:lnTo>
                    <a:pt x="263786" y="219710"/>
                  </a:lnTo>
                  <a:lnTo>
                    <a:pt x="258236" y="212089"/>
                  </a:lnTo>
                  <a:lnTo>
                    <a:pt x="255439" y="204469"/>
                  </a:lnTo>
                  <a:lnTo>
                    <a:pt x="207858" y="179069"/>
                  </a:lnTo>
                  <a:lnTo>
                    <a:pt x="228924" y="179069"/>
                  </a:lnTo>
                  <a:lnTo>
                    <a:pt x="256471" y="193039"/>
                  </a:lnTo>
                  <a:lnTo>
                    <a:pt x="304434" y="193039"/>
                  </a:lnTo>
                  <a:lnTo>
                    <a:pt x="306159" y="200660"/>
                  </a:lnTo>
                  <a:lnTo>
                    <a:pt x="304146" y="210819"/>
                  </a:lnTo>
                  <a:lnTo>
                    <a:pt x="298664" y="218439"/>
                  </a:lnTo>
                  <a:lnTo>
                    <a:pt x="290551" y="223519"/>
                  </a:lnTo>
                  <a:lnTo>
                    <a:pt x="280642" y="226060"/>
                  </a:lnTo>
                  <a:close/>
                </a:path>
                <a:path w="306704" h="294639">
                  <a:moveTo>
                    <a:pt x="183686" y="195580"/>
                  </a:moveTo>
                  <a:lnTo>
                    <a:pt x="175976" y="194310"/>
                  </a:lnTo>
                  <a:lnTo>
                    <a:pt x="169224" y="191769"/>
                  </a:lnTo>
                  <a:lnTo>
                    <a:pt x="163783" y="186689"/>
                  </a:lnTo>
                  <a:lnTo>
                    <a:pt x="160008" y="180339"/>
                  </a:lnTo>
                  <a:lnTo>
                    <a:pt x="207137" y="180339"/>
                  </a:lnTo>
                  <a:lnTo>
                    <a:pt x="204252" y="185419"/>
                  </a:lnTo>
                  <a:lnTo>
                    <a:pt x="198749" y="190500"/>
                  </a:lnTo>
                  <a:lnTo>
                    <a:pt x="191758" y="194310"/>
                  </a:lnTo>
                  <a:lnTo>
                    <a:pt x="183686" y="195580"/>
                  </a:lnTo>
                  <a:close/>
                </a:path>
                <a:path w="306704" h="294639">
                  <a:moveTo>
                    <a:pt x="28342" y="195580"/>
                  </a:moveTo>
                  <a:lnTo>
                    <a:pt x="2287" y="195580"/>
                  </a:lnTo>
                  <a:lnTo>
                    <a:pt x="0" y="194310"/>
                  </a:lnTo>
                  <a:lnTo>
                    <a:pt x="0" y="187960"/>
                  </a:lnTo>
                  <a:lnTo>
                    <a:pt x="2287" y="186689"/>
                  </a:lnTo>
                  <a:lnTo>
                    <a:pt x="28342" y="186689"/>
                  </a:lnTo>
                  <a:lnTo>
                    <a:pt x="30629" y="187960"/>
                  </a:lnTo>
                  <a:lnTo>
                    <a:pt x="30629" y="194310"/>
                  </a:lnTo>
                  <a:lnTo>
                    <a:pt x="28342" y="195580"/>
                  </a:lnTo>
                  <a:close/>
                </a:path>
                <a:path w="306704" h="294639">
                  <a:moveTo>
                    <a:pt x="303872" y="284480"/>
                  </a:moveTo>
                  <a:lnTo>
                    <a:pt x="12467" y="284480"/>
                  </a:lnTo>
                  <a:lnTo>
                    <a:pt x="10224" y="281939"/>
                  </a:lnTo>
                  <a:lnTo>
                    <a:pt x="10224" y="269239"/>
                  </a:lnTo>
                  <a:lnTo>
                    <a:pt x="2287" y="269239"/>
                  </a:lnTo>
                  <a:lnTo>
                    <a:pt x="0" y="267969"/>
                  </a:lnTo>
                  <a:lnTo>
                    <a:pt x="0" y="261619"/>
                  </a:lnTo>
                  <a:lnTo>
                    <a:pt x="2287" y="260350"/>
                  </a:lnTo>
                  <a:lnTo>
                    <a:pt x="10224" y="260350"/>
                  </a:lnTo>
                  <a:lnTo>
                    <a:pt x="10224" y="245110"/>
                  </a:lnTo>
                  <a:lnTo>
                    <a:pt x="2287" y="245110"/>
                  </a:lnTo>
                  <a:lnTo>
                    <a:pt x="0" y="242569"/>
                  </a:lnTo>
                  <a:lnTo>
                    <a:pt x="0" y="237489"/>
                  </a:lnTo>
                  <a:lnTo>
                    <a:pt x="2287" y="234950"/>
                  </a:lnTo>
                  <a:lnTo>
                    <a:pt x="10224" y="234950"/>
                  </a:lnTo>
                  <a:lnTo>
                    <a:pt x="10224" y="220980"/>
                  </a:lnTo>
                  <a:lnTo>
                    <a:pt x="2287" y="220980"/>
                  </a:lnTo>
                  <a:lnTo>
                    <a:pt x="0" y="218439"/>
                  </a:lnTo>
                  <a:lnTo>
                    <a:pt x="0" y="213360"/>
                  </a:lnTo>
                  <a:lnTo>
                    <a:pt x="2287" y="210819"/>
                  </a:lnTo>
                  <a:lnTo>
                    <a:pt x="10224" y="210819"/>
                  </a:lnTo>
                  <a:lnTo>
                    <a:pt x="10224" y="195580"/>
                  </a:lnTo>
                  <a:lnTo>
                    <a:pt x="20404" y="195580"/>
                  </a:lnTo>
                  <a:lnTo>
                    <a:pt x="20404" y="215900"/>
                  </a:lnTo>
                  <a:lnTo>
                    <a:pt x="116244" y="215900"/>
                  </a:lnTo>
                  <a:lnTo>
                    <a:pt x="106866" y="223519"/>
                  </a:lnTo>
                  <a:lnTo>
                    <a:pt x="105986" y="226060"/>
                  </a:lnTo>
                  <a:lnTo>
                    <a:pt x="20404" y="226060"/>
                  </a:lnTo>
                  <a:lnTo>
                    <a:pt x="20404" y="274319"/>
                  </a:lnTo>
                  <a:lnTo>
                    <a:pt x="303872" y="274319"/>
                  </a:lnTo>
                  <a:lnTo>
                    <a:pt x="306159" y="276860"/>
                  </a:lnTo>
                  <a:lnTo>
                    <a:pt x="306159" y="281939"/>
                  </a:lnTo>
                  <a:lnTo>
                    <a:pt x="303872" y="284480"/>
                  </a:lnTo>
                  <a:close/>
                </a:path>
                <a:path w="306704" h="294639">
                  <a:moveTo>
                    <a:pt x="116244" y="215900"/>
                  </a:moveTo>
                  <a:lnTo>
                    <a:pt x="56639" y="215900"/>
                  </a:lnTo>
                  <a:lnTo>
                    <a:pt x="59817" y="208280"/>
                  </a:lnTo>
                  <a:lnTo>
                    <a:pt x="65412" y="201930"/>
                  </a:lnTo>
                  <a:lnTo>
                    <a:pt x="72866" y="196850"/>
                  </a:lnTo>
                  <a:lnTo>
                    <a:pt x="81618" y="195580"/>
                  </a:lnTo>
                  <a:lnTo>
                    <a:pt x="89335" y="196850"/>
                  </a:lnTo>
                  <a:lnTo>
                    <a:pt x="96098" y="200660"/>
                  </a:lnTo>
                  <a:lnTo>
                    <a:pt x="101540" y="205739"/>
                  </a:lnTo>
                  <a:lnTo>
                    <a:pt x="105297" y="212089"/>
                  </a:lnTo>
                  <a:lnTo>
                    <a:pt x="120933" y="212089"/>
                  </a:lnTo>
                  <a:lnTo>
                    <a:pt x="116244" y="215900"/>
                  </a:lnTo>
                  <a:close/>
                </a:path>
                <a:path w="306704" h="294639">
                  <a:moveTo>
                    <a:pt x="81618" y="245110"/>
                  </a:moveTo>
                  <a:lnTo>
                    <a:pt x="72866" y="243839"/>
                  </a:lnTo>
                  <a:lnTo>
                    <a:pt x="65412" y="240030"/>
                  </a:lnTo>
                  <a:lnTo>
                    <a:pt x="59817" y="233680"/>
                  </a:lnTo>
                  <a:lnTo>
                    <a:pt x="56639" y="226060"/>
                  </a:lnTo>
                  <a:lnTo>
                    <a:pt x="105986" y="226060"/>
                  </a:lnTo>
                  <a:lnTo>
                    <a:pt x="104227" y="231139"/>
                  </a:lnTo>
                  <a:lnTo>
                    <a:pt x="98699" y="238760"/>
                  </a:lnTo>
                  <a:lnTo>
                    <a:pt x="90942" y="243839"/>
                  </a:lnTo>
                  <a:lnTo>
                    <a:pt x="81618" y="245110"/>
                  </a:lnTo>
                  <a:close/>
                </a:path>
                <a:path w="306704" h="294639">
                  <a:moveTo>
                    <a:pt x="40809" y="274319"/>
                  </a:moveTo>
                  <a:lnTo>
                    <a:pt x="30629" y="274319"/>
                  </a:lnTo>
                  <a:lnTo>
                    <a:pt x="30629" y="266700"/>
                  </a:lnTo>
                  <a:lnTo>
                    <a:pt x="32916" y="264160"/>
                  </a:lnTo>
                  <a:lnTo>
                    <a:pt x="38522" y="264160"/>
                  </a:lnTo>
                  <a:lnTo>
                    <a:pt x="40809" y="266700"/>
                  </a:lnTo>
                  <a:lnTo>
                    <a:pt x="40809" y="274319"/>
                  </a:lnTo>
                  <a:close/>
                </a:path>
                <a:path w="306704" h="294639">
                  <a:moveTo>
                    <a:pt x="66326" y="274319"/>
                  </a:moveTo>
                  <a:lnTo>
                    <a:pt x="56146" y="274319"/>
                  </a:lnTo>
                  <a:lnTo>
                    <a:pt x="56146" y="266700"/>
                  </a:lnTo>
                  <a:lnTo>
                    <a:pt x="58388" y="264160"/>
                  </a:lnTo>
                  <a:lnTo>
                    <a:pt x="64039" y="264160"/>
                  </a:lnTo>
                  <a:lnTo>
                    <a:pt x="66326" y="266700"/>
                  </a:lnTo>
                  <a:lnTo>
                    <a:pt x="66326" y="274319"/>
                  </a:lnTo>
                  <a:close/>
                </a:path>
                <a:path w="306704" h="294639">
                  <a:moveTo>
                    <a:pt x="91843" y="274319"/>
                  </a:moveTo>
                  <a:lnTo>
                    <a:pt x="81618" y="274319"/>
                  </a:lnTo>
                  <a:lnTo>
                    <a:pt x="81618" y="266700"/>
                  </a:lnTo>
                  <a:lnTo>
                    <a:pt x="83905" y="264160"/>
                  </a:lnTo>
                  <a:lnTo>
                    <a:pt x="89556" y="264160"/>
                  </a:lnTo>
                  <a:lnTo>
                    <a:pt x="91843" y="266700"/>
                  </a:lnTo>
                  <a:lnTo>
                    <a:pt x="91843" y="274319"/>
                  </a:lnTo>
                  <a:close/>
                </a:path>
                <a:path w="306704" h="294639">
                  <a:moveTo>
                    <a:pt x="117360" y="274319"/>
                  </a:moveTo>
                  <a:lnTo>
                    <a:pt x="107135" y="274319"/>
                  </a:lnTo>
                  <a:lnTo>
                    <a:pt x="107135" y="266700"/>
                  </a:lnTo>
                  <a:lnTo>
                    <a:pt x="109422" y="264160"/>
                  </a:lnTo>
                  <a:lnTo>
                    <a:pt x="115073" y="264160"/>
                  </a:lnTo>
                  <a:lnTo>
                    <a:pt x="117360" y="266700"/>
                  </a:lnTo>
                  <a:lnTo>
                    <a:pt x="117360" y="274319"/>
                  </a:lnTo>
                  <a:close/>
                </a:path>
                <a:path w="306704" h="294639">
                  <a:moveTo>
                    <a:pt x="142877" y="274319"/>
                  </a:moveTo>
                  <a:lnTo>
                    <a:pt x="132652" y="274319"/>
                  </a:lnTo>
                  <a:lnTo>
                    <a:pt x="132652" y="266700"/>
                  </a:lnTo>
                  <a:lnTo>
                    <a:pt x="134939" y="264160"/>
                  </a:lnTo>
                  <a:lnTo>
                    <a:pt x="140590" y="264160"/>
                  </a:lnTo>
                  <a:lnTo>
                    <a:pt x="142877" y="266700"/>
                  </a:lnTo>
                  <a:lnTo>
                    <a:pt x="142877" y="274319"/>
                  </a:lnTo>
                  <a:close/>
                </a:path>
                <a:path w="306704" h="294639">
                  <a:moveTo>
                    <a:pt x="168394" y="274319"/>
                  </a:moveTo>
                  <a:lnTo>
                    <a:pt x="158169" y="274319"/>
                  </a:lnTo>
                  <a:lnTo>
                    <a:pt x="158169" y="266700"/>
                  </a:lnTo>
                  <a:lnTo>
                    <a:pt x="160456" y="264160"/>
                  </a:lnTo>
                  <a:lnTo>
                    <a:pt x="166107" y="264160"/>
                  </a:lnTo>
                  <a:lnTo>
                    <a:pt x="168394" y="266700"/>
                  </a:lnTo>
                  <a:lnTo>
                    <a:pt x="168394" y="274319"/>
                  </a:lnTo>
                  <a:close/>
                </a:path>
                <a:path w="306704" h="294639">
                  <a:moveTo>
                    <a:pt x="193866" y="274319"/>
                  </a:moveTo>
                  <a:lnTo>
                    <a:pt x="183686" y="274319"/>
                  </a:lnTo>
                  <a:lnTo>
                    <a:pt x="183686" y="266700"/>
                  </a:lnTo>
                  <a:lnTo>
                    <a:pt x="185973" y="264160"/>
                  </a:lnTo>
                  <a:lnTo>
                    <a:pt x="191624" y="264160"/>
                  </a:lnTo>
                  <a:lnTo>
                    <a:pt x="193866" y="266700"/>
                  </a:lnTo>
                  <a:lnTo>
                    <a:pt x="193866" y="274319"/>
                  </a:lnTo>
                  <a:close/>
                </a:path>
                <a:path w="306704" h="294639">
                  <a:moveTo>
                    <a:pt x="219383" y="274319"/>
                  </a:moveTo>
                  <a:lnTo>
                    <a:pt x="209203" y="274319"/>
                  </a:lnTo>
                  <a:lnTo>
                    <a:pt x="209203" y="266700"/>
                  </a:lnTo>
                  <a:lnTo>
                    <a:pt x="211490" y="264160"/>
                  </a:lnTo>
                  <a:lnTo>
                    <a:pt x="217141" y="264160"/>
                  </a:lnTo>
                  <a:lnTo>
                    <a:pt x="219383" y="266700"/>
                  </a:lnTo>
                  <a:lnTo>
                    <a:pt x="219383" y="274319"/>
                  </a:lnTo>
                  <a:close/>
                </a:path>
                <a:path w="306704" h="294639">
                  <a:moveTo>
                    <a:pt x="244900" y="274319"/>
                  </a:moveTo>
                  <a:lnTo>
                    <a:pt x="234720" y="274319"/>
                  </a:lnTo>
                  <a:lnTo>
                    <a:pt x="234720" y="266700"/>
                  </a:lnTo>
                  <a:lnTo>
                    <a:pt x="237008" y="264160"/>
                  </a:lnTo>
                  <a:lnTo>
                    <a:pt x="242613" y="264160"/>
                  </a:lnTo>
                  <a:lnTo>
                    <a:pt x="244900" y="266700"/>
                  </a:lnTo>
                  <a:lnTo>
                    <a:pt x="244900" y="274319"/>
                  </a:lnTo>
                  <a:close/>
                </a:path>
                <a:path w="306704" h="294639">
                  <a:moveTo>
                    <a:pt x="270417" y="274319"/>
                  </a:moveTo>
                  <a:lnTo>
                    <a:pt x="260237" y="274319"/>
                  </a:lnTo>
                  <a:lnTo>
                    <a:pt x="260237" y="266700"/>
                  </a:lnTo>
                  <a:lnTo>
                    <a:pt x="262480" y="264160"/>
                  </a:lnTo>
                  <a:lnTo>
                    <a:pt x="268130" y="264160"/>
                  </a:lnTo>
                  <a:lnTo>
                    <a:pt x="270417" y="266700"/>
                  </a:lnTo>
                  <a:lnTo>
                    <a:pt x="270417" y="274319"/>
                  </a:lnTo>
                  <a:close/>
                </a:path>
                <a:path w="306704" h="294639">
                  <a:moveTo>
                    <a:pt x="295935" y="274319"/>
                  </a:moveTo>
                  <a:lnTo>
                    <a:pt x="285710" y="274319"/>
                  </a:lnTo>
                  <a:lnTo>
                    <a:pt x="285710" y="266700"/>
                  </a:lnTo>
                  <a:lnTo>
                    <a:pt x="287997" y="264160"/>
                  </a:lnTo>
                  <a:lnTo>
                    <a:pt x="293647" y="264160"/>
                  </a:lnTo>
                  <a:lnTo>
                    <a:pt x="295935" y="266700"/>
                  </a:lnTo>
                  <a:lnTo>
                    <a:pt x="295935" y="274319"/>
                  </a:lnTo>
                  <a:close/>
                </a:path>
                <a:path w="306704" h="294639">
                  <a:moveTo>
                    <a:pt x="38522" y="294639"/>
                  </a:moveTo>
                  <a:lnTo>
                    <a:pt x="32916" y="294639"/>
                  </a:lnTo>
                  <a:lnTo>
                    <a:pt x="30629" y="292100"/>
                  </a:lnTo>
                  <a:lnTo>
                    <a:pt x="30629" y="284480"/>
                  </a:lnTo>
                  <a:lnTo>
                    <a:pt x="40809" y="284480"/>
                  </a:lnTo>
                  <a:lnTo>
                    <a:pt x="40809" y="292100"/>
                  </a:lnTo>
                  <a:lnTo>
                    <a:pt x="38522" y="294639"/>
                  </a:lnTo>
                  <a:close/>
                </a:path>
                <a:path w="306704" h="294639">
                  <a:moveTo>
                    <a:pt x="64039" y="294639"/>
                  </a:moveTo>
                  <a:lnTo>
                    <a:pt x="58388" y="294639"/>
                  </a:lnTo>
                  <a:lnTo>
                    <a:pt x="56146" y="292100"/>
                  </a:lnTo>
                  <a:lnTo>
                    <a:pt x="56146" y="284480"/>
                  </a:lnTo>
                  <a:lnTo>
                    <a:pt x="66326" y="284480"/>
                  </a:lnTo>
                  <a:lnTo>
                    <a:pt x="66326" y="292100"/>
                  </a:lnTo>
                  <a:lnTo>
                    <a:pt x="64039" y="294639"/>
                  </a:lnTo>
                  <a:close/>
                </a:path>
                <a:path w="306704" h="294639">
                  <a:moveTo>
                    <a:pt x="89556" y="294639"/>
                  </a:moveTo>
                  <a:lnTo>
                    <a:pt x="83905" y="294639"/>
                  </a:lnTo>
                  <a:lnTo>
                    <a:pt x="81618" y="292100"/>
                  </a:lnTo>
                  <a:lnTo>
                    <a:pt x="81618" y="284480"/>
                  </a:lnTo>
                  <a:lnTo>
                    <a:pt x="91843" y="284480"/>
                  </a:lnTo>
                  <a:lnTo>
                    <a:pt x="91843" y="292100"/>
                  </a:lnTo>
                  <a:lnTo>
                    <a:pt x="89556" y="294639"/>
                  </a:lnTo>
                  <a:close/>
                </a:path>
                <a:path w="306704" h="294639">
                  <a:moveTo>
                    <a:pt x="115073" y="294639"/>
                  </a:moveTo>
                  <a:lnTo>
                    <a:pt x="109422" y="294639"/>
                  </a:lnTo>
                  <a:lnTo>
                    <a:pt x="107135" y="292100"/>
                  </a:lnTo>
                  <a:lnTo>
                    <a:pt x="107135" y="284480"/>
                  </a:lnTo>
                  <a:lnTo>
                    <a:pt x="117360" y="284480"/>
                  </a:lnTo>
                  <a:lnTo>
                    <a:pt x="117360" y="292100"/>
                  </a:lnTo>
                  <a:lnTo>
                    <a:pt x="115073" y="294639"/>
                  </a:lnTo>
                  <a:close/>
                </a:path>
                <a:path w="306704" h="294639">
                  <a:moveTo>
                    <a:pt x="140590" y="294639"/>
                  </a:moveTo>
                  <a:lnTo>
                    <a:pt x="134939" y="294639"/>
                  </a:lnTo>
                  <a:lnTo>
                    <a:pt x="132652" y="292100"/>
                  </a:lnTo>
                  <a:lnTo>
                    <a:pt x="132652" y="284480"/>
                  </a:lnTo>
                  <a:lnTo>
                    <a:pt x="142877" y="284480"/>
                  </a:lnTo>
                  <a:lnTo>
                    <a:pt x="142877" y="292100"/>
                  </a:lnTo>
                  <a:lnTo>
                    <a:pt x="140590" y="294639"/>
                  </a:lnTo>
                  <a:close/>
                </a:path>
                <a:path w="306704" h="294639">
                  <a:moveTo>
                    <a:pt x="166107" y="294639"/>
                  </a:moveTo>
                  <a:lnTo>
                    <a:pt x="160456" y="294639"/>
                  </a:lnTo>
                  <a:lnTo>
                    <a:pt x="158169" y="292100"/>
                  </a:lnTo>
                  <a:lnTo>
                    <a:pt x="158169" y="284480"/>
                  </a:lnTo>
                  <a:lnTo>
                    <a:pt x="168394" y="284480"/>
                  </a:lnTo>
                  <a:lnTo>
                    <a:pt x="168394" y="292100"/>
                  </a:lnTo>
                  <a:lnTo>
                    <a:pt x="166107" y="294639"/>
                  </a:lnTo>
                  <a:close/>
                </a:path>
                <a:path w="306704" h="294639">
                  <a:moveTo>
                    <a:pt x="191624" y="294639"/>
                  </a:moveTo>
                  <a:lnTo>
                    <a:pt x="185973" y="294639"/>
                  </a:lnTo>
                  <a:lnTo>
                    <a:pt x="183686" y="292100"/>
                  </a:lnTo>
                  <a:lnTo>
                    <a:pt x="183686" y="284480"/>
                  </a:lnTo>
                  <a:lnTo>
                    <a:pt x="193866" y="284480"/>
                  </a:lnTo>
                  <a:lnTo>
                    <a:pt x="193866" y="292100"/>
                  </a:lnTo>
                  <a:lnTo>
                    <a:pt x="191624" y="294639"/>
                  </a:lnTo>
                  <a:close/>
                </a:path>
                <a:path w="306704" h="294639">
                  <a:moveTo>
                    <a:pt x="217141" y="294639"/>
                  </a:moveTo>
                  <a:lnTo>
                    <a:pt x="211490" y="294639"/>
                  </a:lnTo>
                  <a:lnTo>
                    <a:pt x="209203" y="292100"/>
                  </a:lnTo>
                  <a:lnTo>
                    <a:pt x="209203" y="284480"/>
                  </a:lnTo>
                  <a:lnTo>
                    <a:pt x="219383" y="284480"/>
                  </a:lnTo>
                  <a:lnTo>
                    <a:pt x="219383" y="292100"/>
                  </a:lnTo>
                  <a:lnTo>
                    <a:pt x="217141" y="294639"/>
                  </a:lnTo>
                  <a:close/>
                </a:path>
                <a:path w="306704" h="294639">
                  <a:moveTo>
                    <a:pt x="242613" y="294639"/>
                  </a:moveTo>
                  <a:lnTo>
                    <a:pt x="237008" y="294639"/>
                  </a:lnTo>
                  <a:lnTo>
                    <a:pt x="234720" y="292100"/>
                  </a:lnTo>
                  <a:lnTo>
                    <a:pt x="234720" y="284480"/>
                  </a:lnTo>
                  <a:lnTo>
                    <a:pt x="244900" y="284480"/>
                  </a:lnTo>
                  <a:lnTo>
                    <a:pt x="244900" y="292100"/>
                  </a:lnTo>
                  <a:lnTo>
                    <a:pt x="242613" y="294639"/>
                  </a:lnTo>
                  <a:close/>
                </a:path>
                <a:path w="306704" h="294639">
                  <a:moveTo>
                    <a:pt x="268130" y="294639"/>
                  </a:moveTo>
                  <a:lnTo>
                    <a:pt x="262480" y="294639"/>
                  </a:lnTo>
                  <a:lnTo>
                    <a:pt x="260237" y="292100"/>
                  </a:lnTo>
                  <a:lnTo>
                    <a:pt x="260237" y="284480"/>
                  </a:lnTo>
                  <a:lnTo>
                    <a:pt x="270417" y="284480"/>
                  </a:lnTo>
                  <a:lnTo>
                    <a:pt x="270417" y="292100"/>
                  </a:lnTo>
                  <a:lnTo>
                    <a:pt x="268130" y="294639"/>
                  </a:lnTo>
                  <a:close/>
                </a:path>
                <a:path w="306704" h="294639">
                  <a:moveTo>
                    <a:pt x="293647" y="294639"/>
                  </a:moveTo>
                  <a:lnTo>
                    <a:pt x="287997" y="294639"/>
                  </a:lnTo>
                  <a:lnTo>
                    <a:pt x="285710" y="292100"/>
                  </a:lnTo>
                  <a:lnTo>
                    <a:pt x="285710" y="284480"/>
                  </a:lnTo>
                  <a:lnTo>
                    <a:pt x="295935" y="284480"/>
                  </a:lnTo>
                  <a:lnTo>
                    <a:pt x="295935" y="292100"/>
                  </a:lnTo>
                  <a:lnTo>
                    <a:pt x="293647" y="2946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8160232" y="2093144"/>
            <a:ext cx="694690" cy="694690"/>
            <a:chOff x="8160232" y="2093144"/>
            <a:chExt cx="694690" cy="694690"/>
          </a:xfrm>
        </p:grpSpPr>
        <p:sp>
          <p:nvSpPr>
            <p:cNvPr id="9" name="object 9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3" y="53631"/>
                  </a:lnTo>
                  <a:lnTo>
                    <a:pt x="192558" y="30940"/>
                  </a:lnTo>
                  <a:lnTo>
                    <a:pt x="236754" y="14094"/>
                  </a:lnTo>
                  <a:lnTo>
                    <a:pt x="283709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006B7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001A1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354362" y="2273855"/>
              <a:ext cx="306705" cy="295275"/>
            </a:xfrm>
            <a:custGeom>
              <a:rect l="l" t="t" r="r" b="b"/>
              <a:pathLst>
                <a:path w="306704" h="295275">
                  <a:moveTo>
                    <a:pt x="306159" y="294843"/>
                  </a:moveTo>
                  <a:lnTo>
                    <a:pt x="0" y="294843"/>
                  </a:lnTo>
                  <a:lnTo>
                    <a:pt x="153057" y="0"/>
                  </a:lnTo>
                  <a:lnTo>
                    <a:pt x="178229" y="48475"/>
                  </a:lnTo>
                  <a:lnTo>
                    <a:pt x="153057" y="48475"/>
                  </a:lnTo>
                  <a:lnTo>
                    <a:pt x="104848" y="141387"/>
                  </a:lnTo>
                  <a:lnTo>
                    <a:pt x="226474" y="141387"/>
                  </a:lnTo>
                  <a:lnTo>
                    <a:pt x="239060" y="165624"/>
                  </a:lnTo>
                  <a:lnTo>
                    <a:pt x="104848" y="165624"/>
                  </a:lnTo>
                  <a:lnTo>
                    <a:pt x="111140" y="177743"/>
                  </a:lnTo>
                  <a:lnTo>
                    <a:pt x="85968" y="177743"/>
                  </a:lnTo>
                  <a:lnTo>
                    <a:pt x="37759" y="270605"/>
                  </a:lnTo>
                  <a:lnTo>
                    <a:pt x="293573" y="270605"/>
                  </a:lnTo>
                  <a:lnTo>
                    <a:pt x="306159" y="294843"/>
                  </a:lnTo>
                  <a:close/>
                </a:path>
                <a:path w="306704" h="295275">
                  <a:moveTo>
                    <a:pt x="226474" y="141387"/>
                  </a:moveTo>
                  <a:lnTo>
                    <a:pt x="201310" y="141387"/>
                  </a:lnTo>
                  <a:lnTo>
                    <a:pt x="153057" y="48475"/>
                  </a:lnTo>
                  <a:lnTo>
                    <a:pt x="178229" y="48475"/>
                  </a:lnTo>
                  <a:lnTo>
                    <a:pt x="226474" y="141387"/>
                  </a:lnTo>
                  <a:close/>
                </a:path>
                <a:path w="306704" h="295275">
                  <a:moveTo>
                    <a:pt x="178234" y="258486"/>
                  </a:moveTo>
                  <a:lnTo>
                    <a:pt x="153057" y="258486"/>
                  </a:lnTo>
                  <a:lnTo>
                    <a:pt x="201310" y="165624"/>
                  </a:lnTo>
                  <a:lnTo>
                    <a:pt x="239060" y="165624"/>
                  </a:lnTo>
                  <a:lnTo>
                    <a:pt x="245353" y="177743"/>
                  </a:lnTo>
                  <a:lnTo>
                    <a:pt x="220191" y="177743"/>
                  </a:lnTo>
                  <a:lnTo>
                    <a:pt x="178234" y="258486"/>
                  </a:lnTo>
                  <a:close/>
                </a:path>
                <a:path w="306704" h="295275">
                  <a:moveTo>
                    <a:pt x="171937" y="270605"/>
                  </a:moveTo>
                  <a:lnTo>
                    <a:pt x="134222" y="270605"/>
                  </a:lnTo>
                  <a:lnTo>
                    <a:pt x="85968" y="177743"/>
                  </a:lnTo>
                  <a:lnTo>
                    <a:pt x="111140" y="177743"/>
                  </a:lnTo>
                  <a:lnTo>
                    <a:pt x="153057" y="258486"/>
                  </a:lnTo>
                  <a:lnTo>
                    <a:pt x="178234" y="258486"/>
                  </a:lnTo>
                  <a:lnTo>
                    <a:pt x="171937" y="270605"/>
                  </a:lnTo>
                  <a:close/>
                </a:path>
                <a:path w="306704" h="295275">
                  <a:moveTo>
                    <a:pt x="293573" y="270605"/>
                  </a:moveTo>
                  <a:lnTo>
                    <a:pt x="268399" y="270605"/>
                  </a:lnTo>
                  <a:lnTo>
                    <a:pt x="220191" y="177743"/>
                  </a:lnTo>
                  <a:lnTo>
                    <a:pt x="245353" y="177743"/>
                  </a:lnTo>
                  <a:lnTo>
                    <a:pt x="293573" y="2706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238459" y="4164011"/>
            <a:ext cx="694690" cy="694690"/>
            <a:chOff x="4238459" y="4164011"/>
            <a:chExt cx="694690" cy="694690"/>
          </a:xfrm>
        </p:grpSpPr>
        <p:sp>
          <p:nvSpPr>
            <p:cNvPr id="13" name="object 13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7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006B7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001A1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432224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94082" y="46355"/>
                  </a:moveTo>
                  <a:lnTo>
                    <a:pt x="41614" y="46355"/>
                  </a:lnTo>
                  <a:lnTo>
                    <a:pt x="65317" y="26505"/>
                  </a:lnTo>
                  <a:lnTo>
                    <a:pt x="92255" y="11971"/>
                  </a:lnTo>
                  <a:lnTo>
                    <a:pt x="121718" y="3040"/>
                  </a:lnTo>
                  <a:lnTo>
                    <a:pt x="152994" y="0"/>
                  </a:lnTo>
                  <a:lnTo>
                    <a:pt x="201480" y="7527"/>
                  </a:lnTo>
                  <a:lnTo>
                    <a:pt x="243610" y="28485"/>
                  </a:lnTo>
                  <a:lnTo>
                    <a:pt x="246533" y="31295"/>
                  </a:lnTo>
                  <a:lnTo>
                    <a:pt x="152994" y="31295"/>
                  </a:lnTo>
                  <a:lnTo>
                    <a:pt x="131735" y="33123"/>
                  </a:lnTo>
                  <a:lnTo>
                    <a:pt x="111257" y="38502"/>
                  </a:lnTo>
                  <a:lnTo>
                    <a:pt x="94082" y="46355"/>
                  </a:lnTo>
                  <a:close/>
                </a:path>
                <a:path w="306704" h="295275">
                  <a:moveTo>
                    <a:pt x="246553" y="263546"/>
                  </a:moveTo>
                  <a:lnTo>
                    <a:pt x="152994" y="263546"/>
                  </a:lnTo>
                  <a:lnTo>
                    <a:pt x="199979" y="254421"/>
                  </a:lnTo>
                  <a:lnTo>
                    <a:pt x="238426" y="229544"/>
                  </a:lnTo>
                  <a:lnTo>
                    <a:pt x="264389" y="192666"/>
                  </a:lnTo>
                  <a:lnTo>
                    <a:pt x="273921" y="147539"/>
                  </a:lnTo>
                  <a:lnTo>
                    <a:pt x="264389" y="102374"/>
                  </a:lnTo>
                  <a:lnTo>
                    <a:pt x="238426" y="65415"/>
                  </a:lnTo>
                  <a:lnTo>
                    <a:pt x="199979" y="40458"/>
                  </a:lnTo>
                  <a:lnTo>
                    <a:pt x="152994" y="31295"/>
                  </a:lnTo>
                  <a:lnTo>
                    <a:pt x="246533" y="31295"/>
                  </a:lnTo>
                  <a:lnTo>
                    <a:pt x="276845" y="60432"/>
                  </a:lnTo>
                  <a:lnTo>
                    <a:pt x="298647" y="100930"/>
                  </a:lnTo>
                  <a:lnTo>
                    <a:pt x="306478" y="147539"/>
                  </a:lnTo>
                  <a:lnTo>
                    <a:pt x="298647" y="194032"/>
                  </a:lnTo>
                  <a:lnTo>
                    <a:pt x="276845" y="234460"/>
                  </a:lnTo>
                  <a:lnTo>
                    <a:pt x="246553" y="263546"/>
                  </a:lnTo>
                  <a:close/>
                </a:path>
                <a:path w="306704" h="295275">
                  <a:moveTo>
                    <a:pt x="20562" y="142597"/>
                  </a:moveTo>
                  <a:lnTo>
                    <a:pt x="18359" y="141656"/>
                  </a:lnTo>
                  <a:lnTo>
                    <a:pt x="16400" y="140715"/>
                  </a:lnTo>
                  <a:lnTo>
                    <a:pt x="14687" y="138832"/>
                  </a:lnTo>
                  <a:lnTo>
                    <a:pt x="14442" y="136714"/>
                  </a:lnTo>
                  <a:lnTo>
                    <a:pt x="486" y="40458"/>
                  </a:lnTo>
                  <a:lnTo>
                    <a:pt x="7099" y="32943"/>
                  </a:lnTo>
                  <a:lnTo>
                    <a:pt x="9302" y="33884"/>
                  </a:lnTo>
                  <a:lnTo>
                    <a:pt x="41614" y="46355"/>
                  </a:lnTo>
                  <a:lnTo>
                    <a:pt x="94082" y="46355"/>
                  </a:lnTo>
                  <a:lnTo>
                    <a:pt x="92064" y="47278"/>
                  </a:lnTo>
                  <a:lnTo>
                    <a:pt x="74661" y="59297"/>
                  </a:lnTo>
                  <a:lnTo>
                    <a:pt x="103057" y="70122"/>
                  </a:lnTo>
                  <a:lnTo>
                    <a:pt x="105260" y="71063"/>
                  </a:lnTo>
                  <a:lnTo>
                    <a:pt x="106729" y="72945"/>
                  </a:lnTo>
                  <a:lnTo>
                    <a:pt x="107218" y="77416"/>
                  </a:lnTo>
                  <a:lnTo>
                    <a:pt x="106484" y="79534"/>
                  </a:lnTo>
                  <a:lnTo>
                    <a:pt x="104526" y="80946"/>
                  </a:lnTo>
                  <a:lnTo>
                    <a:pt x="24968" y="140715"/>
                  </a:lnTo>
                  <a:lnTo>
                    <a:pt x="23010" y="142126"/>
                  </a:lnTo>
                  <a:lnTo>
                    <a:pt x="20562" y="142597"/>
                  </a:lnTo>
                  <a:close/>
                </a:path>
                <a:path w="306704" h="295275">
                  <a:moveTo>
                    <a:pt x="244283" y="167773"/>
                  </a:moveTo>
                  <a:lnTo>
                    <a:pt x="145633" y="167773"/>
                  </a:lnTo>
                  <a:lnTo>
                    <a:pt x="139758" y="162126"/>
                  </a:lnTo>
                  <a:lnTo>
                    <a:pt x="139758" y="53425"/>
                  </a:lnTo>
                  <a:lnTo>
                    <a:pt x="145633" y="47778"/>
                  </a:lnTo>
                  <a:lnTo>
                    <a:pt x="160075" y="47778"/>
                  </a:lnTo>
                  <a:lnTo>
                    <a:pt x="165950" y="53425"/>
                  </a:lnTo>
                  <a:lnTo>
                    <a:pt x="165950" y="142833"/>
                  </a:lnTo>
                  <a:lnTo>
                    <a:pt x="244283" y="142833"/>
                  </a:lnTo>
                  <a:lnTo>
                    <a:pt x="250158" y="148480"/>
                  </a:lnTo>
                  <a:lnTo>
                    <a:pt x="250158" y="162126"/>
                  </a:lnTo>
                  <a:lnTo>
                    <a:pt x="244283" y="167773"/>
                  </a:lnTo>
                  <a:close/>
                </a:path>
                <a:path w="306704" h="295275">
                  <a:moveTo>
                    <a:pt x="152994" y="294842"/>
                  </a:moveTo>
                  <a:lnTo>
                    <a:pt x="111957" y="289504"/>
                  </a:lnTo>
                  <a:lnTo>
                    <a:pt x="74569" y="274194"/>
                  </a:lnTo>
                  <a:lnTo>
                    <a:pt x="42735" y="249972"/>
                  </a:lnTo>
                  <a:lnTo>
                    <a:pt x="18359" y="217896"/>
                  </a:lnTo>
                  <a:lnTo>
                    <a:pt x="17135" y="214602"/>
                  </a:lnTo>
                  <a:lnTo>
                    <a:pt x="17869" y="212954"/>
                  </a:lnTo>
                  <a:lnTo>
                    <a:pt x="18359" y="211308"/>
                  </a:lnTo>
                  <a:lnTo>
                    <a:pt x="19583" y="209896"/>
                  </a:lnTo>
                  <a:lnTo>
                    <a:pt x="21052" y="209189"/>
                  </a:lnTo>
                  <a:lnTo>
                    <a:pt x="38677" y="200954"/>
                  </a:lnTo>
                  <a:lnTo>
                    <a:pt x="41859" y="199542"/>
                  </a:lnTo>
                  <a:lnTo>
                    <a:pt x="45775" y="200719"/>
                  </a:lnTo>
                  <a:lnTo>
                    <a:pt x="47244" y="203542"/>
                  </a:lnTo>
                  <a:lnTo>
                    <a:pt x="66590" y="228503"/>
                  </a:lnTo>
                  <a:lnTo>
                    <a:pt x="91674" y="247398"/>
                  </a:lnTo>
                  <a:lnTo>
                    <a:pt x="120980" y="259366"/>
                  </a:lnTo>
                  <a:lnTo>
                    <a:pt x="152994" y="263546"/>
                  </a:lnTo>
                  <a:lnTo>
                    <a:pt x="246553" y="263546"/>
                  </a:lnTo>
                  <a:lnTo>
                    <a:pt x="243610" y="266372"/>
                  </a:lnTo>
                  <a:lnTo>
                    <a:pt x="201480" y="287316"/>
                  </a:lnTo>
                  <a:lnTo>
                    <a:pt x="152994" y="2948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7260370" y="4164011"/>
            <a:ext cx="694690" cy="694690"/>
            <a:chOff x="7260370" y="4164011"/>
            <a:chExt cx="694690" cy="694690"/>
          </a:xfrm>
        </p:grpSpPr>
        <p:sp>
          <p:nvSpPr>
            <p:cNvPr id="17" name="object 17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4" y="81653"/>
                  </a:lnTo>
                  <a:lnTo>
                    <a:pt x="151633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40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006B7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001A1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469003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53238" y="294843"/>
                  </a:moveTo>
                  <a:lnTo>
                    <a:pt x="0" y="294843"/>
                  </a:lnTo>
                  <a:lnTo>
                    <a:pt x="0" y="196562"/>
                  </a:lnTo>
                  <a:lnTo>
                    <a:pt x="53238" y="196562"/>
                  </a:lnTo>
                  <a:lnTo>
                    <a:pt x="53238" y="294843"/>
                  </a:lnTo>
                  <a:close/>
                </a:path>
                <a:path w="306704" h="295275">
                  <a:moveTo>
                    <a:pt x="133115" y="294843"/>
                  </a:moveTo>
                  <a:lnTo>
                    <a:pt x="79876" y="294843"/>
                  </a:lnTo>
                  <a:lnTo>
                    <a:pt x="79876" y="159698"/>
                  </a:lnTo>
                  <a:lnTo>
                    <a:pt x="133115" y="159698"/>
                  </a:lnTo>
                  <a:lnTo>
                    <a:pt x="133115" y="294843"/>
                  </a:lnTo>
                  <a:close/>
                </a:path>
                <a:path w="306704" h="295275">
                  <a:moveTo>
                    <a:pt x="212955" y="294843"/>
                  </a:moveTo>
                  <a:lnTo>
                    <a:pt x="159754" y="294843"/>
                  </a:lnTo>
                  <a:lnTo>
                    <a:pt x="159754" y="122834"/>
                  </a:lnTo>
                  <a:lnTo>
                    <a:pt x="212955" y="122834"/>
                  </a:lnTo>
                  <a:lnTo>
                    <a:pt x="212955" y="294843"/>
                  </a:lnTo>
                  <a:close/>
                </a:path>
                <a:path w="306704" h="295275">
                  <a:moveTo>
                    <a:pt x="292832" y="294843"/>
                  </a:moveTo>
                  <a:lnTo>
                    <a:pt x="239593" y="294843"/>
                  </a:lnTo>
                  <a:lnTo>
                    <a:pt x="239593" y="98281"/>
                  </a:lnTo>
                  <a:lnTo>
                    <a:pt x="292832" y="98281"/>
                  </a:lnTo>
                  <a:lnTo>
                    <a:pt x="292832" y="294843"/>
                  </a:lnTo>
                  <a:close/>
                </a:path>
                <a:path w="306704" h="295275">
                  <a:moveTo>
                    <a:pt x="215866" y="87513"/>
                  </a:moveTo>
                  <a:lnTo>
                    <a:pt x="207445" y="86779"/>
                  </a:lnTo>
                  <a:lnTo>
                    <a:pt x="198041" y="76368"/>
                  </a:lnTo>
                  <a:lnTo>
                    <a:pt x="198837" y="68637"/>
                  </a:lnTo>
                  <a:lnTo>
                    <a:pt x="256054" y="24577"/>
                  </a:lnTo>
                  <a:lnTo>
                    <a:pt x="232241" y="24577"/>
                  </a:lnTo>
                  <a:lnTo>
                    <a:pt x="226299" y="19092"/>
                  </a:lnTo>
                  <a:lnTo>
                    <a:pt x="226299" y="5486"/>
                  </a:lnTo>
                  <a:lnTo>
                    <a:pt x="232241" y="0"/>
                  </a:lnTo>
                  <a:lnTo>
                    <a:pt x="293202" y="0"/>
                  </a:lnTo>
                  <a:lnTo>
                    <a:pt x="293530" y="43"/>
                  </a:lnTo>
                  <a:lnTo>
                    <a:pt x="294091" y="43"/>
                  </a:lnTo>
                  <a:lnTo>
                    <a:pt x="294559" y="129"/>
                  </a:lnTo>
                  <a:lnTo>
                    <a:pt x="294746" y="129"/>
                  </a:lnTo>
                  <a:lnTo>
                    <a:pt x="295167" y="215"/>
                  </a:lnTo>
                  <a:lnTo>
                    <a:pt x="295401" y="215"/>
                  </a:lnTo>
                  <a:lnTo>
                    <a:pt x="295634" y="258"/>
                  </a:lnTo>
                  <a:lnTo>
                    <a:pt x="295868" y="345"/>
                  </a:lnTo>
                  <a:lnTo>
                    <a:pt x="296851" y="561"/>
                  </a:lnTo>
                  <a:lnTo>
                    <a:pt x="297319" y="734"/>
                  </a:lnTo>
                  <a:lnTo>
                    <a:pt x="297506" y="777"/>
                  </a:lnTo>
                  <a:lnTo>
                    <a:pt x="297694" y="863"/>
                  </a:lnTo>
                  <a:lnTo>
                    <a:pt x="297881" y="907"/>
                  </a:lnTo>
                  <a:lnTo>
                    <a:pt x="299237" y="1511"/>
                  </a:lnTo>
                  <a:lnTo>
                    <a:pt x="299565" y="1684"/>
                  </a:lnTo>
                  <a:lnTo>
                    <a:pt x="299986" y="1944"/>
                  </a:lnTo>
                  <a:lnTo>
                    <a:pt x="300173" y="2030"/>
                  </a:lnTo>
                  <a:lnTo>
                    <a:pt x="300313" y="2159"/>
                  </a:lnTo>
                  <a:lnTo>
                    <a:pt x="300641" y="2332"/>
                  </a:lnTo>
                  <a:lnTo>
                    <a:pt x="300828" y="2505"/>
                  </a:lnTo>
                  <a:lnTo>
                    <a:pt x="301389" y="2894"/>
                  </a:lnTo>
                  <a:lnTo>
                    <a:pt x="301669" y="3153"/>
                  </a:lnTo>
                  <a:lnTo>
                    <a:pt x="302044" y="3412"/>
                  </a:lnTo>
                  <a:lnTo>
                    <a:pt x="302418" y="3757"/>
                  </a:lnTo>
                  <a:lnTo>
                    <a:pt x="302606" y="3974"/>
                  </a:lnTo>
                  <a:lnTo>
                    <a:pt x="303073" y="4405"/>
                  </a:lnTo>
                  <a:lnTo>
                    <a:pt x="303355" y="4751"/>
                  </a:lnTo>
                  <a:lnTo>
                    <a:pt x="303635" y="5097"/>
                  </a:lnTo>
                  <a:lnTo>
                    <a:pt x="304150" y="5831"/>
                  </a:lnTo>
                  <a:lnTo>
                    <a:pt x="304710" y="6781"/>
                  </a:lnTo>
                  <a:lnTo>
                    <a:pt x="304804" y="6911"/>
                  </a:lnTo>
                  <a:lnTo>
                    <a:pt x="305085" y="7559"/>
                  </a:lnTo>
                  <a:lnTo>
                    <a:pt x="305272" y="7904"/>
                  </a:lnTo>
                  <a:lnTo>
                    <a:pt x="305319" y="8120"/>
                  </a:lnTo>
                  <a:lnTo>
                    <a:pt x="305506" y="8466"/>
                  </a:lnTo>
                  <a:lnTo>
                    <a:pt x="305599" y="8898"/>
                  </a:lnTo>
                  <a:lnTo>
                    <a:pt x="305693" y="9114"/>
                  </a:lnTo>
                  <a:lnTo>
                    <a:pt x="305881" y="9848"/>
                  </a:lnTo>
                  <a:lnTo>
                    <a:pt x="305927" y="10193"/>
                  </a:lnTo>
                  <a:lnTo>
                    <a:pt x="306021" y="10582"/>
                  </a:lnTo>
                  <a:lnTo>
                    <a:pt x="306114" y="38529"/>
                  </a:lnTo>
                  <a:lnTo>
                    <a:pt x="279541" y="38529"/>
                  </a:lnTo>
                  <a:lnTo>
                    <a:pt x="215866" y="87513"/>
                  </a:lnTo>
                  <a:close/>
                </a:path>
                <a:path w="306704" h="295275">
                  <a:moveTo>
                    <a:pt x="300173" y="73733"/>
                  </a:moveTo>
                  <a:lnTo>
                    <a:pt x="285482" y="73733"/>
                  </a:lnTo>
                  <a:lnTo>
                    <a:pt x="279541" y="68205"/>
                  </a:lnTo>
                  <a:lnTo>
                    <a:pt x="279541" y="38529"/>
                  </a:lnTo>
                  <a:lnTo>
                    <a:pt x="306114" y="38529"/>
                  </a:lnTo>
                  <a:lnTo>
                    <a:pt x="306114" y="68205"/>
                  </a:lnTo>
                  <a:lnTo>
                    <a:pt x="300173" y="737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0" name="object 2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设施概述</a:t>
            </a:r>
          </a:p>
        </p:txBody>
      </p:sp>
      <p:sp>
        <p:nvSpPr>
          <p:cNvPr id="42" name="object 42"/>
          <p:cNvSpPr txBox="1"/>
          <p:nvPr/>
        </p:nvSpPr>
        <p:spPr>
          <a:xfrm>
            <a:off x="2282667" y="2063110"/>
            <a:ext cx="825500" cy="6705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B73"/>
                </a:solidFill>
                <a:latin typeface="微软雅黑"/>
                <a:cs typeface="微软雅黑"/>
              </a:rPr>
              <a:t>设施名</a:t>
            </a:r>
            <a:r>
              <a:rPr sz="1550" b="1" spc="-50">
                <a:solidFill>
                  <a:srgbClr val="006B73"/>
                </a:solidFill>
                <a:latin typeface="微软雅黑"/>
                <a:cs typeface="微软雅黑"/>
              </a:rPr>
              <a:t>称</a:t>
            </a:r>
            <a:endParaRPr sz="1550">
              <a:latin typeface="微软雅黑"/>
              <a:cs typeface="微软雅黑"/>
            </a:endParaRPr>
          </a:p>
          <a:p>
            <a:pPr marL="137795">
              <a:lnSpc>
                <a:spcPct val="100000"/>
              </a:lnSpc>
              <a:spcBef>
                <a:spcPts val="1570"/>
              </a:spcBef>
            </a:pPr>
            <a:r>
              <a:rPr sz="1350">
                <a:latin typeface="微软雅黑"/>
                <a:cs typeface="微软雅黑"/>
              </a:rPr>
              <a:t>XXX</a:t>
            </a:r>
            <a:r>
              <a:rPr sz="1350" spc="-25">
                <a:latin typeface="微软雅黑"/>
                <a:cs typeface="微软雅黑"/>
              </a:rPr>
              <a:t>设施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9093848" y="2097286"/>
            <a:ext cx="25971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B73"/>
                </a:solidFill>
                <a:latin typeface="微软雅黑"/>
                <a:cs typeface="微软雅黑"/>
              </a:rPr>
              <a:t>设施规</a:t>
            </a:r>
            <a:r>
              <a:rPr sz="1550" b="1" spc="-50">
                <a:solidFill>
                  <a:srgbClr val="006B73"/>
                </a:solidFill>
                <a:latin typeface="微软雅黑"/>
                <a:cs typeface="微软雅黑"/>
              </a:rPr>
              <a:t>模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sz="1350" spc="-5">
                <a:latin typeface="微软雅黑"/>
                <a:cs typeface="微软雅黑"/>
              </a:rPr>
              <a:t>描述设施的规模，包括占地面</a:t>
            </a:r>
            <a:endParaRPr sz="1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latin typeface="微软雅黑"/>
                <a:cs typeface="微软雅黑"/>
              </a:rPr>
              <a:t>积、建筑面积、投资规模等指标。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019268" y="4721553"/>
            <a:ext cx="2254250" cy="1339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B73"/>
                </a:solidFill>
                <a:latin typeface="微软雅黑"/>
                <a:cs typeface="微软雅黑"/>
              </a:rPr>
              <a:t>设施类</a:t>
            </a:r>
            <a:r>
              <a:rPr sz="1550" b="1" spc="-50">
                <a:solidFill>
                  <a:srgbClr val="006B73"/>
                </a:solidFill>
                <a:latin typeface="微软雅黑"/>
                <a:cs typeface="微软雅黑"/>
              </a:rPr>
              <a:t>型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70"/>
              </a:spcBef>
            </a:pPr>
            <a:r>
              <a:rPr sz="1350" spc="-5">
                <a:latin typeface="微软雅黑"/>
                <a:cs typeface="微软雅黑"/>
              </a:rPr>
              <a:t>根据设施的功能和用途进行分类，如交通设施、水利设施、</a:t>
            </a:r>
            <a:r>
              <a:rPr sz="1350" spc="-10">
                <a:latin typeface="微软雅黑"/>
                <a:cs typeface="微软雅黑"/>
              </a:rPr>
              <a:t>能源设施等。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8066024" y="4721553"/>
            <a:ext cx="2425700" cy="9836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408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B73"/>
                </a:solidFill>
                <a:latin typeface="微软雅黑"/>
                <a:cs typeface="微软雅黑"/>
              </a:rPr>
              <a:t>设施位</a:t>
            </a:r>
            <a:r>
              <a:rPr sz="1550" b="1" spc="-50">
                <a:solidFill>
                  <a:srgbClr val="006B73"/>
                </a:solidFill>
                <a:latin typeface="微软雅黑"/>
                <a:cs typeface="微软雅黑"/>
              </a:rPr>
              <a:t>置</a:t>
            </a:r>
            <a:endParaRPr sz="1550">
              <a:latin typeface="微软雅黑"/>
              <a:cs typeface="微软雅黑"/>
            </a:endParaRPr>
          </a:p>
          <a:p>
            <a:pPr marL="184150" marR="5080" indent="-171450">
              <a:lnSpc>
                <a:spcPct val="150000"/>
              </a:lnSpc>
              <a:spcBef>
                <a:spcPts val="795"/>
              </a:spcBef>
            </a:pPr>
            <a:r>
              <a:rPr sz="1350" spc="-5">
                <a:latin typeface="微软雅黑"/>
                <a:cs typeface="微软雅黑"/>
              </a:rPr>
              <a:t>说明设施所处的地理位置，包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括城市、地区、交通状况等。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368799" y="3351220"/>
            <a:ext cx="3454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b="1" spc="-10">
                <a:latin typeface="微软雅黑"/>
                <a:cs typeface="微软雅黑"/>
              </a:rPr>
              <a:t>市场需求分析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0">
                <a:solidFill>
                  <a:srgbClr val="000000"/>
                </a:solidFill>
              </a:rPr>
              <a:t>PART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6610305" y="1510360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latin typeface="微软雅黑"/>
                <a:cs typeface="微软雅黑"/>
              </a:rPr>
              <a:t>02</a:t>
            </a:r>
            <a:endParaRPr sz="5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FFC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CCF3E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调研目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8829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了解目标市场对设施的需求情况，包括设施类型、数量、品质等方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面的要求。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3539"/>
                </a:solidFill>
                <a:latin typeface="微软雅黑"/>
                <a:cs typeface="微软雅黑"/>
              </a:rPr>
              <a:t>调研方</a:t>
            </a:r>
            <a:r>
              <a:rPr sz="2300" b="1" spc="-50">
                <a:solidFill>
                  <a:srgbClr val="003539"/>
                </a:solidFill>
                <a:latin typeface="微软雅黑"/>
                <a:cs typeface="微软雅黑"/>
              </a:rPr>
              <a:t>法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8829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003539"/>
                </a:solidFill>
                <a:latin typeface="微软雅黑"/>
                <a:cs typeface="微软雅黑"/>
              </a:rPr>
              <a:t>采用问卷调查、访谈、观察等多</a:t>
            </a:r>
            <a:r>
              <a:rPr sz="1500" spc="-50">
                <a:solidFill>
                  <a:srgbClr val="003539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003539"/>
                </a:solidFill>
                <a:latin typeface="微软雅黑"/>
                <a:cs typeface="微软雅黑"/>
              </a:rPr>
              <a:t>种方法，收集目标市场相关信息。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调研结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果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分析调研数据，得出目标市场对设施的需求情况，为后续设施规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划和设计提供依据。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269B8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269B8D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市场需求调研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FFC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FFC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CCF3EE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CCF3EE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CCF3EE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12084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6B73"/>
                </a:solidFill>
                <a:latin typeface="微软雅黑"/>
                <a:cs typeface="微软雅黑"/>
              </a:rPr>
              <a:t>预测方法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latin typeface="微软雅黑"/>
                <a:cs typeface="微软雅黑"/>
              </a:rPr>
              <a:t>运用趋势分析、回归分析等统计方法，结合市场调研数据，对目标市场规模进行预测。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826000" cy="80137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6B73"/>
                </a:solidFill>
                <a:latin typeface="微软雅黑"/>
                <a:cs typeface="微软雅黑"/>
              </a:rPr>
              <a:t>预测结果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5"/>
              </a:spcBef>
            </a:pPr>
            <a:r>
              <a:rPr sz="1350" spc="-5">
                <a:latin typeface="微软雅黑"/>
                <a:cs typeface="微软雅黑"/>
              </a:rPr>
              <a:t>得出目标市场规模及未来发展趋势，为设施投资决策提供参考。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市场规模预测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505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6B7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5974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006B73"/>
                </a:solidFill>
                <a:latin typeface="微软雅黑"/>
                <a:cs typeface="微软雅黑"/>
              </a:rPr>
              <a:t>竞争对手分析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识别目标市场中的主要竞争对手，了解其设施类型、数量、品质等方面的情况。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6B73"/>
                </a:solidFill>
                <a:latin typeface="微软雅黑"/>
                <a:cs typeface="微软雅黑"/>
              </a:rPr>
              <a:t>竞争策略分析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分析竞争对手的竞争策略，包括价格、品质、服务等</a:t>
            </a:r>
            <a:r>
              <a:rPr sz="1500" spc="-10">
                <a:latin typeface="微软雅黑"/>
                <a:cs typeface="微软雅黑"/>
              </a:rPr>
              <a:t>方面的策略。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6B73"/>
                </a:solidFill>
                <a:latin typeface="微软雅黑"/>
                <a:cs typeface="微软雅黑"/>
              </a:rPr>
              <a:t>竞争风险评估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评估目标市场的竞争风险，包括市场风险、技术风险、</a:t>
            </a:r>
            <a:r>
              <a:rPr sz="1500" spc="-10">
                <a:latin typeface="微软雅黑"/>
                <a:cs typeface="微软雅黑"/>
              </a:rPr>
              <a:t>政策风险等。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83049" y="3351220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b="1" spc="-10">
                <a:latin typeface="微软雅黑"/>
                <a:cs typeface="微软雅黑"/>
              </a:rPr>
              <a:t>技术可行性分析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0">
                <a:solidFill>
                  <a:srgbClr val="000000"/>
                </a:solidFill>
              </a:rPr>
              <a:t>PART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6610305" y="1510360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latin typeface="微软雅黑"/>
                <a:cs typeface="微软雅黑"/>
              </a:rPr>
              <a:t>03</a:t>
            </a:r>
            <a:endParaRPr sz="5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269B8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269B8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269B8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5">
                <a:solidFill>
                  <a:srgbClr val="FFFFFF"/>
                </a:solidFill>
                <a:latin typeface="微软雅黑"/>
                <a:cs typeface="微软雅黑"/>
              </a:rPr>
              <a:t>对比分析不同技术方案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根据设施需求和目标，对比多种技术方案，包括技术原理、性能指标、成本效益等方面。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CCF3E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006B7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1B736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5">
                <a:solidFill>
                  <a:srgbClr val="FFFFFF"/>
                </a:solidFill>
                <a:latin typeface="微软雅黑"/>
                <a:cs typeface="微软雅黑"/>
              </a:rPr>
              <a:t>评估技术方案的可行性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综合考虑技术方案的成熟度、可靠性、安全性等因素，评估其是否满足设施要求。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4597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推荐最优技术方案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根据对比分析结果，推荐最适合设施需求的技术方案。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技术方案选择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006B7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6B7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5">
                <a:solidFill>
                  <a:srgbClr val="006B73"/>
                </a:solidFill>
                <a:latin typeface="微软雅黑"/>
                <a:cs typeface="微软雅黑"/>
              </a:rPr>
              <a:t>评估技术成熟度对设施的影响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综合考虑技术发展现状和应用案例，评估技术成熟度对设施建设、运营和维护的影响。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6B7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4787900" cy="7143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6B73"/>
                </a:solidFill>
                <a:latin typeface="微软雅黑"/>
                <a:cs typeface="微软雅黑"/>
              </a:rPr>
              <a:t>调查技术发展现状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95"/>
              </a:spcBef>
            </a:pPr>
            <a:r>
              <a:rPr sz="1500" spc="-5">
                <a:latin typeface="微软雅黑"/>
                <a:cs typeface="微软雅黑"/>
              </a:rPr>
              <a:t>了解国内外相关技术的研究现状、发展趋势和前沿动态。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6B7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6B73"/>
                </a:solidFill>
                <a:latin typeface="微软雅黑"/>
                <a:cs typeface="微软雅黑"/>
              </a:rPr>
              <a:t>分析技术应用案例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搜集并分析类似设施的技术应用案例，评估其技术成熟度和应</a:t>
            </a:r>
            <a:r>
              <a:rPr sz="1500" spc="-15">
                <a:latin typeface="微软雅黑"/>
                <a:cs typeface="微软雅黑"/>
              </a:rPr>
              <a:t>用效果。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技术成熟度评估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29112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识别技术风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险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分析设施建设、运营和维护过程中可能出现的技术风险，如技术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缺陷、设备故障等。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4773171" y="2092524"/>
            <a:ext cx="2882900" cy="19570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31115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评估技术风险的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影</a:t>
            </a:r>
            <a:endParaRPr sz="2300">
              <a:latin typeface="微软雅黑"/>
              <a:cs typeface="微软雅黑"/>
            </a:endParaRPr>
          </a:p>
          <a:p>
            <a:pPr marR="31115" algn="ctr">
              <a:lnSpc>
                <a:spcPct val="100000"/>
              </a:lnSpc>
              <a:spcBef>
                <a:spcPts val="2430"/>
              </a:spcBef>
            </a:pPr>
            <a:r>
              <a:rPr sz="2300" b="1" spc="25">
                <a:solidFill>
                  <a:srgbClr val="FFFFFF"/>
                </a:solidFill>
                <a:latin typeface="微软雅黑"/>
                <a:cs typeface="微软雅黑"/>
              </a:rPr>
              <a:t>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预测技术风险可能对设施建设、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运营和维护造成的影响，包括时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间延误、成本增加、安全隐患等。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2" name="object 12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269B8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9064284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制定应对措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施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540757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针对识别出的技术风险，制定相应的应对措施，如技术改进、设备更新、应急预案等，以降低风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险对设施的影响。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技术风险及应对措施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83049" y="3351220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b="1" spc="-10">
                <a:latin typeface="微软雅黑"/>
                <a:cs typeface="微软雅黑"/>
              </a:rPr>
              <a:t>经济可行性分析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0">
                <a:solidFill>
                  <a:srgbClr val="000000"/>
                </a:solidFill>
              </a:rPr>
              <a:t>PART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6610305" y="1510360"/>
            <a:ext cx="8705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25">
                <a:latin typeface="微软雅黑"/>
                <a:cs typeface="微软雅黑"/>
              </a:rPr>
              <a:t>04</a:t>
            </a:r>
            <a:endParaRPr sz="5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投资估算及资金筹措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3172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6B73"/>
                </a:solidFill>
                <a:latin typeface="微软雅黑"/>
                <a:cs typeface="微软雅黑"/>
              </a:rPr>
              <a:t>投资估</a:t>
            </a:r>
            <a:r>
              <a:rPr sz="1700" b="1" spc="-50">
                <a:solidFill>
                  <a:srgbClr val="006B73"/>
                </a:solidFill>
                <a:latin typeface="微软雅黑"/>
                <a:cs typeface="微软雅黑"/>
              </a:rPr>
              <a:t>算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根据设施建设的规模、标准、周期等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因素，对所需投资进行初步估算，包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括建设投资、设备购置、运营资金等。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6B73"/>
                </a:solidFill>
                <a:latin typeface="微软雅黑"/>
                <a:cs typeface="微软雅黑"/>
              </a:rPr>
              <a:t>资金筹</a:t>
            </a:r>
            <a:r>
              <a:rPr sz="1700" b="1" spc="-50">
                <a:solidFill>
                  <a:srgbClr val="006B73"/>
                </a:solidFill>
                <a:latin typeface="微软雅黑"/>
                <a:cs typeface="微软雅黑"/>
              </a:rPr>
              <a:t>措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分析资金来源及筹措方式，如自有资金、银行贷款、政府补助等，确保项</a:t>
            </a:r>
            <a:r>
              <a:rPr sz="1500" spc="-10">
                <a:latin typeface="微软雅黑"/>
                <a:cs typeface="微软雅黑"/>
              </a:rPr>
              <a:t>目建设的资金保障。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https://d.book118.com/938052024063006044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Office Theme</vt:lpstr>
      <vt:lpstr>PowerPoint Presentation</vt:lpstr>
      <vt:lpstr>PowerPoint Presentation</vt:lpstr>
      <vt:lpstr>PART</vt:lpstr>
      <vt:lpstr>报告目的和背景</vt:lpstr>
      <vt:lpstr>设施概述</vt:lpstr>
      <vt:lpstr>PART</vt:lpstr>
      <vt:lpstr>市场需求调研</vt:lpstr>
      <vt:lpstr>市场规模预测</vt:lpstr>
      <vt:lpstr>市场竞争格局</vt:lpstr>
      <vt:lpstr>PART</vt:lpstr>
      <vt:lpstr>技术方案选择</vt:lpstr>
      <vt:lpstr>技术成熟度评估</vt:lpstr>
      <vt:lpstr>技术风险及应对措施</vt:lpstr>
      <vt:lpstr>PART</vt:lpstr>
      <vt:lpstr>投资估算及资金筹措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2024-09-24T14:21:46.928</cp:lastPrinted>
  <dcterms:created xsi:type="dcterms:W3CDTF">2024-09-24T06:21:46Z</dcterms:created>
  <dcterms:modified xsi:type="dcterms:W3CDTF">2024-09-24T06:21:48Z</dcterms:modified>
</cp:coreProperties>
</file>