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73F9647-7551-4A5A-9DDF-BADAAE8204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7A2AC2-A86B-4B41-8A59-63EA4BACE0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1710EC4-C5FD-4FB1-86A2-9697AA2C35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359D0C1-BB87-40A0-901F-E2C229FD1C3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39350F2-9DCE-4DD4-B665-43FA686467F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4D3E40E-1561-41AA-9895-8DF7144DDE1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83A0CF5-6CB8-4AC5-802F-9B7F13370C5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89AF13B-E28A-4417-9793-EF7063F217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087A5D5-5BFB-453D-AACF-F94E44313D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03AE15-2D91-4E4D-82BE-583B04C184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BC20DF-F2B8-4822-9542-3FDF029E5A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8056062053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solidFill>
                <a:latin typeface="Microsoft Yahei"/>
                <a:ea typeface="Microsoft Yahei"/>
                <a:cs typeface="Microsoft Yahei"/>
              </a:rPr>
              <a:t>39酒店管理的员工福利和社会责任</a:t>
            </a:r>
          </a:p>
        </p:txBody>
      </p:sp>
      <p:sp>
        <p:nvSpPr>
          <p:cNvPr id="3" name="TextBox 3"/>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solidFill>
                <a:latin typeface="Microsoft Yahei"/>
                <a:ea typeface="Microsoft Yahei"/>
                <a:cs typeface="Microsoft Yahei"/>
              </a:rPr>
              <a:t>汇报人：XX</a:t>
            </a:r>
          </a:p>
        </p:txBody>
      </p:sp>
      <p:sp>
        <p:nvSpPr>
          <p:cNvPr id="4" name="TextBox 4"/>
          <p:cNvSpPr txBox="1"/>
          <p:nvPr/>
        </p:nvSpPr>
        <p:spPr>
          <a:xfrm>
            <a:off x="4293502" y="4349349"/>
            <a:ext cx="359907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solidFill>
                <a:latin typeface="Microsoft Yahei"/>
                <a:ea typeface="Microsoft Yahei"/>
                <a:cs typeface="Microsoft Yahei"/>
              </a:rPr>
              <a:t>2023-12-20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员工福利概述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酒店行业员工福利现状</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社会责任在酒店管理中的体现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提升员工福利与社会责任实践策略</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案例分析：成功酒店管理经验分享</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solidFill>
                <a:latin typeface="Microsoft Yahei"/>
                <a:ea typeface="Microsoft Yahei"/>
                <a:cs typeface="Microsoft Yahei"/>
              </a:rPr>
              <a:t>员工福利概述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212" r="3021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员工福利是酒店为员工提供的除工资外的各种形式的待遇和保障，旨在提高员工的生活水平和工作满意度。</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员工福利定义</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员工福利是酒店吸引和留住人才的重要手段，良好的员工福利可以提高员工的工作积极性和忠诚度，促进酒店的长期发展。</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员工福利的重要性</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福利定义与重要性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0" y="2999626"/>
            <a:ext cx="12192000" cy="2994303"/>
          </a:xfrm>
          <a:custGeom>
            <a:rect l="l" t="t" r="r" b="b"/>
            <a:pathLst>
              <a:path w="3906440" h="959406">
                <a:moveTo>
                  <a:pt x="3906441" y="0"/>
                </a:moveTo>
                <a:cubicBezTo>
                  <a:pt x="3906441" y="0"/>
                  <a:pt x="3440259" y="420722"/>
                  <a:pt x="2248734" y="702350"/>
                </a:cubicBezTo>
                <a:cubicBezTo>
                  <a:pt x="1358146" y="912852"/>
                  <a:pt x="0" y="918924"/>
                  <a:pt x="0" y="918924"/>
                </a:cubicBezTo>
                <a:lnTo>
                  <a:pt x="0" y="959406"/>
                </a:lnTo>
                <a:cubicBezTo>
                  <a:pt x="0" y="959406"/>
                  <a:pt x="1563345" y="913864"/>
                  <a:pt x="2248734" y="759023"/>
                </a:cubicBezTo>
                <a:cubicBezTo>
                  <a:pt x="3467219" y="483751"/>
                  <a:pt x="3906441" y="141684"/>
                  <a:pt x="3906441" y="141684"/>
                </a:cubicBezTo>
                <a:lnTo>
                  <a:pt x="3906441" y="0"/>
                </a:ln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634600" y="5805199"/>
            <a:ext cx="188731" cy="188731"/>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2899431" y="5710833"/>
            <a:ext cx="188731" cy="188731"/>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a:off x="4999059" y="5427737"/>
            <a:ext cx="283096" cy="283096"/>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AutoShape 6"/>
          <p:cNvSpPr/>
          <p:nvPr/>
        </p:nvSpPr>
        <p:spPr>
          <a:xfrm>
            <a:off x="7204880" y="5038512"/>
            <a:ext cx="283096" cy="283096"/>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AutoShape 7"/>
          <p:cNvSpPr/>
          <p:nvPr/>
        </p:nvSpPr>
        <p:spPr>
          <a:xfrm>
            <a:off x="9406737" y="4300183"/>
            <a:ext cx="393189" cy="393189"/>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8" name="Connector 8"/>
          <p:cNvCxnSpPr/>
          <p:nvPr/>
        </p:nvCxnSpPr>
        <p:spPr>
          <a:xfrm flipH="1">
            <a:off x="713700" y="3236486"/>
            <a:ext cx="0" cy="2276186"/>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grpSp>
        <p:nvGrpSpPr>
          <p:cNvPr id="9" name="Group 9"/>
          <p:cNvGrpSpPr/>
          <p:nvPr/>
        </p:nvGrpSpPr>
        <p:grpSpPr>
          <a:xfrm>
            <a:off x="5221195" y="2558712"/>
            <a:ext cx="2095500" cy="1627035"/>
            <a:chOff x="5221195" y="2558712"/>
            <a:chExt cx="2095500" cy="1627035"/>
          </a:xfrm>
        </p:grpSpPr>
        <p:sp>
          <p:nvSpPr>
            <p:cNvPr id="10" name="TextBox 10"/>
            <p:cNvSpPr txBox="1"/>
            <p:nvPr/>
          </p:nvSpPr>
          <p:spPr>
            <a:xfrm>
              <a:off x="5221195" y="2558712"/>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solidFill>
                  <a:latin typeface="Microsoft Yahei"/>
                  <a:ea typeface="Microsoft Yahei"/>
                  <a:cs typeface="Microsoft Yahei"/>
                </a:rPr>
                <a:t>带薪休假</a:t>
              </a:r>
            </a:p>
          </p:txBody>
        </p:sp>
        <p:sp>
          <p:nvSpPr>
            <p:cNvPr id="11" name="TextBox 11"/>
            <p:cNvSpPr txBox="1"/>
            <p:nvPr/>
          </p:nvSpPr>
          <p:spPr>
            <a:xfrm>
              <a:off x="5221195" y="2928447"/>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员工可以享受带薪年假、病假等休假制度，保障员工的休息权益。</a:t>
              </a:r>
            </a:p>
          </p:txBody>
        </p:sp>
      </p:grpSp>
      <p:cxnSp>
        <p:nvCxnSpPr>
          <p:cNvPr id="12" name="Connector 12"/>
          <p:cNvCxnSpPr/>
          <p:nvPr/>
        </p:nvCxnSpPr>
        <p:spPr>
          <a:xfrm flipH="1">
            <a:off x="2993796" y="2915292"/>
            <a:ext cx="0" cy="2264768"/>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13" name="Connector 13"/>
          <p:cNvCxnSpPr/>
          <p:nvPr/>
        </p:nvCxnSpPr>
        <p:spPr>
          <a:xfrm flipH="1">
            <a:off x="5189375" y="2671457"/>
            <a:ext cx="0" cy="2264768"/>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14" name="Connector 14"/>
          <p:cNvCxnSpPr/>
          <p:nvPr/>
        </p:nvCxnSpPr>
        <p:spPr>
          <a:xfrm flipH="1">
            <a:off x="7346428" y="2084183"/>
            <a:ext cx="0" cy="2264768"/>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15" name="Connector 15"/>
          <p:cNvCxnSpPr/>
          <p:nvPr/>
        </p:nvCxnSpPr>
        <p:spPr>
          <a:xfrm flipH="1">
            <a:off x="9603332" y="1096542"/>
            <a:ext cx="0" cy="2264768"/>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6" name="Freeform 16"/>
          <p:cNvSpPr/>
          <p:nvPr/>
        </p:nvSpPr>
        <p:spPr>
          <a:xfrm>
            <a:off x="542293" y="6131193"/>
            <a:ext cx="373344" cy="373344"/>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Freeform 17"/>
          <p:cNvSpPr/>
          <p:nvPr/>
        </p:nvSpPr>
        <p:spPr>
          <a:xfrm>
            <a:off x="2815760" y="6056840"/>
            <a:ext cx="356071" cy="356071"/>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99060" y="137160"/>
                </a:moveTo>
                <a:cubicBezTo>
                  <a:pt x="111681" y="137160"/>
                  <a:pt x="121920" y="126921"/>
                  <a:pt x="121920" y="114300"/>
                </a:cubicBezTo>
                <a:cubicBezTo>
                  <a:pt x="121920" y="101679"/>
                  <a:pt x="111681" y="91440"/>
                  <a:pt x="99060" y="91440"/>
                </a:cubicBezTo>
                <a:lnTo>
                  <a:pt x="99060" y="91440"/>
                </a:lnTo>
                <a:cubicBezTo>
                  <a:pt x="86439" y="91440"/>
                  <a:pt x="76200" y="101679"/>
                  <a:pt x="76200" y="114300"/>
                </a:cubicBezTo>
                <a:cubicBezTo>
                  <a:pt x="76200" y="126921"/>
                  <a:pt x="86439" y="137160"/>
                  <a:pt x="99060" y="137160"/>
                </a:cubicBezTo>
                <a:lnTo>
                  <a:pt x="99060" y="137160"/>
                </a:lnTo>
                <a:close/>
                <a:moveTo>
                  <a:pt x="205740" y="137160"/>
                </a:moveTo>
                <a:cubicBezTo>
                  <a:pt x="218361" y="137160"/>
                  <a:pt x="228600" y="126921"/>
                  <a:pt x="228600" y="114300"/>
                </a:cubicBezTo>
                <a:cubicBezTo>
                  <a:pt x="228600" y="101679"/>
                  <a:pt x="218361" y="91440"/>
                  <a:pt x="205740" y="91440"/>
                </a:cubicBezTo>
                <a:lnTo>
                  <a:pt x="205740" y="91440"/>
                </a:lnTo>
                <a:cubicBezTo>
                  <a:pt x="193119" y="91440"/>
                  <a:pt x="182880" y="101679"/>
                  <a:pt x="182880" y="114300"/>
                </a:cubicBezTo>
                <a:cubicBezTo>
                  <a:pt x="182880" y="126921"/>
                  <a:pt x="193119" y="137160"/>
                  <a:pt x="205740" y="137160"/>
                </a:cubicBezTo>
                <a:lnTo>
                  <a:pt x="205740" y="137160"/>
                </a:lnTo>
                <a:close/>
                <a:moveTo>
                  <a:pt x="238658" y="182880"/>
                </a:moveTo>
                <a:lnTo>
                  <a:pt x="66142" y="182880"/>
                </a:lnTo>
                <a:cubicBezTo>
                  <a:pt x="79038" y="218770"/>
                  <a:pt x="112776" y="243973"/>
                  <a:pt x="152400" y="243973"/>
                </a:cubicBezTo>
                <a:cubicBezTo>
                  <a:pt x="192024" y="243973"/>
                  <a:pt x="225762" y="218770"/>
                  <a:pt x="238458" y="183518"/>
                </a:cubicBezTo>
                <a:lnTo>
                  <a:pt x="238658" y="18288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Freeform 18"/>
          <p:cNvSpPr/>
          <p:nvPr/>
        </p:nvSpPr>
        <p:spPr>
          <a:xfrm>
            <a:off x="4944051" y="5862988"/>
            <a:ext cx="411257" cy="411257"/>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Freeform 19"/>
          <p:cNvSpPr/>
          <p:nvPr/>
        </p:nvSpPr>
        <p:spPr>
          <a:xfrm>
            <a:off x="7160112" y="5465972"/>
            <a:ext cx="421401" cy="421401"/>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Freeform 20"/>
          <p:cNvSpPr/>
          <p:nvPr/>
        </p:nvSpPr>
        <p:spPr>
          <a:xfrm>
            <a:off x="9431121" y="4890685"/>
            <a:ext cx="393189" cy="39318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nvGrpSpPr>
          <p:cNvPr id="21" name="Group 21"/>
          <p:cNvGrpSpPr/>
          <p:nvPr/>
        </p:nvGrpSpPr>
        <p:grpSpPr>
          <a:xfrm>
            <a:off x="829278" y="3169358"/>
            <a:ext cx="2095500" cy="1627035"/>
            <a:chOff x="829278" y="3169358"/>
            <a:chExt cx="2095500" cy="1627035"/>
          </a:xfrm>
        </p:grpSpPr>
        <p:sp>
          <p:nvSpPr>
            <p:cNvPr id="22" name="TextBox 22"/>
            <p:cNvSpPr txBox="1"/>
            <p:nvPr/>
          </p:nvSpPr>
          <p:spPr>
            <a:xfrm>
              <a:off x="829278" y="3169358"/>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solidFill>
                  <a:latin typeface="Microsoft Yahei"/>
                  <a:ea typeface="Microsoft Yahei"/>
                  <a:cs typeface="Microsoft Yahei"/>
                </a:rPr>
                <a:t>社会保险</a:t>
              </a:r>
            </a:p>
          </p:txBody>
        </p:sp>
        <p:sp>
          <p:nvSpPr>
            <p:cNvPr id="23" name="TextBox 23"/>
            <p:cNvSpPr txBox="1"/>
            <p:nvPr/>
          </p:nvSpPr>
          <p:spPr>
            <a:xfrm>
              <a:off x="829278" y="3539093"/>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包括养老保险、医疗保险、失业保险、工伤保险和生育保险，为员工提供基本的社会保障。</a:t>
              </a:r>
            </a:p>
          </p:txBody>
        </p:sp>
      </p:grpSp>
      <p:grpSp>
        <p:nvGrpSpPr>
          <p:cNvPr id="24" name="Group 24"/>
          <p:cNvGrpSpPr/>
          <p:nvPr/>
        </p:nvGrpSpPr>
        <p:grpSpPr>
          <a:xfrm>
            <a:off x="2993796" y="2858559"/>
            <a:ext cx="2095500" cy="1627035"/>
            <a:chOff x="2993796" y="2858559"/>
            <a:chExt cx="2095500" cy="1627035"/>
          </a:xfrm>
        </p:grpSpPr>
        <p:sp>
          <p:nvSpPr>
            <p:cNvPr id="25" name="TextBox 25"/>
            <p:cNvSpPr txBox="1"/>
            <p:nvPr/>
          </p:nvSpPr>
          <p:spPr>
            <a:xfrm>
              <a:off x="2993796" y="2858559"/>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solidFill>
                  <a:latin typeface="Microsoft Yahei"/>
                  <a:ea typeface="Microsoft Yahei"/>
                  <a:cs typeface="Microsoft Yahei"/>
                </a:rPr>
                <a:t>住房公积金</a:t>
              </a:r>
            </a:p>
          </p:txBody>
        </p:sp>
        <p:sp>
          <p:nvSpPr>
            <p:cNvPr id="26" name="TextBox 26"/>
            <p:cNvSpPr txBox="1"/>
            <p:nvPr/>
          </p:nvSpPr>
          <p:spPr>
            <a:xfrm>
              <a:off x="2993796" y="3228294"/>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帮助员工解决住房问题，提高员工的居住条件。</a:t>
              </a:r>
            </a:p>
          </p:txBody>
        </p:sp>
      </p:grpSp>
      <p:grpSp>
        <p:nvGrpSpPr>
          <p:cNvPr id="27" name="Group 27"/>
          <p:cNvGrpSpPr/>
          <p:nvPr/>
        </p:nvGrpSpPr>
        <p:grpSpPr>
          <a:xfrm>
            <a:off x="7443964" y="1853208"/>
            <a:ext cx="2095500" cy="1627035"/>
            <a:chOff x="7443964" y="1853208"/>
            <a:chExt cx="2095500" cy="1627035"/>
          </a:xfrm>
        </p:grpSpPr>
        <p:sp>
          <p:nvSpPr>
            <p:cNvPr id="28" name="TextBox 28"/>
            <p:cNvSpPr txBox="1"/>
            <p:nvPr/>
          </p:nvSpPr>
          <p:spPr>
            <a:xfrm>
              <a:off x="7443964" y="1853208"/>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solidFill>
                  <a:latin typeface="Microsoft Yahei"/>
                  <a:ea typeface="Microsoft Yahei"/>
                  <a:cs typeface="Microsoft Yahei"/>
                </a:rPr>
                <a:t>员工培训</a:t>
              </a:r>
            </a:p>
          </p:txBody>
        </p:sp>
        <p:sp>
          <p:nvSpPr>
            <p:cNvPr id="29" name="TextBox 29"/>
            <p:cNvSpPr txBox="1"/>
            <p:nvPr/>
          </p:nvSpPr>
          <p:spPr>
            <a:xfrm>
              <a:off x="7443964" y="2222943"/>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酒店提供的各种培训和发展机会，帮助员工提升职业技能和素质。</a:t>
              </a:r>
            </a:p>
          </p:txBody>
        </p:sp>
      </p:grpSp>
      <p:grpSp>
        <p:nvGrpSpPr>
          <p:cNvPr id="30" name="Group 30"/>
          <p:cNvGrpSpPr/>
          <p:nvPr/>
        </p:nvGrpSpPr>
        <p:grpSpPr>
          <a:xfrm>
            <a:off x="9712443" y="988925"/>
            <a:ext cx="2095500" cy="1627034"/>
            <a:chOff x="9712443" y="988925"/>
            <a:chExt cx="2095500" cy="1627034"/>
          </a:xfrm>
        </p:grpSpPr>
        <p:sp>
          <p:nvSpPr>
            <p:cNvPr id="31" name="TextBox 31"/>
            <p:cNvSpPr txBox="1"/>
            <p:nvPr/>
          </p:nvSpPr>
          <p:spPr>
            <a:xfrm>
              <a:off x="9712443" y="988925"/>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solidFill>
                  <a:latin typeface="Microsoft Yahei"/>
                  <a:ea typeface="Microsoft Yahei"/>
                  <a:cs typeface="Microsoft Yahei"/>
                </a:rPr>
                <a:t>其他福利</a:t>
              </a:r>
            </a:p>
          </p:txBody>
        </p:sp>
        <p:sp>
          <p:nvSpPr>
            <p:cNvPr id="32" name="TextBox 32"/>
            <p:cNvSpPr txBox="1"/>
            <p:nvPr/>
          </p:nvSpPr>
          <p:spPr>
            <a:xfrm>
              <a:off x="9712443" y="1358659"/>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如餐饮补贴、交通补贴、通讯补贴、节日福利等，提高员工的生活品质。</a:t>
              </a:r>
            </a:p>
          </p:txBody>
        </p:sp>
      </p:grpSp>
      <p:grpSp>
        <p:nvGrpSpPr>
          <p:cNvPr id="33" name="Group 33"/>
          <p:cNvGrpSpPr/>
          <p:nvPr/>
        </p:nvGrpSpPr>
        <p:grpSpPr>
          <a:xfrm>
            <a:off x="454963" y="93878"/>
            <a:ext cx="10641129" cy="914400"/>
            <a:chOff x="454963" y="93878"/>
            <a:chExt cx="10641129" cy="914400"/>
          </a:xfrm>
        </p:grpSpPr>
        <p:sp>
          <p:nvSpPr>
            <p:cNvPr id="34" name="AutoShape 3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AutoShape 3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7" name="AutoShape 3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8" name="AutoShape 3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9" name="AutoShape 3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0" name="AutoShape 4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1" name="AutoShape 4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2" name="AutoShape 4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3" name="AutoShape 4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4" name="AutoShape 4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5" name="AutoShape 4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6" name="AutoShape 4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7" name="AutoShape 4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8" name="AutoShape 4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9" name="AutoShape 4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0" name="AutoShape 5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1" name="AutoShape 5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2" name="AutoShape 5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3" name="AutoShape 5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4" name="TextBox 5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常见员工福利类型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地方政府政策</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地方政府也会出台相关政策，对酒店员工福利进行规范和指导，酒店需要关注并遵守地方政府政策。</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国家法规政策</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国家相关法律法规和政策对员工福利有明确规定，如《劳动法》、《社会保险法》等，酒店必须遵守相关法规政策，保障员工的合法权益。</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行业协会标准</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酒店行业协会也会制定相关标准和规范，对酒店员工福利提供参考和指导，酒店可以参考行业协会标准来制定员工福利政策。</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17" name="Picture 17"/>
          <p:cNvPicPr>
            <a:picLocks noChangeAspect="1"/>
          </p:cNvPicPr>
          <p:nvPr/>
        </p:nvPicPr>
        <p:blipFill>
          <a:blip r:embed="rId2">
            <a:alphaModFix/>
          </a:blip>
          <a:srcRect l="9625" r="962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2500" r="12500"/>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法规政策对员工福利的影响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solidFill>
                <a:latin typeface="Microsoft Yahei"/>
                <a:ea typeface="Microsoft Yahei"/>
                <a:cs typeface="Microsoft Yahei"/>
              </a:rPr>
              <a:t>酒店行业员工福利现状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3" name="Picture 3"/>
          <p:cNvPicPr>
            <a:picLocks noChangeAspect="1"/>
          </p:cNvPicPr>
          <p:nvPr/>
        </p:nvPicPr>
        <p:blipFill>
          <a:blip r:embed="rId2">
            <a:alphaModFix amt="70000"/>
          </a:blip>
          <a:srcRect l="11800" r="118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福利种类</a:t>
            </a:r>
          </a:p>
        </p:txBody>
      </p:sp>
      <p:sp>
        <p:nvSpPr>
          <p:cNvPr id="5" name="AutoShape 5"/>
          <p:cNvSpPr/>
          <p:nvPr/>
        </p:nvSpPr>
        <p:spPr>
          <a:xfrm>
            <a:off x="3908867" y="1360418"/>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国内酒店员工福利主要包括五险一金、带薪休假、餐饮补贴等；而国际酒店员工福利更加多样化，可能还包括员工股权计划、健康保险、子女教育补助等。</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福利水平</a:t>
            </a:r>
          </a:p>
        </p:txBody>
      </p:sp>
      <p:sp>
        <p:nvSpPr>
          <p:cNvPr id="11" name="AutoShape 11"/>
          <p:cNvSpPr/>
          <p:nvPr/>
        </p:nvSpPr>
        <p:spPr>
          <a:xfrm>
            <a:off x="3469283" y="3099207"/>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国际酒店品牌在员工福利方面的投入通常更高，为员工提供更全面、更高水平的福利保障。</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法规差异</a:t>
            </a:r>
          </a:p>
        </p:txBody>
      </p:sp>
      <p:sp>
        <p:nvSpPr>
          <p:cNvPr id="17" name="AutoShape 17"/>
          <p:cNvSpPr/>
          <p:nvPr/>
        </p:nvSpPr>
        <p:spPr>
          <a:xfrm>
            <a:off x="3068208" y="4837996"/>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国内外劳动法规的差异也导致酒店员工福利在制度设计、实施方式等方面存在不同。</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国内外酒店员工福利对比</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星级酒店与非星级酒店</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星级酒店通常具有更完善的福利体系，包括更全面的保险计划、更优质的餐饮住宿条件等；非星级酒店员工福利相对简单，可能仅提供基本的保险和休假制度。</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连锁酒店与单体酒店</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连锁酒店往往有更统一的福利政策，能够为员工提供更稳定、可预测的福利保障；单体酒店则可能因经营状况和业主意愿而在员工福利方面存在较大差异。</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不同类型酒店员工福利差异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良好的员工福利可以提高员工满意度，增强员工对企业的认同感和归属感。</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员工满意度</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工作绩效</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15" name="Picture 15"/>
          <p:cNvPicPr>
            <a:picLocks noChangeAspect="1"/>
          </p:cNvPicPr>
          <p:nvPr/>
        </p:nvPicPr>
        <p:blipFill>
          <a:blip r:embed="rId3"/>
          <a:srcRect l="8333" r="833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员工流失率</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20" name="Picture 20"/>
          <p:cNvPicPr>
            <a:picLocks noChangeAspect="1"/>
          </p:cNvPicPr>
          <p:nvPr/>
        </p:nvPicPr>
        <p:blipFill>
          <a:blip r:embed="rId4"/>
          <a:srcRect l="31667" r="31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满意的员工往往有更积极的工作态度，从而提高工作绩效，为酒店创造更多价值。</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优厚的员工福利有助于降低员工流失率，减少酒店因员工频繁流动而带来的成本损失。</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员工满意度与福利关系分析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solidFill>
                <a:latin typeface="Microsoft Yahei"/>
                <a:ea typeface="Microsoft Yahei"/>
                <a:cs typeface="Microsoft Yahei"/>
              </a:rPr>
              <a:t>社会责任在酒店管理中的体现</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企业社会责任定义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指企业在追求经济利益的同时，应当承担的对员工、消费者、环境和社区等方面的责任。</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企业社会责任的意义</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强调企业在社会中的角色不仅仅是经济利益的追求者，更是社会进步的推动者和贡献者。通过履行社会责任，企业可以树立良好的品牌形象，吸引和留住优秀人才，实现可持续发展。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企业社会责任概念及意义</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酒店通过采用先进的节能技术和设备，降低能源消耗和减少温室气体排放，实现节能减排目标。</a:t>
            </a:r>
          </a:p>
        </p:txBody>
      </p:sp>
      <p:pic>
        <p:nvPicPr>
          <p:cNvPr id="5" name="Picture 5"/>
          <p:cNvPicPr>
            <a:picLocks noChangeAspect="1"/>
          </p:cNvPicPr>
          <p:nvPr/>
        </p:nvPicPr>
        <p:blipFill>
          <a:blip r:embed="rId2"/>
          <a:srcRect l="9692" r="969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节能减排</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酒店积极推行绿色采购政策，优先选择环保、可持续的供应商和产品，减少对环境的影响。</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绿色采购</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酒店建立完善的垃圾分类和处理制度，确保各类垃圾得到妥善处理，减少对环境的污染。</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垃圾分类与处理</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环境保护与可持续发展举措</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https://d.book118.com/938056062053006045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2024-09-25T20:45:22.442</cp:lastPrinted>
  <dcterms:created xsi:type="dcterms:W3CDTF">2024-09-25T12:45:22Z</dcterms:created>
  <dcterms:modified xsi:type="dcterms:W3CDTF">2024-09-25T12:45:24Z</dcterms:modified>
</cp:coreProperties>
</file>