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8062CE7-5090-42EF-BCED-E12BD7FCE6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090265-C174-4D03-8CE3-AAF1CC9184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87BBC8E-1979-4C89-99FB-8E34C02CFF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6BFFF55-A2A9-4AF6-9220-1E8A74C227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3E59303-00FD-4D66-AA2A-D8171E1C8DA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B76133C-0F67-4069-879C-4BE36F35193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E7676D1-74FB-44FF-AE4B-EA8BBBC4B9C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C4C345-2740-4AC6-BA5E-72D9FAC19B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FEACC6B-7E74-4004-BDDF-91F5394598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82F0E2-7E2D-48D0-B4DC-BB1AFF679D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5B7768-95C1-4E4E-96CE-C39BAF4D09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4294967295" hasCustomPrompt="1"/>
          </p:nvPr>
        </p:nvSpPr>
        <p:spPr>
          <a:xfrm>
            <a:off x="571500" y="2658731"/>
            <a:ext cx="4608954" cy="1006429"/>
          </a:xfrm>
        </p:spPr>
        <p:txBody>
          <a:bodyPr wrap="none" anchor="t">
            <a:spAutoFit/>
          </a:bodyPr>
          <a:lstStyle>
            <a:lvl1pPr algn="l">
              <a:defRPr sz="6600" b="1" i="0" spc="300">
                <a:solidFill>
                  <a:schemeClr val="tx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副标题 2"/>
          <p:cNvSpPr>
            <a:spLocks noGrp="1"/>
          </p:cNvSpPr>
          <p:nvPr>
            <p:ph type="subTitle" idx="1" hasCustomPrompt="1"/>
          </p:nvPr>
        </p:nvSpPr>
        <p:spPr>
          <a:xfrm>
            <a:off x="571500" y="3908901"/>
            <a:ext cx="2377574" cy="313932"/>
          </a:xfrm>
        </p:spPr>
        <p:txBody>
          <a:bodyPr vert="horz" wrap="none" lIns="91440" tIns="45720" rIns="91440" bIns="45720" rtlCol="0">
            <a:spAutoFit/>
          </a:bodyPr>
          <a:lstStyle>
            <a:lvl1pPr>
              <a:defRPr kumimoji="1" lang="zh-CN" altLang="en-US" sz="1600" spc="300">
                <a:solidFill>
                  <a:schemeClr val="tx1">
                    <a:alpha val="60000"/>
                  </a:schemeClr>
                </a:solidFill>
              </a:defRPr>
            </a:lvl1pPr>
          </a:lstStyle>
          <a:p>
            <a:pPr marL="0" lvl="0" indent="0">
              <a:buNone/>
            </a:pPr>
            <a:r>
              <a:rPr kumimoji="1" lang="zh-CN" altLang="en-US"/>
              <a:t>点击编辑副标题样式</a:t>
            </a:r>
            <a:endParaRPr/>
          </a:p>
        </p:txBody>
      </p:sp>
      <p:sp>
        <p:nvSpPr>
          <p:cNvPr id="5" name="文本占位符 17"/>
          <p:cNvSpPr>
            <a:spLocks noGrp="1"/>
          </p:cNvSpPr>
          <p:nvPr>
            <p:ph type="body" sz="quarter" idx="10" hasCustomPrompt="1"/>
          </p:nvPr>
        </p:nvSpPr>
        <p:spPr>
          <a:xfrm>
            <a:off x="571500" y="1849635"/>
            <a:ext cx="3454792" cy="757130"/>
          </a:xfrm>
        </p:spPr>
        <p:txBody>
          <a:bodyPr wrap="none" anchor="b">
            <a:spAutoFit/>
          </a:bodyPr>
          <a:lstStyle>
            <a:lvl1pPr marL="0" indent="0">
              <a:buNone/>
              <a:defRPr sz="4800" b="0" i="0" spc="300">
                <a:solidFill>
                  <a:schemeClr val="tx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xmlns="">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1" name=""/>
        <p:cNvGrpSpPr/>
        <p:nvPr/>
      </p:nvGrpSpPr>
      <p:grpSpPr>
        <a:xfrm>
          <a:off x="0" y="0"/>
          <a:ext cx="0" cy="0"/>
        </a:xfrm>
      </p:grpSpPr>
      <p:sp>
        <p:nvSpPr>
          <p:cNvPr id="7" name="标题 1"/>
          <p:cNvSpPr>
            <a:spLocks noGrp="1"/>
          </p:cNvSpPr>
          <p:nvPr>
            <p:ph type="title" idx="4294967295"/>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 name=""/>
        <p:cNvGrpSpPr/>
        <p:nvPr/>
      </p:nvGrpSpPr>
      <p:grpSpPr>
        <a:xfrm>
          <a:off x="0" y="0"/>
          <a:ext cx="0" cy="0"/>
        </a:xfrm>
      </p:grpSpPr>
      <p:pic>
        <p:nvPicPr>
          <p:cNvPr id="13" name="图片 12"/>
          <p:cNvPicPr>
            <a:picLocks noChangeAspect="1"/>
          </p:cNvPicPr>
          <p:nvPr userDrawn="1"/>
        </p:nvPicPr>
        <p:blipFill>
          <a:blip r:embed="rId1"/>
          <a:stretch>
            <a:fillRect/>
          </a:stretch>
        </p:blipFill>
        <p:spPr>
          <a:xfrm>
            <a:off x="0" y="-1"/>
            <a:ext cx="12192000" cy="6858000"/>
          </a:xfrm>
          <a:prstGeom prst="rect">
            <a:avLst/>
          </a:prstGeom>
        </p:spPr>
      </p:pic>
      <p:sp>
        <p:nvSpPr>
          <p:cNvPr id="14"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15"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5000">
              <a:schemeClr val="bg1"/>
            </a:gs>
            <a:gs pos="100000">
              <a:schemeClr val="accent1">
                <a:lumMod val="20000"/>
                <a:lumOff val="80000"/>
              </a:schemeClr>
            </a:gs>
          </a:gsLst>
          <a:lin ang="16200000" scaled="1"/>
        </a:gradFill>
        <a:effectLst/>
      </p:bgPr>
    </p:bg>
    <p:spTree>
      <p:nvGrpSpPr>
        <p:cNvPr id="1" name=""/>
        <p:cNvGrpSpPr/>
        <p:nvPr/>
      </p:nvGrpSpPr>
      <p:grpSpPr>
        <a:xfrm>
          <a:off x="0" y="0"/>
          <a:ext cx="0" cy="0"/>
        </a:xfrm>
      </p:grpSpPr>
      <p:pic>
        <p:nvPicPr>
          <p:cNvPr id="18"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9" name="矩形 6"/>
          <p:cNvSpPr/>
          <p:nvPr userDrawn="1"/>
        </p:nvSpPr>
        <p:spPr>
          <a:xfrm>
            <a:off x="0" y="1"/>
            <a:ext cx="12192000" cy="6857999"/>
          </a:xfrm>
          <a:prstGeom prst="rect">
            <a:avLst/>
          </a:prstGeom>
          <a:gradFill>
            <a:gsLst>
              <a:gs pos="0">
                <a:schemeClr val="bg1"/>
              </a:gs>
              <a:gs pos="79000">
                <a:schemeClr val="bg1"/>
              </a:gs>
              <a:gs pos="100000">
                <a:schemeClr val="bg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0"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21"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2"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nvGrpSpPr>
      <p:grpSpPr>
        <a:xfrm>
          <a:off x="0" y="0"/>
          <a:ext cx="0" cy="0"/>
        </a:xfrm>
      </p:grpSpPr>
      <p:sp>
        <p:nvSpPr>
          <p:cNvPr id="24"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2024/1/3</a:t>
            </a:fld>
            <a:endParaRPr kumimoji="1" lang="zh-CN" altLang="en-US"/>
          </a:p>
        </p:txBody>
      </p:sp>
      <p:sp>
        <p:nvSpPr>
          <p:cNvPr id="25"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6"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 name=""/>
        <p:cNvGrpSpPr/>
        <p:nvPr/>
      </p:nvGrpSpPr>
      <p:grpSpPr>
        <a:xfrm>
          <a:off x="0" y="0"/>
          <a:ext cx="0" cy="0"/>
        </a:xfrm>
      </p:grpSpPr>
      <p:pic>
        <p:nvPicPr>
          <p:cNvPr id="2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xmlns="">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cSld name="1_仅标题">
    <p:spTree>
      <p:nvGrpSpPr>
        <p:cNvPr id="1" name=""/>
        <p:cNvGrpSpPr/>
        <p:nvPr/>
      </p:nvGrpSpPr>
      <p:grpSpPr>
        <a:xfrm>
          <a:off x="0" y="0"/>
          <a:ext cx="0" cy="0"/>
        </a:xfrm>
      </p:grpSpPr>
      <p:sp>
        <p:nvSpPr>
          <p:cNvPr id="30" name="标题 1"/>
          <p:cNvSpPr>
            <a:spLocks noGrp="1"/>
          </p:cNvSpPr>
          <p:nvPr>
            <p:ph type="title" idx="4294967295"/>
          </p:nvPr>
        </p:nvSpPr>
        <p:spPr/>
        <p:txBody>
          <a:bodyPr/>
          <a:lstStyle/>
          <a:p>
            <a:r>
              <a:rPr kumimoji="1" lang="zh-CN" altLang="en-US"/>
              <a:t>单击此处编辑母版标题样式</a:t>
            </a:r>
            <a:endParaRPr/>
          </a:p>
        </p:txBody>
      </p:sp>
      <p:sp>
        <p:nvSpPr>
          <p:cNvPr id="31" name="日期占位符 2"/>
          <p:cNvSpPr>
            <a:spLocks noGrp="1"/>
          </p:cNvSpPr>
          <p:nvPr>
            <p:ph type="dt" sz="half" idx="10"/>
          </p:nvPr>
        </p:nvSpPr>
        <p:spPr/>
        <p:txBody>
          <a:bodyPr/>
          <a:lstStyle/>
          <a:p>
            <a:fld id="{6D4D8950-B778-354B-9DD9-533C0A0C7F06}" type="datetimeFigureOut">
              <a:rPr/>
              <a:t>2024/1/3</a:t>
            </a:fld>
            <a:endParaRPr kumimoji="1" lang="zh-CN" altLang="en-US"/>
          </a:p>
        </p:txBody>
      </p:sp>
      <p:sp>
        <p:nvSpPr>
          <p:cNvPr id="32" name="页脚占位符 3"/>
          <p:cNvSpPr>
            <a:spLocks noGrp="1"/>
          </p:cNvSpPr>
          <p:nvPr>
            <p:ph type="ftr" sz="quarter" idx="11"/>
          </p:nvPr>
        </p:nvSpPr>
        <p:spPr/>
        <p:txBody>
          <a:bodyPr/>
          <a:lstStyle/>
          <a:p>
            <a:endParaRPr kumimoji="1" lang="zh-CN" altLang="en-US"/>
          </a:p>
        </p:txBody>
      </p:sp>
      <p:sp>
        <p:nvSpPr>
          <p:cNvPr id="33" name="灯片编号占位符 4"/>
          <p:cNvSpPr>
            <a:spLocks noGrp="1"/>
          </p:cNvSpPr>
          <p:nvPr>
            <p:ph type="sldNum" sz="quarter" idx="12"/>
          </p:nvPr>
        </p:nvSpPr>
        <p:spPr/>
        <p:txBody>
          <a:bodyPr/>
          <a:lstStyle/>
          <a:p>
            <a:fld id="{616F5F5A-ED15-1745-BDEC-B6FFB76270A8}" type="slidenum">
              <a:rPr/>
              <a:t>‹#›</a:t>
            </a:fld>
            <a:endParaRPr kumimoji="1"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2024/1/3</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8067027031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廊坊住房公积金提取指南\n## 1.廊坊住房公积金提取政策概述\n### 1.1住房公积金提取的定义与意义\n### 1.2廊坊住房公积金提取政策的发展历程\n### 1.3廊坊住房公积金提取政策的主要内容\n## 2.廊坊住房公积金提取条件与范围\n### 2.1购房提取的条件与范围\n### 2.2租房提取的条件与范围\n### 2.3其他住房消费提取的条件与范围\n## 3.廊坊住房公积金提取流程与所需材料\n### 3.1购房提取的流程与所需材料\n### 3.2租房提取的流程与所需材料\n### 3.3其他住房消费提取的流程与所需材料\n## 4.廊坊住房公积金提取的额度与时间\n### 4.1购房提取的额度与时间\n### 4.2租房提取的额度与时间\n### 4.3其他住房消费提取的额度与时间\n## 5.廊坊住房公积金提取的注意事项与风险\n### 5.1住房公积金提取的注意事项\n### 5.2住房公积金提取的风险与防范\n### 5.3住房公积金提取的法律责任与纠纷处理\n## 6.廊坊住房公积金提取服务的优化与改进\n### 6.1提高住房公积金提取服务的效率与质量\n### 6.2加强住房公积金提取服务的信息化建设\n### 6.3完善住房公积金提取服务的政策体系与监管机制\n&quot;,&quot;templateId&quot;:&quot;rmag5z4xstrt3qh7pqi4i7zhzr&quot;}}"/>
        <p:cNvGrpSpPr/>
        <p:nvPr/>
      </p:nvGrpSpPr>
      <p:grpSpPr>
        <a:xfrm>
          <a:off x="0" y="0"/>
          <a:ext cx="0" cy="0"/>
        </a:xfrm>
      </p:grpSpPr>
      <p:sp>
        <p:nvSpPr>
          <p:cNvPr id="2" name="标题 1" descr="{&quot;isTemplate&quot;:true,&quot;type&quot;:&quot;title&quot;,&quot;canOmit&quot;:false,&quot;range&quot;:0}"/>
          <p:cNvSpPr>
            <a:spLocks noGrp="1"/>
          </p:cNvSpPr>
          <p:nvPr>
            <p:ph type="ctrTitle" idx="4294967295"/>
          </p:nvPr>
        </p:nvSpPr>
        <p:spPr>
          <a:xfrm>
            <a:off x="571500" y="2658731"/>
            <a:ext cx="11055350" cy="996950"/>
          </a:xfrm>
        </p:spPr>
        <p:txBody>
          <a:bodyPr vert="horz" wrap="square" lIns="91440" tIns="45720" rIns="91440" bIns="45720" anchor="b">
            <a:spAutoFit/>
          </a:bodyPr>
          <a:lstStyle/>
          <a:p>
            <a:pPr>
              <a:buNone/>
            </a:pPr>
            <a:r>
              <a:rPr lang="zh-CN" sz="6600"/>
              <a:t>廊坊住房公积金提取指南</a:t>
            </a:r>
            <a:endParaRPr/>
          </a:p>
        </p:txBody>
      </p:sp>
      <p:sp>
        <p:nvSpPr>
          <p:cNvPr id="3" name="副标题 2"/>
          <p:cNvSpPr>
            <a:spLocks noGrp="1"/>
          </p:cNvSpPr>
          <p:nvPr>
            <p:ph type="subTitle" idx="1"/>
          </p:nvPr>
        </p:nvSpPr>
        <p:spPr>
          <a:xfrm>
            <a:off x="571500" y="3908901"/>
            <a:ext cx="284052" cy="313932"/>
          </a:xfrm>
        </p:spPr>
        <p:txBody>
          <a:bodyPr wrap="none">
            <a:spAutoFit/>
          </a:bodyPr>
          <a:lstStyle/>
          <a:p>
            <a:pPr marL="0" indent="0">
              <a:buNone/>
            </a:pPr>
            <a:r>
              <a:rPr lang="en-US" smtClean="0"/>
              <a:t> </a:t>
            </a:r>
            <a:endParaRPr lang="zh-CN" sz="1600">
              <a:solidFill>
                <a:schemeClr val="tx1">
                  <a:alpha val="40000"/>
                </a:schemeClr>
              </a:solidFill>
            </a:endParaRPr>
          </a:p>
        </p:txBody>
      </p:sp>
      <p:sp>
        <p:nvSpPr>
          <p:cNvPr id="4" name="文本占位符 20"/>
          <p:cNvSpPr txBox="1"/>
          <p:nvPr/>
        </p:nvSpPr>
        <p:spPr>
          <a:xfrm>
            <a:off x="571499"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a:p>
        </p:txBody>
      </p:sp>
      <p:sp>
        <p:nvSpPr>
          <p:cNvPr id="5" name="文本占位符 20"/>
          <p:cNvSpPr txBox="1"/>
          <p:nvPr/>
        </p:nvSpPr>
        <p:spPr>
          <a:xfrm>
            <a:off x="11435770" y="6137600"/>
            <a:ext cx="184731" cy="36933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endParaRPr kumimoji="1" lang="en-US" altLang="zh-CN" spc="80">
              <a:solidFill>
                <a:schemeClr val="tx1">
                  <a:lumMod val="50000"/>
                  <a:lumOff val="50000"/>
                </a:schemeClr>
              </a:solidFill>
            </a:endParaRPr>
          </a:p>
        </p:txBody>
      </p:sp>
      <p:cxnSp>
        <p:nvCxnSpPr>
          <p:cNvPr id="6" name="直线连接符 7"/>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126"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廊坊住房公积金提取政策概述</a:t>
            </a:r>
            <a:endParaRPr/>
          </a:p>
        </p:txBody>
      </p:sp>
      <p:sp>
        <p:nvSpPr>
          <p:cNvPr id="127"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01</a:t>
            </a:r>
            <a:endParaRPr lang="en-GB" sz="7200" b="0">
              <a:solidFill>
                <a:schemeClr val="accent1"/>
              </a:solidFill>
              <a:latin typeface="+mj-ea"/>
            </a:endParaRPr>
          </a:p>
        </p:txBody>
      </p:sp>
      <p:cxnSp>
        <p:nvCxnSpPr>
          <p:cNvPr id="128"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96"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住房公积金提取是指职工在购买、建造、翻建、大修自住住房或租赁住房等住房消费行为后，按照住房公积金管理中心的规定，将个人住房公积金账户内的部分或全部余额提取出来，用于支付住房消费的行为。</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提取住房公积金可以缓解职工购房、租房等住房消费的经济压力，提高职工的生活水平。</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提取住房公积金有利于提高住房公积金的使用效率，促进住房消费，推动房地产市场的发展。</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提取住房公积金有助于完善住房公积金制度，保障职工的住房权益，增强住房公积金制度的吸引力。</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住房公积金提取的意义主要体现在以下几个方面：</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提高职工住房消费能力，满足职工住房需求。</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促进住房消费，推动房地产市场健康发展。</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完善住房公积金制度，保障职工住房权益。</a:t>
            </a:r>
            <a:endParaRPr/>
          </a:p>
        </p:txBody>
      </p:sp>
      <p:sp>
        <p:nvSpPr>
          <p:cNvPr id="197"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住房公积金提取的定义与意义</a:t>
            </a:r>
            <a:endParaRPr lang="en-US" altLang="zh-CN" sz="2800" b="1">
              <a:latin typeface="+mj-ea"/>
              <a:ea typeface="+mj-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199"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defRPr sz="1800" kern="1200">
                <a:solidFill>
                  <a:srgbClr val="000000"/>
                </a:solidFill>
                <a:uFill>
                  <a:solidFill>
                    <a:srgbClr val="000000"/>
                  </a:solidFill>
                </a:uFill>
                <a:latin typeface="Arial"/>
                <a:ea typeface="黑体"/>
                <a:cs typeface="+mn-cs"/>
              </a:defRPr>
            </a:lvl1pPr>
            <a:lvl2pPr marL="457200" algn="l" defTabSz="914400" rtl="0" eaLnBrk="1" latinLnBrk="0" hangingPunct="1">
              <a:defRPr sz="1800" kern="1200">
                <a:solidFill>
                  <a:srgbClr val="000000"/>
                </a:solidFill>
                <a:uFill>
                  <a:solidFill>
                    <a:srgbClr val="000000"/>
                  </a:solidFill>
                </a:uFill>
                <a:latin typeface="Arial"/>
                <a:ea typeface="黑体"/>
                <a:cs typeface="+mn-cs"/>
              </a:defRPr>
            </a:lvl2pPr>
            <a:lvl3pPr marL="914400" algn="l" defTabSz="914400" rtl="0" eaLnBrk="1" latinLnBrk="0" hangingPunct="1">
              <a:defRPr sz="1800" kern="1200">
                <a:solidFill>
                  <a:srgbClr val="000000"/>
                </a:solidFill>
                <a:uFill>
                  <a:solidFill>
                    <a:srgbClr val="000000"/>
                  </a:solidFill>
                </a:uFill>
                <a:latin typeface="Arial"/>
                <a:ea typeface="黑体"/>
                <a:cs typeface="+mn-cs"/>
              </a:defRPr>
            </a:lvl3pPr>
            <a:lvl4pPr marL="1371600" algn="l" defTabSz="914400" rtl="0" eaLnBrk="1" latinLnBrk="0" hangingPunct="1">
              <a:defRPr sz="1800" kern="1200">
                <a:solidFill>
                  <a:srgbClr val="000000"/>
                </a:solidFill>
                <a:uFill>
                  <a:solidFill>
                    <a:srgbClr val="000000"/>
                  </a:solidFill>
                </a:uFill>
                <a:latin typeface="Arial"/>
                <a:ea typeface="黑体"/>
                <a:cs typeface="+mn-cs"/>
              </a:defRPr>
            </a:lvl4pPr>
            <a:lvl5pPr marL="1828800" algn="l" defTabSz="914400" rtl="0" eaLnBrk="1" latinLnBrk="0" hangingPunct="1">
              <a:defRPr sz="1800" kern="1200">
                <a:solidFill>
                  <a:srgbClr val="000000"/>
                </a:solidFill>
                <a:uFill>
                  <a:solidFill>
                    <a:srgbClr val="000000"/>
                  </a:solidFill>
                </a:uFill>
                <a:latin typeface="Arial"/>
                <a:ea typeface="黑体"/>
                <a:cs typeface="+mn-cs"/>
              </a:defRPr>
            </a:lvl5pPr>
            <a:lvl6pPr marL="2286000" algn="l" defTabSz="914400" rtl="0" eaLnBrk="1" latinLnBrk="0" hangingPunct="1">
              <a:defRPr sz="1800" kern="1200">
                <a:solidFill>
                  <a:srgbClr val="000000"/>
                </a:solidFill>
                <a:uFill>
                  <a:solidFill>
                    <a:srgbClr val="000000"/>
                  </a:solidFill>
                </a:uFill>
                <a:latin typeface="Arial"/>
                <a:ea typeface="黑体"/>
                <a:cs typeface="+mn-cs"/>
              </a:defRPr>
            </a:lvl6pPr>
            <a:lvl7pPr marL="2743200" algn="l" defTabSz="914400" rtl="0" eaLnBrk="1" latinLnBrk="0" hangingPunct="1">
              <a:defRPr sz="1800" kern="1200">
                <a:solidFill>
                  <a:srgbClr val="000000"/>
                </a:solidFill>
                <a:uFill>
                  <a:solidFill>
                    <a:srgbClr val="000000"/>
                  </a:solidFill>
                </a:uFill>
                <a:latin typeface="Arial"/>
                <a:ea typeface="黑体"/>
                <a:cs typeface="+mn-cs"/>
              </a:defRPr>
            </a:lvl7pPr>
            <a:lvl8pPr marL="3200400" algn="l" defTabSz="914400" rtl="0" eaLnBrk="1" latinLnBrk="0" hangingPunct="1">
              <a:defRPr sz="1800" kern="1200">
                <a:solidFill>
                  <a:srgbClr val="000000"/>
                </a:solidFill>
                <a:uFill>
                  <a:solidFill>
                    <a:srgbClr val="000000"/>
                  </a:solidFill>
                </a:uFill>
                <a:latin typeface="Arial"/>
                <a:ea typeface="黑体"/>
                <a:cs typeface="+mn-cs"/>
              </a:defRPr>
            </a:lvl8pPr>
            <a:lvl9pPr marL="3657600" algn="l" defTabSz="914400" rtl="0" eaLnBrk="1" latinLnBrk="0" hangingPunct="1">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廊坊住房公积金提取政策经历了从初步建立到逐步完善的发展过程。</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2000年，廊坊市开始实施住房公积金制度，初步建立了住房公积金提取政策。</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2005年，廊坊市对住房公积金提取政策进行了调整和完善，扩大了提取范围，简化了提取手续。</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2010年，廊坊市进一步修订了住房公积金提取政策，提高了提取额度，简化了提取流程。</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2015年，廊坊市再次调整住房公积金提取政策，增加了租房提取等新的提取方式。</a:t>
            </a:r>
            <a:endParaRPr/>
          </a:p>
          <a:p>
            <a:pPr marL="0" lvl="0" indent="-203200">
              <a:lnSpc>
                <a:spcPct val="130000"/>
              </a:lnSpc>
              <a:buFont typeface="Arial" pitchFamily="34" charset="0"/>
              <a:buChar char="•"/>
            </a:pPr>
            <a:r>
              <a:rPr lang="en-US" sz="1400" spc="300">
                <a:solidFill>
                  <a:srgbClr val="808080">
                    <a:alpha val="100000"/>
                  </a:srgbClr>
                </a:solidFill>
                <a:latin typeface="微软雅黑"/>
                <a:ea typeface="微软雅黑"/>
              </a:rPr>
              <a:t>廊坊住房公积金提取政策的发展主要体现在以下几个方面：</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提取范围的不断扩大，从最初的购房提取逐步扩大到租房提取、其他住房消费提取等多种提取方式。</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提取额度的逐步提高，以满足职工日益增长的住房消费需求。</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提取流程的不断优化，简化了提取手续，提高了提取效率。</a:t>
            </a:r>
            <a:endParaRPr/>
          </a:p>
        </p:txBody>
      </p:sp>
      <p:sp>
        <p:nvSpPr>
          <p:cNvPr id="200"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廊坊住房公积金提取政策的发展历程</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sp>
        <p:nvSpPr>
          <p:cNvPr id="202"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廊坊住房公积金提取政策的主要内容</a:t>
            </a:r>
            <a:endParaRPr lang="en-US" sz="3600" b="1">
              <a:latin typeface="微软雅黑"/>
              <a:ea typeface="微软雅黑"/>
            </a:endParaRPr>
          </a:p>
        </p:txBody>
      </p:sp>
      <p:sp>
        <p:nvSpPr>
          <p:cNvPr id="203"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廊坊住房公积金提取政策主要包括以下几个方面：</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提取条件：职工购买、建造、翻建、大修自住住房或租赁住房等住房消费行为后，可以按照住房公积金管理中心的规定提取住房公积金。</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提取范围：包括购房提取、租房提取、其他住房消费提取等多种提取方式。</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提取额度：根据职工住房消费行为的不同，住房公积金提取的额度也有所不同。</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提取时间：职工可以在购房、租房等住房消费行为发生后的一定期限内申请提取住房公积金。</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提取手续：职工申请提取住房公积金时，需要提供相应的证明材料，并按照住房公积金管理中心的有关规定办理提取手续。</a:t>
            </a:r>
            <a:endParaRPr/>
          </a:p>
        </p:txBody>
      </p:sp>
      <p:cxnSp>
        <p:nvCxnSpPr>
          <p:cNvPr id="204"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5"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207"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廊坊住房公积金提取条件与范围</a:t>
            </a:r>
            <a:endParaRPr/>
          </a:p>
        </p:txBody>
      </p:sp>
      <p:sp>
        <p:nvSpPr>
          <p:cNvPr id="208"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02</a:t>
            </a:r>
            <a:endParaRPr lang="en-GB" sz="7200" b="0">
              <a:solidFill>
                <a:schemeClr val="accent1"/>
              </a:solidFill>
              <a:latin typeface="+mj-ea"/>
            </a:endParaRPr>
          </a:p>
        </p:txBody>
      </p:sp>
      <p:cxnSp>
        <p:nvCxnSpPr>
          <p:cNvPr id="209"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11" name="组合 210"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12" name="组合 211"/>
            <p:cNvGrpSpPr/>
            <p:nvPr/>
          </p:nvGrpSpPr>
          <p:grpSpPr>
            <a:xfrm>
              <a:off x="685800" y="3146904"/>
              <a:ext cx="5760000" cy="3225487"/>
              <a:chOff x="685800" y="3146904"/>
              <a:chExt cx="5760000" cy="3225487"/>
            </a:xfrm>
          </p:grpSpPr>
          <p:sp>
            <p:nvSpPr>
              <p:cNvPr id="213"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购房提取是指职工在购买自住住房时，可以按照住房公积金管理中心的规定提取住房公积金。</a:t>
                </a:r>
                <a:endParaRPr kumimoji="1" lang="en-US" altLang="zh-CN" sz="1800" b="1">
                  <a:solidFill>
                    <a:schemeClr val="bg1"/>
                  </a:solidFill>
                  <a:latin typeface="+mj-ea"/>
                  <a:ea typeface="+mj-ea"/>
                </a:endParaRPr>
              </a:p>
            </p:txBody>
          </p:sp>
          <p:sp>
            <p:nvSpPr>
              <p:cNvPr id="214"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购房提取的条件主要包括：购房合同已经签订，首付款已经支付，购房用途为自住等。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购房提取的范围包括：购买新建住房、购买二手房、购买经济适用房、购买共有产权房等多种住房类型。</a:t>
                </a:r>
                <a:endParaRPr/>
              </a:p>
            </p:txBody>
          </p:sp>
        </p:grpSp>
        <p:grpSp>
          <p:nvGrpSpPr>
            <p:cNvPr id="215" name="组合 214"/>
            <p:cNvGrpSpPr/>
            <p:nvPr/>
          </p:nvGrpSpPr>
          <p:grpSpPr>
            <a:xfrm>
              <a:off x="6016236" y="3146904"/>
              <a:ext cx="5400000" cy="3225487"/>
              <a:chOff x="6016236" y="3146904"/>
              <a:chExt cx="5400000" cy="3225487"/>
            </a:xfrm>
          </p:grpSpPr>
          <p:sp>
            <p:nvSpPr>
              <p:cNvPr id="216"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购房提取的额度：</a:t>
                </a:r>
                <a:endParaRPr kumimoji="1" lang="en-US" altLang="zh-CN" sz="1800" b="1">
                  <a:solidFill>
                    <a:schemeClr val="bg1"/>
                  </a:solidFill>
                  <a:latin typeface="+mj-ea"/>
                  <a:ea typeface="+mj-ea"/>
                </a:endParaRPr>
              </a:p>
            </p:txBody>
          </p:sp>
          <p:sp>
            <p:nvSpPr>
              <p:cNvPr id="217"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购房提取的额度一般为职工及其配偶住房公积金账户余额的70%，但不得超过购房合同约定的首付款金额。</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如果职工申请的是商业贷款购房，购房提取的额度还可以根据贷款额度和贷款年限进行计算。</a:t>
                </a:r>
                <a:endParaRPr/>
              </a:p>
            </p:txBody>
          </p:sp>
        </p:grpSp>
      </p:grpSp>
      <p:sp>
        <p:nvSpPr>
          <p:cNvPr id="218"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购房提取的条件与范围</a:t>
            </a:r>
            <a:endParaRPr lang="en-US" sz="2800" b="1">
              <a:latin typeface="微软雅黑"/>
              <a:ea typeface="微软雅黑"/>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20" name="组合 219"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21" name="组合 220"/>
            <p:cNvGrpSpPr/>
            <p:nvPr/>
          </p:nvGrpSpPr>
          <p:grpSpPr>
            <a:xfrm>
              <a:off x="685800" y="3146904"/>
              <a:ext cx="5760000" cy="3225487"/>
              <a:chOff x="685800" y="3146904"/>
              <a:chExt cx="5760000" cy="3225487"/>
            </a:xfrm>
          </p:grpSpPr>
          <p:sp>
            <p:nvSpPr>
              <p:cNvPr id="222"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租房提取是指职工在租赁住房时，可以按照住房公积金管理中心的规定提取住房公积金。</a:t>
                </a:r>
                <a:endParaRPr kumimoji="1" lang="en-US" altLang="zh-CN" sz="1800" b="1">
                  <a:solidFill>
                    <a:schemeClr val="bg1"/>
                  </a:solidFill>
                  <a:latin typeface="+mj-ea"/>
                  <a:ea typeface="+mj-ea"/>
                </a:endParaRPr>
              </a:p>
            </p:txBody>
          </p:sp>
          <p:sp>
            <p:nvSpPr>
              <p:cNvPr id="223"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租房提取的条件主要包括：租赁合同已经签订，租金已经支付，租赁用途为自住等。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租房提取的范围包括：租赁商品房、租赁公租房、租赁廉租房等多种租赁类型。</a:t>
                </a:r>
                <a:endParaRPr/>
              </a:p>
            </p:txBody>
          </p:sp>
        </p:grpSp>
        <p:grpSp>
          <p:nvGrpSpPr>
            <p:cNvPr id="224" name="组合 223"/>
            <p:cNvGrpSpPr/>
            <p:nvPr/>
          </p:nvGrpSpPr>
          <p:grpSpPr>
            <a:xfrm>
              <a:off x="6016236" y="3146904"/>
              <a:ext cx="5400000" cy="3225487"/>
              <a:chOff x="6016236" y="3146904"/>
              <a:chExt cx="5400000" cy="3225487"/>
            </a:xfrm>
          </p:grpSpPr>
          <p:sp>
            <p:nvSpPr>
              <p:cNvPr id="225"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租房提取的额度：</a:t>
                </a:r>
                <a:endParaRPr kumimoji="1" lang="en-US" altLang="zh-CN" sz="1800" b="1">
                  <a:solidFill>
                    <a:schemeClr val="bg1"/>
                  </a:solidFill>
                  <a:latin typeface="+mj-ea"/>
                  <a:ea typeface="+mj-ea"/>
                </a:endParaRPr>
              </a:p>
            </p:txBody>
          </p:sp>
          <p:sp>
            <p:nvSpPr>
              <p:cNvPr id="226"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租房提取的额度一般为职工及其配偶住房公积金账户余额的50%，但不得超过租赁合同约定的租金金额。</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如果职工申请的是公积金贷款购房，租房提取的额度还可以根据贷款额度和贷款年限进行计算。</a:t>
                </a:r>
                <a:endParaRPr/>
              </a:p>
            </p:txBody>
          </p:sp>
        </p:grpSp>
      </p:grpSp>
      <p:sp>
        <p:nvSpPr>
          <p:cNvPr id="227"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租房提取的条件与范围</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grpSp>
        <p:nvGrpSpPr>
          <p:cNvPr id="229" name="组合 228"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230" name="组合 229"/>
            <p:cNvGrpSpPr/>
            <p:nvPr/>
          </p:nvGrpSpPr>
          <p:grpSpPr>
            <a:xfrm>
              <a:off x="685800" y="3146904"/>
              <a:ext cx="5760000" cy="3225487"/>
              <a:chOff x="685800" y="3146904"/>
              <a:chExt cx="5760000" cy="3225487"/>
            </a:xfrm>
          </p:grpSpPr>
          <p:sp>
            <p:nvSpPr>
              <p:cNvPr id="231"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其他住房消费提取是指职工在购买、建造、翻建、大修自住住房或租赁住房等住房消费行为后，可以按照住房公积金管理中心的规定提取住房公积金。</a:t>
                </a:r>
                <a:endParaRPr kumimoji="1" lang="en-US" altLang="zh-CN" sz="1800" b="1">
                  <a:solidFill>
                    <a:schemeClr val="bg1"/>
                  </a:solidFill>
                  <a:latin typeface="+mj-ea"/>
                  <a:ea typeface="+mj-ea"/>
                </a:endParaRPr>
              </a:p>
            </p:txBody>
          </p:sp>
          <p:sp>
            <p:nvSpPr>
              <p:cNvPr id="232"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其他住房消费提取的条件主要包括：住房消费行为已经发生，住房消费用途为自住等。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其他住房消费提取的范围包括：购买共有产权房、购买经济适用房、大修自住住房等多种住房消费类型。</a:t>
                </a:r>
                <a:endParaRPr/>
              </a:p>
            </p:txBody>
          </p:sp>
        </p:grpSp>
        <p:grpSp>
          <p:nvGrpSpPr>
            <p:cNvPr id="233" name="组合 232"/>
            <p:cNvGrpSpPr/>
            <p:nvPr/>
          </p:nvGrpSpPr>
          <p:grpSpPr>
            <a:xfrm>
              <a:off x="6016236" y="3146904"/>
              <a:ext cx="5400000" cy="3225487"/>
              <a:chOff x="6016236" y="3146904"/>
              <a:chExt cx="5400000" cy="3225487"/>
            </a:xfrm>
          </p:grpSpPr>
          <p:sp>
            <p:nvSpPr>
              <p:cNvPr id="234"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其他住房消费提取的额度：</a:t>
                </a:r>
                <a:endParaRPr kumimoji="1" lang="en-US" altLang="zh-CN" sz="1800" b="1">
                  <a:solidFill>
                    <a:schemeClr val="bg1"/>
                  </a:solidFill>
                  <a:latin typeface="+mj-ea"/>
                  <a:ea typeface="+mj-ea"/>
                </a:endParaRPr>
              </a:p>
            </p:txBody>
          </p:sp>
          <p:sp>
            <p:nvSpPr>
              <p:cNvPr id="235"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其他住房消费提取的额度一般为职工及其配偶住房公积金账户余额的50%，但不得超过住房消费行为的实际支出金额。</a:t>
                </a:r>
                <a:endParaRPr/>
              </a:p>
            </p:txBody>
          </p:sp>
        </p:grpSp>
      </p:grpSp>
      <p:sp>
        <p:nvSpPr>
          <p:cNvPr id="23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其他住房消费提取的条件与范围</a:t>
            </a:r>
            <a:endParaRPr lang="en-US" sz="2800" b="1">
              <a:latin typeface="微软雅黑"/>
              <a:ea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2}"/>
        <p:cNvGrpSpPr/>
        <p:nvPr/>
      </p:nvGrpSpPr>
      <p:grpSpPr>
        <a:xfrm>
          <a:off x="0" y="0"/>
          <a:ext cx="0" cy="0"/>
        </a:xfrm>
      </p:grpSpPr>
      <p:sp>
        <p:nvSpPr>
          <p:cNvPr id="8" name="Tencent" descr="{&quot;isTemplate&quot;:true,&quot;type&quot;:&quot;title&quot;,&quot;canOmit&quot;:false,&quot;range&quot;:0}"/>
          <p:cNvSpPr txBox="1"/>
          <p:nvPr/>
        </p:nvSpPr>
        <p:spPr>
          <a:xfrm>
            <a:off x="660400" y="3200400"/>
            <a:ext cx="10909300" cy="749300"/>
          </a:xfrm>
          <a:prstGeom prst="rect">
            <a:avLst/>
          </a:prstGeom>
        </p:spPr>
        <p:txBody>
          <a:bodyPr wrap="square" anchor="b">
            <a:spAutoFit/>
          </a:bodyPr>
          <a:lstStyle>
            <a:defPPr>
              <a:defRPr lang="zh-CN"/>
            </a:defPPr>
            <a:lvl1pPr marL="0"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zh-CN" sz="4800" b="1">
                <a:latin typeface="微软雅黑"/>
                <a:ea typeface="微软雅黑"/>
              </a:rPr>
              <a:t>廊坊住房公积金提取流程与所需材料</a:t>
            </a:r>
            <a:endParaRPr/>
          </a:p>
        </p:txBody>
      </p:sp>
      <p:sp>
        <p:nvSpPr>
          <p:cNvPr id="9" name="Tencent"/>
          <p:cNvSpPr txBox="1"/>
          <p:nvPr/>
        </p:nvSpPr>
        <p:spPr>
          <a:xfrm>
            <a:off x="660400" y="2110871"/>
            <a:ext cx="1268296" cy="1089529"/>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7200" b="0">
                <a:solidFill>
                  <a:schemeClr val="accent1"/>
                </a:solidFill>
                <a:latin typeface="+mj-ea"/>
                <a:cs typeface="+mn-cs"/>
              </a:rPr>
              <a:t>03</a:t>
            </a:r>
            <a:endParaRPr lang="en-GB" sz="7200" b="0">
              <a:solidFill>
                <a:schemeClr val="accent1"/>
              </a:solidFill>
              <a:latin typeface="+mj-ea"/>
            </a:endParaRPr>
          </a:p>
        </p:txBody>
      </p:sp>
      <p:cxnSp>
        <p:nvCxnSpPr>
          <p:cNvPr id="10" name="直线连接符 8"/>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12"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13"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14" name="Group 598"/>
            <p:cNvGrpSpPr/>
            <p:nvPr/>
          </p:nvGrpSpPr>
          <p:grpSpPr>
            <a:xfrm>
              <a:off x="763829" y="1414808"/>
              <a:ext cx="6972294" cy="2337649"/>
              <a:chOff x="763829" y="1414808"/>
              <a:chExt cx="6972294" cy="2337649"/>
            </a:xfrm>
          </p:grpSpPr>
          <p:sp>
            <p:nvSpPr>
              <p:cNvPr id="15"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购房提取的流程：</a:t>
                </a:r>
                <a:endParaRPr/>
              </a:p>
            </p:txBody>
          </p:sp>
          <p:sp>
            <p:nvSpPr>
              <p:cNvPr id="16"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职工向住房公积金管理中心提交购房提取申请。</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住房公积金管理中心审核职工的申请是否符合提取条件。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如果职工的申请符合提取条件，住房公积金管理中心将提取的住房公积金划入职工指定的银行账户。</a:t>
                </a:r>
                <a:endParaRPr/>
              </a:p>
            </p:txBody>
          </p:sp>
          <p:sp>
            <p:nvSpPr>
              <p:cNvPr id="17"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0"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21" name="Group 591"/>
            <p:cNvGrpSpPr/>
            <p:nvPr/>
          </p:nvGrpSpPr>
          <p:grpSpPr>
            <a:xfrm>
              <a:off x="689593" y="3949139"/>
              <a:ext cx="7078256" cy="2128975"/>
              <a:chOff x="689593" y="3949139"/>
              <a:chExt cx="7078256" cy="2128975"/>
            </a:xfrm>
          </p:grpSpPr>
          <p:sp>
            <p:nvSpPr>
              <p:cNvPr id="22"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购房提取所需材料：</a:t>
                </a:r>
                <a:endParaRPr/>
              </a:p>
            </p:txBody>
          </p:sp>
          <p:sp>
            <p:nvSpPr>
              <p:cNvPr id="23"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购房合同原件及复印件。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首付款发票原件及复印件。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购房人及其配偶的身份证原件及复印件。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购房人及其配偶的住房公积金个人账户明细查询表。</a:t>
                </a:r>
                <a:endParaRPr/>
              </a:p>
            </p:txBody>
          </p:sp>
          <p:sp>
            <p:nvSpPr>
              <p:cNvPr id="24"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27"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28"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购房提取的流程与所需材料</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3}"/>
        <p:cNvGrpSpPr/>
        <p:nvPr/>
      </p:nvGrpSpPr>
      <p:grpSpPr>
        <a:xfrm>
          <a:off x="0" y="0"/>
          <a:ext cx="0" cy="0"/>
        </a:xfrm>
      </p:grpSpPr>
      <p:pic>
        <p:nvPicPr>
          <p:cNvPr id="30" name="Picture 10" descr="{&quot;isTemplate&quot;:true,&quot;type&quot;:&quot;image&quot;,&quot;canOmit&quot;:false,&quot;range&quot;:0}"/>
          <p:cNvPicPr>
            <a:picLocks noChangeAspect="1"/>
          </p:cNvPicPr>
          <p:nvPr/>
        </p:nvPicPr>
        <p:blipFill>
          <a:blip r:embed="rId2"/>
          <a:srcRect l="28906" r="28906"/>
          <a:stretch>
            <a:fillRect/>
          </a:stretch>
        </p:blipFill>
        <p:spPr>
          <a:xfrm>
            <a:off x="7803289" y="1299241"/>
            <a:ext cx="3679824" cy="4906431"/>
          </a:xfrm>
          <a:prstGeom prst="rect">
            <a:avLst/>
          </a:prstGeom>
        </p:spPr>
      </p:pic>
      <p:grpSp>
        <p:nvGrpSpPr>
          <p:cNvPr id="31" name="Group 590" descr="{&quot;isTemplate&quot;:true,&quot;type&quot;:&quot;list&quot;,&quot;alignment&quot;:&quot;left&quot;,&quot;alignmentVertical&quot;:&quot;top&quot;,&quot;canOmit&quot;:false,&quot;scalable&quot;:false,&quot;minItemsCount&quot;:-1}"/>
          <p:cNvGrpSpPr/>
          <p:nvPr/>
        </p:nvGrpSpPr>
        <p:grpSpPr>
          <a:xfrm>
            <a:off x="689593" y="1414808"/>
            <a:ext cx="7078256" cy="4663306"/>
            <a:chOff x="689593" y="1414808"/>
            <a:chExt cx="7078256" cy="4663306"/>
          </a:xfrm>
        </p:grpSpPr>
        <p:grpSp>
          <p:nvGrpSpPr>
            <p:cNvPr id="32" name="Group 598"/>
            <p:cNvGrpSpPr/>
            <p:nvPr/>
          </p:nvGrpSpPr>
          <p:grpSpPr>
            <a:xfrm>
              <a:off x="763829" y="1414808"/>
              <a:ext cx="6972294" cy="2337649"/>
              <a:chOff x="763829" y="1414808"/>
              <a:chExt cx="6972294" cy="2337649"/>
            </a:xfrm>
          </p:grpSpPr>
          <p:sp>
            <p:nvSpPr>
              <p:cNvPr id="33" name="TextBox 2" descr="{&quot;isTemplate&quot;:true,&quot;type&quot;:&quot;title&quot;,&quot;canOmit&quot;:false,&quot;range&quot;:0}"/>
              <p:cNvSpPr txBox="1"/>
              <p:nvPr/>
            </p:nvSpPr>
            <p:spPr>
              <a:xfrm>
                <a:off x="763829" y="1414808"/>
                <a:ext cx="673735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租房提取的流程：</a:t>
                </a:r>
                <a:endParaRPr/>
              </a:p>
            </p:txBody>
          </p:sp>
          <p:sp>
            <p:nvSpPr>
              <p:cNvPr id="34" name="TextBox 3" descr="{&quot;isTemplate&quot;:true,&quot;type&quot;:&quot;content&quot;,&quot;canOmit&quot;:false,&quot;range&quot;:0}"/>
              <p:cNvSpPr txBox="1"/>
              <p:nvPr/>
            </p:nvSpPr>
            <p:spPr>
              <a:xfrm>
                <a:off x="763829" y="2093647"/>
                <a:ext cx="6737350" cy="1448954"/>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职工向住房公积金管理中心提交租房提取申请。</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住房公积金管理中心审核职工的申请是否符合提取条件。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如果职工的申请符合提取条件，住房公积金管理中心将提取的住房公积金划入职工指定的银行账户。</a:t>
                </a:r>
                <a:endParaRPr/>
              </a:p>
            </p:txBody>
          </p:sp>
          <p:sp>
            <p:nvSpPr>
              <p:cNvPr id="35" name="AutoShape 11"/>
              <p:cNvSpPr/>
              <p:nvPr/>
            </p:nvSpPr>
            <p:spPr>
              <a:xfrm>
                <a:off x="852680" y="3629459"/>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AutoShape 12"/>
              <p:cNvSpPr/>
              <p:nvPr/>
            </p:nvSpPr>
            <p:spPr>
              <a:xfrm>
                <a:off x="799768"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AutoShape 13"/>
              <p:cNvSpPr/>
              <p:nvPr/>
            </p:nvSpPr>
            <p:spPr>
              <a:xfrm>
                <a:off x="1482520" y="3629459"/>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38"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nvGrpSpPr>
            <p:cNvPr id="39" name="Group 591"/>
            <p:cNvGrpSpPr/>
            <p:nvPr/>
          </p:nvGrpSpPr>
          <p:grpSpPr>
            <a:xfrm>
              <a:off x="689593" y="3949139"/>
              <a:ext cx="7078256" cy="2128975"/>
              <a:chOff x="689593" y="3949139"/>
              <a:chExt cx="7078256" cy="2128975"/>
            </a:xfrm>
          </p:grpSpPr>
          <p:sp>
            <p:nvSpPr>
              <p:cNvPr id="40" name="TextBox 4" descr="{&quot;isTemplate&quot;:true,&quot;type&quot;:&quot;title&quot;,&quot;canOmit&quot;:false,&quot;range&quot;:0}"/>
              <p:cNvSpPr txBox="1"/>
              <p:nvPr/>
            </p:nvSpPr>
            <p:spPr>
              <a:xfrm>
                <a:off x="689593" y="3949139"/>
                <a:ext cx="6527800" cy="7747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zh-CN" sz="2000" b="1">
                    <a:solidFill>
                      <a:schemeClr val="accent1">
                        <a:alpha val="100000"/>
                      </a:schemeClr>
                    </a:solidFill>
                    <a:latin typeface="Microsoft Yahei"/>
                    <a:ea typeface="Microsoft Yahei"/>
                  </a:rPr>
                  <a:t>租房提取所需材料：</a:t>
                </a:r>
                <a:endParaRPr/>
              </a:p>
            </p:txBody>
          </p:sp>
          <p:sp>
            <p:nvSpPr>
              <p:cNvPr id="41" name="TextBox 5" descr="{&quot;isTemplate&quot;:true,&quot;type&quot;:&quot;content&quot;,&quot;canOmit&quot;:false,&quot;range&quot;:0}"/>
              <p:cNvSpPr txBox="1"/>
              <p:nvPr/>
            </p:nvSpPr>
            <p:spPr>
              <a:xfrm>
                <a:off x="689593" y="4645945"/>
                <a:ext cx="6813550" cy="1224021"/>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租赁合同原件及复印件。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租金发票原件及复印件。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租房人及其配偶的身份证原件及复印件。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租房人及其配偶的住房公积金个人账户明细查询表。</a:t>
                </a:r>
                <a:endParaRPr/>
              </a:p>
            </p:txBody>
          </p:sp>
          <p:sp>
            <p:nvSpPr>
              <p:cNvPr id="42" name="AutoShape 6"/>
              <p:cNvSpPr/>
              <p:nvPr/>
            </p:nvSpPr>
            <p:spPr>
              <a:xfrm>
                <a:off x="88440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AutoShape 7"/>
              <p:cNvSpPr/>
              <p:nvPr/>
            </p:nvSpPr>
            <p:spPr>
              <a:xfrm>
                <a:off x="83149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AutoShape 8"/>
              <p:cNvSpPr/>
              <p:nvPr/>
            </p:nvSpPr>
            <p:spPr>
              <a:xfrm>
                <a:off x="151424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45"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4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租房提取的流程与所需材料</a:t>
            </a:r>
            <a:endParaRPr lang="en-US" altLang="zh-CN" sz="2800" b="1">
              <a:latin typeface="+mj-ea"/>
              <a:ea typeface="+mj-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https://d.book118.com/938067027031006040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simple_geometry_blue">
      <a:dk1>
        <a:srgbClr val="000000"/>
      </a:dk1>
      <a:lt1>
        <a:srgbClr val="FFFFFF"/>
      </a:lt1>
      <a:dk2>
        <a:srgbClr val="262C32"/>
      </a:dk2>
      <a:lt2>
        <a:srgbClr val="EAF3FF"/>
      </a:lt2>
      <a:accent1>
        <a:srgbClr val="1D6EFC"/>
      </a:accent1>
      <a:accent2>
        <a:srgbClr val="7FADFE"/>
      </a:accent2>
      <a:accent3>
        <a:srgbClr val="4186FF"/>
      </a:accent3>
      <a:accent4>
        <a:srgbClr val="1555DB"/>
      </a:accent4>
      <a:accent5>
        <a:srgbClr val="3BBEFE"/>
      </a:accent5>
      <a:accent6>
        <a:srgbClr val="536DFE"/>
      </a:accent6>
      <a:hlink>
        <a:srgbClr val="175CEB"/>
      </a:hlink>
      <a:folHlink>
        <a:srgbClr val="81868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13</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13</vt:i4>
      </vt:variant>
    </vt:vector>
  </HeadingPairs>
  <TitlesOfParts>
    <vt:vector baseType="lpstr" size="22">
      <vt:lpstr>Arial</vt:lpstr>
      <vt:lpstr>Calibri</vt:lpstr>
      <vt:lpstr>Arial Black</vt:lpstr>
      <vt:lpstr>微软雅黑</vt:lpstr>
      <vt:lpstr>黑体</vt:lpstr>
      <vt:lpstr>Microsoft YaHei</vt:lpstr>
      <vt:lpstr>Microsoft YaHei Light</vt:lpstr>
      <vt:lpstr>Microsoft Yahei</vt:lpstr>
      <vt:lpstr>Office Theme</vt:lpstr>
      <vt:lpstr>廊坊住房公积金提取指南</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2024-09-18T11:21:03.935</cp:lastPrinted>
  <dcterms:created xsi:type="dcterms:W3CDTF">2024-09-18T03:21:03Z</dcterms:created>
  <dcterms:modified xsi:type="dcterms:W3CDTF">2024-09-18T03:21:05Z</dcterms:modified>
</cp:coreProperties>
</file>