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AE44E9-D1AC-4312-A7A0-3A9219F56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66C46-8325-4CD9-BB46-A4540F0AC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805D8B-C90E-46BE-B8CA-AE6E1518B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F6734A-4D92-4ACA-83C2-FDE098B2CB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67D6DE-F446-49E0-AA3B-277C66F2A0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31B641-EDD3-43C0-B5AE-5F87030CBE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F7F528-FEE5-4F92-BF56-50993D4889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C0965E-0B78-4401-A680-3E2EF34168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FDCFBA-0D38-4AB1-B673-437DCF63D5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238025-6438-498C-86D5-E943F9A98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0043C3-A575-44A2-AFF9-ABF99D42F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0213713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服务蓝图与关键时刻分析</a:t>
            </a:r>
          </a:p>
        </p:txBody>
      </p:sp>
      <p:sp>
        <p:nvSpPr>
          <p:cNvPr id="3" name="AutoShape 3"/>
          <p:cNvSpPr/>
          <p:nvPr/>
        </p:nvSpPr>
        <p:spPr>
          <a:xfrm>
            <a:off x="3491789" y="4425696"/>
            <a:ext cx="2875241"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汇报人：AA</a:t>
            </a:r>
            <a:endParaRPr lang="en-US" sz="1100"/>
          </a:p>
        </p:txBody>
      </p:sp>
      <p:sp>
        <p:nvSpPr>
          <p:cNvPr id="4" name="AutoShape 4"/>
          <p:cNvSpPr/>
          <p:nvPr/>
        </p:nvSpPr>
        <p:spPr>
          <a:xfrm>
            <a:off x="5820461" y="4425696"/>
            <a:ext cx="2820047"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2024-01-25</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服务蓝图概述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关键时刻概念及重要性</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服务流程剖析与优化建议</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关键时刻识别与应对策略制定</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员工培训与素质提升方案设计</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客户关系管理与忠诚度培养举措</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总结回顾与未来发展规划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服务蓝图概述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服务蓝图是一种可视化的工具，用于描述服务系统的运作流程、参与人员、物理证据、客户行为和支持过程等要素。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通过服务蓝图，企业可以更好地理解客户需求，优化服务流程，提升服务质量，增强客户满意度和忠诚度。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描述客户在服务过程中的一系列行动和决策，包括需求表达、信息搜索、购买决策等。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客户行为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前台交互</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后台支持</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物理证据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展示客户与服务人员之间的直接接触点，包括咨询、销售、售后服务等环节。</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揭示支持前台交互的后台运作过程，如订单处理、物流配送、技术支持等。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体现服务过程中的有形元素，如产品、宣传资料、环境设施等。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服务蓝图构成要素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审核与评估</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邀请相关人员对服务蓝图进行审核和评估，确保其准确性和实用性。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完善细节</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对草图进行修订和完善，添加必要的细节和说明。</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绘制草图</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根据收集的信息，初步绘制服务蓝图的草图。</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确定服务范围和目标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明确要分析的服务类型和目标客户群体。</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收集信息</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通过调研、访谈、观察等方式收集关于服务过程的信息。</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服务蓝图绘制方法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关键时刻概念及重要性</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9729" r="972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关键时刻定义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关键时刻（Moment of Truth，MOT）是指在服务过程中，顾客与服务提供者之间产生直接互动和体验的重要时刻。</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这些时刻对于顾客形成对服务质量的整体印象和满意度具有决定性作用。</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33423" r="3342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改进服务流程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通过分析关键时刻，企业可以发现服务流程中的问题和不足，进而进行针对性改进。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塑造顾客感知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关键时刻是顾客感知服务质量的主要来源，直接影响顾客对服务的评价。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决定顾客忠诚度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良好的关键时刻体验能够提升顾客满意度和忠诚度，促进口碑传播和重复购买。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关键时刻在服务中作用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提升品牌形象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优质的关键时刻体验有助于树立企业良好品牌形象，增强市场竞争力。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促进销售增长</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顾客满意度提高可以带来更多回头客和推荐新客户，从而增加销售额。</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降低服务成本</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通过优化关键时刻的服务流程和质量，企业可以减少不必要的浪费和支出，降低服务成本。</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提升关键时刻满意度意义</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服务流程剖析与优化建议</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现有服务流程梳理</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服务接待</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服务结算</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服务人员接待客户，了解客户需求，提供初步方案。</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客户根据服务内容和质量支付费用。</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客户预约</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服务执行</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后续跟踪</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客户通过电话、网络或现场预约服务时间和内容。</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服务人员按照客户需求和方案提供服务。</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服务人员对客户进行后续跟踪，收集反馈意见。</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预约难</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客户反映预约等待时间过长，原因是服务人员数量不足，预约系统不完善。</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服务质量不稳定</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客户对服务质量评价不一，原因是服务人员技能水平参差不齐，服务标准不统一。</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结算纠纷</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客户对服务费用存在异议，原因是费用透明度不够，结算流程不规范。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流程瓶颈识别及原因剖析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cxnSp>
        <p:nvCxnSpPr>
          <p:cNvPr id="14" name="Connector 14"/>
          <p:cNvCxnSpPr/>
          <p:nvPr/>
        </p:nvCxnSpPr>
        <p:spPr>
          <a:xfrm>
            <a:off x="2517318" y="3043767"/>
            <a:ext cx="1407583" cy="95673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193034" y="-342900"/>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针对性优化措施提</a:t>
              </a:r>
            </a:p>
          </p:txBody>
        </p:sp>
      </p:grpSp>
      <p:grpSp>
        <p:nvGrpSpPr>
          <p:cNvPr id="41" name="Group 41"/>
          <p:cNvGrpSpPr/>
          <p:nvPr/>
        </p:nvGrpSpPr>
        <p:grpSpPr>
          <a:xfrm>
            <a:off x="4154710" y="4728342"/>
            <a:ext cx="2553340" cy="1269499"/>
            <a:chOff x="4154710" y="4728342"/>
            <a:chExt cx="2553340" cy="1269499"/>
          </a:xfrm>
        </p:grpSpPr>
        <p:sp>
          <p:nvSpPr>
            <p:cNvPr id="42" name="TextBox 42"/>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加强服务人员培训，提高技能水平和服务意识，确保服务质量稳定可靠。</a:t>
              </a:r>
            </a:p>
          </p:txBody>
        </p:sp>
      </p:grpSp>
      <p:grpSp>
        <p:nvGrpSpPr>
          <p:cNvPr id="43" name="Group 43"/>
          <p:cNvGrpSpPr/>
          <p:nvPr/>
        </p:nvGrpSpPr>
        <p:grpSpPr>
          <a:xfrm>
            <a:off x="8799789" y="4728342"/>
            <a:ext cx="2553340" cy="1269499"/>
            <a:chOff x="8799789" y="4728342"/>
            <a:chExt cx="2553340" cy="1269499"/>
          </a:xfrm>
        </p:grpSpPr>
        <p:sp>
          <p:nvSpPr>
            <p:cNvPr id="44" name="TextBox 44"/>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建立客户反馈机制，及时了解并处理客户投诉和建议，持续改进服务质量。</a:t>
              </a:r>
            </a:p>
          </p:txBody>
        </p:sp>
      </p:grpSp>
      <p:grpSp>
        <p:nvGrpSpPr>
          <p:cNvPr id="45" name="Group 45"/>
          <p:cNvGrpSpPr/>
          <p:nvPr/>
        </p:nvGrpSpPr>
        <p:grpSpPr>
          <a:xfrm>
            <a:off x="3202747" y="1746786"/>
            <a:ext cx="2553340" cy="1269499"/>
            <a:chOff x="3202747" y="1746786"/>
            <a:chExt cx="2553340" cy="1269499"/>
          </a:xfrm>
        </p:grpSpPr>
        <p:sp>
          <p:nvSpPr>
            <p:cNvPr id="46" name="TextBox 46"/>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增加服务人员数量，完善预约系统，缩短客户等待时间。</a:t>
              </a:r>
            </a:p>
          </p:txBody>
        </p:sp>
      </p:grpSp>
      <p:grpSp>
        <p:nvGrpSpPr>
          <p:cNvPr id="47" name="Group 47"/>
          <p:cNvGrpSpPr/>
          <p:nvPr/>
        </p:nvGrpSpPr>
        <p:grpSpPr>
          <a:xfrm>
            <a:off x="7815038" y="1615818"/>
            <a:ext cx="2553340" cy="1269499"/>
            <a:chOff x="7815038" y="1615818"/>
            <a:chExt cx="2553340" cy="1269499"/>
          </a:xfrm>
        </p:grpSpPr>
        <p:sp>
          <p:nvSpPr>
            <p:cNvPr id="48" name="TextBox 48"/>
            <p:cNvSpPr txBox="1"/>
            <p:nvPr/>
          </p:nvSpPr>
          <p:spPr>
            <a:xfrm>
              <a:off x="7815038" y="1615818"/>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制定统一的服务标准和费用明细表，提高费用透明度，规范结算流程。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关键时刻识别与应对策略制定</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https://d.book118.com/938102137131006033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2024-09-11T23:21:01.892</cp:lastPrinted>
  <dcterms:created xsi:type="dcterms:W3CDTF">2024-09-11T15:21:01Z</dcterms:created>
  <dcterms:modified xsi:type="dcterms:W3CDTF">2024-09-11T15:21:04Z</dcterms:modified>
</cp:coreProperties>
</file>