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00423-5E49-45D4-AA1A-D591A2413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9A15D-2B18-4FF4-8538-57E8E3045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DA9C8-4872-41C3-B349-38F332972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E1069-2499-43B5-B286-D653D5E6F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B73CF-4B34-4E63-BD37-CDD3A30B3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D36788-63E1-4D99-A07E-B91780246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B135D-F6A2-41B8-B19A-E4AF45FAC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FF366-DD0A-4601-924F-1E702C21D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1C260-2558-4ED2-A95B-30891F1EB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08527-2002-4A53-BA79-95F59A49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B93F0-5714-4A5A-A0BB-3748F450A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3042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学校安全培训材料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校园安全知识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安全设施与器材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安全责任与制度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提高安全意识有助于预防安全事故的发生，降低意外伤害的风险。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保障生命财产安全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维护校园稳定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通过培养安全意识，可以增强师生对安全问题的重视，从而减少安全事故对生命财产的损失。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安全意识的提高有助于维护校园的稳定和和谐，减少因安全问题引发的矛盾和冲突。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46" r="162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173" r="191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安全意识培养的方法和途径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开设专门的安全教育课程，系统地向学生传授安全知识和技能。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组织师生进行火灾、地震等突发事件的模拟演练，提高应对能力。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通过举办安全知识竞赛、安全教育周等活动，增强师生的安全意识。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加强与家长的沟通与合作，共同关注孩子的安全问题，形成家校共育的良好氛围。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安全教育课程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模拟演练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宣传教育活动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家校合作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某中学的安全教育课程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该中学开设了系统的安全教育课程，包括交通安全、消防安全、网络安全等多个方面，通过案例分析、情景模拟等形式，使学生全面了解安全知识和技能。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某小学的地震模拟演练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该小学定期组织地震模拟演练，通过实际演练让学生掌握应对地震的正确方法和逃生路线，提高师生的应急反应能力。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校园安全知识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掌握灭火器的使用方法，以及在火灾中的逃生路线。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提高师生员工的消防安全意识，定期进行消防演练。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总结词：了解火灾的预防、应对措施以及消防器材的使用方法。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定期检查消防设施，确保其完好有效。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了解不同类型火灾的扑救方法，如电器火灾、油火等。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校园消防安全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校园交通安全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总结词：遵守交通规则，确保出行安全。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遵守交通信号灯，不闯红灯、不逆行。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掌握校园内道路安全常识，如减速慢行、礼让行人等。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注意行人、非机动车和机动车的行驶规则，确保安全。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提高师生员工的交通安全意识，定期进行交通安全教育。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128525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562741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58276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2489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10942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45158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00922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flipH="1" flipV="1">
            <a:off x="2197800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3763585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366708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948256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81412" y="3694330"/>
            <a:ext cx="859016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77429" y="3694330"/>
            <a:ext cx="875931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9654094" y="3694330"/>
            <a:ext cx="85416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06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H="1" flipV="1">
            <a:off x="5345134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910919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 flipV="1">
            <a:off x="8515385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10081170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校园食品安全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63928" y="1867830"/>
            <a:ext cx="2267763" cy="1197322"/>
            <a:chOff x="1063928" y="1867830"/>
            <a:chExt cx="2267763" cy="1197322"/>
          </a:xfrm>
        </p:grpSpPr>
        <p:sp>
          <p:nvSpPr>
            <p:cNvPr id="43" name="TextBox 43"/>
            <p:cNvSpPr txBox="1"/>
            <p:nvPr/>
          </p:nvSpPr>
          <p:spPr>
            <a:xfrm>
              <a:off x="1063928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总结词：确保食品卫生安全，预防食物中毒事件。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618254" y="4709964"/>
            <a:ext cx="2267763" cy="1197322"/>
            <a:chOff x="2618254" y="4709964"/>
            <a:chExt cx="2267763" cy="1197322"/>
          </a:xfrm>
        </p:grpSpPr>
        <p:sp>
          <p:nvSpPr>
            <p:cNvPr id="45" name="TextBox 45"/>
            <p:cNvSpPr txBox="1"/>
            <p:nvPr/>
          </p:nvSpPr>
          <p:spPr>
            <a:xfrm>
              <a:off x="2618254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4211259" y="1867830"/>
            <a:ext cx="2267763" cy="1197322"/>
            <a:chOff x="4211259" y="1867830"/>
            <a:chExt cx="2267763" cy="1197322"/>
          </a:xfrm>
        </p:grpSpPr>
        <p:sp>
          <p:nvSpPr>
            <p:cNvPr id="47" name="TextBox 47"/>
            <p:cNvSpPr txBox="1"/>
            <p:nvPr/>
          </p:nvSpPr>
          <p:spPr>
            <a:xfrm>
              <a:off x="4211259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严格遵守食品卫生标准，确保食材新鲜、无污染。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381511" y="1867830"/>
            <a:ext cx="2267763" cy="1197322"/>
            <a:chOff x="7381511" y="1867830"/>
            <a:chExt cx="2267763" cy="1197322"/>
          </a:xfrm>
        </p:grpSpPr>
        <p:sp>
          <p:nvSpPr>
            <p:cNvPr id="49" name="TextBox 49"/>
            <p:cNvSpPr txBox="1"/>
            <p:nvPr/>
          </p:nvSpPr>
          <p:spPr>
            <a:xfrm>
              <a:off x="7381511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掌握食品安全知识，如生熟分开、避免交叉感染等。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765589" y="4709964"/>
            <a:ext cx="2267763" cy="1197322"/>
            <a:chOff x="5765589" y="4709964"/>
            <a:chExt cx="2267763" cy="1197322"/>
          </a:xfrm>
        </p:grpSpPr>
        <p:sp>
          <p:nvSpPr>
            <p:cNvPr id="51" name="TextBox 51"/>
            <p:cNvSpPr txBox="1"/>
            <p:nvPr/>
          </p:nvSpPr>
          <p:spPr>
            <a:xfrm>
              <a:off x="5765589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定期对食堂、餐厅进行清洁、消毒，保持环境卫生。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935838" y="4709964"/>
            <a:ext cx="2267763" cy="1197322"/>
            <a:chOff x="8935838" y="4709964"/>
            <a:chExt cx="2267763" cy="1197322"/>
          </a:xfrm>
        </p:grpSpPr>
        <p:sp>
          <p:nvSpPr>
            <p:cNvPr id="53" name="TextBox 53"/>
            <p:cNvSpPr txBox="1"/>
            <p:nvPr/>
          </p:nvSpPr>
          <p:spPr>
            <a:xfrm>
              <a:off x="8935838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提高师生员工的食品安全意识，定期进行食品安全培训。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总结词：保护个人信息，预防网络攻击和病毒传播。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不轻信陌生人的邮件、链接，避免点击来历不明的附件。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定期更新操作系统和软件的安全补丁，防止漏洞被利用。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使用强密码，并定期更换密码。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提高师生员工的网络安全意识，定期进行网络安全教育。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校园网络安全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定期进行火灾演练，提高师生应对火灾的意识和能力。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熟悉学校紧急疏散路线，确保在紧急情况下能够快速、准确地到达安全区域。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火灾发生时，应迅速拨打火警电话，并组织学生和教职员工进行有序疏散，遵循“低姿势、湿毛巾、逃生面罩”的原则。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总结词：掌握火灾应急处理知识对于保障学校师生安全至关重要。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火灾应急处理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https://d.book118.com/938113042115006034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2024-09-13T06:29:37.733</cp:lastPrinted>
  <dcterms:created xsi:type="dcterms:W3CDTF">2024-09-12T22:29:37Z</dcterms:created>
  <dcterms:modified xsi:type="dcterms:W3CDTF">2024-09-12T22:29:39Z</dcterms:modified>
</cp:coreProperties>
</file>