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51F3E-64E9-4D10-BA6C-6054AF44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7AF18-33D2-4040-BF98-98C7409E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C407-F56A-409A-926D-7B0194D7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86C2E-106E-4273-AC7B-49385F47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2340C-42D0-44C1-A450-8909D65E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EF56C-0386-4983-9E26-68FB2555E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7CDA5-AA34-4CFB-A5DA-86E097DF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79A30-9D05-4AC2-A8B0-726D4201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BEC87-9C01-48C8-B736-7A228332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0E78A-0C23-45AC-A839-FACDFAB9D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48FD9-CE1F-4EA8-9594-A5085372F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ltGray">
          <a:xfrm>
            <a:off x="1447800" y="1676400"/>
            <a:ext cx="7696200" cy="2743200"/>
          </a:xfrm>
          <a:prstGeom prst="rect">
            <a:avLst/>
          </a:prstGeom>
          <a:solidFill>
            <a:srgbClr val="8B99C8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Arial"/>
            </a:endParaRPr>
          </a:p>
        </p:txBody>
      </p:sp>
      <p:sp>
        <p:nvSpPr>
          <p:cNvPr id="5" name="Line 7"/>
          <p:cNvSpPr>
            <a:spLocks noChangeShapeType="1"/>
          </p:cNvSpPr>
          <p:nvPr/>
        </p:nvSpPr>
        <p:spPr bwMode="auto">
          <a:xfrm>
            <a:off x="369888" y="1905000"/>
            <a:ext cx="8777287" cy="0"/>
          </a:xfrm>
          <a:prstGeom prst="line">
            <a:avLst/>
          </a:prstGeom>
          <a:noFill/>
          <a:ln w="38100">
            <a:solidFill>
              <a:srgbClr val="FF7800"/>
            </a:solidFill>
            <a:round/>
          </a:ln>
          <a:effectLst>
            <a:outerShdw dist="28398" dir="1593903" algn="ctr" rotWithShape="0">
              <a:schemeClr val="bg2"/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Arial"/>
              <a:ea typeface="+mn-ea"/>
            </a:endParaRPr>
          </a:p>
        </p:txBody>
      </p:sp>
      <p:sp>
        <p:nvSpPr>
          <p:cNvPr id="10782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981200" y="2130425"/>
            <a:ext cx="6477000" cy="1470025"/>
          </a:xfrm>
        </p:spPr>
        <p:txBody>
          <a:bodyPr anchor="ctr"/>
          <a:lstStyle>
            <a:lvl1pPr algn="ctr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782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019300" y="4572000"/>
            <a:ext cx="6400800" cy="1447800"/>
          </a:xfrm>
          <a:effectLst>
            <a:outerShdw dist="28398" dir="3806097" algn="ctr" rotWithShape="0">
              <a:srgbClr val="2D3B67"/>
            </a:outerShdw>
          </a:effectLst>
        </p:spPr>
        <p:txBody>
          <a:bodyPr/>
          <a:lstStyle>
            <a:lvl1pPr marL="0" indent="0" algn="ctr">
              <a:buFont typeface="Wingdings 3" pitchFamily="18" charset="2"/>
              <a:buNone/>
              <a:defRPr>
                <a:solidFill>
                  <a:schemeClr val="folHlink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  <p:transition>
    <p:wipe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Line 3"/>
          <p:cNvSpPr>
            <a:spLocks noChangeShapeType="1"/>
          </p:cNvSpPr>
          <p:nvPr userDrawn="1"/>
        </p:nvSpPr>
        <p:spPr bwMode="auto">
          <a:xfrm>
            <a:off x="369888" y="1219200"/>
            <a:ext cx="8777287" cy="0"/>
          </a:xfrm>
          <a:prstGeom prst="line">
            <a:avLst/>
          </a:prstGeom>
          <a:noFill/>
          <a:ln w="38100">
            <a:solidFill>
              <a:srgbClr val="FF7800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Arial"/>
              <a:ea typeface="+mn-ea"/>
            </a:endParaRPr>
          </a:p>
        </p:txBody>
      </p:sp>
      <p:sp>
        <p:nvSpPr>
          <p:cNvPr id="5" name="Line 3"/>
          <p:cNvSpPr>
            <a:spLocks noChangeShapeType="1"/>
          </p:cNvSpPr>
          <p:nvPr userDrawn="1"/>
        </p:nvSpPr>
        <p:spPr bwMode="auto">
          <a:xfrm>
            <a:off x="369888" y="1219200"/>
            <a:ext cx="8777287" cy="0"/>
          </a:xfrm>
          <a:prstGeom prst="line">
            <a:avLst/>
          </a:prstGeom>
          <a:noFill/>
          <a:ln w="38100">
            <a:solidFill>
              <a:srgbClr val="FF7800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Arial"/>
              <a:ea typeface="+mn-ea"/>
            </a:endParaRPr>
          </a:p>
        </p:txBody>
      </p:sp>
      <p:sp>
        <p:nvSpPr>
          <p:cNvPr id="14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14290"/>
            <a:ext cx="8229600" cy="928710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28398" dir="3806097" algn="ctr" rotWithShape="0">
              <a:srgbClr val="4A60A9">
                <a:alpha val="50000"/>
              </a:srgbClr>
            </a:outerShdw>
          </a:effectLst>
        </p:spPr>
        <p:txBody>
          <a:bodyPr/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5" name="Rectangle 5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28398" dir="3806097" algn="ctr" rotWithShape="0">
              <a:schemeClr val="accent2"/>
            </a:outerShdw>
          </a:effectLst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Ovr>
    <a:masterClrMapping/>
  </p:clrMapOvr>
  <p:transition>
    <p:wipe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2019/8/8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2019/8/8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2019/8/8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7250" name="Rectangle 2"/>
          <p:cNvSpPr>
            <a:spLocks noChangeArrowheads="1"/>
          </p:cNvSpPr>
          <p:nvPr userDrawn="1"/>
        </p:nvSpPr>
        <p:spPr bwMode="ltGray">
          <a:xfrm>
            <a:off x="381000" y="228600"/>
            <a:ext cx="8763000" cy="922338"/>
          </a:xfrm>
          <a:prstGeom prst="rect">
            <a:avLst/>
          </a:prstGeom>
          <a:solidFill>
            <a:srgbClr val="8B99C8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Arial"/>
            </a:endParaRPr>
          </a:p>
        </p:txBody>
      </p:sp>
      <p:sp>
        <p:nvSpPr>
          <p:cNvPr id="1077251" name="Line 3"/>
          <p:cNvSpPr>
            <a:spLocks noChangeShapeType="1"/>
          </p:cNvSpPr>
          <p:nvPr/>
        </p:nvSpPr>
        <p:spPr bwMode="auto">
          <a:xfrm>
            <a:off x="369888" y="1219200"/>
            <a:ext cx="8777287" cy="0"/>
          </a:xfrm>
          <a:prstGeom prst="line">
            <a:avLst/>
          </a:prstGeom>
          <a:noFill/>
          <a:ln w="38100">
            <a:solidFill>
              <a:srgbClr val="FF7800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Arial"/>
              <a:ea typeface="+mn-ea"/>
            </a:endParaRPr>
          </a:p>
        </p:txBody>
      </p:sp>
      <p:sp>
        <p:nvSpPr>
          <p:cNvPr id="107725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14313"/>
            <a:ext cx="8229600" cy="928687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28398" dir="3806097" algn="ctr" rotWithShape="0">
              <a:srgbClr val="4A60A9">
                <a:alpha val="50000"/>
              </a:srgbClr>
            </a:outerShdw>
          </a:effec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77253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28398" dir="3806097" algn="ctr" rotWithShape="0">
              <a:schemeClr val="accent2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5" r:id="rId3"/>
    <p:sldLayoutId id="2147483688" r:id="rId4"/>
    <p:sldLayoutId id="2147483689" r:id="rId5"/>
  </p:sldLayoutIdLst>
  <p:transition>
    <p:wipe dir="r"/>
  </p:transition>
  <p:timing/>
  <p:txStyles>
    <p:titleStyle>
      <a:lvl1pPr algn="l" rtl="0" eaLnBrk="0" fontAlgn="base" hangingPunct="0">
        <a:lnSpc>
          <a:spcPct val="95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pitchFamily="2" charset="-122"/>
          <a:ea typeface="黑体" pitchFamily="2" charset="-122"/>
          <a:cs typeface="+mj-cs"/>
        </a:defRPr>
      </a:lvl1pPr>
      <a:lvl2pPr algn="l" rtl="0" eaLnBrk="0" fontAlgn="base" hangingPunct="0">
        <a:lnSpc>
          <a:spcPct val="95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pitchFamily="2" charset="-122"/>
          <a:ea typeface="黑体" pitchFamily="2" charset="-122"/>
        </a:defRPr>
      </a:lvl2pPr>
      <a:lvl3pPr algn="l" rtl="0" eaLnBrk="0" fontAlgn="base" hangingPunct="0">
        <a:lnSpc>
          <a:spcPct val="95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pitchFamily="2" charset="-122"/>
          <a:ea typeface="黑体" pitchFamily="2" charset="-122"/>
        </a:defRPr>
      </a:lvl3pPr>
      <a:lvl4pPr algn="l" rtl="0" eaLnBrk="0" fontAlgn="base" hangingPunct="0">
        <a:lnSpc>
          <a:spcPct val="95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pitchFamily="2" charset="-122"/>
          <a:ea typeface="黑体" pitchFamily="2" charset="-122"/>
        </a:defRPr>
      </a:lvl4pPr>
      <a:lvl5pPr algn="l" rtl="0" eaLnBrk="0" fontAlgn="base" hangingPunct="0">
        <a:lnSpc>
          <a:spcPct val="95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pitchFamily="2" charset="-122"/>
          <a:ea typeface="黑体" pitchFamily="2" charset="-122"/>
        </a:defRPr>
      </a:lvl5pPr>
      <a:lvl6pPr marL="457200" algn="l" rtl="0" fontAlgn="base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1"/>
          </a:solidFill>
          <a:latin typeface="Verdana" pitchFamily="34" charset="0"/>
        </a:defRPr>
      </a:lvl6pPr>
      <a:lvl7pPr marL="914400" algn="l" rtl="0" fontAlgn="base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1"/>
          </a:solidFill>
          <a:latin typeface="Verdana" pitchFamily="34" charset="0"/>
        </a:defRPr>
      </a:lvl7pPr>
      <a:lvl8pPr marL="1371600" algn="l" rtl="0" fontAlgn="base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1"/>
          </a:solidFill>
          <a:latin typeface="Verdana" pitchFamily="34" charset="0"/>
        </a:defRPr>
      </a:lvl8pPr>
      <a:lvl9pPr marL="1828800" algn="l" rtl="0" fontAlgn="base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SzPct val="85000"/>
        <a:buFont typeface="Wingdings 3" pitchFamily="18" charset="2"/>
        <a:buChar char="u"/>
        <a:defRPr sz="2200">
          <a:solidFill>
            <a:schemeClr val="tx1"/>
          </a:solidFill>
          <a:latin typeface="宋体" pitchFamily="2" charset="-122"/>
          <a:ea typeface="宋体" pitchFamily="2" charset="-122"/>
          <a:cs typeface="+mn-cs"/>
        </a:defRPr>
      </a:lvl1pPr>
      <a:lvl2pPr marL="742950" indent="-285750" algn="l" rtl="0" eaLnBrk="0" fontAlgn="base" hangingPunct="0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SzPct val="80000"/>
        <a:buFont typeface="Arial" pitchFamily="34" charset="0"/>
        <a:buChar char="▬"/>
        <a:defRPr sz="2000">
          <a:solidFill>
            <a:schemeClr val="tx1"/>
          </a:solidFill>
          <a:latin typeface="宋体" pitchFamily="2" charset="-122"/>
          <a:ea typeface="宋体" pitchFamily="2" charset="-122"/>
        </a:defRPr>
      </a:lvl2pPr>
      <a:lvl3pPr marL="1143000" indent="-228600" algn="l" rtl="0" eaLnBrk="0" fontAlgn="base" hangingPunct="0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SzPct val="120000"/>
        <a:buFont typeface="Arial" pitchFamily="34" charset="0"/>
        <a:buChar char="●"/>
        <a:defRPr sz="1600">
          <a:solidFill>
            <a:schemeClr val="tx1"/>
          </a:solidFill>
          <a:latin typeface="宋体" pitchFamily="2" charset="-122"/>
          <a:ea typeface="宋体" pitchFamily="2" charset="-122"/>
        </a:defRPr>
      </a:lvl3pPr>
      <a:lvl4pPr marL="1600200" indent="-228600" algn="l" rtl="0" eaLnBrk="0" fontAlgn="base" hangingPunct="0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SzPct val="120000"/>
        <a:buFont typeface="Arial" pitchFamily="34" charset="0"/>
        <a:buChar char="–"/>
        <a:defRPr sz="1600">
          <a:solidFill>
            <a:schemeClr val="tx1"/>
          </a:solidFill>
          <a:latin typeface="宋体" pitchFamily="2" charset="-122"/>
          <a:ea typeface="宋体" pitchFamily="2" charset="-122"/>
        </a:defRPr>
      </a:lvl4pPr>
      <a:lvl5pPr marL="2057400" indent="-228600" algn="l" rtl="0" eaLnBrk="0" fontAlgn="base" hangingPunct="0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Char char="»"/>
        <a:defRPr sz="1600">
          <a:solidFill>
            <a:schemeClr val="tx1"/>
          </a:solidFill>
          <a:latin typeface="宋体" pitchFamily="2" charset="-122"/>
          <a:ea typeface="宋体" pitchFamily="2" charset="-122"/>
        </a:defRPr>
      </a:lvl5pPr>
      <a:lvl6pPr marL="2514600" indent="-228600" algn="l" rtl="0" fontAlgn="base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5000"/>
        </a:lnSpc>
        <a:spcBef>
          <a:spcPct val="20000"/>
        </a:spcBef>
        <a:spcAft>
          <a:spcPct val="20000"/>
        </a:spcAft>
        <a:buClr>
          <a:srgbClr val="FF7800"/>
        </a:buClr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31211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76814" y="868998"/>
            <a:ext cx="6858000" cy="2387600"/>
          </a:xfrm>
        </p:spPr>
        <p:txBody>
          <a:bodyPr/>
          <a:lstStyle/>
          <a:p>
            <a:r>
              <a:rPr lang="zh-CN" altLang="en-US" b="1"/>
              <a:t>原发性高血压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sz="4800" b="1">
                <a:solidFill>
                  <a:srgbClr val="FF0000"/>
                </a:solidFill>
                <a:latin typeface="Arial Black" pitchFamily="34" charset="0"/>
                <a:ea typeface="黑体" pitchFamily="2" charset="-122"/>
                <a:sym typeface="+mn-ea"/>
              </a:rPr>
              <a:t>Primary hypertension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606266" y="365126"/>
            <a:ext cx="7886700" cy="1325563"/>
          </a:xfrm>
        </p:spPr>
        <p:txBody>
          <a:bodyPr/>
          <a:lstStyle/>
          <a:p>
            <a:pPr algn="ctr"/>
            <a:r>
              <a:rPr lang="zh-CN" altLang="en-US" sz="5400" b="1">
                <a:latin typeface="+mn-ea"/>
                <a:ea typeface="+mn-ea"/>
              </a:rPr>
              <a:t>高血压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25329" y="1686560"/>
            <a:ext cx="77266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base"/>
            <a:r>
              <a:rPr lang="zh-CN" altLang="en-US" sz="3200">
                <a:sym typeface="+mn-ea"/>
              </a:rPr>
              <a:t>定义：指以血压升高为主要表现伴或不伴有多种心血管危险因素的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综合征</a:t>
            </a:r>
            <a:r>
              <a:rPr lang="zh-CN" altLang="en-US" sz="3200">
                <a:solidFill>
                  <a:schemeClr val="hlink"/>
                </a:solidFill>
                <a:sym typeface="+mn-ea"/>
              </a:rPr>
              <a:t>。</a:t>
            </a:r>
          </a:p>
          <a:p>
            <a:pPr fontAlgn="base"/>
            <a:endParaRPr lang="zh-CN" altLang="en-US" sz="3200">
              <a:solidFill>
                <a:schemeClr val="hlink"/>
              </a:solidFill>
              <a:sym typeface="+mn-ea"/>
            </a:endParaRPr>
          </a:p>
          <a:p>
            <a:pPr fontAlgn="base"/>
            <a:r>
              <a:rPr lang="zh-CN" altLang="en-US" sz="3200">
                <a:solidFill>
                  <a:schemeClr val="hlink"/>
                </a:solidFill>
                <a:sym typeface="+mn-ea"/>
              </a:rPr>
              <a:t>      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原发性</a:t>
            </a:r>
            <a:r>
              <a:rPr lang="zh-CN" altLang="en-US" sz="3200">
                <a:sym typeface="+mn-ea"/>
              </a:rPr>
              <a:t>高血压（高血压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病</a:t>
            </a:r>
            <a:r>
              <a:rPr lang="zh-CN" altLang="en-US" sz="3200">
                <a:sym typeface="+mn-ea"/>
              </a:rPr>
              <a:t>）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90%-95%</a:t>
            </a:r>
            <a:endParaRPr lang="zh-CN" altLang="en-US" sz="3200" strike="noStrike" noProof="1">
              <a:solidFill>
                <a:srgbClr val="FF0000"/>
              </a:solidFill>
              <a:sym typeface="+mn-ea"/>
            </a:endParaRPr>
          </a:p>
          <a:p>
            <a:pPr marL="457200" lvl="1" indent="0" fontAlgn="base">
              <a:buNone/>
            </a:pPr>
            <a:r>
              <a:rPr lang="en-US" altLang="zh-CN" sz="3200">
                <a:solidFill>
                  <a:schemeClr val="hlink"/>
                </a:solidFill>
                <a:sym typeface="+mn-ea"/>
              </a:rPr>
              <a:t>    </a:t>
            </a:r>
            <a:r>
              <a:rPr lang="zh-CN" altLang="en-US" sz="32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以体循环动脉压升高为主要临床表现的心血管综合征</a:t>
            </a:r>
          </a:p>
          <a:p>
            <a:pPr marL="457200" lvl="1" indent="0" fontAlgn="base">
              <a:buNone/>
            </a:pPr>
            <a:r>
              <a:rPr lang="zh-CN" altLang="en-US" sz="3200">
                <a:solidFill>
                  <a:schemeClr val="hlink"/>
                </a:solidFill>
                <a:sym typeface="+mn-ea"/>
              </a:rPr>
              <a:t> </a:t>
            </a:r>
          </a:p>
          <a:p>
            <a:pPr marL="457200" lvl="1" indent="0" fontAlgn="base">
              <a:buNone/>
            </a:pPr>
            <a:r>
              <a:rPr lang="zh-CN" altLang="en-US" sz="3200">
                <a:solidFill>
                  <a:srgbClr val="FF0000"/>
                </a:solidFill>
                <a:sym typeface="+mn-ea"/>
              </a:rPr>
              <a:t>继发性</a:t>
            </a:r>
            <a:r>
              <a:rPr lang="zh-CN" altLang="en-US" sz="3200">
                <a:sym typeface="+mn-ea"/>
              </a:rPr>
              <a:t>高血压（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症状性</a:t>
            </a:r>
            <a:r>
              <a:rPr lang="zh-CN" altLang="en-US" sz="3200">
                <a:sym typeface="+mn-ea"/>
              </a:rPr>
              <a:t>高血压）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5%-10%</a:t>
            </a:r>
          </a:p>
          <a:p>
            <a:pPr marL="457200" lvl="1" indent="0" fontAlgn="base">
              <a:buNone/>
            </a:pPr>
            <a:r>
              <a:rPr lang="zh-CN" altLang="en-US" sz="3200"/>
              <a:t>     指由某些确定的疾病或病因引起的血压升高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6744" y="43816"/>
            <a:ext cx="7886700" cy="1325563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血压分类和定义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768668" y="979805"/>
            <a:ext cx="7846219" cy="1066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/>
              <a:t>高血压：未使用降压药的情况下诊室收缩压</a:t>
            </a:r>
            <a:r>
              <a:rPr lang="zh-CN" altLang="en-US" sz="3200">
                <a:latin typeface="Arial"/>
              </a:rPr>
              <a:t>≥</a:t>
            </a:r>
            <a:r>
              <a:rPr lang="en-US" altLang="zh-CN" sz="3200">
                <a:latin typeface="Arial"/>
              </a:rPr>
              <a:t>140mmHg</a:t>
            </a:r>
            <a:r>
              <a:rPr lang="zh-CN" altLang="en-US" sz="3200">
                <a:latin typeface="Arial"/>
              </a:rPr>
              <a:t>和（或）舒张压</a:t>
            </a:r>
            <a:r>
              <a:rPr lang="zh-CN" altLang="en-US" sz="3200">
                <a:latin typeface="Arial"/>
                <a:sym typeface="+mn-ea"/>
              </a:rPr>
              <a:t>≥</a:t>
            </a:r>
            <a:r>
              <a:rPr lang="en-US" altLang="zh-CN" sz="3200">
                <a:latin typeface="Arial"/>
                <a:sym typeface="+mn-ea"/>
              </a:rPr>
              <a:t>90mmHg</a:t>
            </a:r>
            <a:endParaRPr lang="zh-CN" altLang="en-US" sz="3200">
              <a:latin typeface="Arial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589122" y="2036445"/>
          <a:ext cx="8045291" cy="404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1205"/>
                <a:gridCol w="2248853"/>
                <a:gridCol w="1454468"/>
                <a:gridCol w="2320766"/>
              </a:tblGrid>
              <a:tr h="5962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分类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收缩压</a:t>
                      </a:r>
                      <a:r>
                        <a:rPr lang="en-US" altLang="zh-CN" sz="2400" b="0">
                          <a:solidFill>
                            <a:srgbClr val="FF0000"/>
                          </a:solidFill>
                        </a:rPr>
                        <a:t>(mmHg)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舒张压</a:t>
                      </a:r>
                      <a:r>
                        <a:rPr lang="en-US" altLang="zh-CN" sz="2400" b="0">
                          <a:solidFill>
                            <a:srgbClr val="FF0000"/>
                          </a:solidFill>
                          <a:sym typeface="+mn-ea"/>
                        </a:rPr>
                        <a:t>(mmHg)</a:t>
                      </a:r>
                      <a:endParaRPr lang="zh-CN" altLang="en-US" sz="2400">
                        <a:solidFill>
                          <a:srgbClr val="FF0000"/>
                        </a:solidFill>
                      </a:endParaRPr>
                    </a:p>
                  </a:txBody>
                  <a:tcPr marL="68580" marR="68580"/>
                </a:tc>
              </a:tr>
              <a:tr h="4927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 b="1"/>
                        <a:t>正常血压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>
                          <a:latin typeface="Arial"/>
                        </a:rPr>
                        <a:t>&lt;120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/>
                        <a:t>和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>
                          <a:latin typeface="Arial"/>
                          <a:sym typeface="+mn-ea"/>
                        </a:rPr>
                        <a:t>&lt;80</a:t>
                      </a:r>
                    </a:p>
                  </a:txBody>
                  <a:tcPr marL="68580" marR="68580"/>
                </a:tc>
              </a:tr>
              <a:tr h="49403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 b="1"/>
                        <a:t>正常高值血压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/>
                        <a:t>120~139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ym typeface="+mn-ea"/>
                        </a:rPr>
                        <a:t>和（或）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/>
                        <a:t>80</a:t>
                      </a:r>
                      <a:r>
                        <a:rPr lang="en-US" altLang="zh-CN" sz="2000" b="1">
                          <a:sym typeface="+mn-ea"/>
                        </a:rPr>
                        <a:t>~89</a:t>
                      </a:r>
                      <a:endParaRPr lang="en-US" altLang="zh-CN" sz="2000" b="1"/>
                    </a:p>
                  </a:txBody>
                  <a:tcPr marL="68580" marR="68580"/>
                </a:tc>
              </a:tr>
              <a:tr h="4927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 b="1"/>
                        <a:t>高血压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latin typeface="Arial"/>
                          <a:sym typeface="+mn-ea"/>
                        </a:rPr>
                        <a:t>≥</a:t>
                      </a:r>
                      <a:r>
                        <a:rPr lang="en-US" altLang="zh-CN" sz="2000" b="1">
                          <a:latin typeface="Arial"/>
                          <a:sym typeface="+mn-ea"/>
                        </a:rPr>
                        <a:t>140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ym typeface="+mn-ea"/>
                        </a:rPr>
                        <a:t>和（或）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latin typeface="Arial"/>
                          <a:sym typeface="+mn-ea"/>
                        </a:rPr>
                        <a:t>≥</a:t>
                      </a:r>
                      <a:r>
                        <a:rPr lang="en-US" altLang="zh-CN" sz="2000" b="1">
                          <a:latin typeface="Arial"/>
                          <a:sym typeface="+mn-ea"/>
                        </a:rPr>
                        <a:t>90</a:t>
                      </a:r>
                    </a:p>
                  </a:txBody>
                  <a:tcPr marL="68580" marR="68580"/>
                </a:tc>
              </a:tr>
              <a:tr h="49403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 b="1"/>
                        <a:t>1</a:t>
                      </a:r>
                      <a:r>
                        <a:rPr lang="zh-CN" altLang="en-US" sz="2000" b="1"/>
                        <a:t>级高血压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/>
                        <a:t>140</a:t>
                      </a:r>
                      <a:r>
                        <a:rPr lang="en-US" altLang="zh-CN" sz="2000" b="1">
                          <a:sym typeface="+mn-ea"/>
                        </a:rPr>
                        <a:t>~159</a:t>
                      </a:r>
                      <a:endParaRPr lang="en-US" altLang="zh-CN" sz="2000" b="1"/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ym typeface="+mn-ea"/>
                        </a:rPr>
                        <a:t>和（或）</a:t>
                      </a:r>
                      <a:endParaRPr lang="zh-CN" altLang="en-US" sz="2000" b="1"/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/>
                        <a:t>90~99</a:t>
                      </a:r>
                    </a:p>
                  </a:txBody>
                  <a:tcPr marL="68580" marR="68580"/>
                </a:tc>
              </a:tr>
              <a:tr h="4927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 b="1"/>
                        <a:t>2</a:t>
                      </a:r>
                      <a:r>
                        <a:rPr lang="zh-CN" altLang="en-US" sz="2000" b="1"/>
                        <a:t>级高血压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/>
                        <a:t>160</a:t>
                      </a:r>
                      <a:r>
                        <a:rPr lang="en-US" altLang="zh-CN" sz="2000" b="1">
                          <a:sym typeface="+mn-ea"/>
                        </a:rPr>
                        <a:t>~179</a:t>
                      </a:r>
                      <a:endParaRPr lang="en-US" altLang="zh-CN" sz="2000" b="1"/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ym typeface="+mn-ea"/>
                        </a:rPr>
                        <a:t>和（或）</a:t>
                      </a:r>
                      <a:endParaRPr lang="zh-CN" altLang="en-US" sz="2000" b="1"/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/>
                        <a:t>100~109</a:t>
                      </a:r>
                    </a:p>
                  </a:txBody>
                  <a:tcPr marL="68580" marR="68580"/>
                </a:tc>
              </a:tr>
              <a:tr h="49339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 b="1"/>
                        <a:t>3</a:t>
                      </a:r>
                      <a:r>
                        <a:rPr lang="zh-CN" altLang="en-US" sz="2000" b="1"/>
                        <a:t>级高血压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latin typeface="Arial"/>
                          <a:sym typeface="+mn-ea"/>
                        </a:rPr>
                        <a:t>≥</a:t>
                      </a:r>
                      <a:r>
                        <a:rPr lang="en-US" altLang="zh-CN" sz="2000" b="1">
                          <a:latin typeface="Arial"/>
                          <a:sym typeface="+mn-ea"/>
                        </a:rPr>
                        <a:t>180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ym typeface="+mn-ea"/>
                        </a:rPr>
                        <a:t>和（或）</a:t>
                      </a:r>
                      <a:endParaRPr lang="zh-CN" altLang="en-US" sz="2000" b="1"/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latin typeface="Arial"/>
                          <a:sym typeface="+mn-ea"/>
                        </a:rPr>
                        <a:t>≥</a:t>
                      </a:r>
                      <a:r>
                        <a:rPr lang="en-US" altLang="zh-CN" sz="2000" b="1">
                          <a:latin typeface="Arial"/>
                          <a:sym typeface="+mn-ea"/>
                        </a:rPr>
                        <a:t>110</a:t>
                      </a:r>
                    </a:p>
                  </a:txBody>
                  <a:tcPr marL="68580" marR="68580"/>
                </a:tc>
              </a:tr>
              <a:tr h="4927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 b="1"/>
                        <a:t>单纯收缩期高血压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latin typeface="Arial"/>
                          <a:sym typeface="+mn-ea"/>
                        </a:rPr>
                        <a:t>≥</a:t>
                      </a:r>
                      <a:r>
                        <a:rPr lang="en-US" altLang="zh-CN" sz="2000" b="1">
                          <a:latin typeface="Arial"/>
                          <a:sym typeface="+mn-ea"/>
                        </a:rPr>
                        <a:t>140</a:t>
                      </a:r>
                      <a:endParaRPr lang="zh-CN" altLang="en-US" sz="2000" b="1">
                        <a:latin typeface="Arial"/>
                        <a:sym typeface="+mn-ea"/>
                      </a:endParaRP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ym typeface="+mn-ea"/>
                        </a:rPr>
                        <a:t>和</a:t>
                      </a:r>
                    </a:p>
                  </a:txBody>
                  <a:tcPr marL="68580" marR="68580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1">
                          <a:latin typeface="Arial"/>
                          <a:sym typeface="+mn-ea"/>
                        </a:rPr>
                        <a:t>&lt;90</a:t>
                      </a:r>
                    </a:p>
                  </a:txBody>
                  <a:tcPr marL="68580" marR="68580"/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637223" y="6251575"/>
            <a:ext cx="7916704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注：当</a:t>
            </a:r>
            <a:r>
              <a:rPr lang="en-US" altLang="zh-CN">
                <a:sym typeface="+mn-ea"/>
              </a:rPr>
              <a:t>SBP</a:t>
            </a:r>
            <a:r>
              <a:rPr lang="zh-CN" altLang="en-US"/>
              <a:t>和</a:t>
            </a:r>
            <a:r>
              <a:rPr lang="en-US" altLang="zh-CN"/>
              <a:t>DBP</a:t>
            </a:r>
            <a:r>
              <a:rPr lang="zh-CN" altLang="en-US"/>
              <a:t>分属于不同分级时，以较高的级别作为标准。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流行病学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605439" y="1439545"/>
            <a:ext cx="28798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FF0000"/>
                </a:solidFill>
              </a:rPr>
              <a:t>三高</a:t>
            </a:r>
          </a:p>
          <a:p>
            <a:pPr algn="l"/>
            <a:r>
              <a:rPr lang="zh-CN" altLang="en-US" sz="4000">
                <a:solidFill>
                  <a:srgbClr val="FF0000"/>
                </a:solidFill>
              </a:rPr>
              <a:t>         </a:t>
            </a:r>
            <a:r>
              <a:rPr lang="zh-CN" altLang="en-US" sz="3200">
                <a:solidFill>
                  <a:schemeClr val="tx1"/>
                </a:solidFill>
              </a:rPr>
              <a:t>患病率高</a:t>
            </a:r>
          </a:p>
          <a:p>
            <a:pPr algn="l"/>
            <a:r>
              <a:rPr lang="zh-CN" altLang="en-US" sz="3200">
                <a:solidFill>
                  <a:schemeClr val="tx1"/>
                </a:solidFill>
              </a:rPr>
              <a:t>           死亡率高</a:t>
            </a:r>
          </a:p>
          <a:p>
            <a:pPr algn="l"/>
            <a:r>
              <a:rPr lang="zh-CN" altLang="en-US" sz="3200">
                <a:solidFill>
                  <a:schemeClr val="tx1"/>
                </a:solidFill>
              </a:rPr>
              <a:t>           致残率高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640205" y="3978910"/>
            <a:ext cx="3178016" cy="228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</a:rPr>
              <a:t>三低</a:t>
            </a:r>
          </a:p>
          <a:p>
            <a:r>
              <a:rPr lang="zh-CN" altLang="en-US" sz="4000">
                <a:solidFill>
                  <a:srgbClr val="FF0000"/>
                </a:solidFill>
              </a:rPr>
              <a:t>         </a:t>
            </a:r>
            <a:r>
              <a:rPr lang="zh-CN" altLang="en-US" sz="3200">
                <a:solidFill>
                  <a:schemeClr val="tx1"/>
                </a:solidFill>
              </a:rPr>
              <a:t>知晓率低</a:t>
            </a:r>
          </a:p>
          <a:p>
            <a:r>
              <a:rPr lang="zh-CN" altLang="en-US" sz="3200">
                <a:solidFill>
                  <a:schemeClr val="tx1"/>
                </a:solidFill>
              </a:rPr>
              <a:t>           服药率低</a:t>
            </a:r>
          </a:p>
          <a:p>
            <a:r>
              <a:rPr lang="zh-CN" altLang="en-US" sz="3200">
                <a:solidFill>
                  <a:schemeClr val="tx1"/>
                </a:solidFill>
              </a:rPr>
              <a:t>           控制率低</a:t>
            </a:r>
          </a:p>
        </p:txBody>
      </p:sp>
      <p:pic>
        <p:nvPicPr>
          <p:cNvPr id="16387" name="图片 68613" descr="7-1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40580" y="1400175"/>
            <a:ext cx="2986088" cy="5105400"/>
          </a:xfrm>
          <a:prstGeom prst="rect">
            <a:avLst/>
          </a:prstGeom>
          <a:noFill/>
          <a:ln w="9525">
            <a:noFill/>
            <a:miter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与高血压发病有关的因素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31483" y="1569085"/>
            <a:ext cx="837866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/>
              <a:t>1</a:t>
            </a:r>
            <a:r>
              <a:rPr lang="zh-CN" altLang="en-US" sz="2800"/>
              <a:t>、</a:t>
            </a:r>
            <a:r>
              <a:rPr lang="zh-CN" altLang="en-US" sz="2800">
                <a:solidFill>
                  <a:schemeClr val="tx1"/>
                </a:solidFill>
              </a:rPr>
              <a:t>遗传因素</a:t>
            </a:r>
            <a:r>
              <a:rPr lang="zh-CN" altLang="en-US" sz="2800"/>
              <a:t>：明显的</a:t>
            </a:r>
            <a:r>
              <a:rPr lang="zh-CN" altLang="en-US" sz="2800">
                <a:solidFill>
                  <a:srgbClr val="FF0000"/>
                </a:solidFill>
              </a:rPr>
              <a:t>家族聚集</a:t>
            </a:r>
            <a:r>
              <a:rPr lang="zh-CN" altLang="en-US" sz="2800"/>
              <a:t>倾向。约</a:t>
            </a:r>
            <a:r>
              <a:rPr lang="en-US" altLang="zh-CN" sz="2800">
                <a:solidFill>
                  <a:srgbClr val="FF0000"/>
                </a:solidFill>
              </a:rPr>
              <a:t>60%</a:t>
            </a:r>
            <a:r>
              <a:rPr lang="zh-CN" altLang="en-US" sz="2800"/>
              <a:t>有高血压家族史</a:t>
            </a:r>
          </a:p>
          <a:p>
            <a:endParaRPr lang="zh-CN" altLang="en-US" sz="2800"/>
          </a:p>
          <a:p>
            <a:r>
              <a:rPr lang="en-US" altLang="zh-CN" sz="2800"/>
              <a:t>2</a:t>
            </a:r>
            <a:r>
              <a:rPr lang="zh-CN" altLang="en-US" sz="2800"/>
              <a:t>、</a:t>
            </a:r>
            <a:r>
              <a:rPr lang="zh-CN" altLang="en-US" sz="2800">
                <a:solidFill>
                  <a:schemeClr val="tx1"/>
                </a:solidFill>
              </a:rPr>
              <a:t>环境因素</a:t>
            </a:r>
            <a:r>
              <a:rPr lang="zh-CN" altLang="en-US" sz="2800"/>
              <a:t>：</a:t>
            </a:r>
            <a:r>
              <a:rPr lang="zh-CN" altLang="en-US" sz="2800">
                <a:solidFill>
                  <a:srgbClr val="FF0000"/>
                </a:solidFill>
              </a:rPr>
              <a:t>饮食</a:t>
            </a:r>
            <a:r>
              <a:rPr lang="zh-CN" altLang="en-US" sz="2800"/>
              <a:t>（钠盐、高蛋白、饱和脂肪酸、饮酒、叶酸缺乏）</a:t>
            </a:r>
          </a:p>
          <a:p>
            <a:r>
              <a:rPr lang="zh-CN" altLang="en-US" sz="2800"/>
              <a:t>                             </a:t>
            </a:r>
            <a:r>
              <a:rPr lang="zh-CN" altLang="en-US" sz="2800">
                <a:solidFill>
                  <a:srgbClr val="FF0000"/>
                </a:solidFill>
              </a:rPr>
              <a:t>精神应激</a:t>
            </a:r>
            <a:r>
              <a:rPr lang="zh-CN" altLang="en-US" sz="2800"/>
              <a:t>（脑力劳动者、紧张度高的职业、长期噪声）</a:t>
            </a:r>
          </a:p>
          <a:p>
            <a:r>
              <a:rPr lang="zh-CN" altLang="en-US" sz="2800"/>
              <a:t>                             </a:t>
            </a:r>
            <a:r>
              <a:rPr lang="zh-CN" altLang="en-US" sz="2800">
                <a:solidFill>
                  <a:srgbClr val="FF0000"/>
                </a:solidFill>
              </a:rPr>
              <a:t>吸烟</a:t>
            </a:r>
          </a:p>
          <a:p>
            <a:endParaRPr lang="zh-CN" altLang="en-US" sz="2800"/>
          </a:p>
          <a:p>
            <a:r>
              <a:rPr lang="en-US" altLang="zh-CN" sz="2800"/>
              <a:t>3</a:t>
            </a:r>
            <a:r>
              <a:rPr lang="zh-CN" altLang="en-US" sz="2800"/>
              <a:t>、</a:t>
            </a:r>
            <a:r>
              <a:rPr lang="zh-CN" altLang="en-US" sz="2800">
                <a:solidFill>
                  <a:schemeClr val="tx1"/>
                </a:solidFill>
              </a:rPr>
              <a:t>其他因素</a:t>
            </a:r>
            <a:r>
              <a:rPr lang="zh-CN" altLang="en-US" sz="2800"/>
              <a:t>：</a:t>
            </a:r>
            <a:r>
              <a:rPr lang="zh-CN" altLang="en-US" sz="2800">
                <a:solidFill>
                  <a:srgbClr val="FF0000"/>
                </a:solidFill>
              </a:rPr>
              <a:t>体重增加</a:t>
            </a:r>
          </a:p>
          <a:p>
            <a:r>
              <a:rPr lang="zh-CN" altLang="en-US" sz="2800"/>
              <a:t>                             </a:t>
            </a:r>
            <a:r>
              <a:rPr lang="zh-CN" altLang="en-US" sz="2800">
                <a:solidFill>
                  <a:srgbClr val="FF0000"/>
                </a:solidFill>
              </a:rPr>
              <a:t>药物</a:t>
            </a:r>
            <a:r>
              <a:rPr lang="zh-CN" altLang="en-US" sz="2800"/>
              <a:t>（避孕药、麻黄素、</a:t>
            </a:r>
            <a:r>
              <a:rPr lang="en-US" altLang="zh-CN" sz="2800"/>
              <a:t>NSAIDs</a:t>
            </a:r>
            <a:r>
              <a:rPr lang="zh-CN" altLang="en-US" sz="2800"/>
              <a:t>、肾上腺皮质激素等）</a:t>
            </a:r>
          </a:p>
          <a:p>
            <a:r>
              <a:rPr lang="zh-CN" altLang="en-US" sz="2800"/>
              <a:t>                            </a:t>
            </a:r>
            <a:r>
              <a:rPr lang="zh-CN" altLang="en-US" sz="2800">
                <a:solidFill>
                  <a:srgbClr val="FF0000"/>
                </a:solidFill>
              </a:rPr>
              <a:t> 睡眠呼吸暂停低通气综合征</a:t>
            </a:r>
            <a:r>
              <a:rPr lang="en-US" altLang="zh-CN" sz="2800"/>
              <a:t>(SAHS)</a:t>
            </a:r>
          </a:p>
          <a:p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高血压的发病机制</a:t>
            </a:r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628650" y="1825626"/>
            <a:ext cx="8145780" cy="4351655"/>
          </a:xfrm>
        </p:spPr>
        <p:txBody>
          <a:bodyPr>
            <a:normAutofit lnSpcReduction="10000"/>
          </a:bodyPr>
          <a:lstStyle/>
          <a:p>
            <a:r>
              <a:rPr lang="zh-CN" altLang="en-US"/>
              <a:t>神经机制：</a:t>
            </a:r>
            <a:r>
              <a:rPr lang="zh-CN" altLang="en-US">
                <a:solidFill>
                  <a:srgbClr val="FF0000"/>
                </a:solidFill>
              </a:rPr>
              <a:t>神经递质浓</a:t>
            </a:r>
            <a:r>
              <a:rPr lang="zh-CN" altLang="en-US"/>
              <a:t>度和活性异常</a:t>
            </a:r>
            <a:r>
              <a:rPr lang="zh-CN" altLang="en-US">
                <a:cs typeface="Arial"/>
              </a:rPr>
              <a:t>→交感神经系统激活</a:t>
            </a:r>
          </a:p>
          <a:p>
            <a:r>
              <a:rPr lang="zh-CN" altLang="en-US"/>
              <a:t>肾脏机制：各种原因引起肾性水钠潴留</a:t>
            </a:r>
            <a:r>
              <a:rPr lang="zh-CN" altLang="en-US">
                <a:cs typeface="Arial"/>
                <a:sym typeface="+mn-ea"/>
              </a:rPr>
              <a:t>→血压升高代偿维持水钠</a:t>
            </a:r>
          </a:p>
          <a:p>
            <a:pPr marL="0" indent="0">
              <a:buNone/>
            </a:pPr>
            <a:r>
              <a:rPr lang="zh-CN" altLang="en-US">
                <a:cs typeface="Arial"/>
                <a:sym typeface="+mn-ea"/>
              </a:rPr>
              <a:t>                         平衡</a:t>
            </a:r>
            <a:endParaRPr lang="en-US" altLang="zh-CN"/>
          </a:p>
          <a:p>
            <a:r>
              <a:rPr lang="zh-CN" altLang="en-US"/>
              <a:t>激素机制：</a:t>
            </a:r>
            <a:r>
              <a:rPr lang="en-US" altLang="zh-CN">
                <a:solidFill>
                  <a:srgbClr val="FF0000"/>
                </a:solidFill>
              </a:rPr>
              <a:t>RAAS</a:t>
            </a:r>
            <a:r>
              <a:rPr lang="zh-CN" altLang="en-US"/>
              <a:t>激活</a:t>
            </a:r>
          </a:p>
          <a:p>
            <a:r>
              <a:rPr lang="zh-CN" altLang="en-US"/>
              <a:t>血管机制：</a:t>
            </a:r>
            <a:r>
              <a:rPr lang="zh-CN" altLang="en-US">
                <a:solidFill>
                  <a:srgbClr val="FF0000"/>
                </a:solidFill>
              </a:rPr>
              <a:t>血管内皮细胞功能</a:t>
            </a:r>
            <a:r>
              <a:rPr lang="zh-CN" altLang="en-US"/>
              <a:t>异常</a:t>
            </a:r>
            <a:r>
              <a:rPr lang="zh-CN" altLang="en-US">
                <a:cs typeface="Arial"/>
                <a:sym typeface="+mn-ea"/>
              </a:rPr>
              <a:t>→最终影响大动脉、小动脉的</a:t>
            </a:r>
          </a:p>
          <a:p>
            <a:pPr marL="0" indent="0">
              <a:buNone/>
            </a:pPr>
            <a:r>
              <a:rPr lang="zh-CN" altLang="en-US">
                <a:cs typeface="Arial"/>
                <a:sym typeface="+mn-ea"/>
              </a:rPr>
              <a:t>                         弹性功能和结构</a:t>
            </a:r>
          </a:p>
          <a:p>
            <a:r>
              <a:rPr lang="zh-CN" altLang="en-US"/>
              <a:t>胰岛素抵抗：</a:t>
            </a:r>
            <a:r>
              <a:rPr lang="en-US" altLang="zh-CN"/>
              <a:t>IR</a:t>
            </a:r>
            <a:r>
              <a:rPr lang="zh-CN" altLang="en-US">
                <a:cs typeface="Arial"/>
                <a:sym typeface="+mn-ea"/>
              </a:rPr>
              <a:t>→</a:t>
            </a:r>
            <a:r>
              <a:rPr lang="zh-CN" altLang="en-US">
                <a:solidFill>
                  <a:srgbClr val="FF0000"/>
                </a:solidFill>
                <a:cs typeface="Arial"/>
                <a:sym typeface="+mn-ea"/>
              </a:rPr>
              <a:t>继发性高胰岛素血症</a:t>
            </a:r>
            <a:r>
              <a:rPr lang="zh-CN" altLang="en-US">
                <a:cs typeface="Arial"/>
                <a:sym typeface="+mn-ea"/>
              </a:rPr>
              <a:t>→肾脏水钠重吸收增强， </a:t>
            </a:r>
          </a:p>
          <a:p>
            <a:pPr marL="0" indent="0">
              <a:buNone/>
            </a:pPr>
            <a:r>
              <a:rPr lang="zh-CN" altLang="en-US">
                <a:cs typeface="Arial"/>
                <a:sym typeface="+mn-ea"/>
              </a:rPr>
              <a:t>                             交感亢进→血压升高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病理生理</a:t>
            </a:r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628650" y="2466975"/>
            <a:ext cx="7886700" cy="3710305"/>
          </a:xfrm>
        </p:spPr>
        <p:txBody>
          <a:bodyPr/>
          <a:lstStyle/>
          <a:p>
            <a:r>
              <a:rPr lang="zh-CN" altLang="en-US" sz="4000"/>
              <a:t>心</a:t>
            </a:r>
            <a:r>
              <a:rPr lang="zh-CN" altLang="en-US"/>
              <a:t>：左心室肥厚和扩张</a:t>
            </a:r>
            <a:r>
              <a:rPr lang="en-US" altLang="zh-CN"/>
              <a:t>----</a:t>
            </a:r>
            <a:r>
              <a:rPr lang="zh-CN" altLang="en-US">
                <a:solidFill>
                  <a:srgbClr val="FF0000"/>
                </a:solidFill>
              </a:rPr>
              <a:t>高血压性心脏病</a:t>
            </a:r>
          </a:p>
          <a:p>
            <a:r>
              <a:rPr lang="zh-CN" altLang="en-US" sz="4000"/>
              <a:t>脑</a:t>
            </a:r>
            <a:r>
              <a:rPr lang="zh-CN" altLang="en-US"/>
              <a:t>：微动脉瘤</a:t>
            </a:r>
            <a:r>
              <a:rPr lang="zh-CN" altLang="en-US">
                <a:cs typeface="Arial"/>
                <a:sym typeface="+mn-ea"/>
              </a:rPr>
              <a:t>→</a:t>
            </a:r>
            <a:r>
              <a:rPr lang="zh-CN" altLang="en-US">
                <a:solidFill>
                  <a:srgbClr val="FF0000"/>
                </a:solidFill>
                <a:cs typeface="Arial"/>
                <a:sym typeface="+mn-ea"/>
              </a:rPr>
              <a:t>脑出血</a:t>
            </a:r>
            <a:r>
              <a:rPr lang="zh-CN" altLang="en-US">
                <a:cs typeface="Arial"/>
                <a:sym typeface="+mn-ea"/>
              </a:rPr>
              <a:t>；粥样硬化斑块→</a:t>
            </a:r>
            <a:r>
              <a:rPr lang="zh-CN" altLang="en-US">
                <a:solidFill>
                  <a:srgbClr val="FF0000"/>
                </a:solidFill>
                <a:cs typeface="Arial"/>
                <a:sym typeface="+mn-ea"/>
              </a:rPr>
              <a:t>脑血栓形成</a:t>
            </a:r>
            <a:r>
              <a:rPr lang="zh-CN" altLang="en-US">
                <a:cs typeface="Arial"/>
                <a:sym typeface="+mn-ea"/>
              </a:rPr>
              <a:t>；闭塞性病</a:t>
            </a:r>
          </a:p>
          <a:p>
            <a:pPr marL="0" indent="0">
              <a:buNone/>
            </a:pPr>
            <a:r>
              <a:rPr lang="zh-CN" altLang="en-US">
                <a:cs typeface="Arial"/>
                <a:sym typeface="+mn-ea"/>
              </a:rPr>
              <a:t>            变→</a:t>
            </a:r>
            <a:r>
              <a:rPr lang="zh-CN" altLang="en-US">
                <a:solidFill>
                  <a:srgbClr val="FF0000"/>
                </a:solidFill>
                <a:cs typeface="Arial"/>
                <a:sym typeface="+mn-ea"/>
              </a:rPr>
              <a:t>腔隙性脑梗死</a:t>
            </a:r>
          </a:p>
          <a:p>
            <a:r>
              <a:rPr lang="zh-CN" altLang="en-US" sz="4000"/>
              <a:t>肾</a:t>
            </a:r>
            <a:r>
              <a:rPr lang="zh-CN" altLang="en-US"/>
              <a:t>：</a:t>
            </a:r>
            <a:r>
              <a:rPr lang="zh-CN" altLang="en-US">
                <a:solidFill>
                  <a:srgbClr val="FF0000"/>
                </a:solidFill>
              </a:rPr>
              <a:t>原发性颗粒性固缩肾</a:t>
            </a:r>
          </a:p>
          <a:p>
            <a:r>
              <a:rPr lang="zh-CN" altLang="en-US" sz="4000"/>
              <a:t>视网膜</a:t>
            </a:r>
            <a:r>
              <a:rPr lang="zh-CN" altLang="en-US"/>
              <a:t>：视网膜</a:t>
            </a:r>
            <a:r>
              <a:rPr lang="zh-CN" altLang="en-US">
                <a:solidFill>
                  <a:srgbClr val="FF0000"/>
                </a:solidFill>
              </a:rPr>
              <a:t>动脉硬化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617220" y="1569086"/>
            <a:ext cx="7884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FF0000"/>
                </a:solidFill>
              </a:rPr>
              <a:t>         </a:t>
            </a:r>
            <a:r>
              <a:rPr lang="zh-CN" altLang="en-US" sz="2400">
                <a:solidFill>
                  <a:srgbClr val="FF0000"/>
                </a:solidFill>
              </a:rPr>
              <a:t>心脏和血管</a:t>
            </a:r>
            <a:r>
              <a:rPr lang="zh-CN" altLang="en-US" sz="2400"/>
              <a:t>是高血压病理生理作用的主要靶器官。目前认为，</a:t>
            </a:r>
            <a:r>
              <a:rPr lang="zh-CN" altLang="en-US" sz="2400">
                <a:solidFill>
                  <a:srgbClr val="FF0000"/>
                </a:solidFill>
              </a:rPr>
              <a:t>血管内皮功能 障碍</a:t>
            </a:r>
            <a:r>
              <a:rPr lang="zh-CN" altLang="en-US" sz="2400"/>
              <a:t>是高血压最早期和最重要的血管损害。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临床表现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8624" y="1924050"/>
            <a:ext cx="6023134" cy="4730115"/>
          </a:xfrm>
        </p:spPr>
        <p:txBody>
          <a:bodyPr/>
          <a:lstStyle/>
          <a:p>
            <a:r>
              <a:rPr lang="zh-CN" altLang="en-US"/>
              <a:t>起病缓慢，早期无明显症状   </a:t>
            </a:r>
          </a:p>
          <a:p>
            <a:r>
              <a:rPr lang="zh-CN" altLang="en-US">
                <a:solidFill>
                  <a:schemeClr val="tx1"/>
                </a:solidFill>
              </a:rPr>
              <a:t>常见症状</a:t>
            </a:r>
            <a:r>
              <a:rPr lang="zh-CN" altLang="en-US"/>
              <a:t>：</a:t>
            </a:r>
            <a:r>
              <a:rPr lang="zh-CN" altLang="en-US">
                <a:solidFill>
                  <a:srgbClr val="FF0000"/>
                </a:solidFill>
              </a:rPr>
              <a:t>头晕、头痛、颈项板紧、疲劳、心悸</a:t>
            </a:r>
          </a:p>
          <a:p>
            <a:r>
              <a:rPr lang="zh-CN" altLang="en-US"/>
              <a:t>较重症状：</a:t>
            </a:r>
            <a:r>
              <a:rPr lang="zh-CN" altLang="en-US">
                <a:solidFill>
                  <a:srgbClr val="FF0000"/>
                </a:solidFill>
              </a:rPr>
              <a:t>视力模糊</a:t>
            </a:r>
            <a:r>
              <a:rPr lang="zh-CN" altLang="en-US"/>
              <a:t>、鼻出血</a:t>
            </a:r>
          </a:p>
          <a:p>
            <a:r>
              <a:rPr lang="zh-CN" altLang="en-US"/>
              <a:t>典型的高血压头痛在血压下降后即可消失</a:t>
            </a:r>
          </a:p>
          <a:p>
            <a:r>
              <a:rPr lang="zh-CN" altLang="en-US">
                <a:solidFill>
                  <a:schemeClr val="tx1"/>
                </a:solidFill>
              </a:rPr>
              <a:t>受累器官症状</a:t>
            </a:r>
            <a:r>
              <a:rPr lang="zh-CN" altLang="en-US"/>
              <a:t>：</a:t>
            </a:r>
            <a:r>
              <a:rPr lang="zh-CN" altLang="en-US">
                <a:solidFill>
                  <a:srgbClr val="FF0000"/>
                </a:solidFill>
              </a:rPr>
              <a:t>胸闷、气短、心绞痛、多尿</a:t>
            </a:r>
            <a:r>
              <a:rPr lang="zh-CN" altLang="en-US"/>
              <a:t>等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468154" y="4596765"/>
            <a:ext cx="49615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</a:rPr>
              <a:t>症状和血压水平不一定成比例，高血压病患者不能以症状的轻重来估计血压的高低。</a:t>
            </a:r>
          </a:p>
        </p:txBody>
      </p:sp>
      <p:pic>
        <p:nvPicPr>
          <p:cNvPr id="33795" name="图片 28675" descr="7-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2193" y="3326765"/>
            <a:ext cx="3028950" cy="3416300"/>
          </a:xfrm>
          <a:prstGeom prst="rect">
            <a:avLst/>
          </a:prstGeom>
          <a:noFill/>
          <a:ln w="9525">
            <a:noFill/>
            <a:miter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原发性高血压体征</a:t>
            </a:r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体征一般较少</a:t>
            </a:r>
          </a:p>
          <a:p>
            <a:r>
              <a:rPr lang="zh-CN" altLang="en-US"/>
              <a:t>重点检查：</a:t>
            </a:r>
          </a:p>
          <a:p>
            <a:pPr marL="0" indent="0">
              <a:buNone/>
            </a:pPr>
            <a:r>
              <a:rPr lang="zh-CN" altLang="en-US"/>
              <a:t>                     </a:t>
            </a:r>
            <a:r>
              <a:rPr lang="zh-CN" altLang="en-US">
                <a:solidFill>
                  <a:srgbClr val="FF0000"/>
                </a:solidFill>
              </a:rPr>
              <a:t>周围血管搏动</a:t>
            </a:r>
            <a:r>
              <a:rPr lang="zh-CN" altLang="en-US"/>
              <a:t>：毛细血管搏动征、水冲脉、枪击音等</a:t>
            </a:r>
          </a:p>
          <a:p>
            <a:pPr marL="0" indent="0">
              <a:buNone/>
            </a:pPr>
            <a:r>
              <a:rPr lang="zh-CN" altLang="en-US"/>
              <a:t>                     </a:t>
            </a:r>
            <a:r>
              <a:rPr lang="zh-CN" altLang="en-US">
                <a:solidFill>
                  <a:srgbClr val="FF0000"/>
                </a:solidFill>
              </a:rPr>
              <a:t>血管杂音</a:t>
            </a:r>
            <a:r>
              <a:rPr lang="zh-CN" altLang="en-US"/>
              <a:t>：颈部、肋脊角、上腹脐两侧、腰部肋脊处</a:t>
            </a:r>
          </a:p>
          <a:p>
            <a:pPr marL="0" indent="0">
              <a:buNone/>
            </a:pPr>
            <a:r>
              <a:rPr lang="zh-CN" altLang="en-US"/>
              <a:t>                     </a:t>
            </a:r>
            <a:r>
              <a:rPr lang="zh-CN" altLang="en-US">
                <a:solidFill>
                  <a:srgbClr val="FF0000"/>
                </a:solidFill>
              </a:rPr>
              <a:t>心脏视诊</a:t>
            </a:r>
            <a:r>
              <a:rPr lang="zh-CN" altLang="en-US"/>
              <a:t>：心尖负性心尖搏动</a:t>
            </a:r>
          </a:p>
          <a:p>
            <a:pPr marL="0" indent="0">
              <a:buNone/>
            </a:pPr>
            <a:r>
              <a:rPr lang="zh-CN" altLang="en-US"/>
              <a:t>                     </a:t>
            </a:r>
            <a:r>
              <a:rPr lang="zh-CN" altLang="en-US">
                <a:solidFill>
                  <a:srgbClr val="FF0000"/>
                </a:solidFill>
              </a:rPr>
              <a:t>心脏触诊</a:t>
            </a:r>
            <a:r>
              <a:rPr lang="zh-CN" altLang="en-US"/>
              <a:t>：心尖抬举样波动，心尖搏动弥散    </a:t>
            </a:r>
          </a:p>
          <a:p>
            <a:pPr marL="0" indent="0">
              <a:buNone/>
            </a:pPr>
            <a:r>
              <a:rPr lang="zh-CN" altLang="en-US"/>
              <a:t>                     </a:t>
            </a:r>
            <a:r>
              <a:rPr lang="zh-CN" altLang="en-US">
                <a:solidFill>
                  <a:srgbClr val="FF0000"/>
                </a:solidFill>
              </a:rPr>
              <a:t>心脏叩诊</a:t>
            </a:r>
            <a:r>
              <a:rPr lang="zh-CN" altLang="en-US"/>
              <a:t>：</a:t>
            </a:r>
            <a:r>
              <a:rPr lang="zh-CN" altLang="en-US">
                <a:sym typeface="+mn-ea"/>
              </a:rPr>
              <a:t>心浊音界向左下增大</a:t>
            </a:r>
          </a:p>
          <a:p>
            <a:pPr marL="0" indent="0">
              <a:buNone/>
            </a:pPr>
            <a:r>
              <a:rPr lang="zh-CN" altLang="en-US">
                <a:sym typeface="+mn-ea"/>
              </a:rPr>
              <a:t>                     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心脏杂音</a:t>
            </a:r>
            <a:r>
              <a:rPr lang="zh-CN" altLang="en-US">
                <a:sym typeface="+mn-ea"/>
              </a:rPr>
              <a:t>：主动脉瓣区第二心音亢进、收缩期杂音或收 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sym typeface="+mn-ea"/>
              </a:rPr>
              <a:t>                                           缩早期喀喇音</a:t>
            </a:r>
          </a:p>
          <a:p>
            <a:pPr marL="0" indent="0">
              <a:buNone/>
            </a:pPr>
            <a:r>
              <a:rPr lang="zh-CN" altLang="en-US"/>
              <a:t>    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58" name="文本框 147457"/>
          <p:cNvSpPr txBox="1"/>
          <p:nvPr/>
        </p:nvSpPr>
        <p:spPr>
          <a:xfrm>
            <a:off x="2067878" y="444183"/>
            <a:ext cx="5083969" cy="701040"/>
          </a:xfrm>
          <a:prstGeom prst="rect">
            <a:avLst/>
          </a:prstGeom>
          <a:noFill/>
          <a:ln w="9525">
            <a:noFill/>
            <a:miter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 fontAlgn="base"/>
            <a:r>
              <a:rPr lang="zh-CN" altLang="en-US" sz="4000" b="1" strike="noStrike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/>
                <a:ea typeface="宋体" pitchFamily="2" charset="-122"/>
                <a:cs typeface="+mn-ea"/>
              </a:rPr>
              <a:t>高血压引起的并发症</a:t>
            </a:r>
          </a:p>
        </p:txBody>
      </p:sp>
      <p:sp>
        <p:nvSpPr>
          <p:cNvPr id="37890" name="直接连接符 147458"/>
          <p:cNvSpPr/>
          <p:nvPr/>
        </p:nvSpPr>
        <p:spPr>
          <a:xfrm flipH="1" flipV="1">
            <a:off x="4400550" y="2209800"/>
            <a:ext cx="228600" cy="9144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1" name="直接连接符 147459"/>
          <p:cNvSpPr/>
          <p:nvPr/>
        </p:nvSpPr>
        <p:spPr>
          <a:xfrm flipH="1">
            <a:off x="4400550" y="4267200"/>
            <a:ext cx="228600" cy="9144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2" name="直接连接符 147460"/>
          <p:cNvSpPr/>
          <p:nvPr/>
        </p:nvSpPr>
        <p:spPr>
          <a:xfrm>
            <a:off x="5257800" y="4267200"/>
            <a:ext cx="228600" cy="9144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3" name="直接连接符 147461"/>
          <p:cNvSpPr/>
          <p:nvPr/>
        </p:nvSpPr>
        <p:spPr>
          <a:xfrm flipV="1">
            <a:off x="5257800" y="2209800"/>
            <a:ext cx="228600" cy="9144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4" name="直接连接符 147462"/>
          <p:cNvSpPr/>
          <p:nvPr/>
        </p:nvSpPr>
        <p:spPr>
          <a:xfrm rot="6727064" flipV="1">
            <a:off x="5848350" y="4152900"/>
            <a:ext cx="304800" cy="6858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5" name="直接连接符 147463"/>
          <p:cNvSpPr/>
          <p:nvPr/>
        </p:nvSpPr>
        <p:spPr>
          <a:xfrm rot="-6369289" flipH="1" flipV="1">
            <a:off x="3790950" y="4152900"/>
            <a:ext cx="304800" cy="6858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6" name="直接连接符 147464"/>
          <p:cNvSpPr/>
          <p:nvPr/>
        </p:nvSpPr>
        <p:spPr>
          <a:xfrm rot="-6376432">
            <a:off x="5850731" y="2351088"/>
            <a:ext cx="381000" cy="9144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7" name="直接连接符 147465"/>
          <p:cNvSpPr/>
          <p:nvPr/>
        </p:nvSpPr>
        <p:spPr>
          <a:xfrm flipH="1" flipV="1">
            <a:off x="3486150" y="2514600"/>
            <a:ext cx="742950" cy="6858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8" name="直接连接符 147466"/>
          <p:cNvSpPr/>
          <p:nvPr/>
        </p:nvSpPr>
        <p:spPr>
          <a:xfrm flipH="1" flipV="1">
            <a:off x="2971800" y="3124200"/>
            <a:ext cx="685800" cy="2286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899" name="直接连接符 147467"/>
          <p:cNvSpPr/>
          <p:nvPr/>
        </p:nvSpPr>
        <p:spPr>
          <a:xfrm flipV="1">
            <a:off x="6229350" y="3124200"/>
            <a:ext cx="685800" cy="2286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900" name="直接连接符 147468"/>
          <p:cNvSpPr/>
          <p:nvPr/>
        </p:nvSpPr>
        <p:spPr>
          <a:xfrm>
            <a:off x="6343650" y="3886200"/>
            <a:ext cx="685800" cy="2286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901" name="直接连接符 147469"/>
          <p:cNvSpPr/>
          <p:nvPr/>
        </p:nvSpPr>
        <p:spPr>
          <a:xfrm flipH="1">
            <a:off x="2971800" y="3962400"/>
            <a:ext cx="685800" cy="2286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47471" name="椭圆 147470"/>
          <p:cNvSpPr/>
          <p:nvPr/>
        </p:nvSpPr>
        <p:spPr>
          <a:xfrm>
            <a:off x="3221831" y="3141663"/>
            <a:ext cx="3257550" cy="1143000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CC00"/>
              </a:gs>
              <a:gs pos="100000">
                <a:srgbClr val="FF9933"/>
              </a:gs>
            </a:gsLst>
            <a:lin ang="0" scaled="1"/>
          </a:gradFill>
          <a:ln w="9525">
            <a:noFill/>
          </a:ln>
          <a:effectLst>
            <a:outerShdw dist="53882" dir="2699999" algn="ctr" rotWithShape="0">
              <a:srgbClr val="000000"/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 fontAlgn="base"/>
            <a:r>
              <a:rPr lang="zh-CN" altLang="en-US" sz="4000" b="1" strike="noStrike" noProof="1">
                <a:solidFill>
                  <a:srgbClr val="CC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宋体" pitchFamily="2" charset="-122"/>
                <a:cs typeface="+mn-ea"/>
              </a:rPr>
              <a:t>高血压</a:t>
            </a:r>
            <a:endParaRPr lang="zh-CN" altLang="en-US" sz="4000" b="1" strike="noStrike" noProof="1">
              <a:solidFill>
                <a:srgbClr val="CC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7903" name="文本框 147471"/>
          <p:cNvSpPr txBox="1"/>
          <p:nvPr/>
        </p:nvSpPr>
        <p:spPr>
          <a:xfrm>
            <a:off x="2457450" y="2057400"/>
            <a:ext cx="121058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心房颤动</a:t>
            </a:r>
            <a:endParaRPr lang="zh-CN" altLang="en-US" sz="2000" b="0">
              <a:solidFill>
                <a:schemeClr val="tx2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37904" name="文本框 147472"/>
          <p:cNvSpPr txBox="1"/>
          <p:nvPr/>
        </p:nvSpPr>
        <p:spPr>
          <a:xfrm>
            <a:off x="1592947" y="2865438"/>
            <a:ext cx="146706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latin typeface="Arial"/>
                <a:ea typeface="宋体" pitchFamily="2" charset="-122"/>
              </a:rPr>
              <a:t>主动脉夹层</a:t>
            </a:r>
          </a:p>
        </p:txBody>
      </p:sp>
      <p:sp>
        <p:nvSpPr>
          <p:cNvPr id="37905" name="文本框 147473"/>
          <p:cNvSpPr txBox="1"/>
          <p:nvPr/>
        </p:nvSpPr>
        <p:spPr>
          <a:xfrm>
            <a:off x="2253893" y="4114800"/>
            <a:ext cx="697627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痴呆</a:t>
            </a:r>
            <a:endParaRPr lang="zh-CN" altLang="en-US" sz="2000" b="0">
              <a:solidFill>
                <a:schemeClr val="tx2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37906" name="文本框 147474"/>
          <p:cNvSpPr txBox="1"/>
          <p:nvPr/>
        </p:nvSpPr>
        <p:spPr>
          <a:xfrm>
            <a:off x="2125852" y="4938713"/>
            <a:ext cx="1980029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慢性肾功能衰竭</a:t>
            </a:r>
          </a:p>
        </p:txBody>
      </p:sp>
      <p:sp>
        <p:nvSpPr>
          <p:cNvPr id="37907" name="文本框 147475"/>
          <p:cNvSpPr txBox="1"/>
          <p:nvPr/>
        </p:nvSpPr>
        <p:spPr>
          <a:xfrm>
            <a:off x="3641666" y="1433513"/>
            <a:ext cx="121058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心力衰竭</a:t>
            </a:r>
          </a:p>
        </p:txBody>
      </p:sp>
      <p:sp>
        <p:nvSpPr>
          <p:cNvPr id="37908" name="文本框 147476"/>
          <p:cNvSpPr txBox="1"/>
          <p:nvPr/>
        </p:nvSpPr>
        <p:spPr>
          <a:xfrm>
            <a:off x="4955272" y="1524000"/>
            <a:ext cx="146706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latin typeface="Arial"/>
                <a:ea typeface="宋体" pitchFamily="2" charset="-122"/>
              </a:rPr>
              <a:t>左心室肥厚</a:t>
            </a:r>
          </a:p>
        </p:txBody>
      </p:sp>
      <p:sp>
        <p:nvSpPr>
          <p:cNvPr id="37909" name="文本框 147477"/>
          <p:cNvSpPr txBox="1"/>
          <p:nvPr/>
        </p:nvSpPr>
        <p:spPr>
          <a:xfrm>
            <a:off x="6359862" y="1828800"/>
            <a:ext cx="121058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心肌梗死</a:t>
            </a:r>
          </a:p>
        </p:txBody>
      </p:sp>
      <p:sp>
        <p:nvSpPr>
          <p:cNvPr id="37910" name="文本框 147478"/>
          <p:cNvSpPr txBox="1"/>
          <p:nvPr/>
        </p:nvSpPr>
        <p:spPr>
          <a:xfrm>
            <a:off x="6722160" y="2852738"/>
            <a:ext cx="146706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latin typeface="Arial"/>
                <a:ea typeface="宋体" pitchFamily="2" charset="-122"/>
              </a:rPr>
              <a:t>高血压脑病</a:t>
            </a:r>
          </a:p>
        </p:txBody>
      </p:sp>
      <p:sp>
        <p:nvSpPr>
          <p:cNvPr id="37911" name="文本框 147479"/>
          <p:cNvSpPr txBox="1"/>
          <p:nvPr/>
        </p:nvSpPr>
        <p:spPr>
          <a:xfrm>
            <a:off x="7021503" y="3810000"/>
            <a:ext cx="954107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2000" b="0">
                <a:latin typeface="Arial"/>
                <a:ea typeface="宋体" pitchFamily="2" charset="-122"/>
              </a:rPr>
              <a:t>冠心病</a:t>
            </a:r>
          </a:p>
        </p:txBody>
      </p:sp>
      <p:sp>
        <p:nvSpPr>
          <p:cNvPr id="37912" name="文本框 147480"/>
          <p:cNvSpPr txBox="1"/>
          <p:nvPr/>
        </p:nvSpPr>
        <p:spPr>
          <a:xfrm>
            <a:off x="6343650" y="4953000"/>
            <a:ext cx="954107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zh-CN" altLang="en-US" sz="2000">
                <a:solidFill>
                  <a:schemeClr val="tx2"/>
                </a:solidFill>
                <a:latin typeface="Arial"/>
                <a:ea typeface="宋体" pitchFamily="2" charset="-122"/>
              </a:rPr>
              <a:t>脑出血</a:t>
            </a:r>
          </a:p>
        </p:txBody>
      </p:sp>
      <p:sp>
        <p:nvSpPr>
          <p:cNvPr id="37913" name="文本框 147481"/>
          <p:cNvSpPr txBox="1"/>
          <p:nvPr/>
        </p:nvSpPr>
        <p:spPr>
          <a:xfrm>
            <a:off x="4000500" y="5395913"/>
            <a:ext cx="954107" cy="707886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缺血性</a:t>
            </a:r>
          </a:p>
          <a:p>
            <a:pPr lvl="0"/>
            <a:r>
              <a:rPr lang="zh-CN" altLang="en-US" sz="2000" b="0">
                <a:solidFill>
                  <a:schemeClr val="tx2"/>
                </a:solidFill>
                <a:latin typeface="Arial"/>
                <a:ea typeface="宋体" pitchFamily="2" charset="-122"/>
              </a:rPr>
              <a:t>脑卒中</a:t>
            </a:r>
          </a:p>
        </p:txBody>
      </p:sp>
      <p:sp>
        <p:nvSpPr>
          <p:cNvPr id="37914" name="文本框 147482"/>
          <p:cNvSpPr txBox="1"/>
          <p:nvPr/>
        </p:nvSpPr>
        <p:spPr>
          <a:xfrm>
            <a:off x="5257800" y="5334000"/>
            <a:ext cx="1210588" cy="4001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zh-CN" altLang="en-US" sz="2000" b="0">
                <a:latin typeface="Arial"/>
                <a:ea typeface="宋体" pitchFamily="2" charset="-122"/>
              </a:rPr>
              <a:t>眼底病变</a:t>
            </a:r>
          </a:p>
        </p:txBody>
      </p:sp>
    </p:spTree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高血压的诊断</a:t>
            </a:r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高血压的诊断主要根据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诊室测量</a:t>
            </a:r>
            <a:r>
              <a:rPr lang="zh-CN" altLang="en-US">
                <a:sym typeface="+mn-ea"/>
              </a:rPr>
              <a:t>的血压值，测量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安静休息坐位</a:t>
            </a:r>
            <a:r>
              <a:rPr lang="zh-CN" altLang="en-US">
                <a:sym typeface="+mn-ea"/>
              </a:rPr>
              <a:t>时上臂肱动脉部位血压，一般需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非同日测量三次</a:t>
            </a:r>
            <a:r>
              <a:rPr lang="zh-CN" altLang="en-US">
                <a:sym typeface="+mn-ea"/>
              </a:rPr>
              <a:t>血压值</a:t>
            </a:r>
            <a:r>
              <a:rPr lang="en-US" altLang="zh-CN">
                <a:sym typeface="+mn-ea"/>
              </a:rPr>
              <a:t>SBP</a:t>
            </a:r>
            <a:r>
              <a:rPr lang="zh-CN" altLang="en-US">
                <a:sym typeface="+mn-ea"/>
              </a:rPr>
              <a:t>均</a:t>
            </a:r>
            <a:r>
              <a:rPr lang="zh-CN" altLang="en-US">
                <a:latin typeface="Arial"/>
                <a:sym typeface="+mn-ea"/>
              </a:rPr>
              <a:t>≥</a:t>
            </a:r>
            <a:r>
              <a:rPr lang="en-US" altLang="zh-CN">
                <a:latin typeface="Arial"/>
                <a:sym typeface="+mn-ea"/>
              </a:rPr>
              <a:t>140</a:t>
            </a:r>
            <a:r>
              <a:rPr lang="zh-CN" altLang="en-US">
                <a:sym typeface="+mn-ea"/>
              </a:rPr>
              <a:t>     </a:t>
            </a:r>
            <a:r>
              <a:rPr lang="en-US" altLang="zh-CN">
                <a:latin typeface="Arial"/>
                <a:sym typeface="+mn-ea"/>
              </a:rPr>
              <a:t>mmHg</a:t>
            </a:r>
            <a:r>
              <a:rPr lang="zh-CN" altLang="en-US">
                <a:latin typeface="Arial"/>
                <a:sym typeface="+mn-ea"/>
              </a:rPr>
              <a:t>和（或）</a:t>
            </a:r>
            <a:r>
              <a:rPr lang="en-US" altLang="zh-CN">
                <a:latin typeface="Arial"/>
                <a:sym typeface="+mn-ea"/>
              </a:rPr>
              <a:t>DBP</a:t>
            </a:r>
            <a:r>
              <a:rPr lang="zh-CN" altLang="en-US">
                <a:latin typeface="Arial"/>
                <a:sym typeface="+mn-ea"/>
              </a:rPr>
              <a:t>均≥</a:t>
            </a:r>
            <a:r>
              <a:rPr lang="en-US" altLang="zh-CN">
                <a:latin typeface="Arial"/>
                <a:sym typeface="+mn-ea"/>
              </a:rPr>
              <a:t>90mmHg</a:t>
            </a:r>
            <a:r>
              <a:rPr lang="zh-CN" altLang="en-US">
                <a:latin typeface="Arial"/>
                <a:sym typeface="+mn-ea"/>
              </a:rPr>
              <a:t>可诊断为高血压。</a:t>
            </a:r>
          </a:p>
          <a:p>
            <a:r>
              <a:rPr lang="zh-CN" altLang="en-US">
                <a:latin typeface="Arial"/>
                <a:sym typeface="+mn-ea"/>
              </a:rPr>
              <a:t>患者</a:t>
            </a:r>
            <a:r>
              <a:rPr lang="zh-CN" altLang="en-US">
                <a:solidFill>
                  <a:srgbClr val="FF0000"/>
                </a:solidFill>
                <a:latin typeface="Arial"/>
                <a:sym typeface="+mn-ea"/>
              </a:rPr>
              <a:t>既往有高血压史</a:t>
            </a:r>
            <a:r>
              <a:rPr lang="zh-CN" altLang="en-US">
                <a:latin typeface="Arial"/>
                <a:sym typeface="+mn-ea"/>
              </a:rPr>
              <a:t>，正在使用降压药物，血压虽然正常，也诊断为高血压。</a:t>
            </a:r>
          </a:p>
          <a:p>
            <a:r>
              <a:rPr lang="zh-CN" altLang="en-US">
                <a:latin typeface="Arial"/>
                <a:sym typeface="+mn-ea"/>
              </a:rPr>
              <a:t>参考家庭自测血压</a:t>
            </a:r>
            <a:r>
              <a:rPr lang="en-US" altLang="zh-CN">
                <a:latin typeface="Arial"/>
                <a:sym typeface="+mn-ea"/>
              </a:rPr>
              <a:t>SBP</a:t>
            </a:r>
            <a:r>
              <a:rPr lang="zh-CN" altLang="en-US">
                <a:latin typeface="Arial"/>
                <a:sym typeface="+mn-ea"/>
              </a:rPr>
              <a:t>≥</a:t>
            </a:r>
            <a:r>
              <a:rPr lang="en-US" altLang="zh-CN">
                <a:latin typeface="Arial"/>
                <a:sym typeface="+mn-ea"/>
              </a:rPr>
              <a:t>135mmHg</a:t>
            </a:r>
            <a:r>
              <a:rPr lang="zh-CN" altLang="en-US">
                <a:latin typeface="Arial"/>
                <a:sym typeface="+mn-ea"/>
              </a:rPr>
              <a:t>和（或）</a:t>
            </a:r>
            <a:r>
              <a:rPr lang="en-US" altLang="zh-CN">
                <a:latin typeface="Arial"/>
                <a:sym typeface="+mn-ea"/>
              </a:rPr>
              <a:t>DBP</a:t>
            </a:r>
            <a:r>
              <a:rPr lang="zh-CN" altLang="en-US">
                <a:latin typeface="Arial"/>
                <a:sym typeface="+mn-ea"/>
              </a:rPr>
              <a:t>≥</a:t>
            </a:r>
            <a:r>
              <a:rPr lang="en-US" altLang="zh-CN">
                <a:latin typeface="Arial"/>
                <a:sym typeface="+mn-ea"/>
              </a:rPr>
              <a:t>85mmHg</a:t>
            </a:r>
            <a:r>
              <a:rPr lang="zh-CN" altLang="en-US">
                <a:latin typeface="Arial"/>
                <a:sym typeface="+mn-ea"/>
              </a:rPr>
              <a:t>和</a:t>
            </a:r>
            <a:r>
              <a:rPr lang="en-US" altLang="zh-CN">
                <a:latin typeface="Arial"/>
                <a:sym typeface="+mn-ea"/>
              </a:rPr>
              <a:t>24h</a:t>
            </a:r>
            <a:r>
              <a:rPr lang="zh-CN" altLang="en-US">
                <a:latin typeface="Arial"/>
                <a:sym typeface="+mn-ea"/>
              </a:rPr>
              <a:t>动态血压</a:t>
            </a:r>
            <a:r>
              <a:rPr lang="en-US" altLang="zh-CN">
                <a:latin typeface="Arial"/>
                <a:sym typeface="+mn-ea"/>
              </a:rPr>
              <a:t>SBP</a:t>
            </a:r>
            <a:r>
              <a:rPr lang="zh-CN" altLang="en-US">
                <a:latin typeface="Arial"/>
                <a:sym typeface="+mn-ea"/>
              </a:rPr>
              <a:t>平均值≥</a:t>
            </a:r>
            <a:r>
              <a:rPr lang="en-US" altLang="zh-CN">
                <a:latin typeface="Arial"/>
                <a:sym typeface="+mn-ea"/>
              </a:rPr>
              <a:t>130mmHg</a:t>
            </a:r>
            <a:r>
              <a:rPr lang="zh-CN" altLang="en-US">
                <a:latin typeface="Arial"/>
                <a:sym typeface="+mn-ea"/>
              </a:rPr>
              <a:t>和（或）</a:t>
            </a:r>
            <a:r>
              <a:rPr lang="en-US" altLang="zh-CN">
                <a:latin typeface="Arial"/>
                <a:sym typeface="+mn-ea"/>
              </a:rPr>
              <a:t>DBP</a:t>
            </a:r>
            <a:r>
              <a:rPr lang="zh-CN" altLang="en-US">
                <a:latin typeface="Arial"/>
                <a:sym typeface="+mn-ea"/>
              </a:rPr>
              <a:t>≥</a:t>
            </a:r>
            <a:r>
              <a:rPr lang="en-US" altLang="zh-CN">
                <a:latin typeface="Arial"/>
                <a:sym typeface="+mn-ea"/>
              </a:rPr>
              <a:t>80mmHg</a:t>
            </a:r>
            <a:r>
              <a:rPr lang="zh-CN" altLang="en-US">
                <a:latin typeface="Arial"/>
                <a:sym typeface="+mn-ea"/>
              </a:rPr>
              <a:t>，白天</a:t>
            </a:r>
            <a:r>
              <a:rPr lang="en-US" altLang="zh-CN">
                <a:latin typeface="Arial"/>
                <a:sym typeface="+mn-ea"/>
              </a:rPr>
              <a:t>SBP</a:t>
            </a:r>
            <a:r>
              <a:rPr lang="zh-CN" altLang="en-US">
                <a:latin typeface="Arial"/>
                <a:sym typeface="+mn-ea"/>
              </a:rPr>
              <a:t>平均值≥</a:t>
            </a:r>
            <a:r>
              <a:rPr lang="en-US" altLang="zh-CN">
                <a:latin typeface="Arial"/>
                <a:sym typeface="+mn-ea"/>
              </a:rPr>
              <a:t>135mmHg</a:t>
            </a:r>
            <a:r>
              <a:rPr lang="zh-CN" altLang="en-US">
                <a:latin typeface="Arial"/>
                <a:sym typeface="+mn-ea"/>
              </a:rPr>
              <a:t>和（或）</a:t>
            </a:r>
            <a:r>
              <a:rPr lang="en-US" altLang="zh-CN">
                <a:latin typeface="Arial"/>
                <a:sym typeface="+mn-ea"/>
              </a:rPr>
              <a:t>DBP</a:t>
            </a:r>
            <a:r>
              <a:rPr lang="zh-CN" altLang="en-US">
                <a:latin typeface="Arial"/>
                <a:sym typeface="+mn-ea"/>
              </a:rPr>
              <a:t>平均值≥</a:t>
            </a:r>
            <a:r>
              <a:rPr lang="en-US" altLang="zh-CN">
                <a:latin typeface="Arial"/>
                <a:sym typeface="+mn-ea"/>
              </a:rPr>
              <a:t>85mmHg</a:t>
            </a:r>
            <a:r>
              <a:rPr lang="zh-CN" altLang="en-US">
                <a:latin typeface="Arial"/>
                <a:sym typeface="+mn-ea"/>
              </a:rPr>
              <a:t>，夜间</a:t>
            </a:r>
            <a:r>
              <a:rPr lang="en-US" altLang="zh-CN">
                <a:latin typeface="Arial"/>
                <a:sym typeface="+mn-ea"/>
              </a:rPr>
              <a:t>SBP</a:t>
            </a:r>
            <a:r>
              <a:rPr lang="zh-CN" altLang="en-US">
                <a:latin typeface="Arial"/>
                <a:sym typeface="+mn-ea"/>
              </a:rPr>
              <a:t>平均值≥</a:t>
            </a:r>
            <a:r>
              <a:rPr lang="en-US" altLang="zh-CN">
                <a:latin typeface="Arial"/>
                <a:sym typeface="+mn-ea"/>
              </a:rPr>
              <a:t>120mmHg</a:t>
            </a:r>
            <a:r>
              <a:rPr lang="zh-CN" altLang="en-US">
                <a:latin typeface="Arial"/>
                <a:sym typeface="+mn-ea"/>
              </a:rPr>
              <a:t>和（或）</a:t>
            </a:r>
            <a:r>
              <a:rPr lang="en-US" altLang="zh-CN">
                <a:latin typeface="Arial"/>
                <a:sym typeface="+mn-ea"/>
              </a:rPr>
              <a:t>DBP</a:t>
            </a:r>
            <a:r>
              <a:rPr lang="zh-CN" altLang="en-US">
                <a:latin typeface="Arial"/>
                <a:sym typeface="+mn-ea"/>
              </a:rPr>
              <a:t>平均值≥</a:t>
            </a:r>
            <a:r>
              <a:rPr lang="en-US" altLang="zh-CN">
                <a:latin typeface="Arial"/>
                <a:sym typeface="+mn-ea"/>
              </a:rPr>
              <a:t>70mmHg</a:t>
            </a:r>
            <a:r>
              <a:rPr lang="zh-CN" altLang="en-US">
                <a:latin typeface="Arial"/>
                <a:sym typeface="+mn-ea"/>
              </a:rPr>
              <a:t>，进一步评估血压状态。</a:t>
            </a: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https://d.book118.com/938113121115006032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sign template">
  <a:themeElements>
    <a:clrScheme name="design template 1">
      <a:dk1>
        <a:srgbClr val="4A60A9"/>
      </a:dk1>
      <a:lt1>
        <a:srgbClr val="F8F8F8"/>
      </a:lt1>
      <a:dk2>
        <a:srgbClr val="4A60A9"/>
      </a:dk2>
      <a:lt2>
        <a:srgbClr val="F8F8F8"/>
      </a:lt2>
      <a:accent1>
        <a:srgbClr val="FEAB46"/>
      </a:accent1>
      <a:accent2>
        <a:srgbClr val="333399"/>
      </a:accent2>
      <a:accent3>
        <a:srgbClr val="B1B6D1"/>
      </a:accent3>
      <a:accent4>
        <a:srgbClr val="D4D4D4"/>
      </a:accent4>
      <a:accent5>
        <a:srgbClr val="FED2B0"/>
      </a:accent5>
      <a:accent6>
        <a:srgbClr val="2D2D8A"/>
      </a:accent6>
      <a:hlink>
        <a:srgbClr val="97D4E5"/>
      </a:hlink>
      <a:folHlink>
        <a:srgbClr val="B7D30B"/>
      </a:folHlink>
    </a:clrScheme>
    <a:fontScheme name="design template">
      <a:majorFont>
        <a:latin typeface="Verdana"/>
        <a:ea typeface="Verdana"/>
        <a:cs typeface="Arial"/>
      </a:majorFont>
      <a:minorFont>
        <a:latin typeface="Verdana"/>
        <a:ea typeface="Verdana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2"/>
        </a:solidFill>
        <a:ln w="19050" cap="flat" cmpd="sng" algn="ctr">
          <a:solidFill>
            <a:srgbClr val="FFFFFF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2"/>
        </a:solidFill>
        <a:ln w="19050" cap="flat" cmpd="sng" algn="ctr">
          <a:solidFill>
            <a:srgbClr val="FFFFFF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sign template 1">
        <a:dk1>
          <a:srgbClr val="4A60A9"/>
        </a:dk1>
        <a:lt1>
          <a:srgbClr val="F8F8F8"/>
        </a:lt1>
        <a:dk2>
          <a:srgbClr val="4A60A9"/>
        </a:dk2>
        <a:lt2>
          <a:srgbClr val="F8F8F8"/>
        </a:lt2>
        <a:accent1>
          <a:srgbClr val="FEAB46"/>
        </a:accent1>
        <a:accent2>
          <a:srgbClr val="333399"/>
        </a:accent2>
        <a:accent3>
          <a:srgbClr val="B1B6D1"/>
        </a:accent3>
        <a:accent4>
          <a:srgbClr val="D4D4D4"/>
        </a:accent4>
        <a:accent5>
          <a:srgbClr val="FED2B0"/>
        </a:accent5>
        <a:accent6>
          <a:srgbClr val="2D2D8A"/>
        </a:accent6>
        <a:hlink>
          <a:srgbClr val="97D4E5"/>
        </a:hlink>
        <a:folHlink>
          <a:srgbClr val="B7D30B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Verdana</vt:lpstr>
      <vt:lpstr>黑体</vt:lpstr>
      <vt:lpstr>Wingdings 3</vt:lpstr>
      <vt:lpstr>宋体</vt:lpstr>
      <vt:lpstr>Arial Black</vt:lpstr>
      <vt:lpstr>Times New Roman</vt:lpstr>
      <vt:lpstr>Office Theme</vt:lpstr>
      <vt:lpstr>原发性高血压</vt:lpstr>
      <vt:lpstr>高血压</vt:lpstr>
      <vt:lpstr>血压分类和定义</vt:lpstr>
      <vt:lpstr>流行病学</vt:lpstr>
      <vt:lpstr>与高血压发病有关的因素</vt:lpstr>
      <vt:lpstr>高血压的发病机制</vt:lpstr>
      <vt:lpstr>病理生理</vt:lpstr>
      <vt:lpstr>临床表现</vt:lpstr>
      <vt:lpstr>原发性高血压体征</vt:lpstr>
      <vt:lpstr>PowerPoint Presentation</vt:lpstr>
      <vt:lpstr>高血压的诊断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2024-09-10T09:37:15.739</cp:lastPrinted>
  <dcterms:created xsi:type="dcterms:W3CDTF">2024-09-10T01:37:15Z</dcterms:created>
  <dcterms:modified xsi:type="dcterms:W3CDTF">2024-09-10T01:37:17Z</dcterms:modified>
</cp:coreProperties>
</file>