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CF96A-DB5D-4035-A81B-47A10D491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D0FC3-591C-4CF4-BD6F-3DFA2C230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F6F7F-C92B-4AC8-A81B-87C87A1E9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31B10-A303-4966-AF26-1F17A63D9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F4A391-FC12-48C1-992A-6D4362513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3D3A6F-E422-4374-A1E4-449C0CE10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D4535E-A394-446C-91DC-139C4AC84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6C695-A917-4150-B920-010F54415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DF159-6D5E-4BFB-B051-64FA15DC1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2E52A-534B-4842-A233-BD9D5638A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99311-27E9-4243-A05C-232BBE27C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2101106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建设项目经济评价方法与参数第三版_图文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建设项目经济评价概述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经济评价方法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参数选取与确定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案例分析：某建设项目经济评价实例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图文结合：经济评价方法与参数可视化展示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建设项目经济评价概述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建设项目经济评价是在项目决策前，对拟建项目的经济效益和社会效益进行分析、预测和评价，为项目决策提供科学依据的过程。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通过经济评价，判断项目的经济可行性，为投资者提供决策依据，促进资源的合理配置，提高投资效益。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建设项目经济评价应遵循客观性、科学性、可比性和可操作性的原则。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包括项目识别、数据收集、方案设计、经济分析、风险分析和结论与建议等步骤。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评价原则与流程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适用于各类建设项目的投资决策，包括工业、交通、水利、农业、林业、能源、通信等领域。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主要针对拟建项目本身，同时考虑项目对区域经济、社会和环境的影响。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评价对象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经济评价方法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通过计算项目的财务内部收益率、财务净现值等指标，评估项目的盈利能力。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偿债能力分析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299" r="629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财务生存能力分析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通过计算项目的借款偿还期、利息备付率等指标，评估项目的偿债能力。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通过分析项目的净现金流量和累计盈余资金，评估项目在财务上的可持续性和生存能力。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通过计算项目的经济内部收益率、经济净现值等指标，评估项目对国民经济的贡献。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通过计算项目的经济费用，包括直接费用、间接费用和转移支付等，评估项目的经济合理性。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经济费用分析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通过分析项目经济效益对经济参数变化的敏感程度，评估项目经济效益的稳定性和可靠性。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经济费用效益分析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782" b="117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费用效果分析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费用效果比分析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通过计算项目的费用效果比，即单位效果所花费的费用，评估项目的经济效率。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增量费用效果比分析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通过计算项目增量费用与增量效果的比值，评估项目在增加投入时的经济效率。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敏感性分析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通过分析项目费用效果对经济参数变化的敏感程度，评估项目费用效果的稳定性和可靠性。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盈亏平衡分析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通过计算项目的盈亏平衡点，即项目达到盈亏平衡时的产量或销售额，评估项目对市场变化的适应能力。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通过分析项目经济效益对经济参数变化的敏感程度，评估项目经济效益的稳定性和可靠性。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通过运用概率论和数理统计方法，对项目经济效益进行概率预测和风险评估，为决策者提供更加全面和准确的信息。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不确定性分析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参数选取与确定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基准收益率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基准收益率是指建设项目在财务评价中，对投资方案进行经济效果评价时所采用的基准折现率。它是一个重要的经济参数，用于衡量项目的盈利能力。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选取原则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基准收益率的选取应遵循以下原则：1）反映投资者对项目的最低盈利要求；2）考虑项目的风险大小；3）考虑资金成本；4）考虑行业平均盈利水平。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确定方法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基准收益率的确定方法主要有两种：一是根据行业平均盈利水平确定；二是根据投资者要求的最低收益率确定。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94842" y="1967629"/>
            <a:ext cx="2842964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457274" y="1967629"/>
            <a:ext cx="2842964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19706" y="1973979"/>
            <a:ext cx="2840846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184257" y="1967629"/>
            <a:ext cx="2840846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63357" y="2221654"/>
            <a:ext cx="611778" cy="541920"/>
          </a:xfrm>
          <a:custGeom>
            <a:rect l="l" t="t" r="r" b="b"/>
            <a:pathLst>
              <a:path w="461" h="409">
                <a:moveTo>
                  <a:pt x="451" y="213"/>
                </a:moveTo>
                <a:lnTo>
                  <a:pt x="451" y="213"/>
                </a:lnTo>
                <a:cubicBezTo>
                  <a:pt x="247" y="17"/>
                  <a:pt x="247" y="17"/>
                  <a:pt x="247" y="17"/>
                </a:cubicBezTo>
                <a:cubicBezTo>
                  <a:pt x="238" y="0"/>
                  <a:pt x="221" y="0"/>
                  <a:pt x="212" y="17"/>
                </a:cubicBezTo>
                <a:cubicBezTo>
                  <a:pt x="9" y="213"/>
                  <a:pt x="9" y="213"/>
                  <a:pt x="9" y="213"/>
                </a:cubicBezTo>
                <a:cubicBezTo>
                  <a:pt x="0" y="221"/>
                  <a:pt x="9" y="230"/>
                  <a:pt x="18" y="230"/>
                </a:cubicBezTo>
                <a:cubicBezTo>
                  <a:pt x="62" y="230"/>
                  <a:pt x="62" y="230"/>
                  <a:pt x="62" y="230"/>
                </a:cubicBezTo>
                <a:cubicBezTo>
                  <a:pt x="62" y="390"/>
                  <a:pt x="62" y="390"/>
                  <a:pt x="62" y="390"/>
                </a:cubicBezTo>
                <a:cubicBezTo>
                  <a:pt x="62" y="399"/>
                  <a:pt x="62" y="408"/>
                  <a:pt x="79" y="408"/>
                </a:cubicBezTo>
                <a:cubicBezTo>
                  <a:pt x="177" y="408"/>
                  <a:pt x="177" y="408"/>
                  <a:pt x="177" y="408"/>
                </a:cubicBezTo>
                <a:cubicBezTo>
                  <a:pt x="177" y="248"/>
                  <a:pt x="177" y="248"/>
                  <a:pt x="177" y="248"/>
                </a:cubicBezTo>
                <a:cubicBezTo>
                  <a:pt x="283" y="248"/>
                  <a:pt x="283" y="248"/>
                  <a:pt x="283" y="248"/>
                </a:cubicBezTo>
                <a:cubicBezTo>
                  <a:pt x="283" y="408"/>
                  <a:pt x="283" y="408"/>
                  <a:pt x="283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98" y="408"/>
                  <a:pt x="398" y="399"/>
                  <a:pt x="398" y="390"/>
                </a:cubicBezTo>
                <a:cubicBezTo>
                  <a:pt x="398" y="230"/>
                  <a:pt x="398" y="230"/>
                  <a:pt x="398" y="230"/>
                </a:cubicBezTo>
                <a:cubicBezTo>
                  <a:pt x="443" y="230"/>
                  <a:pt x="443" y="230"/>
                  <a:pt x="443" y="230"/>
                </a:cubicBezTo>
                <a:cubicBezTo>
                  <a:pt x="451" y="230"/>
                  <a:pt x="460" y="221"/>
                  <a:pt x="451" y="213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29517" y="2253406"/>
            <a:ext cx="514400" cy="556739"/>
          </a:xfrm>
          <a:custGeom>
            <a:rect l="l" t="t" r="r" b="b"/>
            <a:pathLst>
              <a:path w="426" h="462">
                <a:moveTo>
                  <a:pt x="327" y="186"/>
                </a:moveTo>
                <a:lnTo>
                  <a:pt x="327" y="186"/>
                </a:lnTo>
                <a:cubicBezTo>
                  <a:pt x="274" y="63"/>
                  <a:pt x="238" y="18"/>
                  <a:pt x="150" y="18"/>
                </a:cubicBezTo>
                <a:cubicBezTo>
                  <a:pt x="114" y="18"/>
                  <a:pt x="123" y="0"/>
                  <a:pt x="97" y="10"/>
                </a:cubicBezTo>
                <a:cubicBezTo>
                  <a:pt x="70" y="18"/>
                  <a:pt x="97" y="27"/>
                  <a:pt x="70" y="54"/>
                </a:cubicBezTo>
                <a:cubicBezTo>
                  <a:pt x="0" y="107"/>
                  <a:pt x="8" y="169"/>
                  <a:pt x="35" y="293"/>
                </a:cubicBezTo>
                <a:cubicBezTo>
                  <a:pt x="53" y="346"/>
                  <a:pt x="8" y="354"/>
                  <a:pt x="26" y="408"/>
                </a:cubicBezTo>
                <a:cubicBezTo>
                  <a:pt x="35" y="444"/>
                  <a:pt x="141" y="461"/>
                  <a:pt x="248" y="417"/>
                </a:cubicBezTo>
                <a:cubicBezTo>
                  <a:pt x="354" y="382"/>
                  <a:pt x="425" y="301"/>
                  <a:pt x="407" y="266"/>
                </a:cubicBezTo>
                <a:cubicBezTo>
                  <a:pt x="389" y="213"/>
                  <a:pt x="354" y="239"/>
                  <a:pt x="327" y="186"/>
                </a:cubicBezTo>
                <a:close/>
                <a:moveTo>
                  <a:pt x="238" y="391"/>
                </a:moveTo>
                <a:lnTo>
                  <a:pt x="238" y="391"/>
                </a:lnTo>
                <a:cubicBezTo>
                  <a:pt x="141" y="426"/>
                  <a:pt x="61" y="399"/>
                  <a:pt x="53" y="391"/>
                </a:cubicBezTo>
                <a:cubicBezTo>
                  <a:pt x="53" y="382"/>
                  <a:pt x="88" y="319"/>
                  <a:pt x="194" y="284"/>
                </a:cubicBezTo>
                <a:cubicBezTo>
                  <a:pt x="310" y="239"/>
                  <a:pt x="372" y="257"/>
                  <a:pt x="372" y="275"/>
                </a:cubicBezTo>
                <a:cubicBezTo>
                  <a:pt x="380" y="284"/>
                  <a:pt x="336" y="354"/>
                  <a:pt x="238" y="391"/>
                </a:cubicBezTo>
                <a:close/>
                <a:moveTo>
                  <a:pt x="203" y="301"/>
                </a:moveTo>
                <a:lnTo>
                  <a:pt x="203" y="301"/>
                </a:lnTo>
                <a:cubicBezTo>
                  <a:pt x="150" y="319"/>
                  <a:pt x="123" y="337"/>
                  <a:pt x="97" y="363"/>
                </a:cubicBezTo>
                <a:cubicBezTo>
                  <a:pt x="114" y="373"/>
                  <a:pt x="141" y="382"/>
                  <a:pt x="167" y="363"/>
                </a:cubicBezTo>
                <a:cubicBezTo>
                  <a:pt x="212" y="354"/>
                  <a:pt x="230" y="319"/>
                  <a:pt x="221" y="293"/>
                </a:cubicBezTo>
                <a:lnTo>
                  <a:pt x="221" y="293"/>
                </a:lnTo>
                <a:cubicBezTo>
                  <a:pt x="221" y="293"/>
                  <a:pt x="212" y="301"/>
                  <a:pt x="203" y="30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967053" y="2274575"/>
            <a:ext cx="535570" cy="535570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297732" y="2329614"/>
            <a:ext cx="544036" cy="419141"/>
          </a:xfrm>
          <a:custGeom>
            <a:rect l="l" t="t" r="r" b="b"/>
            <a:pathLst>
              <a:path w="497" h="382">
                <a:moveTo>
                  <a:pt x="80" y="248"/>
                </a:moveTo>
                <a:lnTo>
                  <a:pt x="80" y="248"/>
                </a:lnTo>
                <a:cubicBezTo>
                  <a:pt x="97" y="293"/>
                  <a:pt x="106" y="311"/>
                  <a:pt x="159" y="328"/>
                </a:cubicBezTo>
                <a:cubicBezTo>
                  <a:pt x="203" y="355"/>
                  <a:pt x="230" y="381"/>
                  <a:pt x="248" y="381"/>
                </a:cubicBezTo>
                <a:cubicBezTo>
                  <a:pt x="266" y="381"/>
                  <a:pt x="293" y="355"/>
                  <a:pt x="337" y="337"/>
                </a:cubicBezTo>
                <a:cubicBezTo>
                  <a:pt x="390" y="311"/>
                  <a:pt x="372" y="311"/>
                  <a:pt x="390" y="258"/>
                </a:cubicBezTo>
                <a:cubicBezTo>
                  <a:pt x="248" y="328"/>
                  <a:pt x="248" y="328"/>
                  <a:pt x="248" y="328"/>
                </a:cubicBezTo>
                <a:lnTo>
                  <a:pt x="80" y="248"/>
                </a:lnTo>
                <a:close/>
                <a:moveTo>
                  <a:pt x="487" y="124"/>
                </a:moveTo>
                <a:lnTo>
                  <a:pt x="487" y="124"/>
                </a:lnTo>
                <a:cubicBezTo>
                  <a:pt x="274" y="9"/>
                  <a:pt x="274" y="9"/>
                  <a:pt x="274" y="9"/>
                </a:cubicBezTo>
                <a:cubicBezTo>
                  <a:pt x="266" y="0"/>
                  <a:pt x="239" y="0"/>
                  <a:pt x="221" y="9"/>
                </a:cubicBezTo>
                <a:cubicBezTo>
                  <a:pt x="9" y="124"/>
                  <a:pt x="9" y="124"/>
                  <a:pt x="9" y="124"/>
                </a:cubicBezTo>
                <a:cubicBezTo>
                  <a:pt x="0" y="133"/>
                  <a:pt x="0" y="142"/>
                  <a:pt x="9" y="160"/>
                </a:cubicBezTo>
                <a:cubicBezTo>
                  <a:pt x="221" y="275"/>
                  <a:pt x="221" y="275"/>
                  <a:pt x="221" y="275"/>
                </a:cubicBezTo>
                <a:cubicBezTo>
                  <a:pt x="239" y="284"/>
                  <a:pt x="266" y="284"/>
                  <a:pt x="274" y="275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266" y="160"/>
                  <a:pt x="266" y="160"/>
                  <a:pt x="266" y="160"/>
                </a:cubicBezTo>
                <a:cubicBezTo>
                  <a:pt x="257" y="160"/>
                  <a:pt x="257" y="168"/>
                  <a:pt x="248" y="168"/>
                </a:cubicBezTo>
                <a:cubicBezTo>
                  <a:pt x="221" y="168"/>
                  <a:pt x="203" y="151"/>
                  <a:pt x="203" y="133"/>
                </a:cubicBezTo>
                <a:cubicBezTo>
                  <a:pt x="203" y="124"/>
                  <a:pt x="221" y="107"/>
                  <a:pt x="248" y="107"/>
                </a:cubicBezTo>
                <a:cubicBezTo>
                  <a:pt x="266" y="107"/>
                  <a:pt x="284" y="115"/>
                  <a:pt x="293" y="124"/>
                </a:cubicBezTo>
                <a:cubicBezTo>
                  <a:pt x="443" y="177"/>
                  <a:pt x="443" y="177"/>
                  <a:pt x="443" y="177"/>
                </a:cubicBezTo>
                <a:cubicBezTo>
                  <a:pt x="487" y="160"/>
                  <a:pt x="487" y="160"/>
                  <a:pt x="487" y="160"/>
                </a:cubicBezTo>
                <a:cubicBezTo>
                  <a:pt x="496" y="142"/>
                  <a:pt x="496" y="133"/>
                  <a:pt x="487" y="124"/>
                </a:cubicBezTo>
                <a:close/>
                <a:moveTo>
                  <a:pt x="425" y="346"/>
                </a:moveTo>
                <a:lnTo>
                  <a:pt x="425" y="346"/>
                </a:lnTo>
                <a:cubicBezTo>
                  <a:pt x="416" y="355"/>
                  <a:pt x="452" y="364"/>
                  <a:pt x="461" y="337"/>
                </a:cubicBezTo>
                <a:cubicBezTo>
                  <a:pt x="469" y="213"/>
                  <a:pt x="443" y="177"/>
                  <a:pt x="443" y="177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408" y="195"/>
                  <a:pt x="443" y="222"/>
                  <a:pt x="425" y="34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2036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折现率定义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8652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通货膨胀率定义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8282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26763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折现率与通货膨胀率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2036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折现率是将未来收益折算成现值的比率，用于反映资金的时间价值。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68652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通货膨胀率是指物价总水平在一定时期内上涨的百分比，用于反映货币购买力的下降程度。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98282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折现率和通货膨胀率的选取应遵循以下原则：1）反映社会平均资金收益水平；2）考虑项目的风险大小；3）考虑行业特点；4）考虑宏观经济环境。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26763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折现率和通货膨胀率的确定方法主要有两种：一是根据历史数据或预测数据确定；二是根据专家判断或市场调查确定。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https://d.book118.com/938121011065006041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2024-09-20T07:36:17.577</cp:lastPrinted>
  <dcterms:created xsi:type="dcterms:W3CDTF">2024-09-19T23:36:17Z</dcterms:created>
  <dcterms:modified xsi:type="dcterms:W3CDTF">2024-09-19T23:36:19Z</dcterms:modified>
</cp:coreProperties>
</file>