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396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263.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B6FD9F-2C27-488E-AD7D-1E3711385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224C79-C6A0-4004-A597-9FAAF1118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7066D1-008C-4369-93F3-9D3C4C685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952150-B2E7-4C26-82B6-9035A87BE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53B57D-EEB4-444C-BFFF-CE2A141BC4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F6AFDC-9AC5-496D-9FDB-BDCCD4E0CF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E9F7D1-D475-4760-8A97-14C0C44414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ED4F3-AD80-43BC-8ADA-09D56B2A75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6834B3-96FE-40AE-B11A-59B38BD6D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6A879-3C4A-43B6-92AC-50984796A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11AF5-3539-4AB7-AB7A-72223B6AF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668"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lt"/>
            </a:endParaRPr>
          </a:p>
        </p:txBody>
      </p:sp>
      <p:sp>
        <p:nvSpPr>
          <p:cNvPr id="1048670"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ea"/>
            </a:endParaRPr>
          </a:p>
        </p:txBody>
      </p:sp>
      <p:sp>
        <p:nvSpPr>
          <p:cNvPr id="1048680"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a:sym typeface="+mn-ea"/>
            </a:endParaRPr>
          </a:p>
        </p:txBody>
      </p:sp>
      <p:sp>
        <p:nvSpPr>
          <p:cNvPr id="1048682"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4"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endParaRPr lang="zh-CN" altLang="en-US"/>
          </a:p>
        </p:txBody>
      </p:sp>
      <p:sp>
        <p:nvSpPr>
          <p:cNvPr id="1048696"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698"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6"/>
            </p:custDataLst>
          </p:nvPr>
        </p:nvSpPr>
        <p:spPr/>
        <p:txBody>
          <a:bodyPr/>
          <a:lstStyle/>
          <a:p>
            <a:endParaRPr lang="zh-CN" altLang="en-US"/>
          </a:p>
        </p:txBody>
      </p:sp>
      <p:sp>
        <p:nvSpPr>
          <p:cNvPr id="1048702"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endParaRPr lang="zh-CN" altLang="en-US"/>
          </a:p>
        </p:txBody>
      </p:sp>
      <p:sp>
        <p:nvSpPr>
          <p:cNvPr id="104870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1048712"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774"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endParaRPr>
              <a:sym typeface="+mn-ea"/>
            </a:endParaRPr>
          </a:p>
        </p:txBody>
      </p:sp>
      <p:sp>
        <p:nvSpPr>
          <p:cNvPr id="104877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2"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endParaRPr>
              <a:sym typeface="+mn-ea"/>
            </a:endParaRPr>
          </a:p>
        </p:txBody>
      </p:sp>
      <p:sp>
        <p:nvSpPr>
          <p:cNvPr id="104878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endParaRPr>
              <a:sym typeface="+mn-ea"/>
            </a:endParaRPr>
          </a:p>
        </p:txBody>
      </p:sp>
      <p:sp>
        <p:nvSpPr>
          <p:cNvPr id="1048786"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6"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503959" r:id="rId2"/>
    <p:sldLayoutId id="2147503960" r:id="rId3"/>
    <p:sldLayoutId id="2147503961" r:id="rId4"/>
    <p:sldLayoutId id="2147503962" r:id="rId5"/>
    <p:sldLayoutId id="2147503963" r:id="rId6"/>
    <p:sldLayoutId id="2147503964" r:id="rId7"/>
    <p:sldLayoutId id="2147503965" r:id="rId8"/>
    <p:sldLayoutId id="2147503966" r:id="rId9"/>
    <p:sldLayoutId id="2147503967" r:id="rId10"/>
    <p:sldLayoutId id="2147503968" r:id="rId11"/>
  </p:sldLayoutIdLst>
  <p:transition/>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tags" Target="../tags/tag125.xml" /><Relationship Id="rId12" Type="http://schemas.openxmlformats.org/officeDocument/2006/relationships/tags" Target="../tags/tag126.xml" /><Relationship Id="rId13" Type="http://schemas.openxmlformats.org/officeDocument/2006/relationships/tags" Target="../tags/tag127.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19" Type="http://schemas.openxmlformats.org/officeDocument/2006/relationships/tags" Target="../tags/tag184.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16" Type="http://schemas.openxmlformats.org/officeDocument/2006/relationships/tags" Target="../tags/tag202.xml" /><Relationship Id="rId17" Type="http://schemas.openxmlformats.org/officeDocument/2006/relationships/tags" Target="../tags/tag203.xml" /><Relationship Id="rId18" Type="http://schemas.openxmlformats.org/officeDocument/2006/relationships/tags" Target="../tags/tag204.xml" /><Relationship Id="rId19" Type="http://schemas.openxmlformats.org/officeDocument/2006/relationships/tags" Target="../tags/tag205.xml" /><Relationship Id="rId2" Type="http://schemas.openxmlformats.org/officeDocument/2006/relationships/tags" Target="../tags/tag188.xml" /><Relationship Id="rId20" Type="http://schemas.openxmlformats.org/officeDocument/2006/relationships/tags" Target="../tags/tag206.xml" /><Relationship Id="rId21" Type="http://schemas.openxmlformats.org/officeDocument/2006/relationships/tags" Target="../tags/tag207.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tags" Target="../tags/tag227.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tags" Target="../tags/tag239.xml" /><Relationship Id="rId14" Type="http://schemas.openxmlformats.org/officeDocument/2006/relationships/tags" Target="../tags/tag240.xml" /><Relationship Id="rId15" Type="http://schemas.openxmlformats.org/officeDocument/2006/relationships/tags" Target="../tags/tag241.xml" /><Relationship Id="rId16" Type="http://schemas.openxmlformats.org/officeDocument/2006/relationships/tags" Target="../tags/tag242.xml" /><Relationship Id="rId17" Type="http://schemas.openxmlformats.org/officeDocument/2006/relationships/tags" Target="../tags/tag243.xml" /><Relationship Id="rId18" Type="http://schemas.openxmlformats.org/officeDocument/2006/relationships/tags" Target="../tags/tag244.xml" /><Relationship Id="rId19" Type="http://schemas.openxmlformats.org/officeDocument/2006/relationships/tags" Target="../tags/tag245.xml" /><Relationship Id="rId2" Type="http://schemas.openxmlformats.org/officeDocument/2006/relationships/tags" Target="../tags/tag228.xml" /><Relationship Id="rId20" Type="http://schemas.openxmlformats.org/officeDocument/2006/relationships/tags" Target="../tags/tag246.xml" /><Relationship Id="rId21" Type="http://schemas.openxmlformats.org/officeDocument/2006/relationships/tags" Target="../tags/tag247.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2204401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429510"/>
            <a:ext cx="10515600" cy="1249045"/>
          </a:xfrm>
        </p:spPr>
        <p:txBody>
          <a:bodyPr wrap="square">
            <a:normAutofit fontScale="90000"/>
          </a:bodyPr>
          <a:lstStyle/>
          <a:p>
            <a:r>
              <a:rPr lang="zh-CN" altLang="en-US">
                <a:sym typeface="+mn-lt"/>
              </a:rPr>
              <a:t>华东师大第四版数学分析上册课件大纲</a:t>
            </a:r>
            <a:endParaRPr lang="zh-CN" altLang="en-US">
              <a:sym typeface="+mn-lt"/>
            </a:endParaRPr>
          </a:p>
        </p:txBody>
      </p:sp>
      <p:sp>
        <p:nvSpPr>
          <p:cNvPr id="1048650"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PPT,a click to unlimited possibilities</a:t>
            </a:r>
            <a:endParaRPr lang="zh-CN" altLang="en-US" sz="2200"/>
          </a:p>
        </p:txBody>
      </p:sp>
      <p:sp>
        <p:nvSpPr>
          <p:cNvPr id="1048652"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endParaRPr lang="en-US" altLang="zh-CN"/>
          </a:p>
        </p:txBody>
      </p:sp>
      <p:sp>
        <p:nvSpPr>
          <p:cNvPr id="1048654"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汇报人：PPT</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wrap="square">
            <a:normAutofit/>
          </a:bodyPr>
          <a:lstStyle/>
          <a:p>
            <a:r>
              <a:rPr lang="zh-CN" altLang="en-US"/>
              <a:t>目录</a:t>
            </a:r>
            <a:endParaRPr lang="zh-CN" altLang="en-US"/>
          </a:p>
        </p:txBody>
      </p:sp>
      <p:sp>
        <p:nvSpPr>
          <p:cNvPr id="1048806" name="副标题"/>
          <p:cNvSpPr>
            <a:spLocks noGrp="1"/>
          </p:cNvSpPr>
          <p:nvPr>
            <p:ph type="body" idx="1"/>
            <p:custDataLst>
              <p:tags r:id="rId3"/>
            </p:custDataLst>
          </p:nvPr>
        </p:nvSpPr>
        <p:spPr/>
        <p:txBody>
          <a:bodyPr wrap="square">
            <a:normAutofit/>
          </a:bodyPr>
          <a:lstStyle/>
          <a:p>
            <a:r>
              <a:rPr lang="en-US" altLang="zh-CN"/>
              <a:t>CONTENTS</a:t>
            </a:r>
            <a:endParaRPr lang="en-US" altLang="zh-CN"/>
          </a:p>
        </p:txBody>
      </p:sp>
      <p:sp>
        <p:nvSpPr>
          <p:cNvPr id="1048808" name="@这不是阿燊"/>
          <p:cNvSpPr/>
          <p:nvPr>
            <p:custDataLst>
              <p:tags r:id="rId4"/>
            </p:custDataLst>
          </p:nvPr>
        </p:nvSpPr>
        <p:spPr>
          <a:xfrm>
            <a:off x="4644000" y="7562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0" name="序号"/>
          <p:cNvSpPr txBox="1"/>
          <p:nvPr>
            <p:custDataLst>
              <p:tags r:id="rId5"/>
            </p:custDataLst>
          </p:nvPr>
        </p:nvSpPr>
        <p:spPr>
          <a:xfrm>
            <a:off x="4965310" y="8102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8812" name="项标题"/>
          <p:cNvSpPr txBox="1"/>
          <p:nvPr>
            <p:custDataLst>
              <p:tags r:id="rId6"/>
            </p:custDataLst>
          </p:nvPr>
        </p:nvSpPr>
        <p:spPr>
          <a:xfrm>
            <a:off x="5905745" y="8102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单击添加目录项标题</a:t>
            </a:r>
            <a:endParaRPr lang="zh-CN" altLang="en-US" sz="2400" b="1" spc="300">
              <a:solidFill>
                <a:schemeClr val="lt1">
                  <a:lumMod val="100000"/>
                </a:schemeClr>
              </a:solidFill>
              <a:latin typeface="+mj-ea"/>
              <a:ea typeface="+mj-ea"/>
            </a:endParaRPr>
          </a:p>
        </p:txBody>
      </p:sp>
      <p:sp>
        <p:nvSpPr>
          <p:cNvPr id="1048814" name="@这不是阿燊"/>
          <p:cNvSpPr/>
          <p:nvPr>
            <p:custDataLst>
              <p:tags r:id="rId7"/>
            </p:custDataLst>
          </p:nvPr>
        </p:nvSpPr>
        <p:spPr>
          <a:xfrm>
            <a:off x="4644000" y="171132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6" name="序号"/>
          <p:cNvSpPr txBox="1"/>
          <p:nvPr>
            <p:custDataLst>
              <p:tags r:id="rId8"/>
            </p:custDataLst>
          </p:nvPr>
        </p:nvSpPr>
        <p:spPr>
          <a:xfrm>
            <a:off x="4965310" y="176530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8818" name="项标题"/>
          <p:cNvSpPr txBox="1"/>
          <p:nvPr>
            <p:custDataLst>
              <p:tags r:id="rId9"/>
            </p:custDataLst>
          </p:nvPr>
        </p:nvSpPr>
        <p:spPr>
          <a:xfrm>
            <a:off x="5905745" y="176530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引言</a:t>
            </a:r>
            <a:endParaRPr lang="zh-CN" altLang="en-US" sz="2400" b="1" spc="300">
              <a:solidFill>
                <a:schemeClr val="lt1">
                  <a:lumMod val="100000"/>
                </a:schemeClr>
              </a:solidFill>
              <a:latin typeface="+mj-ea"/>
              <a:ea typeface="+mj-ea"/>
            </a:endParaRPr>
          </a:p>
        </p:txBody>
      </p:sp>
      <p:sp>
        <p:nvSpPr>
          <p:cNvPr id="1048820" name="@这不是阿燊"/>
          <p:cNvSpPr/>
          <p:nvPr>
            <p:custDataLst>
              <p:tags r:id="rId10"/>
            </p:custDataLst>
          </p:nvPr>
        </p:nvSpPr>
        <p:spPr>
          <a:xfrm>
            <a:off x="4644000" y="266636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2" name="序号"/>
          <p:cNvSpPr txBox="1"/>
          <p:nvPr>
            <p:custDataLst>
              <p:tags r:id="rId11"/>
            </p:custDataLst>
          </p:nvPr>
        </p:nvSpPr>
        <p:spPr>
          <a:xfrm>
            <a:off x="4965310" y="272034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8824" name="项标题"/>
          <p:cNvSpPr txBox="1"/>
          <p:nvPr>
            <p:custDataLst>
              <p:tags r:id="rId12"/>
            </p:custDataLst>
          </p:nvPr>
        </p:nvSpPr>
        <p:spPr>
          <a:xfrm>
            <a:off x="5905745" y="272034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第一章极限论</a:t>
            </a:r>
            <a:endParaRPr lang="zh-CN" altLang="en-US" sz="2400" b="1" spc="300">
              <a:solidFill>
                <a:schemeClr val="lt1">
                  <a:lumMod val="100000"/>
                </a:schemeClr>
              </a:solidFill>
              <a:latin typeface="+mj-ea"/>
              <a:ea typeface="+mj-ea"/>
            </a:endParaRPr>
          </a:p>
        </p:txBody>
      </p:sp>
      <p:sp>
        <p:nvSpPr>
          <p:cNvPr id="1048826" name="@这不是阿燊"/>
          <p:cNvSpPr/>
          <p:nvPr>
            <p:custDataLst>
              <p:tags r:id="rId13"/>
            </p:custDataLst>
          </p:nvPr>
        </p:nvSpPr>
        <p:spPr>
          <a:xfrm>
            <a:off x="4644000" y="362140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8" name="序号"/>
          <p:cNvSpPr txBox="1"/>
          <p:nvPr>
            <p:custDataLst>
              <p:tags r:id="rId14"/>
            </p:custDataLst>
          </p:nvPr>
        </p:nvSpPr>
        <p:spPr>
          <a:xfrm>
            <a:off x="4965310" y="367538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8830" name="项标题"/>
          <p:cNvSpPr txBox="1"/>
          <p:nvPr>
            <p:custDataLst>
              <p:tags r:id="rId15"/>
            </p:custDataLst>
          </p:nvPr>
        </p:nvSpPr>
        <p:spPr>
          <a:xfrm>
            <a:off x="5905745" y="367538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第二章实数系的基本性质</a:t>
            </a:r>
            <a:endParaRPr lang="zh-CN" altLang="en-US" sz="2400" b="1" spc="300">
              <a:solidFill>
                <a:schemeClr val="lt1">
                  <a:lumMod val="100000"/>
                </a:schemeClr>
              </a:solidFill>
              <a:latin typeface="+mj-ea"/>
              <a:ea typeface="+mj-ea"/>
            </a:endParaRPr>
          </a:p>
        </p:txBody>
      </p:sp>
      <p:sp>
        <p:nvSpPr>
          <p:cNvPr id="1048832" name="@这不是阿燊"/>
          <p:cNvSpPr/>
          <p:nvPr>
            <p:custDataLst>
              <p:tags r:id="rId16"/>
            </p:custDataLst>
          </p:nvPr>
        </p:nvSpPr>
        <p:spPr>
          <a:xfrm>
            <a:off x="4644000" y="457644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34" name="序号"/>
          <p:cNvSpPr txBox="1"/>
          <p:nvPr>
            <p:custDataLst>
              <p:tags r:id="rId17"/>
            </p:custDataLst>
          </p:nvPr>
        </p:nvSpPr>
        <p:spPr>
          <a:xfrm>
            <a:off x="4965310" y="463042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8836" name="项标题"/>
          <p:cNvSpPr txBox="1"/>
          <p:nvPr>
            <p:custDataLst>
              <p:tags r:id="rId18"/>
            </p:custDataLst>
          </p:nvPr>
        </p:nvSpPr>
        <p:spPr>
          <a:xfrm>
            <a:off x="5905745" y="463042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第三章连续函数</a:t>
            </a:r>
            <a:endParaRPr lang="zh-CN" altLang="en-US" sz="2400" b="1" spc="300">
              <a:solidFill>
                <a:schemeClr val="lt1">
                  <a:lumMod val="100000"/>
                </a:schemeClr>
              </a:solidFill>
              <a:latin typeface="+mj-ea"/>
              <a:ea typeface="+mj-ea"/>
            </a:endParaRPr>
          </a:p>
        </p:txBody>
      </p:sp>
      <p:sp>
        <p:nvSpPr>
          <p:cNvPr id="1048838" name="@这不是阿燊"/>
          <p:cNvSpPr/>
          <p:nvPr>
            <p:custDataLst>
              <p:tags r:id="rId19"/>
            </p:custDataLst>
          </p:nvPr>
        </p:nvSpPr>
        <p:spPr>
          <a:xfrm>
            <a:off x="4644000" y="55314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40" name="序号"/>
          <p:cNvSpPr txBox="1"/>
          <p:nvPr>
            <p:custDataLst>
              <p:tags r:id="rId20"/>
            </p:custDataLst>
          </p:nvPr>
        </p:nvSpPr>
        <p:spPr>
          <a:xfrm>
            <a:off x="4965310" y="55854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1048842" name="项标题"/>
          <p:cNvSpPr txBox="1"/>
          <p:nvPr>
            <p:custDataLst>
              <p:tags r:id="rId21"/>
            </p:custDataLst>
          </p:nvPr>
        </p:nvSpPr>
        <p:spPr>
          <a:xfrm>
            <a:off x="5905745" y="55854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第四章导数的应用</a:t>
            </a:r>
            <a:endParaRPr lang="zh-CN" altLang="en-US" sz="2400" b="1" spc="300">
              <a:solidFill>
                <a:schemeClr val="lt1">
                  <a:lumMod val="100000"/>
                </a:schemeClr>
              </a:solidFill>
              <a:latin typeface="+mj-ea"/>
              <a:ea typeface="+mj-ea"/>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单击添加章节标题</a:t>
            </a:r>
            <a:endParaRPr lang="en-US" altLang="zh-CN"/>
          </a:p>
        </p:txBody>
      </p:sp>
      <p:sp>
        <p:nvSpPr>
          <p:cNvPr id="104887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endParaRPr lang="zh-CN" altLang="en-US">
              <a:sym typeface="+mn-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引言</a:t>
            </a:r>
            <a:endParaRPr lang="zh-CN" altLang="en-US">
              <a:sym typeface="+mn-lt"/>
            </a:endParaRPr>
          </a:p>
        </p:txBody>
      </p:sp>
      <p:sp>
        <p:nvSpPr>
          <p:cNvPr id="1048914"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endParaRPr lang="zh-CN" altLang="en-US">
              <a:sym typeface="+mn-ea"/>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8" name="标题 1"/>
          <p:cNvSpPr>
            <a:spLocks noGrp="1"/>
          </p:cNvSpPr>
          <p:nvPr>
            <p:ph type="title"/>
          </p:nvPr>
        </p:nvSpPr>
        <p:spPr/>
        <p:txBody>
          <a:bodyPr/>
          <a:lstStyle/>
          <a:p>
            <a:r>
              <a:rPr lang="zh-CN" altLang="en-US"/>
              <a:t>课程简介</a:t>
            </a:r>
            <a:endParaRPr lang="zh-CN" altLang="en-US"/>
          </a:p>
        </p:txBody>
      </p:sp>
      <p:sp>
        <p:nvSpPr>
          <p:cNvPr id="1048950"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52"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4"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华东师大第四版数学分析上册是华东师范大学数学系编写的数学分析教材</a:t>
            </a:r>
            <a:endParaRPr lang="zh-CN" altLang="en-US" sz="2000" spc="150">
              <a:solidFill>
                <a:schemeClr val="lt1">
                  <a:lumMod val="100000"/>
                </a:schemeClr>
              </a:solidFill>
              <a:latin typeface="Arial" pitchFamily="34" charset="0"/>
              <a:ea typeface="微软雅黑"/>
              <a:sym typeface="+mn-ea"/>
            </a:endParaRPr>
          </a:p>
        </p:txBody>
      </p:sp>
      <p:sp>
        <p:nvSpPr>
          <p:cNvPr id="1048956"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8"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0"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教材内容涵盖了数学分析的基本概念、定理和证明方法</a:t>
            </a:r>
            <a:endParaRPr lang="zh-CN" altLang="en-US" sz="2000" spc="150">
              <a:solidFill>
                <a:schemeClr val="tx1">
                  <a:lumMod val="75000"/>
                  <a:lumOff val="25000"/>
                </a:schemeClr>
              </a:solidFill>
              <a:latin typeface="Arial" pitchFamily="34" charset="0"/>
              <a:ea typeface="微软雅黑"/>
              <a:sym typeface="+mn-ea"/>
            </a:endParaRPr>
          </a:p>
        </p:txBody>
      </p:sp>
      <p:sp>
        <p:nvSpPr>
          <p:cNvPr id="1048962"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8964"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教材注重培养学生的数学思维能力和逻辑推理能力</a:t>
            </a:r>
            <a:endParaRPr lang="zh-CN" altLang="en-US" sz="2000" spc="150">
              <a:solidFill>
                <a:schemeClr val="lt1">
                  <a:lumMod val="100000"/>
                </a:schemeClr>
              </a:solidFill>
              <a:latin typeface="Arial" pitchFamily="34" charset="0"/>
              <a:ea typeface="微软雅黑"/>
              <a:sym typeface="+mn-ea"/>
            </a:endParaRPr>
          </a:p>
        </p:txBody>
      </p:sp>
      <p:sp>
        <p:nvSpPr>
          <p:cNvPr id="1048966"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68"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0"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教材适合数学专业学生和数学爱好者使用</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6" name="标题 1"/>
          <p:cNvSpPr>
            <a:spLocks noGrp="1"/>
          </p:cNvSpPr>
          <p:nvPr>
            <p:ph type="title"/>
          </p:nvPr>
        </p:nvSpPr>
        <p:spPr/>
        <p:txBody>
          <a:bodyPr/>
          <a:lstStyle/>
          <a:p>
            <a:r>
              <a:rPr lang="zh-CN" altLang="en-US"/>
              <a:t>教学目标</a:t>
            </a:r>
            <a:endParaRPr lang="zh-CN" altLang="en-US"/>
          </a:p>
        </p:txBody>
      </p:sp>
      <p:sp>
        <p:nvSpPr>
          <p:cNvPr id="1049008"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10"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2"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掌握数学分析的基本概念、定理和方法</a:t>
            </a:r>
            <a:endParaRPr lang="zh-CN" altLang="en-US" sz="2000" spc="150">
              <a:solidFill>
                <a:schemeClr val="lt1">
                  <a:lumMod val="100000"/>
                </a:schemeClr>
              </a:solidFill>
              <a:latin typeface="Arial" pitchFamily="34" charset="0"/>
              <a:ea typeface="微软雅黑"/>
              <a:sym typeface="+mn-ea"/>
            </a:endParaRPr>
          </a:p>
        </p:txBody>
      </p:sp>
      <p:sp>
        <p:nvSpPr>
          <p:cNvPr id="1049014"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6"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8"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提高数学思维能力和解决问题的能力</a:t>
            </a:r>
            <a:endParaRPr lang="zh-CN" altLang="en-US" sz="2000" spc="150">
              <a:solidFill>
                <a:schemeClr val="tx1">
                  <a:lumMod val="75000"/>
                  <a:lumOff val="25000"/>
                </a:schemeClr>
              </a:solidFill>
              <a:latin typeface="Arial" pitchFamily="34" charset="0"/>
              <a:ea typeface="微软雅黑"/>
              <a:sym typeface="+mn-ea"/>
            </a:endParaRPr>
          </a:p>
        </p:txBody>
      </p:sp>
      <p:sp>
        <p:nvSpPr>
          <p:cNvPr id="1049020"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22"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培养严谨的科学态度和良好的学习习惯</a:t>
            </a:r>
            <a:endParaRPr lang="zh-CN" altLang="en-US" sz="2000" spc="150">
              <a:solidFill>
                <a:schemeClr val="lt1">
                  <a:lumMod val="100000"/>
                </a:schemeClr>
              </a:solidFill>
              <a:latin typeface="Arial" pitchFamily="34" charset="0"/>
              <a:ea typeface="微软雅黑"/>
              <a:sym typeface="+mn-ea"/>
            </a:endParaRPr>
          </a:p>
        </p:txBody>
      </p:sp>
      <p:sp>
        <p:nvSpPr>
          <p:cNvPr id="104902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6"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8"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激发学生对数学的兴趣和热情</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4" name="标题 1"/>
          <p:cNvSpPr>
            <a:spLocks noGrp="1"/>
          </p:cNvSpPr>
          <p:nvPr>
            <p:ph type="title"/>
          </p:nvPr>
        </p:nvSpPr>
        <p:spPr/>
        <p:txBody>
          <a:bodyPr/>
          <a:lstStyle/>
          <a:p>
            <a:r>
              <a:rPr lang="zh-CN" altLang="en-US"/>
              <a:t>学习方法</a:t>
            </a:r>
            <a:endParaRPr lang="zh-CN" altLang="en-US"/>
          </a:p>
        </p:txBody>
      </p:sp>
      <p:sp>
        <p:nvSpPr>
          <p:cNvPr id="1049066"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课前预习：提前阅读教材，了解基本概念和定理</a:t>
            </a:r>
            <a:endParaRPr lang="zh-CN" altLang="en-US" sz="1200" spc="150">
              <a:solidFill>
                <a:schemeClr val="tx1">
                  <a:lumMod val="65000"/>
                  <a:lumOff val="35000"/>
                </a:schemeClr>
              </a:solidFill>
              <a:latin typeface="+mn-ea"/>
              <a:sym typeface="+mn-ea"/>
            </a:endParaRPr>
          </a:p>
        </p:txBody>
      </p:sp>
      <p:sp>
        <p:nvSpPr>
          <p:cNvPr id="1049068"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课堂听讲：认真听讲，做好笔记，积极回答问题</a:t>
            </a:r>
            <a:endParaRPr lang="zh-CN" altLang="en-US" sz="1200" spc="150">
              <a:solidFill>
                <a:schemeClr val="tx1">
                  <a:lumMod val="65000"/>
                  <a:lumOff val="35000"/>
                </a:schemeClr>
              </a:solidFill>
              <a:latin typeface="+mn-ea"/>
              <a:sym typeface="+mn-ea"/>
            </a:endParaRPr>
          </a:p>
        </p:txBody>
      </p:sp>
      <p:sp>
        <p:nvSpPr>
          <p:cNvPr id="1049070"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课后复习：及时复习，巩固知识点，解决疑难问题</a:t>
            </a:r>
            <a:endParaRPr lang="zh-CN" altLang="en-US" sz="1200" spc="150">
              <a:solidFill>
                <a:schemeClr val="tx1">
                  <a:lumMod val="65000"/>
                  <a:lumOff val="35000"/>
                </a:schemeClr>
              </a:solidFill>
              <a:latin typeface="+mn-ea"/>
              <a:sym typeface="+mn-ea"/>
            </a:endParaRPr>
          </a:p>
        </p:txBody>
      </p:sp>
      <p:sp>
        <p:nvSpPr>
          <p:cNvPr id="1049072"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习题练习：多做习题，提高解题能力，加深对知识点的理解</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第一章极限论</a:t>
            </a:r>
            <a:endParaRPr lang="zh-CN" altLang="en-US">
              <a:sym typeface="+mn-lt"/>
            </a:endParaRPr>
          </a:p>
        </p:txBody>
      </p:sp>
      <p:sp>
        <p:nvSpPr>
          <p:cNvPr id="104910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endParaRPr lang="zh-CN" altLang="en-US">
              <a:sym typeface="+mn-ea"/>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2" name="标题 1"/>
          <p:cNvSpPr>
            <a:spLocks noGrp="1"/>
          </p:cNvSpPr>
          <p:nvPr>
            <p:ph type="title"/>
          </p:nvPr>
        </p:nvSpPr>
        <p:spPr/>
        <p:txBody>
          <a:bodyPr/>
          <a:lstStyle/>
          <a:p>
            <a:r>
              <a:rPr lang="zh-CN" altLang="en-US"/>
              <a:t>函数极限的定义</a:t>
            </a:r>
            <a:endParaRPr lang="zh-CN" altLang="en-US"/>
          </a:p>
        </p:txBody>
      </p:sp>
      <p:sp>
        <p:nvSpPr>
          <p:cNvPr id="1049144"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函数极限的定义：函数在某点处的极限是指函数在该点附近的取值，当自变量趋于该点时，函数值的变化趋势。</a:t>
            </a:r>
            <a:endParaRPr lang="zh-CN" altLang="en-US" sz="1200" spc="150">
              <a:solidFill>
                <a:schemeClr val="tx1">
                  <a:lumMod val="85000"/>
                  <a:lumOff val="15000"/>
                </a:schemeClr>
              </a:solidFill>
              <a:latin typeface="+mn-ea"/>
              <a:sym typeface="+mn-ea"/>
            </a:endParaRPr>
          </a:p>
        </p:txBody>
      </p:sp>
      <p:sp>
        <p:nvSpPr>
          <p:cNvPr id="1049146"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8"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0"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函数极限的性质：函数极限具有唯一性、局部性、稳定性和连续性。</a:t>
            </a:r>
            <a:endParaRPr lang="zh-CN" altLang="en-US" sz="1200" spc="150">
              <a:solidFill>
                <a:schemeClr val="tx1">
                  <a:lumMod val="85000"/>
                  <a:lumOff val="15000"/>
                </a:schemeClr>
              </a:solidFill>
              <a:latin typeface="+mn-ea"/>
              <a:sym typeface="+mn-ea"/>
            </a:endParaRPr>
          </a:p>
        </p:txBody>
      </p:sp>
      <p:sp>
        <p:nvSpPr>
          <p:cNvPr id="1049152"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4"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函数极限的应用：函数极限在数学分析、微积分、概率论等领域有着广泛的应用。</a:t>
            </a:r>
            <a:endParaRPr lang="zh-CN" altLang="en-US" sz="1200" spc="150">
              <a:solidFill>
                <a:schemeClr val="tx1">
                  <a:lumMod val="85000"/>
                  <a:lumOff val="15000"/>
                </a:schemeClr>
              </a:solidFill>
              <a:latin typeface="+mn-ea"/>
              <a:sym typeface="+mn-ea"/>
            </a:endParaRPr>
          </a:p>
        </p:txBody>
      </p:sp>
      <p:sp>
        <p:nvSpPr>
          <p:cNvPr id="104915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0"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2"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函数极限的求法：函数极限的求法包括直接代入法、极限的四则运算、洛必达法则、泰勒公式等。</a:t>
            </a:r>
            <a:endParaRPr lang="zh-CN" altLang="en-US" sz="1200" spc="150">
              <a:solidFill>
                <a:schemeClr val="tx1">
                  <a:lumMod val="85000"/>
                  <a:lumOff val="15000"/>
                </a:schemeClr>
              </a:solidFill>
              <a:latin typeface="+mn-ea"/>
              <a:sym typeface="+mn-ea"/>
            </a:endParaRPr>
          </a:p>
        </p:txBody>
      </p:sp>
      <p:sp>
        <p:nvSpPr>
          <p:cNvPr id="1049164"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6"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00" name="标题 1"/>
          <p:cNvSpPr>
            <a:spLocks noGrp="1"/>
          </p:cNvSpPr>
          <p:nvPr>
            <p:ph type="title"/>
          </p:nvPr>
        </p:nvSpPr>
        <p:spPr/>
        <p:txBody>
          <a:bodyPr/>
          <a:lstStyle/>
          <a:p>
            <a:r>
              <a:rPr lang="zh-CN" altLang="en-US"/>
              <a:t>函数极限的性质</a:t>
            </a:r>
            <a:endParaRPr lang="zh-CN" altLang="en-US"/>
          </a:p>
        </p:txBody>
      </p:sp>
      <p:sp>
        <p:nvSpPr>
          <p:cNvPr id="1049202" name="正文"/>
          <p:cNvSpPr txBox="1"/>
          <p:nvPr>
            <p:custDataLst>
              <p:tags r:id="rId2"/>
            </p:custDataLst>
          </p:nvPr>
        </p:nvSpPr>
        <p:spPr>
          <a:xfrm>
            <a:off x="851035"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极限的保号性：如果函数f(x)在x0的某个去心邻域内单调递增，且f(x0) &gt; 0，则f(x)在x0的某个去心邻域内极限大于0。</a:t>
            </a:r>
            <a:endParaRPr lang="zh-CN" altLang="en-US" sz="1200" spc="150">
              <a:latin typeface="+mn-ea"/>
            </a:endParaRPr>
          </a:p>
        </p:txBody>
      </p:sp>
      <p:sp>
        <p:nvSpPr>
          <p:cNvPr id="1049204" name="标题"/>
          <p:cNvSpPr txBox="1"/>
          <p:nvPr>
            <p:custDataLst>
              <p:tags r:id="rId3"/>
            </p:custDataLst>
          </p:nvPr>
        </p:nvSpPr>
        <p:spPr>
          <a:xfrm>
            <a:off x="838200"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1"/>
                </a:solidFill>
                <a:latin typeface="+mj-ea"/>
                <a:ea typeface="+mj-ea"/>
              </a:rPr>
              <a:t>添加标题</a:t>
            </a:r>
            <a:endParaRPr lang="zh-CN" altLang="en-US" b="1" spc="300">
              <a:solidFill>
                <a:schemeClr val="accent1"/>
              </a:solidFill>
              <a:latin typeface="+mj-ea"/>
              <a:ea typeface="+mj-ea"/>
            </a:endParaRPr>
          </a:p>
        </p:txBody>
      </p:sp>
      <p:sp>
        <p:nvSpPr>
          <p:cNvPr id="1049206" name="正文"/>
          <p:cNvSpPr txBox="1"/>
          <p:nvPr>
            <p:custDataLst>
              <p:tags r:id="rId4"/>
            </p:custDataLst>
          </p:nvPr>
        </p:nvSpPr>
        <p:spPr>
          <a:xfrm>
            <a:off x="3593844"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极限的保号性：如果函数f(x)在x0的某个去心邻域内单调递减，且f(x0) &lt; 0，则f(x)在x0的某个去心邻域内极限小于0。</a:t>
            </a:r>
            <a:endParaRPr lang="zh-CN" altLang="en-US" sz="1200" spc="150">
              <a:latin typeface="+mn-ea"/>
            </a:endParaRPr>
          </a:p>
        </p:txBody>
      </p:sp>
      <p:sp>
        <p:nvSpPr>
          <p:cNvPr id="1049208" name="标题"/>
          <p:cNvSpPr txBox="1"/>
          <p:nvPr>
            <p:custDataLst>
              <p:tags r:id="rId5"/>
            </p:custDataLst>
          </p:nvPr>
        </p:nvSpPr>
        <p:spPr>
          <a:xfrm>
            <a:off x="3581009"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4"/>
                </a:solidFill>
                <a:latin typeface="+mj-ea"/>
                <a:ea typeface="+mj-ea"/>
              </a:rPr>
              <a:t>添加标题</a:t>
            </a:r>
            <a:endParaRPr lang="zh-CN" altLang="en-US" b="1" spc="300">
              <a:solidFill>
                <a:schemeClr val="accent4"/>
              </a:solidFill>
              <a:latin typeface="+mj-ea"/>
              <a:ea typeface="+mj-ea"/>
            </a:endParaRPr>
          </a:p>
        </p:txBody>
      </p:sp>
      <p:sp>
        <p:nvSpPr>
          <p:cNvPr id="1049210" name="正文"/>
          <p:cNvSpPr txBox="1"/>
          <p:nvPr>
            <p:custDataLst>
              <p:tags r:id="rId6"/>
            </p:custDataLst>
          </p:nvPr>
        </p:nvSpPr>
        <p:spPr>
          <a:xfrm>
            <a:off x="6336654"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极限的保号性：如果函数f(x)在x0的某个去心邻域内单调递增，且f(x0) = 0，则f(x)在x0的某个去心邻域内极限等于0。</a:t>
            </a:r>
            <a:endParaRPr lang="zh-CN" altLang="en-US" sz="1200" spc="150">
              <a:latin typeface="+mn-ea"/>
            </a:endParaRPr>
          </a:p>
        </p:txBody>
      </p:sp>
      <p:sp>
        <p:nvSpPr>
          <p:cNvPr id="1049212" name="标题"/>
          <p:cNvSpPr txBox="1"/>
          <p:nvPr>
            <p:custDataLst>
              <p:tags r:id="rId7"/>
            </p:custDataLst>
          </p:nvPr>
        </p:nvSpPr>
        <p:spPr>
          <a:xfrm>
            <a:off x="6323819"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1"/>
                </a:solidFill>
                <a:latin typeface="+mj-ea"/>
                <a:ea typeface="+mj-ea"/>
              </a:rPr>
              <a:t>添加标题</a:t>
            </a:r>
            <a:endParaRPr lang="zh-CN" altLang="en-US" b="1" spc="300">
              <a:solidFill>
                <a:schemeClr val="accent1"/>
              </a:solidFill>
              <a:latin typeface="+mj-ea"/>
              <a:ea typeface="+mj-ea"/>
            </a:endParaRPr>
          </a:p>
        </p:txBody>
      </p:sp>
      <p:sp>
        <p:nvSpPr>
          <p:cNvPr id="1049214" name="正文"/>
          <p:cNvSpPr txBox="1"/>
          <p:nvPr>
            <p:custDataLst>
              <p:tags r:id="rId8"/>
            </p:custDataLst>
          </p:nvPr>
        </p:nvSpPr>
        <p:spPr>
          <a:xfrm>
            <a:off x="9079463" y="3376328"/>
            <a:ext cx="2273695" cy="1321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极限的保号性：如果函数f(x)在x0的某个去心邻域内单调递减，且f(x0) = 0，则f(x)在x0的某个去心邻域内极限等于0。</a:t>
            </a:r>
            <a:endParaRPr lang="zh-CN" altLang="en-US" sz="1200" spc="150">
              <a:latin typeface="+mn-ea"/>
            </a:endParaRPr>
          </a:p>
        </p:txBody>
      </p:sp>
      <p:sp>
        <p:nvSpPr>
          <p:cNvPr id="1049216" name="标题"/>
          <p:cNvSpPr txBox="1"/>
          <p:nvPr>
            <p:custDataLst>
              <p:tags r:id="rId9"/>
            </p:custDataLst>
          </p:nvPr>
        </p:nvSpPr>
        <p:spPr>
          <a:xfrm>
            <a:off x="9066628" y="2843681"/>
            <a:ext cx="2287172" cy="37734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4"/>
                </a:solidFill>
                <a:latin typeface="+mj-ea"/>
                <a:ea typeface="+mj-ea"/>
              </a:rPr>
              <a:t>添加标题</a:t>
            </a:r>
            <a:endParaRPr lang="zh-CN" altLang="en-US" b="1" spc="300">
              <a:solidFill>
                <a:schemeClr val="accent4"/>
              </a:solidFill>
              <a:latin typeface="+mj-ea"/>
              <a:ea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50" name="标题 1"/>
          <p:cNvSpPr>
            <a:spLocks noGrp="1"/>
          </p:cNvSpPr>
          <p:nvPr>
            <p:ph type="title"/>
          </p:nvPr>
        </p:nvSpPr>
        <p:spPr/>
        <p:txBody>
          <a:bodyPr/>
          <a:lstStyle/>
          <a:p>
            <a:r>
              <a:rPr lang="zh-CN" altLang="en-US"/>
              <a:t>无穷小量与无穷大量</a:t>
            </a:r>
            <a:endParaRPr lang="zh-CN" altLang="en-US"/>
          </a:p>
        </p:txBody>
      </p:sp>
      <p:sp>
        <p:nvSpPr>
          <p:cNvPr id="1049252"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54"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5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charset="-122"/>
                <a:sym typeface="Arial" pitchFamily="34" charset="0"/>
              </a:rPr>
              <a:t>无穷小量：无限接近于0但不等于0的数</a:t>
            </a:r>
            <a:endParaRPr lang="zh-CN" altLang="en-US" sz="1400" spc="150">
              <a:solidFill>
                <a:schemeClr val="dk1">
                  <a:lumMod val="80000"/>
                  <a:lumOff val="20000"/>
                </a:schemeClr>
              </a:solidFill>
              <a:latin typeface="+mn-ea"/>
              <a:cs typeface="微软雅黑" panose="020b0503020204020204" charset="-122"/>
              <a:sym typeface="Arial" pitchFamily="34" charset="0"/>
            </a:endParaRPr>
          </a:p>
        </p:txBody>
      </p:sp>
      <p:sp>
        <p:nvSpPr>
          <p:cNvPr id="1049258"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0"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2"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charset="-122"/>
                <a:sym typeface="Arial" pitchFamily="34" charset="0"/>
              </a:rPr>
              <a:t>无穷大量：无限接近于无穷大的数</a:t>
            </a:r>
            <a:endParaRPr lang="zh-CN" altLang="en-US" sz="1400" spc="150">
              <a:solidFill>
                <a:schemeClr val="dk1">
                  <a:lumMod val="80000"/>
                  <a:lumOff val="20000"/>
                </a:schemeClr>
              </a:solidFill>
              <a:latin typeface="+mn-ea"/>
              <a:cs typeface="微软雅黑" panose="020b0503020204020204" charset="-122"/>
              <a:sym typeface="Arial" pitchFamily="34" charset="0"/>
            </a:endParaRPr>
          </a:p>
        </p:txBody>
      </p:sp>
      <p:sp>
        <p:nvSpPr>
          <p:cNvPr id="104926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6"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68"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charset="-122"/>
                <a:sym typeface="Arial" pitchFamily="34" charset="0"/>
              </a:rPr>
              <a:t>性质：无穷小量与无穷大量都是极限的概念</a:t>
            </a:r>
            <a:endParaRPr lang="zh-CN" altLang="en-US" sz="1400" spc="150">
              <a:solidFill>
                <a:schemeClr val="dk1">
                  <a:lumMod val="80000"/>
                  <a:lumOff val="20000"/>
                </a:schemeClr>
              </a:solidFill>
              <a:latin typeface="+mn-ea"/>
              <a:cs typeface="微软雅黑" panose="020b0503020204020204" charset="-122"/>
              <a:sym typeface="Arial" pitchFamily="34" charset="0"/>
            </a:endParaRPr>
          </a:p>
        </p:txBody>
      </p:sp>
      <p:sp>
        <p:nvSpPr>
          <p:cNvPr id="1049270"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2"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74" name="TextBox 2"/>
          <p:cNvSpPr txBox="1"/>
          <p:nvPr>
            <p:custDataLst>
              <p:tags r:id="rId13"/>
            </p:custDataLst>
          </p:nvPr>
        </p:nvSpPr>
        <p:spPr>
          <a:xfrm>
            <a:off x="9021280" y="3068798"/>
            <a:ext cx="2184713" cy="1764137"/>
          </a:xfrm>
          <a:prstGeom prst="rect">
            <a:avLst/>
          </a:prstGeom>
          <a:noFill/>
        </p:spPr>
        <p:txBody>
          <a:bodyPr wrap="square" rtlCol="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应用：在数学分析中，无穷小量与无穷大量是研究极限、导数、积分等重要概念的基础</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08" name="标题 1"/>
          <p:cNvSpPr>
            <a:spLocks noGrp="1"/>
          </p:cNvSpPr>
          <p:nvPr>
            <p:ph type="title"/>
          </p:nvPr>
        </p:nvSpPr>
        <p:spPr/>
        <p:txBody>
          <a:bodyPr/>
          <a:lstStyle/>
          <a:p>
            <a:r>
              <a:rPr lang="zh-CN" altLang="en-US"/>
              <a:t>极限的运算性质</a:t>
            </a:r>
            <a:endParaRPr lang="zh-CN" altLang="en-US"/>
          </a:p>
        </p:txBody>
      </p:sp>
      <p:sp>
        <p:nvSpPr>
          <p:cNvPr id="1049310" name="圆角矩形 3"/>
          <p:cNvSpPr/>
          <p:nvPr>
            <p:custDataLst>
              <p:tags r:id="rId2"/>
            </p:custDataLst>
          </p:nvPr>
        </p:nvSpPr>
        <p:spPr>
          <a:xfrm rot="16200000">
            <a:off x="2853206" y="1221810"/>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2" name="圆角矩形 4"/>
          <p:cNvSpPr/>
          <p:nvPr>
            <p:custDataLst>
              <p:tags r:id="rId3"/>
            </p:custDataLst>
          </p:nvPr>
        </p:nvSpPr>
        <p:spPr>
          <a:xfrm rot="16200000">
            <a:off x="2853206" y="-124616"/>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4" name="圆角矩形 11"/>
          <p:cNvSpPr/>
          <p:nvPr>
            <p:custDataLst>
              <p:tags r:id="rId4"/>
            </p:custDataLst>
          </p:nvPr>
        </p:nvSpPr>
        <p:spPr>
          <a:xfrm rot="16200000">
            <a:off x="8263012" y="-127706"/>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6" name="圆角矩形 10"/>
          <p:cNvSpPr/>
          <p:nvPr>
            <p:custDataLst>
              <p:tags r:id="rId5"/>
            </p:custDataLst>
          </p:nvPr>
        </p:nvSpPr>
        <p:spPr>
          <a:xfrm rot="16200000">
            <a:off x="2853206" y="2564530"/>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18" name="圆角矩形 31"/>
          <p:cNvSpPr/>
          <p:nvPr>
            <p:custDataLst>
              <p:tags r:id="rId6"/>
            </p:custDataLst>
          </p:nvPr>
        </p:nvSpPr>
        <p:spPr>
          <a:xfrm rot="16200000">
            <a:off x="8263012" y="1217485"/>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0" name="圆角矩形 34"/>
          <p:cNvSpPr/>
          <p:nvPr>
            <p:custDataLst>
              <p:tags r:id="rId7"/>
            </p:custDataLst>
          </p:nvPr>
        </p:nvSpPr>
        <p:spPr>
          <a:xfrm rot="16200000">
            <a:off x="8263012" y="2562676"/>
            <a:ext cx="1076141" cy="510514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22" name="文本框 5"/>
          <p:cNvSpPr txBox="1"/>
          <p:nvPr>
            <p:custDataLst>
              <p:tags r:id="rId8"/>
            </p:custDataLst>
          </p:nvPr>
        </p:nvSpPr>
        <p:spPr>
          <a:xfrm>
            <a:off x="6434615" y="4578300"/>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极限的连续性运算</a:t>
            </a:r>
            <a:endParaRPr lang="zh-CN" altLang="en-US" sz="2000">
              <a:latin typeface="+mn-ea"/>
              <a:ea typeface="+mn-ea"/>
            </a:endParaRPr>
          </a:p>
        </p:txBody>
      </p:sp>
      <p:sp>
        <p:nvSpPr>
          <p:cNvPr id="1049324" name="文本框 6"/>
          <p:cNvSpPr txBox="1"/>
          <p:nvPr>
            <p:custDataLst>
              <p:tags r:id="rId9"/>
            </p:custDataLst>
          </p:nvPr>
        </p:nvSpPr>
        <p:spPr>
          <a:xfrm>
            <a:off x="6434615" y="3233109"/>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极限的极限运算</a:t>
            </a:r>
            <a:endParaRPr lang="zh-CN" altLang="en-US" sz="2000">
              <a:latin typeface="+mn-ea"/>
              <a:ea typeface="+mn-ea"/>
            </a:endParaRPr>
          </a:p>
        </p:txBody>
      </p:sp>
      <p:sp>
        <p:nvSpPr>
          <p:cNvPr id="1049326" name="文本框 13"/>
          <p:cNvSpPr txBox="1"/>
          <p:nvPr>
            <p:custDataLst>
              <p:tags r:id="rId10"/>
            </p:custDataLst>
          </p:nvPr>
        </p:nvSpPr>
        <p:spPr>
          <a:xfrm>
            <a:off x="1024809" y="4578918"/>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极限的指数和幂运算</a:t>
            </a:r>
            <a:endParaRPr lang="zh-CN" altLang="en-US" sz="2000">
              <a:latin typeface="+mn-ea"/>
              <a:ea typeface="+mn-ea"/>
            </a:endParaRPr>
          </a:p>
        </p:txBody>
      </p:sp>
      <p:sp>
        <p:nvSpPr>
          <p:cNvPr id="1049328" name="文本框 14"/>
          <p:cNvSpPr txBox="1"/>
          <p:nvPr>
            <p:custDataLst>
              <p:tags r:id="rId11"/>
            </p:custDataLst>
          </p:nvPr>
        </p:nvSpPr>
        <p:spPr>
          <a:xfrm>
            <a:off x="6434615" y="1887918"/>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极限的复合运算</a:t>
            </a:r>
            <a:endParaRPr lang="zh-CN" altLang="en-US" sz="2000">
              <a:latin typeface="+mn-ea"/>
              <a:ea typeface="+mn-ea"/>
            </a:endParaRPr>
          </a:p>
        </p:txBody>
      </p:sp>
      <p:sp>
        <p:nvSpPr>
          <p:cNvPr id="1049330" name="文本框 15"/>
          <p:cNvSpPr txBox="1"/>
          <p:nvPr>
            <p:custDataLst>
              <p:tags r:id="rId12"/>
            </p:custDataLst>
          </p:nvPr>
        </p:nvSpPr>
        <p:spPr>
          <a:xfrm>
            <a:off x="1024809" y="1889772"/>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极限的加法和减法运算</a:t>
            </a:r>
            <a:endParaRPr lang="zh-CN" altLang="en-US" sz="2000">
              <a:latin typeface="+mn-ea"/>
              <a:ea typeface="+mn-ea"/>
            </a:endParaRPr>
          </a:p>
        </p:txBody>
      </p:sp>
      <p:sp>
        <p:nvSpPr>
          <p:cNvPr id="1049332" name="文本框 16"/>
          <p:cNvSpPr txBox="1"/>
          <p:nvPr>
            <p:custDataLst>
              <p:tags r:id="rId13"/>
            </p:custDataLst>
          </p:nvPr>
        </p:nvSpPr>
        <p:spPr>
          <a:xfrm>
            <a:off x="1024809" y="3237434"/>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极限的乘法和除法运算</a:t>
            </a:r>
            <a:endParaRPr lang="zh-CN" altLang="en-US" sz="2000">
              <a:latin typeface="+mn-ea"/>
              <a:ea typeface="+mn-ea"/>
            </a:endParaRPr>
          </a:p>
        </p:txBody>
      </p:sp>
      <p:sp>
        <p:nvSpPr>
          <p:cNvPr id="1049334" name="圆角矩形 7"/>
          <p:cNvSpPr/>
          <p:nvPr>
            <p:custDataLst>
              <p:tags r:id="rId14"/>
            </p:custDataLst>
          </p:nvPr>
        </p:nvSpPr>
        <p:spPr>
          <a:xfrm rot="16200000">
            <a:off x="357466" y="3717551"/>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36" name="圆角矩形 8"/>
          <p:cNvSpPr/>
          <p:nvPr>
            <p:custDataLst>
              <p:tags r:id="rId15"/>
            </p:custDataLst>
          </p:nvPr>
        </p:nvSpPr>
        <p:spPr>
          <a:xfrm rot="16200000">
            <a:off x="357466" y="237112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38" name="圆角矩形 12"/>
          <p:cNvSpPr/>
          <p:nvPr>
            <p:custDataLst>
              <p:tags r:id="rId16"/>
            </p:custDataLst>
          </p:nvPr>
        </p:nvSpPr>
        <p:spPr>
          <a:xfrm rot="16200000">
            <a:off x="5767272" y="2368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40" name="圆角矩形 27"/>
          <p:cNvSpPr/>
          <p:nvPr>
            <p:custDataLst>
              <p:tags r:id="rId17"/>
            </p:custDataLst>
          </p:nvPr>
        </p:nvSpPr>
        <p:spPr>
          <a:xfrm rot="16200000">
            <a:off x="357466" y="5059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42" name="圆角矩形 32"/>
          <p:cNvSpPr/>
          <p:nvPr>
            <p:custDataLst>
              <p:tags r:id="rId18"/>
            </p:custDataLst>
          </p:nvPr>
        </p:nvSpPr>
        <p:spPr>
          <a:xfrm rot="16200000">
            <a:off x="5767272" y="3713843"/>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44" name="圆角矩形 35"/>
          <p:cNvSpPr/>
          <p:nvPr>
            <p:custDataLst>
              <p:tags r:id="rId19"/>
            </p:custDataLst>
          </p:nvPr>
        </p:nvSpPr>
        <p:spPr>
          <a:xfrm rot="16200000">
            <a:off x="5767272" y="505903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78"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第二章实数系的基本性质</a:t>
            </a:r>
            <a:endParaRPr lang="zh-CN" altLang="en-US">
              <a:sym typeface="+mn-lt"/>
            </a:endParaRPr>
          </a:p>
        </p:txBody>
      </p:sp>
      <p:sp>
        <p:nvSpPr>
          <p:cNvPr id="1049380"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PART04</a:t>
            </a:r>
            <a:endParaRPr lang="zh-CN" altLang="en-US">
              <a:sym typeface="+mn-ea"/>
            </a:endParaRPr>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14" name="标题 1"/>
          <p:cNvSpPr>
            <a:spLocks noGrp="1"/>
          </p:cNvSpPr>
          <p:nvPr>
            <p:ph type="title"/>
          </p:nvPr>
        </p:nvSpPr>
        <p:spPr/>
        <p:txBody>
          <a:bodyPr/>
          <a:lstStyle/>
          <a:p>
            <a:r>
              <a:rPr lang="zh-CN" altLang="en-US"/>
              <a:t>实数系的定义</a:t>
            </a:r>
            <a:endParaRPr lang="zh-CN" altLang="en-US"/>
          </a:p>
        </p:txBody>
      </p:sp>
      <p:sp>
        <p:nvSpPr>
          <p:cNvPr id="1049416"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0"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2"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4"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0"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实数系：由全体实数组成的集合</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实数的性质：实数具有连续性、完备性、可数性等性质</a:t>
            </a:r>
            <a:endParaRPr sz="2000" err="1">
              <a:solidFill>
                <a:schemeClr val="tx1">
                  <a:lumMod val="75000"/>
                  <a:lumOff val="25000"/>
                </a:schemeClr>
              </a:solidFill>
              <a:latin typeface="+mn-ea"/>
              <a:ea typeface="+mn-ea"/>
              <a:cs typeface="+mn-ea"/>
              <a:sym typeface="+mn-lt"/>
            </a:endParaRPr>
          </a:p>
        </p:txBody>
      </p:sp>
      <p:sp>
        <p:nvSpPr>
          <p:cNvPr id="1049436"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0"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42"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4"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6"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8"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0"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实数的表示：实数可以用十进制小数、分数、无理数等多种形式表示</a:t>
            </a:r>
            <a:endParaRPr sz="2000" err="1">
              <a:solidFill>
                <a:schemeClr val="tx1">
                  <a:lumMod val="75000"/>
                  <a:lumOff val="25000"/>
                </a:schemeClr>
              </a:solidFill>
              <a:latin typeface="+mn-ea"/>
              <a:ea typeface="+mn-ea"/>
              <a:cs typeface="+mn-ea"/>
              <a:sym typeface="+mn-lt"/>
            </a:endParaRPr>
          </a:p>
        </p:txBody>
      </p:sp>
      <p:sp>
        <p:nvSpPr>
          <p:cNvPr id="10494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实数的定义：实数是具有一定性质的数，如连续性、完备性等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88" name="标题 1"/>
          <p:cNvSpPr>
            <a:spLocks noGrp="1"/>
          </p:cNvSpPr>
          <p:nvPr>
            <p:ph type="title"/>
          </p:nvPr>
        </p:nvSpPr>
        <p:spPr/>
        <p:txBody>
          <a:bodyPr/>
          <a:lstStyle/>
          <a:p>
            <a:r>
              <a:rPr lang="zh-CN" altLang="en-US"/>
              <a:t>实数系的完备性</a:t>
            </a:r>
            <a:endParaRPr lang="zh-CN" altLang="en-US"/>
          </a:p>
        </p:txBody>
      </p:sp>
      <p:sp>
        <p:nvSpPr>
          <p:cNvPr id="104949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9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实数系的完备性定理：任何非空有界实数集都有上确界和下确界</a:t>
            </a:r>
            <a:endParaRPr lang="zh-CN" altLang="en-US" sz="1400" spc="150">
              <a:solidFill>
                <a:schemeClr val="tx1"/>
              </a:solidFill>
              <a:effectLst/>
              <a:latin typeface="+mn-ea"/>
              <a:sym typeface="+mn-ea"/>
            </a:endParaRPr>
          </a:p>
        </p:txBody>
      </p:sp>
      <p:sp>
        <p:nvSpPr>
          <p:cNvPr id="104950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实数系的完备性：实数系是完备的，即任何实数都可以由有理数通过四则运算和极限运算得到</a:t>
            </a:r>
            <a:endParaRPr lang="zh-CN" altLang="en-US" sz="1400" spc="150">
              <a:solidFill>
                <a:schemeClr val="tx1"/>
              </a:solidFill>
              <a:effectLst/>
              <a:latin typeface="+mn-ea"/>
              <a:sym typeface="+mn-ea"/>
            </a:endParaRPr>
          </a:p>
        </p:txBody>
      </p:sp>
      <p:sp>
        <p:nvSpPr>
          <p:cNvPr id="104950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实数系的完备性证明：通过戴德金分割定理和极限运算来证明</a:t>
            </a:r>
            <a:endParaRPr lang="zh-CN" altLang="en-US" sz="1400" spc="150">
              <a:solidFill>
                <a:schemeClr val="tx1"/>
              </a:solidFill>
              <a:effectLst/>
              <a:latin typeface="+mn-ea"/>
              <a:sym typeface="+mn-ea"/>
            </a:endParaRPr>
          </a:p>
        </p:txBody>
      </p:sp>
      <p:sp>
        <p:nvSpPr>
          <p:cNvPr id="104950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实数系的完备性应用：在数学分析、微积分、概率论等领域都有广泛应用</a:t>
            </a:r>
            <a:endParaRPr lang="zh-CN" altLang="en-US" sz="1400" spc="150">
              <a:solidFill>
                <a:schemeClr val="tx1"/>
              </a:solidFill>
              <a:effectLst/>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38" name="标题 1"/>
          <p:cNvSpPr>
            <a:spLocks noGrp="1"/>
          </p:cNvSpPr>
          <p:nvPr>
            <p:ph type="title"/>
          </p:nvPr>
        </p:nvSpPr>
        <p:spPr/>
        <p:txBody>
          <a:bodyPr/>
          <a:lstStyle/>
          <a:p>
            <a:r>
              <a:rPr lang="zh-CN" altLang="en-US"/>
              <a:t>实数系的基本性质</a:t>
            </a:r>
            <a:endParaRPr lang="zh-CN" altLang="en-US"/>
          </a:p>
        </p:txBody>
      </p:sp>
      <p:sp>
        <p:nvSpPr>
          <p:cNvPr id="1049540"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42"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44"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46"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48"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50"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5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54"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56"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实数的运算：实数的加法、减法、乘法、除法、幂运算等</a:t>
            </a:r>
            <a:endParaRPr lang="zh-CN" altLang="en-US" sz="2400">
              <a:latin typeface="+mn-ea"/>
              <a:ea typeface="+mn-ea"/>
            </a:endParaRPr>
          </a:p>
        </p:txBody>
      </p:sp>
      <p:sp>
        <p:nvSpPr>
          <p:cNvPr id="1049558"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实数的应用：实数在数学、物理、工程等领域有着广泛的应用</a:t>
            </a:r>
            <a:endParaRPr lang="zh-CN" altLang="en-US" sz="2400">
              <a:latin typeface="+mn-ea"/>
              <a:ea typeface="+mn-ea"/>
            </a:endParaRPr>
          </a:p>
        </p:txBody>
      </p:sp>
      <p:sp>
        <p:nvSpPr>
          <p:cNvPr id="1049560"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实数系的定义：实数是数轴上的点，包括有理数和无理数</a:t>
            </a:r>
            <a:endParaRPr lang="zh-CN" altLang="en-US" sz="2400">
              <a:latin typeface="+mn-ea"/>
              <a:ea typeface="+mn-ea"/>
            </a:endParaRPr>
          </a:p>
        </p:txBody>
      </p:sp>
      <p:sp>
        <p:nvSpPr>
          <p:cNvPr id="1049562"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实数的性质：实数具有完备性、连续性、可数性、可加性、可乘性等性质</a:t>
            </a:r>
            <a:endParaRPr lang="zh-CN" altLang="en-US" sz="2400">
              <a:latin typeface="+mn-ea"/>
              <a:ea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596" name="标题 1"/>
          <p:cNvSpPr>
            <a:spLocks noGrp="1"/>
          </p:cNvSpPr>
          <p:nvPr>
            <p:ph type="title"/>
          </p:nvPr>
        </p:nvSpPr>
        <p:spPr/>
        <p:txBody>
          <a:bodyPr/>
          <a:lstStyle/>
          <a:p>
            <a:r>
              <a:rPr lang="zh-CN" altLang="en-US"/>
              <a:t>实数系中的不等式性质</a:t>
            </a:r>
            <a:endParaRPr lang="zh-CN" altLang="en-US"/>
          </a:p>
        </p:txBody>
      </p:sp>
      <p:sp>
        <p:nvSpPr>
          <p:cNvPr id="1049598" name="对角圆角矩形 15"/>
          <p:cNvSpPr/>
          <p:nvPr>
            <p:custDataLst>
              <p:tags r:id="rId2"/>
            </p:custDataLst>
          </p:nvPr>
        </p:nvSpPr>
        <p:spPr>
          <a:xfrm>
            <a:off x="1372017" y="3481849"/>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0" name="对角圆角矩形 16"/>
          <p:cNvSpPr/>
          <p:nvPr>
            <p:custDataLst>
              <p:tags r:id="rId3"/>
            </p:custDataLst>
          </p:nvPr>
        </p:nvSpPr>
        <p:spPr>
          <a:xfrm>
            <a:off x="1372017" y="3352838"/>
            <a:ext cx="511207" cy="48780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2" name="直角三角形 17"/>
          <p:cNvSpPr/>
          <p:nvPr>
            <p:custDataLst>
              <p:tags r:id="rId4"/>
            </p:custDataLst>
          </p:nvPr>
        </p:nvSpPr>
        <p:spPr>
          <a:xfrm>
            <a:off x="1883567" y="3353479"/>
            <a:ext cx="77021" cy="12836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4" name="文本框 27"/>
          <p:cNvSpPr txBox="1"/>
          <p:nvPr>
            <p:custDataLst>
              <p:tags r:id="rId5"/>
            </p:custDataLst>
          </p:nvPr>
        </p:nvSpPr>
        <p:spPr>
          <a:xfrm>
            <a:off x="1916943" y="3491476"/>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不等式的性质：传递性、对称性、可加性、可乘性等</a:t>
            </a:r>
            <a:endParaRPr lang="en-US" altLang="zh-CN">
              <a:solidFill>
                <a:schemeClr val="dk1">
                  <a:lumMod val="80000"/>
                  <a:lumOff val="20000"/>
                </a:schemeClr>
              </a:solidFill>
              <a:latin typeface="+mn-ea"/>
              <a:sym typeface="+mn-ea"/>
            </a:endParaRPr>
          </a:p>
        </p:txBody>
      </p:sp>
      <p:sp>
        <p:nvSpPr>
          <p:cNvPr id="1049606" name="对角圆角矩形 52"/>
          <p:cNvSpPr/>
          <p:nvPr>
            <p:custDataLst>
              <p:tags r:id="rId6"/>
            </p:custDataLst>
          </p:nvPr>
        </p:nvSpPr>
        <p:spPr>
          <a:xfrm>
            <a:off x="1372017" y="1493411"/>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8" name="对角圆角矩形 53"/>
          <p:cNvSpPr/>
          <p:nvPr>
            <p:custDataLst>
              <p:tags r:id="rId7"/>
            </p:custDataLst>
          </p:nvPr>
        </p:nvSpPr>
        <p:spPr>
          <a:xfrm>
            <a:off x="1372017" y="1364400"/>
            <a:ext cx="511207" cy="48780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0" name="直角三角形 54"/>
          <p:cNvSpPr/>
          <p:nvPr>
            <p:custDataLst>
              <p:tags r:id="rId8"/>
            </p:custDataLst>
          </p:nvPr>
        </p:nvSpPr>
        <p:spPr>
          <a:xfrm>
            <a:off x="1883567" y="1365042"/>
            <a:ext cx="77021" cy="12836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2" name="文本框 56"/>
          <p:cNvSpPr txBox="1"/>
          <p:nvPr>
            <p:custDataLst>
              <p:tags r:id="rId9"/>
            </p:custDataLst>
          </p:nvPr>
        </p:nvSpPr>
        <p:spPr>
          <a:xfrm>
            <a:off x="1916943" y="1496620"/>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实数系的基本性质：完备性、连续性、可数性、可加性等</a:t>
            </a:r>
            <a:endParaRPr lang="zh-CN" altLang="en-US">
              <a:solidFill>
                <a:schemeClr val="dk1">
                  <a:lumMod val="80000"/>
                  <a:lumOff val="20000"/>
                </a:schemeClr>
              </a:solidFill>
              <a:latin typeface="+mn-ea"/>
              <a:sym typeface="+mn-ea"/>
            </a:endParaRPr>
          </a:p>
        </p:txBody>
      </p:sp>
      <p:sp>
        <p:nvSpPr>
          <p:cNvPr id="1049614" name="对角圆角矩形 5"/>
          <p:cNvSpPr/>
          <p:nvPr>
            <p:custDataLst>
              <p:tags r:id="rId10"/>
            </p:custDataLst>
          </p:nvPr>
        </p:nvSpPr>
        <p:spPr>
          <a:xfrm>
            <a:off x="1372017" y="2487630"/>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6" name="对角圆角矩形 6"/>
          <p:cNvSpPr/>
          <p:nvPr>
            <p:custDataLst>
              <p:tags r:id="rId11"/>
            </p:custDataLst>
          </p:nvPr>
        </p:nvSpPr>
        <p:spPr>
          <a:xfrm>
            <a:off x="1372017" y="2358619"/>
            <a:ext cx="511207" cy="48780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8" name="直角三角形 7"/>
          <p:cNvSpPr/>
          <p:nvPr>
            <p:custDataLst>
              <p:tags r:id="rId12"/>
            </p:custDataLst>
          </p:nvPr>
        </p:nvSpPr>
        <p:spPr>
          <a:xfrm>
            <a:off x="1883567" y="2359261"/>
            <a:ext cx="77021" cy="12836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0" name="文本框 8"/>
          <p:cNvSpPr txBox="1"/>
          <p:nvPr>
            <p:custDataLst>
              <p:tags r:id="rId13"/>
            </p:custDataLst>
          </p:nvPr>
        </p:nvSpPr>
        <p:spPr>
          <a:xfrm>
            <a:off x="1916943" y="2497257"/>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不等式的定义：两个实数之间的大小关系</a:t>
            </a:r>
            <a:endParaRPr lang="zh-CN" altLang="en-US">
              <a:solidFill>
                <a:schemeClr val="dk1">
                  <a:lumMod val="80000"/>
                  <a:lumOff val="20000"/>
                </a:schemeClr>
              </a:solidFill>
              <a:latin typeface="+mn-ea"/>
              <a:sym typeface="+mn-ea"/>
            </a:endParaRPr>
          </a:p>
        </p:txBody>
      </p:sp>
      <p:sp>
        <p:nvSpPr>
          <p:cNvPr id="1049622" name="对角圆角矩形 9"/>
          <p:cNvSpPr/>
          <p:nvPr>
            <p:custDataLst>
              <p:tags r:id="rId14"/>
            </p:custDataLst>
          </p:nvPr>
        </p:nvSpPr>
        <p:spPr>
          <a:xfrm>
            <a:off x="1372017" y="4476067"/>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4" name="对角圆角矩形 10"/>
          <p:cNvSpPr/>
          <p:nvPr>
            <p:custDataLst>
              <p:tags r:id="rId15"/>
            </p:custDataLst>
          </p:nvPr>
        </p:nvSpPr>
        <p:spPr>
          <a:xfrm>
            <a:off x="1372017" y="4347056"/>
            <a:ext cx="511207" cy="48780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6" name="直角三角形 11"/>
          <p:cNvSpPr/>
          <p:nvPr>
            <p:custDataLst>
              <p:tags r:id="rId16"/>
            </p:custDataLst>
          </p:nvPr>
        </p:nvSpPr>
        <p:spPr>
          <a:xfrm>
            <a:off x="1883567" y="4347698"/>
            <a:ext cx="77021" cy="12836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8" name="文本框 12"/>
          <p:cNvSpPr txBox="1"/>
          <p:nvPr>
            <p:custDataLst>
              <p:tags r:id="rId17"/>
            </p:custDataLst>
          </p:nvPr>
        </p:nvSpPr>
        <p:spPr>
          <a:xfrm>
            <a:off x="1916943" y="4485695"/>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不等式的证明方法：归纳法、反证法、数学归纳法等</a:t>
            </a:r>
            <a:endParaRPr lang="en-US" altLang="zh-CN">
              <a:solidFill>
                <a:schemeClr val="dk1">
                  <a:lumMod val="80000"/>
                  <a:lumOff val="20000"/>
                </a:schemeClr>
              </a:solidFill>
              <a:latin typeface="+mn-ea"/>
              <a:sym typeface="+mn-ea"/>
            </a:endParaRPr>
          </a:p>
        </p:txBody>
      </p:sp>
      <p:sp>
        <p:nvSpPr>
          <p:cNvPr id="1049630" name="对角圆角矩形 14"/>
          <p:cNvSpPr/>
          <p:nvPr>
            <p:custDataLst>
              <p:tags r:id="rId18"/>
            </p:custDataLst>
          </p:nvPr>
        </p:nvSpPr>
        <p:spPr>
          <a:xfrm>
            <a:off x="1372017" y="5470286"/>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2" name="对角圆角矩形 18"/>
          <p:cNvSpPr/>
          <p:nvPr>
            <p:custDataLst>
              <p:tags r:id="rId19"/>
            </p:custDataLst>
          </p:nvPr>
        </p:nvSpPr>
        <p:spPr>
          <a:xfrm>
            <a:off x="1372017" y="5341275"/>
            <a:ext cx="511207" cy="487803"/>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4" name="直角三角形 19"/>
          <p:cNvSpPr/>
          <p:nvPr>
            <p:custDataLst>
              <p:tags r:id="rId20"/>
            </p:custDataLst>
          </p:nvPr>
        </p:nvSpPr>
        <p:spPr>
          <a:xfrm>
            <a:off x="1883567" y="5341917"/>
            <a:ext cx="77021" cy="12836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6" name="文本框 20"/>
          <p:cNvSpPr txBox="1"/>
          <p:nvPr>
            <p:custDataLst>
              <p:tags r:id="rId21"/>
            </p:custDataLst>
          </p:nvPr>
        </p:nvSpPr>
        <p:spPr>
          <a:xfrm>
            <a:off x="1916943" y="5479914"/>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不等式的应用：求解方程、证明不等式、解决实际问题等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670"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第三章连续函数</a:t>
            </a:r>
            <a:endParaRPr lang="zh-CN" altLang="en-US">
              <a:sym typeface="+mn-lt"/>
            </a:endParaRPr>
          </a:p>
        </p:txBody>
      </p:sp>
      <p:sp>
        <p:nvSpPr>
          <p:cNvPr id="1049672"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PART05</a:t>
            </a:r>
            <a:endParaRPr lang="zh-CN" altLang="en-US">
              <a:sym typeface="+mn-ea"/>
            </a:endParaRPr>
          </a:p>
        </p:txBody>
      </p:sp>
    </p:spTree>
    <p:custDataLst>
      <p:tags r:id="rId4"/>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706" name="标题 1"/>
          <p:cNvSpPr>
            <a:spLocks noGrp="1"/>
          </p:cNvSpPr>
          <p:nvPr>
            <p:ph type="title"/>
          </p:nvPr>
        </p:nvSpPr>
        <p:spPr/>
        <p:txBody>
          <a:bodyPr/>
          <a:lstStyle/>
          <a:p>
            <a:r>
              <a:rPr lang="zh-CN" altLang="en-US"/>
              <a:t>连续函数的定义</a:t>
            </a:r>
            <a:endParaRPr lang="zh-CN" altLang="en-US"/>
          </a:p>
        </p:txBody>
      </p:sp>
      <p:sp>
        <p:nvSpPr>
          <p:cNvPr id="104970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71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连续函数：在定义域内任意一点处，函数值等于该点处的极限值</a:t>
            </a:r>
            <a:endParaRPr lang="zh-CN" altLang="en-US" sz="2000" spc="150">
              <a:solidFill>
                <a:schemeClr val="tx1">
                  <a:lumMod val="75000"/>
                  <a:lumOff val="25000"/>
                </a:schemeClr>
              </a:solidFill>
              <a:latin typeface="+mn-ea"/>
              <a:sym typeface="+mn-ea"/>
            </a:endParaRPr>
          </a:p>
        </p:txBody>
      </p:sp>
      <p:sp>
        <p:nvSpPr>
          <p:cNvPr id="104971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71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71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连续函数的性质：连续函数在其定义域内是连续的，即函数值在该点处连续</a:t>
            </a:r>
            <a:endParaRPr lang="zh-CN" altLang="en-US" sz="2000" spc="150">
              <a:solidFill>
                <a:schemeClr val="tx1">
                  <a:lumMod val="75000"/>
                  <a:lumOff val="25000"/>
                </a:schemeClr>
              </a:solidFill>
              <a:latin typeface="+mn-ea"/>
              <a:sym typeface="+mn-ea"/>
            </a:endParaRPr>
          </a:p>
        </p:txBody>
      </p:sp>
      <p:sp>
        <p:nvSpPr>
          <p:cNvPr id="104971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72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72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连续函数的应用：在微积分、实分析、复分析等领域有广泛应用</a:t>
            </a:r>
            <a:endParaRPr lang="zh-CN" altLang="en-US" sz="2000" spc="150">
              <a:solidFill>
                <a:schemeClr val="tx1">
                  <a:lumMod val="75000"/>
                  <a:lumOff val="25000"/>
                </a:schemeClr>
              </a:solidFill>
              <a:latin typeface="+mn-ea"/>
              <a:sym typeface="+mn-ea"/>
            </a:endParaRPr>
          </a:p>
        </p:txBody>
      </p:sp>
      <p:sp>
        <p:nvSpPr>
          <p:cNvPr id="104972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72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72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连续函数的重要性：连续函数是数学分析中的基本概念，是研究微积分、实分析、复分析等学科的基础</a:t>
            </a:r>
            <a:endParaRPr lang="zh-CN" altLang="en-US" sz="2000" spc="150">
              <a:solidFill>
                <a:schemeClr val="tx1">
                  <a:lumMod val="75000"/>
                  <a:lumOff val="25000"/>
                </a:schemeClr>
              </a:solidFill>
              <a:latin typeface="+mn-ea"/>
              <a:sym typeface="+mn-ea"/>
            </a:endParaRPr>
          </a:p>
        </p:txBody>
      </p:sp>
      <p:sp>
        <p:nvSpPr>
          <p:cNvPr id="104973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https://d.book118.com/938122044016006023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1"/>
  <p:tag name="KSO_WM_UNIT_INDEX" val="1_1_1"/>
  <p:tag name="KSO_WM_UNIT_LAYERLEVEL" val="1_1_1"/>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2"/>
  <p:tag name="KSO_WM_UNIT_INDEX" val="1_1_2"/>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1"/>
  <p:tag name="KSO_WM_UNIT_INDEX" val="1_2_1"/>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2"/>
  <p:tag name="KSO_WM_UNIT_INDEX" val="1_2_2"/>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1"/>
  <p:tag name="KSO_WM_UNIT_INDEX" val="1_3_1"/>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2"/>
  <p:tag name="KSO_WM_UNIT_INDEX" val="1_3_2"/>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1"/>
  <p:tag name="KSO_WM_UNIT_INDEX" val="1_4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2"/>
  <p:tag name="KSO_WM_UNIT_INDEX" val="1_4_2"/>
  <p:tag name="KSO_WM_UNIT_LAYERLEVEL" val="1_1_1"/>
  <p:tag name="KSO_WM_UNIT_SUBTYPE" val="d"/>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1"/>
  <p:tag name="KSO_WM_UNIT_INDEX" val="1_5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2"/>
  <p:tag name="KSO_WM_UNIT_INDEX" val="1_5_2"/>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1"/>
  <p:tag name="KSO_WM_UNIT_INDEX" val="1_6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2"/>
  <p:tag name="KSO_WM_UNIT_INDEX" val="1_6_2"/>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7.xml><?xml version="1.0" encoding="utf-8"?>
<p:tagLst xmlns:p="http://schemas.openxmlformats.org/presentationml/2006/main">
  <p:tag name="KSO_WM_BEAUTIFY_FLAG" val="#wm#"/>
  <p:tag name="KSO_WM_DIAGRAM_GROUP_CODE" val="l1-1"/>
  <p:tag name="KSO_WM_SLIDE_DIAGTYPE" val="l"/>
  <p:tag name="KSO_WM_SLIDE_ID" val="custom2023098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03.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1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34.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1_1"/>
  <p:tag name="KSO_WM_UNIT_INDEX" val="1_1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2_1"/>
  <p:tag name="KSO_WM_UNIT_INDEX" val="1_2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3_1"/>
  <p:tag name="KSO_WM_UNIT_INDEX" val="1_3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f*1_4_1"/>
  <p:tag name="KSO_WM_UNIT_INDEX" val="1_4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18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4"/>
  <p:tag name="KSO_WM_UNIT_TYPE" val="e"/>
  <p:tag name="KSO_WM_UNIT_VALUE" val="13"/>
</p:tagLst>
</file>

<file path=ppt/tags/tag187.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5"/>
  <p:tag name="KSO_WM_UNIT_TYPE" val="e"/>
  <p:tag name="KSO_WM_UNIT_VALUE" val="13"/>
</p:tagLst>
</file>

<file path=ppt/tags/tag25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6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anchor="ctr" anchorCtr="0" compatLnSpc="1" forceAA="0" fromWordArt="0" horzOverflow="overflow" numCol="1" rtlCol="0" spcCol="0" vert="horz" vertOverflow="overflow" wrap="square">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rtlCol="0" wrap="square">
        <a:spAutoFit/>
      </a:bodyPr>
      <a:lstStyle>
        <a:defPPr>
          <a:defRPr altLang="en-US" b="1" lang="zh-CN">
            <a:gradFill>
              <a:gsLst>
                <a:gs pos="0">
                  <a:schemeClr val="accent2">
                    <a:lumMod val="70000"/>
                    <a:lumOff val="30000"/>
                  </a:schemeClr>
                </a:gs>
                <a:gs pos="35000">
                  <a:schemeClr val="accent2"/>
                </a:gs>
                <a:gs pos="100000">
                  <a:schemeClr val="accent1"/>
                </a:gs>
              </a:gsLst>
              <a:lin ang="3000000" scaled="0"/>
            </a:gra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20</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20</vt:i4>
      </vt:variant>
    </vt:vector>
  </HeadingPairs>
  <TitlesOfParts>
    <vt:vector baseType="lpstr" size="26">
      <vt:lpstr>Arial</vt:lpstr>
      <vt:lpstr>Calibri</vt:lpstr>
      <vt:lpstr>微软雅黑</vt:lpstr>
      <vt:lpstr>Wingdings</vt:lpstr>
      <vt:lpstr>宋体</vt:lpstr>
      <vt:lpstr>Office Theme</vt:lpstr>
      <vt:lpstr>华东师大第四版数学分析上册课件大纲</vt:lpstr>
      <vt:lpstr>目录</vt:lpstr>
      <vt:lpstr>单击添加章节标题</vt:lpstr>
      <vt:lpstr>引言</vt:lpstr>
      <vt:lpstr>课程简介</vt:lpstr>
      <vt:lpstr>教学目标</vt:lpstr>
      <vt:lpstr>学习方法</vt:lpstr>
      <vt:lpstr>第一章极限论</vt:lpstr>
      <vt:lpstr>函数极限的定义</vt:lpstr>
      <vt:lpstr>函数极限的性质</vt:lpstr>
      <vt:lpstr>无穷小量与无穷大量</vt:lpstr>
      <vt:lpstr>极限的运算性质</vt:lpstr>
      <vt:lpstr>第二章实数系的基本性质</vt:lpstr>
      <vt:lpstr>实数系的定义</vt:lpstr>
      <vt:lpstr>实数系的完备性</vt:lpstr>
      <vt:lpstr>实数系的基本性质</vt:lpstr>
      <vt:lpstr>实数系中的不等式性质</vt:lpstr>
      <vt:lpstr>第三章连续函数</vt:lpstr>
      <vt:lpstr>连续函数的定义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2024-08-29T12:24:03.076</cp:lastPrinted>
  <dcterms:created xsi:type="dcterms:W3CDTF">2024-08-29T04:24:03Z</dcterms:created>
  <dcterms:modified xsi:type="dcterms:W3CDTF">2024-08-29T04:24:05Z</dcterms:modified>
</cp:coreProperties>
</file>