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7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667603-CC4D-4E7E-B388-112321942255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667603-CC4D-4E7E-B388-112321942255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667603-CC4D-4E7E-B388-11232194225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667603-CC4D-4E7E-B388-11232194225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667603-CC4D-4E7E-B388-11232194225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667603-CC4D-4E7E-B388-11232194225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667603-CC4D-4E7E-B388-11232194225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667603-CC4D-4E7E-B388-11232194225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667603-CC4D-4E7E-B388-11232194225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667603-CC4D-4E7E-B388-11232194225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667603-CC4D-4E7E-B388-11232194225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1B21C-F0BE-4189-8181-5DA74525D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1910E-880E-4381-A2A0-D1FFBA57A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3D7F1-97A2-47D0-BFC4-D08EBA839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EE921-F8ED-4052-BCB7-99064A081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2A9049-75D7-4A9B-A619-259962A47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47E788-ACF2-4904-9AA3-84E54559F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534D89-D971-4B16-BCCD-0ECD48DA4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08EEF-BC90-42A9-A266-6703AA310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B90C9-8093-47AB-947D-3F52DB007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5BAB7-36ED-4013-9F84-2F21201AB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73113-07AE-43D6-B2A5-242049086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tags" Target="../tags/tag6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6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6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.jpeg" /><Relationship Id="rId4" Type="http://schemas.openxmlformats.org/officeDocument/2006/relationships/tags" Target="../tags/tag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.jpeg" /><Relationship Id="rId4" Type="http://schemas.openxmlformats.org/officeDocument/2006/relationships/tags" Target="../tags/tag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6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2404706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文本框 20"/>
          <p:cNvSpPr txBox="1"/>
          <p:nvPr/>
        </p:nvSpPr>
        <p:spPr>
          <a:xfrm>
            <a:off x="607335" y="3776000"/>
            <a:ext cx="115533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7200">
                <a:gradFill>
                  <a:gsLst>
                    <a:gs pos="0">
                      <a:schemeClr val="tx1">
                        <a:lumMod val="75000"/>
                        <a:lumOff val="25000"/>
                      </a:schemeClr>
                    </a:gs>
                    <a:gs pos="53000">
                      <a:srgbClr val="737373"/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18900000" scaled="1"/>
                </a:gradFill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实践是检验真理的唯一标准</a:t>
            </a:r>
            <a:endParaRPr lang="zh-CN" altLang="en-US" sz="7200">
              <a:gradFill>
                <a:gsLst>
                  <a:gs pos="0">
                    <a:schemeClr val="tx1">
                      <a:lumMod val="75000"/>
                      <a:lumOff val="25000"/>
                    </a:schemeClr>
                  </a:gs>
                  <a:gs pos="53000">
                    <a:srgbClr val="737373"/>
                  </a:gs>
                  <a:gs pos="100000">
                    <a:schemeClr val="tx1">
                      <a:lumMod val="85000"/>
                      <a:lumOff val="15000"/>
                    </a:schemeClr>
                  </a:gs>
                </a:gsLst>
                <a:lin ang="18900000" scaled="1"/>
              </a:gradFill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</p:txBody>
      </p:sp>
      <p:sp>
        <p:nvSpPr>
          <p:cNvPr id="2" name="等腰三角形 1"/>
          <p:cNvSpPr/>
          <p:nvPr/>
        </p:nvSpPr>
        <p:spPr>
          <a:xfrm>
            <a:off x="1940816" y="1202320"/>
            <a:ext cx="2140683" cy="1507237"/>
          </a:xfrm>
          <a:prstGeom prst="triangle">
            <a:avLst/>
          </a:prstGeom>
          <a:solidFill>
            <a:schemeClr val="bg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6600">
              <a:latin typeface="Agency FB" panose="020b0503020202020204" pitchFamily="34" charset="0"/>
              <a:cs typeface="+mn-ea"/>
              <a:sym typeface="+mn-lt"/>
            </a:endParaRPr>
          </a:p>
        </p:txBody>
      </p:sp>
      <p:sp>
        <p:nvSpPr>
          <p:cNvPr id="42" name="等腰三角形 41"/>
          <p:cNvSpPr/>
          <p:nvPr/>
        </p:nvSpPr>
        <p:spPr>
          <a:xfrm rot="10800000">
            <a:off x="3970627" y="1225444"/>
            <a:ext cx="2140683" cy="1507237"/>
          </a:xfrm>
          <a:prstGeom prst="triangle">
            <a:avLst/>
          </a:prstGeom>
          <a:solidFill>
            <a:schemeClr val="bg1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gency FB" panose="020b0503020202020204" pitchFamily="34" charset="0"/>
              <a:cs typeface="+mn-ea"/>
              <a:sym typeface="+mn-lt"/>
            </a:endParaRPr>
          </a:p>
        </p:txBody>
      </p:sp>
      <p:sp>
        <p:nvSpPr>
          <p:cNvPr id="45" name="等腰三角形 44"/>
          <p:cNvSpPr/>
          <p:nvPr/>
        </p:nvSpPr>
        <p:spPr>
          <a:xfrm>
            <a:off x="6060839" y="1211788"/>
            <a:ext cx="2140683" cy="1507237"/>
          </a:xfrm>
          <a:prstGeom prst="triangle">
            <a:avLst/>
          </a:prstGeom>
          <a:solidFill>
            <a:schemeClr val="bg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gency FB" panose="020b0503020202020204" pitchFamily="34" charset="0"/>
              <a:cs typeface="+mn-ea"/>
              <a:sym typeface="+mn-lt"/>
            </a:endParaRPr>
          </a:p>
        </p:txBody>
      </p:sp>
      <p:sp>
        <p:nvSpPr>
          <p:cNvPr id="55" name="等腰三角形 54"/>
          <p:cNvSpPr/>
          <p:nvPr/>
        </p:nvSpPr>
        <p:spPr>
          <a:xfrm rot="10800000">
            <a:off x="8090650" y="1234912"/>
            <a:ext cx="2140683" cy="1507237"/>
          </a:xfrm>
          <a:prstGeom prst="triangle">
            <a:avLst/>
          </a:prstGeom>
          <a:solidFill>
            <a:schemeClr val="bg1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gency FB" panose="020b0503020202020204" pitchFamily="34" charset="0"/>
              <a:cs typeface="+mn-ea"/>
              <a:sym typeface="+mn-lt"/>
            </a:endParaRPr>
          </a:p>
        </p:txBody>
      </p:sp>
      <p:sp>
        <p:nvSpPr>
          <p:cNvPr id="56" name="等腰三角形 55"/>
          <p:cNvSpPr/>
          <p:nvPr/>
        </p:nvSpPr>
        <p:spPr>
          <a:xfrm>
            <a:off x="442595" y="3300289"/>
            <a:ext cx="578387" cy="414025"/>
          </a:xfrm>
          <a:prstGeom prst="triangle">
            <a:avLst/>
          </a:prstGeom>
          <a:solidFill>
            <a:schemeClr val="bg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57" name="等腰三角形 56"/>
          <p:cNvSpPr/>
          <p:nvPr/>
        </p:nvSpPr>
        <p:spPr>
          <a:xfrm rot="10800000">
            <a:off x="11569686" y="430691"/>
            <a:ext cx="578386" cy="407237"/>
          </a:xfrm>
          <a:prstGeom prst="triangle">
            <a:avLst/>
          </a:prstGeom>
          <a:solidFill>
            <a:schemeClr val="bg1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文本框 35"/>
          <p:cNvSpPr txBox="1"/>
          <p:nvPr/>
        </p:nvSpPr>
        <p:spPr>
          <a:xfrm>
            <a:off x="5197445" y="342834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本课目标</a:t>
            </a:r>
            <a:endParaRPr lang="zh-CN" altLang="en-US" sz="3200">
              <a:solidFill>
                <a:schemeClr val="tx1">
                  <a:lumMod val="75000"/>
                  <a:lumOff val="25000"/>
                </a:schemeClr>
              </a:solidFill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</p:txBody>
      </p:sp>
      <p:sp>
        <p:nvSpPr>
          <p:cNvPr id="38" name="灯片编号占位符 37"/>
          <p:cNvSpPr>
            <a:spLocks noGrp="1"/>
          </p:cNvSpPr>
          <p:nvPr>
            <p:ph type="sldNum" sz="quarter" idx="10"/>
          </p:nvPr>
        </p:nvSpPr>
        <p:spPr>
          <a:xfrm>
            <a:off x="5619659" y="2879905"/>
            <a:ext cx="952664" cy="365125"/>
          </a:xfrm>
        </p:spPr>
        <p:txBody>
          <a:bodyPr/>
          <a:lstStyle/>
          <a:p>
            <a:fld id="{6EBB4EB7-59F5-46E3-8EC8-7F802E479894}" type="slidenum">
              <a:rPr lang="zh-CN" altLang="en-US" smtClean="0">
                <a:latin typeface="+mn-lt"/>
                <a:ea typeface="+mn-ea"/>
                <a:cs typeface="+mn-ea"/>
                <a:sym typeface="+mn-lt"/>
              </a:rPr>
              <a:t>2</a:t>
            </a:fld>
            <a:endParaRPr lang="zh-CN" altLang="en-US"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65" name="Google Shape;1675;p43"/>
          <p:cNvGrpSpPr/>
          <p:nvPr/>
        </p:nvGrpSpPr>
        <p:grpSpPr>
          <a:xfrm>
            <a:off x="2183756" y="2195377"/>
            <a:ext cx="7853517" cy="1516800"/>
            <a:chOff x="1626937" y="3573485"/>
            <a:chExt cx="5890138" cy="1137600"/>
          </a:xfrm>
        </p:grpSpPr>
        <p:sp>
          <p:nvSpPr>
            <p:cNvPr id="66" name="Google Shape;1676;p43"/>
            <p:cNvSpPr/>
            <p:nvPr/>
          </p:nvSpPr>
          <p:spPr>
            <a:xfrm rot="5400000">
              <a:off x="4308425" y="1435060"/>
              <a:ext cx="1002900" cy="5414400"/>
            </a:xfrm>
            <a:prstGeom prst="round2SameRect">
              <a:avLst>
                <a:gd name="adj1" fmla="val 17609"/>
                <a:gd name="adj2" fmla="val 0"/>
              </a:avLst>
            </a:prstGeom>
            <a:solidFill>
              <a:srgbClr val="F3F3F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buClr>
                  <a:srgbClr val="000000"/>
                </a:buClr>
              </a:pPr>
              <a:endParaRPr sz="1865" kern="0">
                <a:solidFill>
                  <a:srgbClr val="000000"/>
                </a:solidFill>
                <a:cs typeface="+mn-ea"/>
                <a:sym typeface="+mn-lt"/>
              </a:endParaRPr>
            </a:p>
          </p:txBody>
        </p:sp>
        <p:sp>
          <p:nvSpPr>
            <p:cNvPr id="76" name="Google Shape;1680;p43"/>
            <p:cNvSpPr txBox="1"/>
            <p:nvPr/>
          </p:nvSpPr>
          <p:spPr>
            <a:xfrm>
              <a:off x="2825552" y="3734014"/>
              <a:ext cx="994800" cy="8166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9200">
                <a:buClr>
                  <a:srgbClr val="000000"/>
                </a:buClr>
              </a:pPr>
              <a:endParaRPr sz="4000" kern="0">
                <a:cs typeface="+mn-ea"/>
                <a:sym typeface="+mn-lt"/>
              </a:endParaRPr>
            </a:p>
          </p:txBody>
        </p:sp>
        <p:sp>
          <p:nvSpPr>
            <p:cNvPr id="68" name="Google Shape;1681;p43"/>
            <p:cNvSpPr/>
            <p:nvPr/>
          </p:nvSpPr>
          <p:spPr>
            <a:xfrm>
              <a:off x="1626937" y="3573485"/>
              <a:ext cx="1137600" cy="1137600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buClr>
                  <a:srgbClr val="000000"/>
                </a:buClr>
              </a:pPr>
              <a:endParaRPr sz="1865" kern="0">
                <a:solidFill>
                  <a:srgbClr val="000000"/>
                </a:solidFill>
                <a:cs typeface="+mn-ea"/>
                <a:sym typeface="+mn-lt"/>
              </a:endParaRPr>
            </a:p>
          </p:txBody>
        </p:sp>
        <p:grpSp>
          <p:nvGrpSpPr>
            <p:cNvPr id="69" name="Google Shape;1682;p43"/>
            <p:cNvGrpSpPr/>
            <p:nvPr/>
          </p:nvGrpSpPr>
          <p:grpSpPr>
            <a:xfrm>
              <a:off x="1938441" y="3886639"/>
              <a:ext cx="514581" cy="486923"/>
              <a:chOff x="-1592325" y="3957400"/>
              <a:chExt cx="293025" cy="277275"/>
            </a:xfrm>
          </p:grpSpPr>
          <p:sp>
            <p:nvSpPr>
              <p:cNvPr id="70" name="Google Shape;1683;p43"/>
              <p:cNvSpPr/>
              <p:nvPr/>
            </p:nvSpPr>
            <p:spPr>
              <a:xfrm>
                <a:off x="-1591550" y="3957400"/>
                <a:ext cx="292250" cy="68550"/>
              </a:xfrm>
              <a:custGeom>
                <a:rect l="l" t="t" r="r" b="b"/>
                <a:pathLst>
                  <a:path w="11690" h="2742" extrusionOk="0">
                    <a:moveTo>
                      <a:pt x="9894" y="1355"/>
                    </a:moveTo>
                    <a:cubicBezTo>
                      <a:pt x="10335" y="1355"/>
                      <a:pt x="10366" y="2017"/>
                      <a:pt x="9894" y="2017"/>
                    </a:cubicBezTo>
                    <a:lnTo>
                      <a:pt x="5798" y="2017"/>
                    </a:lnTo>
                    <a:cubicBezTo>
                      <a:pt x="5778" y="2019"/>
                      <a:pt x="5759" y="2021"/>
                      <a:pt x="5741" y="2021"/>
                    </a:cubicBezTo>
                    <a:cubicBezTo>
                      <a:pt x="5326" y="2021"/>
                      <a:pt x="5345" y="1355"/>
                      <a:pt x="5798" y="1355"/>
                    </a:cubicBezTo>
                    <a:close/>
                    <a:moveTo>
                      <a:pt x="1671" y="1355"/>
                    </a:moveTo>
                    <a:cubicBezTo>
                      <a:pt x="1860" y="1355"/>
                      <a:pt x="2017" y="1513"/>
                      <a:pt x="2017" y="1702"/>
                    </a:cubicBezTo>
                    <a:cubicBezTo>
                      <a:pt x="2017" y="1891"/>
                      <a:pt x="1860" y="2048"/>
                      <a:pt x="1671" y="2048"/>
                    </a:cubicBezTo>
                    <a:cubicBezTo>
                      <a:pt x="1482" y="2048"/>
                      <a:pt x="1324" y="1891"/>
                      <a:pt x="1324" y="1702"/>
                    </a:cubicBezTo>
                    <a:cubicBezTo>
                      <a:pt x="1356" y="1513"/>
                      <a:pt x="1513" y="1355"/>
                      <a:pt x="1671" y="1355"/>
                    </a:cubicBezTo>
                    <a:close/>
                    <a:moveTo>
                      <a:pt x="3057" y="1355"/>
                    </a:moveTo>
                    <a:cubicBezTo>
                      <a:pt x="3246" y="1355"/>
                      <a:pt x="3404" y="1513"/>
                      <a:pt x="3404" y="1702"/>
                    </a:cubicBezTo>
                    <a:cubicBezTo>
                      <a:pt x="3404" y="1891"/>
                      <a:pt x="3246" y="2048"/>
                      <a:pt x="3057" y="2048"/>
                    </a:cubicBezTo>
                    <a:cubicBezTo>
                      <a:pt x="2836" y="2048"/>
                      <a:pt x="2679" y="1891"/>
                      <a:pt x="2679" y="1702"/>
                    </a:cubicBezTo>
                    <a:cubicBezTo>
                      <a:pt x="2679" y="1513"/>
                      <a:pt x="2836" y="1355"/>
                      <a:pt x="3057" y="1355"/>
                    </a:cubicBezTo>
                    <a:close/>
                    <a:moveTo>
                      <a:pt x="4412" y="1355"/>
                    </a:moveTo>
                    <a:cubicBezTo>
                      <a:pt x="4632" y="1355"/>
                      <a:pt x="4790" y="1513"/>
                      <a:pt x="4790" y="1702"/>
                    </a:cubicBezTo>
                    <a:cubicBezTo>
                      <a:pt x="4790" y="1891"/>
                      <a:pt x="4632" y="2048"/>
                      <a:pt x="4412" y="2048"/>
                    </a:cubicBezTo>
                    <a:cubicBezTo>
                      <a:pt x="4223" y="2048"/>
                      <a:pt x="4065" y="1891"/>
                      <a:pt x="4065" y="1702"/>
                    </a:cubicBezTo>
                    <a:cubicBezTo>
                      <a:pt x="4065" y="1513"/>
                      <a:pt x="4223" y="1355"/>
                      <a:pt x="4412" y="1355"/>
                    </a:cubicBezTo>
                    <a:close/>
                    <a:moveTo>
                      <a:pt x="1041" y="0"/>
                    </a:moveTo>
                    <a:cubicBezTo>
                      <a:pt x="474" y="0"/>
                      <a:pt x="1" y="473"/>
                      <a:pt x="1" y="1040"/>
                    </a:cubicBezTo>
                    <a:lnTo>
                      <a:pt x="1" y="2741"/>
                    </a:lnTo>
                    <a:lnTo>
                      <a:pt x="11689" y="2741"/>
                    </a:lnTo>
                    <a:lnTo>
                      <a:pt x="11689" y="1040"/>
                    </a:lnTo>
                    <a:cubicBezTo>
                      <a:pt x="11689" y="505"/>
                      <a:pt x="11154" y="0"/>
                      <a:pt x="1061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1219200">
                  <a:buClr>
                    <a:srgbClr val="000000"/>
                  </a:buClr>
                </a:pPr>
                <a:endParaRPr sz="1865" kern="0">
                  <a:solidFill>
                    <a:srgbClr val="000000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71" name="Google Shape;1684;p43"/>
              <p:cNvSpPr/>
              <p:nvPr/>
            </p:nvSpPr>
            <p:spPr>
              <a:xfrm>
                <a:off x="-1592325" y="4043250"/>
                <a:ext cx="291450" cy="171725"/>
              </a:xfrm>
              <a:custGeom>
                <a:rect l="l" t="t" r="r" b="b"/>
                <a:pathLst>
                  <a:path w="11658" h="6867" extrusionOk="0">
                    <a:moveTo>
                      <a:pt x="0" y="0"/>
                    </a:moveTo>
                    <a:lnTo>
                      <a:pt x="0" y="5829"/>
                    </a:lnTo>
                    <a:cubicBezTo>
                      <a:pt x="0" y="6396"/>
                      <a:pt x="473" y="6869"/>
                      <a:pt x="1040" y="6869"/>
                    </a:cubicBezTo>
                    <a:lnTo>
                      <a:pt x="2867" y="6869"/>
                    </a:lnTo>
                    <a:lnTo>
                      <a:pt x="2647" y="6616"/>
                    </a:lnTo>
                    <a:cubicBezTo>
                      <a:pt x="2521" y="6522"/>
                      <a:pt x="2521" y="6270"/>
                      <a:pt x="2647" y="6144"/>
                    </a:cubicBezTo>
                    <a:lnTo>
                      <a:pt x="2993" y="5797"/>
                    </a:lnTo>
                    <a:cubicBezTo>
                      <a:pt x="2962" y="5734"/>
                      <a:pt x="2930" y="5608"/>
                      <a:pt x="2867" y="5482"/>
                    </a:cubicBezTo>
                    <a:lnTo>
                      <a:pt x="2363" y="5482"/>
                    </a:lnTo>
                    <a:cubicBezTo>
                      <a:pt x="2174" y="5482"/>
                      <a:pt x="2017" y="5325"/>
                      <a:pt x="2017" y="5136"/>
                    </a:cubicBezTo>
                    <a:lnTo>
                      <a:pt x="2017" y="3750"/>
                    </a:lnTo>
                    <a:cubicBezTo>
                      <a:pt x="2017" y="3561"/>
                      <a:pt x="2174" y="3403"/>
                      <a:pt x="2363" y="3403"/>
                    </a:cubicBezTo>
                    <a:lnTo>
                      <a:pt x="2867" y="3403"/>
                    </a:lnTo>
                    <a:cubicBezTo>
                      <a:pt x="2930" y="3277"/>
                      <a:pt x="2962" y="3214"/>
                      <a:pt x="2993" y="3088"/>
                    </a:cubicBezTo>
                    <a:lnTo>
                      <a:pt x="2647" y="2741"/>
                    </a:lnTo>
                    <a:cubicBezTo>
                      <a:pt x="2521" y="2615"/>
                      <a:pt x="2521" y="2363"/>
                      <a:pt x="2647" y="2269"/>
                    </a:cubicBezTo>
                    <a:lnTo>
                      <a:pt x="3624" y="1261"/>
                    </a:lnTo>
                    <a:cubicBezTo>
                      <a:pt x="3687" y="1213"/>
                      <a:pt x="3773" y="1190"/>
                      <a:pt x="3860" y="1190"/>
                    </a:cubicBezTo>
                    <a:cubicBezTo>
                      <a:pt x="3946" y="1190"/>
                      <a:pt x="4033" y="1213"/>
                      <a:pt x="4096" y="1261"/>
                    </a:cubicBezTo>
                    <a:lnTo>
                      <a:pt x="4443" y="1639"/>
                    </a:lnTo>
                    <a:cubicBezTo>
                      <a:pt x="4537" y="1576"/>
                      <a:pt x="4663" y="1544"/>
                      <a:pt x="4758" y="1513"/>
                    </a:cubicBezTo>
                    <a:lnTo>
                      <a:pt x="4758" y="1009"/>
                    </a:lnTo>
                    <a:cubicBezTo>
                      <a:pt x="4758" y="788"/>
                      <a:pt x="4915" y="631"/>
                      <a:pt x="5136" y="631"/>
                    </a:cubicBezTo>
                    <a:lnTo>
                      <a:pt x="6490" y="631"/>
                    </a:lnTo>
                    <a:cubicBezTo>
                      <a:pt x="6711" y="631"/>
                      <a:pt x="6869" y="788"/>
                      <a:pt x="6869" y="1009"/>
                    </a:cubicBezTo>
                    <a:lnTo>
                      <a:pt x="6869" y="1513"/>
                    </a:lnTo>
                    <a:cubicBezTo>
                      <a:pt x="6963" y="1544"/>
                      <a:pt x="7058" y="1576"/>
                      <a:pt x="7184" y="1639"/>
                    </a:cubicBezTo>
                    <a:lnTo>
                      <a:pt x="7530" y="1261"/>
                    </a:lnTo>
                    <a:cubicBezTo>
                      <a:pt x="7593" y="1213"/>
                      <a:pt x="7680" y="1190"/>
                      <a:pt x="7766" y="1190"/>
                    </a:cubicBezTo>
                    <a:cubicBezTo>
                      <a:pt x="7853" y="1190"/>
                      <a:pt x="7940" y="1213"/>
                      <a:pt x="8003" y="1261"/>
                    </a:cubicBezTo>
                    <a:lnTo>
                      <a:pt x="8979" y="2269"/>
                    </a:lnTo>
                    <a:cubicBezTo>
                      <a:pt x="9105" y="2363"/>
                      <a:pt x="9105" y="2615"/>
                      <a:pt x="8979" y="2741"/>
                    </a:cubicBezTo>
                    <a:lnTo>
                      <a:pt x="8633" y="3088"/>
                    </a:lnTo>
                    <a:cubicBezTo>
                      <a:pt x="8664" y="3151"/>
                      <a:pt x="8696" y="3277"/>
                      <a:pt x="8759" y="3403"/>
                    </a:cubicBezTo>
                    <a:lnTo>
                      <a:pt x="9263" y="3403"/>
                    </a:lnTo>
                    <a:cubicBezTo>
                      <a:pt x="9452" y="3403"/>
                      <a:pt x="9609" y="3561"/>
                      <a:pt x="9609" y="3750"/>
                    </a:cubicBezTo>
                    <a:lnTo>
                      <a:pt x="9609" y="5136"/>
                    </a:lnTo>
                    <a:cubicBezTo>
                      <a:pt x="9609" y="5325"/>
                      <a:pt x="9452" y="5482"/>
                      <a:pt x="9263" y="5482"/>
                    </a:cubicBezTo>
                    <a:lnTo>
                      <a:pt x="8759" y="5482"/>
                    </a:lnTo>
                    <a:cubicBezTo>
                      <a:pt x="8727" y="5608"/>
                      <a:pt x="8664" y="5671"/>
                      <a:pt x="8633" y="5797"/>
                    </a:cubicBezTo>
                    <a:lnTo>
                      <a:pt x="8979" y="6144"/>
                    </a:lnTo>
                    <a:cubicBezTo>
                      <a:pt x="9105" y="6270"/>
                      <a:pt x="9105" y="6522"/>
                      <a:pt x="8979" y="6616"/>
                    </a:cubicBezTo>
                    <a:lnTo>
                      <a:pt x="8759" y="6869"/>
                    </a:lnTo>
                    <a:lnTo>
                      <a:pt x="10586" y="6869"/>
                    </a:lnTo>
                    <a:cubicBezTo>
                      <a:pt x="11153" y="6869"/>
                      <a:pt x="11657" y="6396"/>
                      <a:pt x="11657" y="5829"/>
                    </a:cubicBezTo>
                    <a:lnTo>
                      <a:pt x="11657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1219200">
                  <a:buClr>
                    <a:srgbClr val="000000"/>
                  </a:buClr>
                </a:pPr>
                <a:endParaRPr sz="1865" kern="0">
                  <a:solidFill>
                    <a:srgbClr val="000000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72" name="Google Shape;1685;p43"/>
              <p:cNvSpPr/>
              <p:nvPr/>
            </p:nvSpPr>
            <p:spPr>
              <a:xfrm>
                <a:off x="-1471825" y="4129100"/>
                <a:ext cx="51225" cy="51225"/>
              </a:xfrm>
              <a:custGeom>
                <a:rect l="l" t="t" r="r" b="b"/>
                <a:pathLst>
                  <a:path w="2049" h="2049" extrusionOk="0">
                    <a:moveTo>
                      <a:pt x="1009" y="1"/>
                    </a:moveTo>
                    <a:cubicBezTo>
                      <a:pt x="442" y="1"/>
                      <a:pt x="1" y="473"/>
                      <a:pt x="1" y="1009"/>
                    </a:cubicBezTo>
                    <a:cubicBezTo>
                      <a:pt x="1" y="1576"/>
                      <a:pt x="442" y="2048"/>
                      <a:pt x="1009" y="2048"/>
                    </a:cubicBezTo>
                    <a:cubicBezTo>
                      <a:pt x="1576" y="2048"/>
                      <a:pt x="2049" y="1576"/>
                      <a:pt x="2049" y="1009"/>
                    </a:cubicBezTo>
                    <a:cubicBezTo>
                      <a:pt x="2049" y="473"/>
                      <a:pt x="1576" y="1"/>
                      <a:pt x="1009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1219200">
                  <a:buClr>
                    <a:srgbClr val="000000"/>
                  </a:buClr>
                </a:pPr>
                <a:endParaRPr sz="1865" kern="0">
                  <a:solidFill>
                    <a:srgbClr val="000000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73" name="Google Shape;1686;p43"/>
              <p:cNvSpPr/>
              <p:nvPr/>
            </p:nvSpPr>
            <p:spPr>
              <a:xfrm>
                <a:off x="-1526175" y="4077900"/>
                <a:ext cx="156775" cy="156775"/>
              </a:xfrm>
              <a:custGeom>
                <a:rect l="l" t="t" r="r" b="b"/>
                <a:pathLst>
                  <a:path w="6271" h="6271" extrusionOk="0">
                    <a:moveTo>
                      <a:pt x="3183" y="1418"/>
                    </a:moveTo>
                    <a:cubicBezTo>
                      <a:pt x="4128" y="1418"/>
                      <a:pt x="4884" y="2175"/>
                      <a:pt x="4884" y="3120"/>
                    </a:cubicBezTo>
                    <a:cubicBezTo>
                      <a:pt x="4884" y="4033"/>
                      <a:pt x="4128" y="4821"/>
                      <a:pt x="3183" y="4821"/>
                    </a:cubicBezTo>
                    <a:cubicBezTo>
                      <a:pt x="2238" y="4821"/>
                      <a:pt x="1482" y="4065"/>
                      <a:pt x="1482" y="3120"/>
                    </a:cubicBezTo>
                    <a:cubicBezTo>
                      <a:pt x="1482" y="2175"/>
                      <a:pt x="2238" y="1418"/>
                      <a:pt x="3183" y="1418"/>
                    </a:cubicBezTo>
                    <a:close/>
                    <a:moveTo>
                      <a:pt x="2805" y="1"/>
                    </a:moveTo>
                    <a:lnTo>
                      <a:pt x="2805" y="442"/>
                    </a:lnTo>
                    <a:cubicBezTo>
                      <a:pt x="2805" y="599"/>
                      <a:pt x="2679" y="725"/>
                      <a:pt x="2521" y="757"/>
                    </a:cubicBezTo>
                    <a:cubicBezTo>
                      <a:pt x="2332" y="788"/>
                      <a:pt x="2080" y="914"/>
                      <a:pt x="1891" y="1040"/>
                    </a:cubicBezTo>
                    <a:cubicBezTo>
                      <a:pt x="1847" y="1063"/>
                      <a:pt x="1794" y="1073"/>
                      <a:pt x="1739" y="1073"/>
                    </a:cubicBezTo>
                    <a:cubicBezTo>
                      <a:pt x="1639" y="1073"/>
                      <a:pt x="1531" y="1038"/>
                      <a:pt x="1450" y="977"/>
                    </a:cubicBezTo>
                    <a:lnTo>
                      <a:pt x="1135" y="662"/>
                    </a:lnTo>
                    <a:lnTo>
                      <a:pt x="662" y="1135"/>
                    </a:lnTo>
                    <a:lnTo>
                      <a:pt x="978" y="1450"/>
                    </a:lnTo>
                    <a:cubicBezTo>
                      <a:pt x="1104" y="1576"/>
                      <a:pt x="1104" y="1733"/>
                      <a:pt x="1041" y="1891"/>
                    </a:cubicBezTo>
                    <a:cubicBezTo>
                      <a:pt x="915" y="2080"/>
                      <a:pt x="820" y="2301"/>
                      <a:pt x="757" y="2521"/>
                    </a:cubicBezTo>
                    <a:cubicBezTo>
                      <a:pt x="726" y="2679"/>
                      <a:pt x="599" y="2805"/>
                      <a:pt x="442" y="2805"/>
                    </a:cubicBezTo>
                    <a:lnTo>
                      <a:pt x="1" y="2805"/>
                    </a:lnTo>
                    <a:lnTo>
                      <a:pt x="1" y="3466"/>
                    </a:lnTo>
                    <a:lnTo>
                      <a:pt x="442" y="3466"/>
                    </a:lnTo>
                    <a:cubicBezTo>
                      <a:pt x="599" y="3466"/>
                      <a:pt x="726" y="3592"/>
                      <a:pt x="757" y="3750"/>
                    </a:cubicBezTo>
                    <a:cubicBezTo>
                      <a:pt x="789" y="3939"/>
                      <a:pt x="915" y="4191"/>
                      <a:pt x="1041" y="4380"/>
                    </a:cubicBezTo>
                    <a:cubicBezTo>
                      <a:pt x="1104" y="4506"/>
                      <a:pt x="1072" y="4695"/>
                      <a:pt x="978" y="4821"/>
                    </a:cubicBezTo>
                    <a:lnTo>
                      <a:pt x="662" y="5136"/>
                    </a:lnTo>
                    <a:lnTo>
                      <a:pt x="1135" y="5609"/>
                    </a:lnTo>
                    <a:lnTo>
                      <a:pt x="1450" y="5294"/>
                    </a:lnTo>
                    <a:cubicBezTo>
                      <a:pt x="1524" y="5220"/>
                      <a:pt x="1609" y="5189"/>
                      <a:pt x="1698" y="5189"/>
                    </a:cubicBezTo>
                    <a:cubicBezTo>
                      <a:pt x="1761" y="5189"/>
                      <a:pt x="1826" y="5204"/>
                      <a:pt x="1891" y="5230"/>
                    </a:cubicBezTo>
                    <a:cubicBezTo>
                      <a:pt x="2080" y="5357"/>
                      <a:pt x="2301" y="5451"/>
                      <a:pt x="2521" y="5514"/>
                    </a:cubicBezTo>
                    <a:cubicBezTo>
                      <a:pt x="2679" y="5546"/>
                      <a:pt x="2805" y="5672"/>
                      <a:pt x="2805" y="5829"/>
                    </a:cubicBezTo>
                    <a:lnTo>
                      <a:pt x="2805" y="6270"/>
                    </a:lnTo>
                    <a:lnTo>
                      <a:pt x="3466" y="6270"/>
                    </a:lnTo>
                    <a:lnTo>
                      <a:pt x="3466" y="5829"/>
                    </a:lnTo>
                    <a:cubicBezTo>
                      <a:pt x="3466" y="5672"/>
                      <a:pt x="3592" y="5546"/>
                      <a:pt x="3750" y="5514"/>
                    </a:cubicBezTo>
                    <a:cubicBezTo>
                      <a:pt x="3939" y="5483"/>
                      <a:pt x="4160" y="5357"/>
                      <a:pt x="4380" y="5230"/>
                    </a:cubicBezTo>
                    <a:cubicBezTo>
                      <a:pt x="4414" y="5208"/>
                      <a:pt x="4463" y="5198"/>
                      <a:pt x="4517" y="5198"/>
                    </a:cubicBezTo>
                    <a:cubicBezTo>
                      <a:pt x="4615" y="5198"/>
                      <a:pt x="4729" y="5232"/>
                      <a:pt x="4790" y="5294"/>
                    </a:cubicBezTo>
                    <a:lnTo>
                      <a:pt x="5105" y="5609"/>
                    </a:lnTo>
                    <a:lnTo>
                      <a:pt x="5577" y="5136"/>
                    </a:lnTo>
                    <a:lnTo>
                      <a:pt x="5262" y="4821"/>
                    </a:lnTo>
                    <a:cubicBezTo>
                      <a:pt x="5168" y="4695"/>
                      <a:pt x="5168" y="4537"/>
                      <a:pt x="5231" y="4380"/>
                    </a:cubicBezTo>
                    <a:cubicBezTo>
                      <a:pt x="5357" y="4191"/>
                      <a:pt x="5420" y="3970"/>
                      <a:pt x="5514" y="3750"/>
                    </a:cubicBezTo>
                    <a:cubicBezTo>
                      <a:pt x="5546" y="3592"/>
                      <a:pt x="5672" y="3466"/>
                      <a:pt x="5829" y="3466"/>
                    </a:cubicBezTo>
                    <a:lnTo>
                      <a:pt x="6270" y="3466"/>
                    </a:lnTo>
                    <a:lnTo>
                      <a:pt x="6270" y="2773"/>
                    </a:lnTo>
                    <a:lnTo>
                      <a:pt x="5829" y="2773"/>
                    </a:lnTo>
                    <a:cubicBezTo>
                      <a:pt x="5672" y="2773"/>
                      <a:pt x="5546" y="2647"/>
                      <a:pt x="5514" y="2490"/>
                    </a:cubicBezTo>
                    <a:cubicBezTo>
                      <a:pt x="5483" y="2301"/>
                      <a:pt x="5357" y="2049"/>
                      <a:pt x="5231" y="1859"/>
                    </a:cubicBezTo>
                    <a:cubicBezTo>
                      <a:pt x="5168" y="1733"/>
                      <a:pt x="5199" y="1544"/>
                      <a:pt x="5262" y="1418"/>
                    </a:cubicBezTo>
                    <a:lnTo>
                      <a:pt x="5577" y="1103"/>
                    </a:lnTo>
                    <a:lnTo>
                      <a:pt x="5105" y="631"/>
                    </a:lnTo>
                    <a:lnTo>
                      <a:pt x="4790" y="946"/>
                    </a:lnTo>
                    <a:cubicBezTo>
                      <a:pt x="4739" y="1013"/>
                      <a:pt x="4670" y="1045"/>
                      <a:pt x="4593" y="1045"/>
                    </a:cubicBezTo>
                    <a:cubicBezTo>
                      <a:pt x="4526" y="1045"/>
                      <a:pt x="4453" y="1021"/>
                      <a:pt x="4380" y="977"/>
                    </a:cubicBezTo>
                    <a:cubicBezTo>
                      <a:pt x="4160" y="883"/>
                      <a:pt x="3971" y="788"/>
                      <a:pt x="3750" y="725"/>
                    </a:cubicBezTo>
                    <a:cubicBezTo>
                      <a:pt x="3592" y="662"/>
                      <a:pt x="3466" y="568"/>
                      <a:pt x="3466" y="410"/>
                    </a:cubicBezTo>
                    <a:lnTo>
                      <a:pt x="3466" y="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1219200">
                  <a:buClr>
                    <a:srgbClr val="000000"/>
                  </a:buClr>
                </a:pPr>
                <a:endParaRPr sz="1865" kern="0">
                  <a:solidFill>
                    <a:srgbClr val="000000"/>
                  </a:solidFill>
                  <a:cs typeface="+mn-ea"/>
                  <a:sym typeface="+mn-lt"/>
                </a:endParaRPr>
              </a:p>
            </p:txBody>
          </p:sp>
        </p:grpSp>
      </p:grpSp>
      <p:sp>
        <p:nvSpPr>
          <p:cNvPr id="99" name="Google Shape;1704;p43"/>
          <p:cNvSpPr txBox="1"/>
          <p:nvPr/>
        </p:nvSpPr>
        <p:spPr>
          <a:xfrm>
            <a:off x="4115895" y="3197558"/>
            <a:ext cx="7812087" cy="43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600">
                <a:solidFill>
                  <a:schemeClr val="tx1">
                    <a:lumMod val="75000"/>
                    <a:lumOff val="25000"/>
                  </a:schemeClr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1. </a:t>
            </a:r>
            <a:r>
              <a:rPr lang="zh-CN" altLang="en-US" sz="3600">
                <a:solidFill>
                  <a:schemeClr val="tx1">
                    <a:lumMod val="75000"/>
                    <a:lumOff val="25000"/>
                  </a:schemeClr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了解作者及文章的写作背景。</a:t>
            </a:r>
            <a:endParaRPr lang="zh-CN" altLang="en-US" sz="3600">
              <a:solidFill>
                <a:schemeClr val="tx1">
                  <a:lumMod val="75000"/>
                  <a:lumOff val="25000"/>
                </a:schemeClr>
              </a:solidFill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r>
              <a:rPr lang="en-US" altLang="zh-CN" sz="3600">
                <a:solidFill>
                  <a:schemeClr val="tx1">
                    <a:lumMod val="75000"/>
                    <a:lumOff val="25000"/>
                  </a:schemeClr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2.</a:t>
            </a:r>
            <a:r>
              <a:rPr lang="zh-CN" altLang="en-US" sz="3600">
                <a:solidFill>
                  <a:schemeClr val="tx1">
                    <a:lumMod val="75000"/>
                    <a:lumOff val="25000"/>
                  </a:schemeClr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梳理文章，掌握悼词知识点。</a:t>
            </a:r>
            <a:endParaRPr lang="zh-CN" altLang="en-US" sz="3600">
              <a:solidFill>
                <a:schemeClr val="tx1">
                  <a:lumMod val="75000"/>
                  <a:lumOff val="25000"/>
                </a:schemeClr>
              </a:solidFill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r>
              <a:rPr lang="en-US" altLang="zh-CN" sz="3600">
                <a:solidFill>
                  <a:schemeClr val="tx1">
                    <a:lumMod val="75000"/>
                    <a:lumOff val="25000"/>
                  </a:schemeClr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3.</a:t>
            </a:r>
            <a:r>
              <a:rPr lang="zh-CN" altLang="en-US" sz="3600">
                <a:solidFill>
                  <a:schemeClr val="tx1">
                    <a:lumMod val="75000"/>
                    <a:lumOff val="25000"/>
                  </a:schemeClr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深入体会文章深邃的思想、形象的语言和厚重的文化。</a:t>
            </a:r>
            <a:endParaRPr lang="zh-CN" altLang="en-US" sz="3600">
              <a:solidFill>
                <a:schemeClr val="tx1">
                  <a:lumMod val="75000"/>
                  <a:lumOff val="25000"/>
                </a:schemeClr>
              </a:solidFill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</p:txBody>
      </p:sp>
    </p:spTree>
    <p:custDataLst>
      <p:tags r:id="rId3"/>
    </p:custDataLst>
  </p:cSld>
  <p:clrMapOvr>
    <a:masterClrMapping/>
  </p:clrMapOvr>
  <p:transition spd="slow">
    <p:push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0" name="组合 59"/>
          <p:cNvGrpSpPr/>
          <p:nvPr/>
        </p:nvGrpSpPr>
        <p:grpSpPr>
          <a:xfrm>
            <a:off x="1098191" y="4665613"/>
            <a:ext cx="1197581" cy="1001178"/>
            <a:chOff x="1098191" y="1278776"/>
            <a:chExt cx="1197581" cy="1001178"/>
          </a:xfrm>
        </p:grpSpPr>
        <p:sp>
          <p:nvSpPr>
            <p:cNvPr id="61" name="矩形 60"/>
            <p:cNvSpPr/>
            <p:nvPr/>
          </p:nvSpPr>
          <p:spPr>
            <a:xfrm rot="19800000">
              <a:off x="1098191" y="1572380"/>
              <a:ext cx="958579" cy="707574"/>
            </a:xfrm>
            <a:prstGeom prst="rect">
              <a:avLst/>
            </a:prstGeom>
            <a:gradFill flip="none" rotWithShape="0">
              <a:gsLst>
                <a:gs pos="0">
                  <a:schemeClr val="tx1">
                    <a:lumMod val="50000"/>
                    <a:lumOff val="50000"/>
                  </a:schemeClr>
                </a:gs>
                <a:gs pos="64000">
                  <a:schemeClr val="bg1">
                    <a:lumMod val="95000"/>
                    <a:alpha val="0"/>
                  </a:schemeClr>
                </a:gs>
              </a:gsLst>
              <a:lin ang="9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2" name="等腰三角形 61"/>
            <p:cNvSpPr/>
            <p:nvPr/>
          </p:nvSpPr>
          <p:spPr>
            <a:xfrm>
              <a:off x="1279606" y="1278776"/>
              <a:ext cx="1016166" cy="715474"/>
            </a:xfrm>
            <a:prstGeom prst="triangle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6600">
                <a:cs typeface="+mn-ea"/>
                <a:sym typeface="+mn-lt"/>
              </a:endParaRPr>
            </a:p>
          </p:txBody>
        </p:sp>
      </p:grpSp>
      <p:grpSp>
        <p:nvGrpSpPr>
          <p:cNvPr id="57" name="组合 56"/>
          <p:cNvGrpSpPr/>
          <p:nvPr/>
        </p:nvGrpSpPr>
        <p:grpSpPr>
          <a:xfrm>
            <a:off x="1084345" y="2413185"/>
            <a:ext cx="1197581" cy="1001178"/>
            <a:chOff x="1098191" y="1278776"/>
            <a:chExt cx="1197581" cy="1001178"/>
          </a:xfrm>
        </p:grpSpPr>
        <p:sp>
          <p:nvSpPr>
            <p:cNvPr id="58" name="矩形 57"/>
            <p:cNvSpPr/>
            <p:nvPr/>
          </p:nvSpPr>
          <p:spPr>
            <a:xfrm rot="19800000">
              <a:off x="1098191" y="1572380"/>
              <a:ext cx="958579" cy="707574"/>
            </a:xfrm>
            <a:prstGeom prst="rect">
              <a:avLst/>
            </a:prstGeom>
            <a:gradFill flip="none" rotWithShape="0">
              <a:gsLst>
                <a:gs pos="0">
                  <a:schemeClr val="tx1">
                    <a:lumMod val="50000"/>
                    <a:lumOff val="50000"/>
                  </a:schemeClr>
                </a:gs>
                <a:gs pos="64000">
                  <a:schemeClr val="bg1">
                    <a:lumMod val="95000"/>
                    <a:alpha val="0"/>
                  </a:schemeClr>
                </a:gs>
              </a:gsLst>
              <a:lin ang="9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59" name="等腰三角形 58"/>
            <p:cNvSpPr/>
            <p:nvPr/>
          </p:nvSpPr>
          <p:spPr>
            <a:xfrm>
              <a:off x="1279606" y="1278776"/>
              <a:ext cx="1016166" cy="715474"/>
            </a:xfrm>
            <a:prstGeom prst="triangle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6600">
                <a:cs typeface="+mn-ea"/>
                <a:sym typeface="+mn-lt"/>
              </a:endParaRPr>
            </a:p>
          </p:txBody>
        </p:sp>
      </p:grpSp>
      <p:grpSp>
        <p:nvGrpSpPr>
          <p:cNvPr id="44" name="组合 43"/>
          <p:cNvGrpSpPr/>
          <p:nvPr/>
        </p:nvGrpSpPr>
        <p:grpSpPr>
          <a:xfrm>
            <a:off x="1052892" y="3493588"/>
            <a:ext cx="1197581" cy="1001178"/>
            <a:chOff x="1098191" y="1278776"/>
            <a:chExt cx="1197581" cy="1001178"/>
          </a:xfrm>
        </p:grpSpPr>
        <p:sp>
          <p:nvSpPr>
            <p:cNvPr id="47" name="矩形 46"/>
            <p:cNvSpPr/>
            <p:nvPr/>
          </p:nvSpPr>
          <p:spPr>
            <a:xfrm rot="19800000">
              <a:off x="1098191" y="1572380"/>
              <a:ext cx="958579" cy="707574"/>
            </a:xfrm>
            <a:prstGeom prst="rect">
              <a:avLst/>
            </a:prstGeom>
            <a:gradFill flip="none" rotWithShape="0">
              <a:gsLst>
                <a:gs pos="0">
                  <a:schemeClr val="tx1">
                    <a:lumMod val="50000"/>
                    <a:lumOff val="50000"/>
                  </a:schemeClr>
                </a:gs>
                <a:gs pos="64000">
                  <a:schemeClr val="bg1">
                    <a:lumMod val="95000"/>
                    <a:alpha val="0"/>
                  </a:schemeClr>
                </a:gs>
              </a:gsLst>
              <a:lin ang="9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56" name="等腰三角形 55"/>
            <p:cNvSpPr/>
            <p:nvPr/>
          </p:nvSpPr>
          <p:spPr>
            <a:xfrm>
              <a:off x="1279606" y="1278776"/>
              <a:ext cx="1016166" cy="715474"/>
            </a:xfrm>
            <a:prstGeom prst="triangle">
              <a:avLst/>
            </a:prstGeom>
            <a:solidFill>
              <a:schemeClr val="bg1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6600">
                <a:cs typeface="+mn-ea"/>
                <a:sym typeface="+mn-lt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1098191" y="1278776"/>
            <a:ext cx="1197581" cy="1001178"/>
            <a:chOff x="1098191" y="1278776"/>
            <a:chExt cx="1197581" cy="1001178"/>
          </a:xfrm>
        </p:grpSpPr>
        <p:sp>
          <p:nvSpPr>
            <p:cNvPr id="38" name="矩形 37"/>
            <p:cNvSpPr/>
            <p:nvPr/>
          </p:nvSpPr>
          <p:spPr>
            <a:xfrm rot="19800000">
              <a:off x="1098191" y="1572380"/>
              <a:ext cx="958579" cy="707574"/>
            </a:xfrm>
            <a:prstGeom prst="rect">
              <a:avLst/>
            </a:prstGeom>
            <a:gradFill flip="none" rotWithShape="0">
              <a:gsLst>
                <a:gs pos="0">
                  <a:schemeClr val="tx1">
                    <a:lumMod val="50000"/>
                    <a:lumOff val="50000"/>
                  </a:schemeClr>
                </a:gs>
                <a:gs pos="64000">
                  <a:schemeClr val="bg1">
                    <a:lumMod val="95000"/>
                    <a:alpha val="0"/>
                  </a:schemeClr>
                </a:gs>
              </a:gsLst>
              <a:lin ang="9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1" name="等腰三角形 40"/>
            <p:cNvSpPr/>
            <p:nvPr/>
          </p:nvSpPr>
          <p:spPr>
            <a:xfrm>
              <a:off x="1279606" y="1278776"/>
              <a:ext cx="1016166" cy="715474"/>
            </a:xfrm>
            <a:prstGeom prst="triangle">
              <a:avLst/>
            </a:prstGeom>
            <a:solidFill>
              <a:schemeClr val="bg1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6600">
                <a:cs typeface="+mn-ea"/>
                <a:sym typeface="+mn-lt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5154642" y="1651000"/>
            <a:ext cx="5732968" cy="4237846"/>
            <a:chOff x="5154642" y="1651000"/>
            <a:chExt cx="5732968" cy="4237846"/>
          </a:xfrm>
        </p:grpSpPr>
        <p:sp>
          <p:nvSpPr>
            <p:cNvPr id="34" name="矩形 33"/>
            <p:cNvSpPr/>
            <p:nvPr/>
          </p:nvSpPr>
          <p:spPr>
            <a:xfrm rot="19800000">
              <a:off x="5154642" y="2965893"/>
              <a:ext cx="4795933" cy="2922953"/>
            </a:xfrm>
            <a:prstGeom prst="rect">
              <a:avLst/>
            </a:prstGeom>
            <a:gradFill flip="none" rotWithShape="0">
              <a:gsLst>
                <a:gs pos="0">
                  <a:schemeClr val="tx1">
                    <a:lumMod val="50000"/>
                    <a:lumOff val="50000"/>
                  </a:schemeClr>
                </a:gs>
                <a:gs pos="63000">
                  <a:schemeClr val="bg1">
                    <a:lumMod val="95000"/>
                    <a:alpha val="0"/>
                  </a:schemeClr>
                </a:gs>
              </a:gsLst>
              <a:lin ang="9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0" name="等腰三角形 39"/>
            <p:cNvSpPr/>
            <p:nvPr/>
          </p:nvSpPr>
          <p:spPr>
            <a:xfrm>
              <a:off x="6732426" y="1651000"/>
              <a:ext cx="4155184" cy="3093782"/>
            </a:xfrm>
            <a:prstGeom prst="triangle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6600">
                <a:cs typeface="+mn-ea"/>
                <a:sym typeface="+mn-lt"/>
              </a:endParaRPr>
            </a:p>
          </p:txBody>
        </p:sp>
      </p:grpSp>
      <p:sp>
        <p:nvSpPr>
          <p:cNvPr id="22" name="文本框 21"/>
          <p:cNvSpPr txBox="1"/>
          <p:nvPr/>
        </p:nvSpPr>
        <p:spPr>
          <a:xfrm>
            <a:off x="2288110" y="1405681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背景介绍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7996782" y="2746925"/>
            <a:ext cx="17379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5400" noProof="0">
                <a:solidFill>
                  <a:schemeClr val="bg1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目 录</a:t>
            </a:r>
            <a:endParaRPr kumimoji="0" lang="zh-CN" altLang="en-US" sz="5400" b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1524315" y="1363733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i="1">
                <a:gradFill>
                  <a:gsLst>
                    <a:gs pos="0">
                      <a:srgbClr val="575757"/>
                    </a:gs>
                    <a:gs pos="53000">
                      <a:srgbClr val="737373"/>
                    </a:gs>
                    <a:gs pos="100000">
                      <a:srgbClr val="7E7E7E"/>
                    </a:gs>
                  </a:gsLst>
                  <a:lin ang="18900000" scaled="1"/>
                </a:gradFill>
                <a:cs typeface="+mn-ea"/>
                <a:sym typeface="+mn-lt"/>
              </a:rPr>
              <a:t>1</a:t>
            </a:r>
            <a:endParaRPr lang="zh-CN" altLang="en-US" sz="3600" i="1">
              <a:gradFill>
                <a:gsLst>
                  <a:gs pos="0">
                    <a:srgbClr val="575757"/>
                  </a:gs>
                  <a:gs pos="53000">
                    <a:srgbClr val="737373"/>
                  </a:gs>
                  <a:gs pos="100000">
                    <a:srgbClr val="7E7E7E"/>
                  </a:gs>
                </a:gsLst>
                <a:lin ang="18900000" scaled="1"/>
              </a:gradFill>
              <a:cs typeface="+mn-ea"/>
              <a:sym typeface="+mn-lt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1524315" y="2492787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i="1">
                <a:solidFill>
                  <a:schemeClr val="bg1"/>
                </a:solidFill>
                <a:cs typeface="+mn-ea"/>
                <a:sym typeface="+mn-lt"/>
              </a:rPr>
              <a:t>2</a:t>
            </a:r>
            <a:endParaRPr lang="zh-CN" altLang="en-US" sz="3600" i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1524315" y="3621841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i="1">
                <a:gradFill>
                  <a:gsLst>
                    <a:gs pos="0">
                      <a:srgbClr val="575757"/>
                    </a:gs>
                    <a:gs pos="53000">
                      <a:srgbClr val="737373"/>
                    </a:gs>
                    <a:gs pos="100000">
                      <a:srgbClr val="7E7E7E"/>
                    </a:gs>
                  </a:gsLst>
                  <a:lin ang="18900000" scaled="1"/>
                </a:gradFill>
                <a:cs typeface="+mn-ea"/>
                <a:sym typeface="+mn-lt"/>
              </a:rPr>
              <a:t>3</a:t>
            </a:r>
            <a:endParaRPr lang="zh-CN" altLang="en-US" sz="3600" i="1">
              <a:gradFill>
                <a:gsLst>
                  <a:gs pos="0">
                    <a:srgbClr val="575757"/>
                  </a:gs>
                  <a:gs pos="53000">
                    <a:srgbClr val="737373"/>
                  </a:gs>
                  <a:gs pos="100000">
                    <a:srgbClr val="7E7E7E"/>
                  </a:gs>
                </a:gsLst>
                <a:lin ang="18900000" scaled="1"/>
              </a:gradFill>
              <a:cs typeface="+mn-ea"/>
              <a:sym typeface="+mn-lt"/>
            </a:endParaRPr>
          </a:p>
        </p:txBody>
      </p:sp>
      <p:sp>
        <p:nvSpPr>
          <p:cNvPr id="53" name="文本框 52"/>
          <p:cNvSpPr txBox="1"/>
          <p:nvPr/>
        </p:nvSpPr>
        <p:spPr>
          <a:xfrm>
            <a:off x="1524315" y="4750895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i="1">
                <a:solidFill>
                  <a:schemeClr val="bg1"/>
                </a:solidFill>
                <a:cs typeface="+mn-ea"/>
                <a:sym typeface="+mn-lt"/>
              </a:rPr>
              <a:t>4</a:t>
            </a:r>
            <a:endParaRPr lang="zh-CN" altLang="en-US" sz="3600" i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54" name="灯片编号占位符 5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B4EB7-59F5-46E3-8EC8-7F802E479894}" type="slidenum">
              <a:rPr lang="zh-CN" altLang="en-US" smtClean="0">
                <a:latin typeface="+mn-lt"/>
                <a:ea typeface="+mn-ea"/>
                <a:cs typeface="+mn-ea"/>
                <a:sym typeface="+mn-lt"/>
              </a:rPr>
              <a:t>3</a:t>
            </a:fld>
            <a:endParaRPr lang="zh-CN" altLang="en-US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386795" y="3767817"/>
            <a:ext cx="610318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知识梳理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371745" y="2565303"/>
            <a:ext cx="610318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文本梳理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2463547" y="4963141"/>
            <a:ext cx="610318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归纳总结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  <p:bldP spid="51" grpId="0"/>
      <p:bldP spid="52" grpId="0"/>
      <p:bldP spid="5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5925625" y="3003665"/>
            <a:ext cx="2646879" cy="830997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背景介绍</a:t>
            </a:r>
            <a:endParaRPr kumimoji="0" lang="zh-CN" altLang="en-US" sz="48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-238993" y="1671838"/>
            <a:ext cx="5732968" cy="4237846"/>
            <a:chOff x="5154642" y="1651000"/>
            <a:chExt cx="5732968" cy="4237846"/>
          </a:xfrm>
        </p:grpSpPr>
        <p:sp>
          <p:nvSpPr>
            <p:cNvPr id="11" name="矩形 10"/>
            <p:cNvSpPr/>
            <p:nvPr/>
          </p:nvSpPr>
          <p:spPr>
            <a:xfrm rot="19800000">
              <a:off x="5154642" y="2965893"/>
              <a:ext cx="4795933" cy="2922953"/>
            </a:xfrm>
            <a:prstGeom prst="rect">
              <a:avLst/>
            </a:prstGeom>
            <a:gradFill flip="none" rotWithShape="0">
              <a:gsLst>
                <a:gs pos="0">
                  <a:schemeClr val="tx1">
                    <a:lumMod val="50000"/>
                    <a:lumOff val="50000"/>
                  </a:schemeClr>
                </a:gs>
                <a:gs pos="63000">
                  <a:schemeClr val="bg1">
                    <a:lumMod val="95000"/>
                    <a:alpha val="0"/>
                  </a:schemeClr>
                </a:gs>
              </a:gsLst>
              <a:lin ang="9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等腰三角形 11"/>
            <p:cNvSpPr/>
            <p:nvPr/>
          </p:nvSpPr>
          <p:spPr>
            <a:xfrm>
              <a:off x="6732426" y="1651000"/>
              <a:ext cx="4155184" cy="3093782"/>
            </a:xfrm>
            <a:prstGeom prst="triangle">
              <a:avLst/>
            </a:prstGeom>
            <a:solidFill>
              <a:schemeClr val="bg1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6600">
                <a:cs typeface="+mn-ea"/>
                <a:sym typeface="+mn-lt"/>
              </a:endParaRPr>
            </a:p>
          </p:txBody>
        </p:sp>
      </p:grpSp>
      <p:sp>
        <p:nvSpPr>
          <p:cNvPr id="14" name="文本框 13"/>
          <p:cNvSpPr txBox="1"/>
          <p:nvPr/>
        </p:nvSpPr>
        <p:spPr>
          <a:xfrm>
            <a:off x="2386646" y="2602583"/>
            <a:ext cx="2112843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1500" b="0" u="none" strike="noStrike" kern="1200" cap="none" spc="0" normalizeH="0" baseline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01</a:t>
            </a:r>
            <a:endParaRPr kumimoji="0" lang="zh-CN" altLang="en-US" sz="8000" b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2000">
        <p15:prstTrans prst="crush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文本框 46"/>
          <p:cNvSpPr txBox="1"/>
          <p:nvPr/>
        </p:nvSpPr>
        <p:spPr>
          <a:xfrm>
            <a:off x="50842" y="84042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背景介绍</a:t>
            </a:r>
            <a:endParaRPr lang="zh-CN" altLang="en-US" sz="3200">
              <a:solidFill>
                <a:schemeClr val="tx1">
                  <a:lumMod val="75000"/>
                  <a:lumOff val="25000"/>
                </a:schemeClr>
              </a:solidFill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BB4EB7-59F5-46E3-8EC8-7F802E479894}" type="slidenum">
              <a:rPr lang="zh-CN" altLang="en-US" smtClean="0">
                <a:latin typeface="+mn-lt"/>
                <a:ea typeface="+mn-ea"/>
                <a:cs typeface="+mn-ea"/>
                <a:sym typeface="+mn-lt"/>
              </a:rPr>
              <a:t>5</a:t>
            </a:fld>
            <a:endParaRPr lang="zh-CN" altLang="en-US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49" name="Google Shape;1569;p43"/>
          <p:cNvSpPr txBox="1"/>
          <p:nvPr/>
        </p:nvSpPr>
        <p:spPr>
          <a:xfrm>
            <a:off x="2032857" y="938336"/>
            <a:ext cx="9078949" cy="112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《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实践是检验真理的唯一标准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》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是一篇深刻体现马克思主义认识论基本原理的文章，这篇文章发表于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1978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年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5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月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11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日的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《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光明日报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》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头版。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5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月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12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日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《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人民日报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》《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解放军报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》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等中央和其他地方报纸争相转载，当时报纸是重要的舆论阵地，文章一经发表就在社会各界引起了强烈反响和极大关注。此后全国范围内掀起了一场关于真理标准问题的大讨论。</a:t>
            </a:r>
            <a:endParaRPr lang="zh-CN" altLang="en-US" sz="3200">
              <a:solidFill>
                <a:schemeClr val="tx1">
                  <a:lumMod val="75000"/>
                  <a:lumOff val="25000"/>
                </a:schemeClr>
              </a:solidFill>
              <a:latin typeface="华文新魏" panose="02010800040101010101" pitchFamily="2" charset="-122"/>
              <a:ea typeface="华文新魏" panose="02010800040101010101" pitchFamily="2" charset="-122"/>
              <a:cs typeface="+mn-ea"/>
              <a:sym typeface="+mn-lt"/>
            </a:endParaRPr>
          </a:p>
          <a:p>
            <a:pPr>
              <a:lnSpc>
                <a:spcPct val="120000"/>
              </a:lnSpc>
            </a:pP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  <a:p>
            <a:pPr algn="ctr" defTabSz="1219200">
              <a:buClr>
                <a:srgbClr val="000000"/>
              </a:buClr>
            </a:pPr>
            <a:endParaRPr sz="1600" kern="0">
              <a:solidFill>
                <a:srgbClr val="FFFFFF"/>
              </a:solidFill>
              <a:cs typeface="+mn-ea"/>
              <a:sym typeface="+mn-lt"/>
            </a:endParaRPr>
          </a:p>
        </p:txBody>
      </p:sp>
    </p:spTree>
    <p:custDataLst>
      <p:tags r:id="rId3"/>
    </p:custDataLst>
  </p:cSld>
  <p:clrMapOvr>
    <a:masterClrMapping/>
  </p:clrMapOvr>
  <p:transition spd="slow">
    <p:push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文本框 46"/>
          <p:cNvSpPr txBox="1"/>
          <p:nvPr/>
        </p:nvSpPr>
        <p:spPr>
          <a:xfrm>
            <a:off x="50842" y="84042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背景介绍</a:t>
            </a:r>
            <a:endParaRPr lang="zh-CN" altLang="en-US" sz="3200">
              <a:solidFill>
                <a:schemeClr val="tx1">
                  <a:lumMod val="75000"/>
                  <a:lumOff val="25000"/>
                </a:schemeClr>
              </a:solidFill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BB4EB7-59F5-46E3-8EC8-7F802E479894}" type="slidenum">
              <a:rPr lang="zh-CN" altLang="en-US" smtClean="0">
                <a:latin typeface="+mn-lt"/>
                <a:ea typeface="+mn-ea"/>
                <a:cs typeface="+mn-ea"/>
                <a:sym typeface="+mn-lt"/>
              </a:rPr>
              <a:t>6</a:t>
            </a:fld>
            <a:endParaRPr lang="zh-CN" altLang="en-US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49" name="Google Shape;1569;p43"/>
          <p:cNvSpPr txBox="1"/>
          <p:nvPr/>
        </p:nvSpPr>
        <p:spPr>
          <a:xfrm>
            <a:off x="2032857" y="938336"/>
            <a:ext cx="9078949" cy="112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这篇文章推动了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20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世纪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70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年代末党和国家的重大转变，它揭开了思想解放运动的序幕，为十一届三中全会的胜利召开提供了理论准备，为改革开放这一新的伟大革命确立了思想起点。</a:t>
            </a:r>
            <a:endParaRPr sz="1600" kern="0">
              <a:solidFill>
                <a:srgbClr val="FFFFFF"/>
              </a:solidFill>
              <a:cs typeface="+mn-ea"/>
              <a:sym typeface="+mn-lt"/>
            </a:endParaRPr>
          </a:p>
        </p:txBody>
      </p:sp>
    </p:spTree>
    <p:custDataLst>
      <p:tags r:id="rId3"/>
    </p:custDataLst>
  </p:cSld>
  <p:clrMapOvr>
    <a:masterClrMapping/>
  </p:clrMapOvr>
  <p:transition spd="slow">
    <p:push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文本框 46"/>
          <p:cNvSpPr txBox="1"/>
          <p:nvPr/>
        </p:nvSpPr>
        <p:spPr>
          <a:xfrm>
            <a:off x="50842" y="84042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背景介绍</a:t>
            </a:r>
            <a:endParaRPr lang="zh-CN" altLang="en-US" sz="3200">
              <a:solidFill>
                <a:schemeClr val="tx1">
                  <a:lumMod val="75000"/>
                  <a:lumOff val="25000"/>
                </a:schemeClr>
              </a:solidFill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BB4EB7-59F5-46E3-8EC8-7F802E479894}" type="slidenum">
              <a:rPr lang="zh-CN" altLang="en-US" smtClean="0">
                <a:latin typeface="+mn-lt"/>
                <a:ea typeface="+mn-ea"/>
                <a:cs typeface="+mn-ea"/>
                <a:sym typeface="+mn-lt"/>
              </a:rPr>
              <a:t>7</a:t>
            </a:fld>
            <a:endParaRPr lang="zh-CN" altLang="en-US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49" name="Google Shape;1569;p43"/>
          <p:cNvSpPr txBox="1"/>
          <p:nvPr/>
        </p:nvSpPr>
        <p:spPr>
          <a:xfrm>
            <a:off x="493487" y="938336"/>
            <a:ext cx="11350170" cy="112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本文的主要作者是胡福明，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1935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年生，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1955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年就读于北京大学新闻专业，第二年进入中国人民大学哲学研究班学习，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1966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年毕业后到南京大学哲学系执教，因此他不是一般的新闻评论员，而是一位哲学工作者，在对时代发展问题把握的时候，他有自己的独特性。</a:t>
            </a:r>
            <a:endParaRPr lang="zh-CN" altLang="en-US" sz="3200">
              <a:solidFill>
                <a:schemeClr val="tx1">
                  <a:lumMod val="75000"/>
                  <a:lumOff val="25000"/>
                </a:schemeClr>
              </a:solidFill>
              <a:latin typeface="华文新魏" panose="02010800040101010101" pitchFamily="2" charset="-122"/>
              <a:ea typeface="华文新魏" panose="02010800040101010101" pitchFamily="2" charset="-122"/>
              <a:cs typeface="+mn-ea"/>
              <a:sym typeface="+mn-lt"/>
            </a:endParaRPr>
          </a:p>
          <a:p>
            <a:pPr>
              <a:lnSpc>
                <a:spcPct val="120000"/>
              </a:lnSpc>
            </a:pP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哲学家运用反思批判的眼光，透过事物的表象解除种种虚假伪装、掩饰和扭曲所造成的对事实本身所导致的遮蔽，从而引导人们回到事情本身，并因此推动人们采取合理的行动，以达到改变世界的目的。这是哲学区别于其他学科的重要体现。</a:t>
            </a:r>
            <a:endParaRPr sz="1600" kern="0">
              <a:solidFill>
                <a:srgbClr val="FFFFFF"/>
              </a:solidFill>
              <a:cs typeface="+mn-ea"/>
              <a:sym typeface="+mn-lt"/>
            </a:endParaRPr>
          </a:p>
        </p:txBody>
      </p:sp>
    </p:spTree>
    <p:custDataLst>
      <p:tags r:id="rId3"/>
    </p:custDataLst>
  </p:cSld>
  <p:clrMapOvr>
    <a:masterClrMapping/>
  </p:clrMapOvr>
  <p:transition spd="slow">
    <p:push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5925628" y="3003665"/>
            <a:ext cx="2646878" cy="830997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文本梳理</a:t>
            </a:r>
            <a:endParaRPr kumimoji="0" lang="zh-CN" altLang="en-US" sz="48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-238993" y="1671838"/>
            <a:ext cx="5732968" cy="4237846"/>
            <a:chOff x="5154642" y="1651000"/>
            <a:chExt cx="5732968" cy="4237846"/>
          </a:xfrm>
        </p:grpSpPr>
        <p:sp>
          <p:nvSpPr>
            <p:cNvPr id="11" name="矩形 10"/>
            <p:cNvSpPr/>
            <p:nvPr/>
          </p:nvSpPr>
          <p:spPr>
            <a:xfrm rot="19800000">
              <a:off x="5154642" y="2965893"/>
              <a:ext cx="4795933" cy="2922953"/>
            </a:xfrm>
            <a:prstGeom prst="rect">
              <a:avLst/>
            </a:prstGeom>
            <a:gradFill flip="none" rotWithShape="0">
              <a:gsLst>
                <a:gs pos="0">
                  <a:schemeClr val="tx1">
                    <a:lumMod val="50000"/>
                    <a:lumOff val="50000"/>
                  </a:schemeClr>
                </a:gs>
                <a:gs pos="63000">
                  <a:schemeClr val="bg1">
                    <a:lumMod val="95000"/>
                    <a:alpha val="0"/>
                  </a:schemeClr>
                </a:gs>
              </a:gsLst>
              <a:lin ang="9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等腰三角形 11"/>
            <p:cNvSpPr/>
            <p:nvPr/>
          </p:nvSpPr>
          <p:spPr>
            <a:xfrm>
              <a:off x="6732426" y="1651000"/>
              <a:ext cx="4155184" cy="3093782"/>
            </a:xfrm>
            <a:prstGeom prst="triangle">
              <a:avLst/>
            </a:prstGeom>
            <a:solidFill>
              <a:schemeClr val="bg1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6600">
                <a:cs typeface="+mn-ea"/>
                <a:sym typeface="+mn-lt"/>
              </a:endParaRPr>
            </a:p>
          </p:txBody>
        </p:sp>
      </p:grpSp>
      <p:sp>
        <p:nvSpPr>
          <p:cNvPr id="14" name="文本框 13"/>
          <p:cNvSpPr txBox="1"/>
          <p:nvPr/>
        </p:nvSpPr>
        <p:spPr>
          <a:xfrm>
            <a:off x="2386646" y="2602583"/>
            <a:ext cx="2112843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1500" b="0" u="none" strike="noStrike" kern="1200" cap="none" spc="0" normalizeH="0" baseline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02</a:t>
            </a:r>
            <a:endParaRPr kumimoji="0" lang="zh-CN" altLang="en-US" sz="8000" b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2000">
        <p15:prstTrans prst="crush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文本框 46"/>
          <p:cNvSpPr txBox="1"/>
          <p:nvPr/>
        </p:nvSpPr>
        <p:spPr>
          <a:xfrm>
            <a:off x="2" y="44703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文本梳理</a:t>
            </a:r>
            <a:endParaRPr lang="zh-CN" altLang="en-US" sz="3200">
              <a:solidFill>
                <a:schemeClr val="tx1">
                  <a:lumMod val="75000"/>
                  <a:lumOff val="25000"/>
                </a:schemeClr>
              </a:solidFill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BB4EB7-59F5-46E3-8EC8-7F802E479894}" type="slidenum">
              <a:rPr lang="zh-CN" altLang="en-US" smtClean="0">
                <a:latin typeface="+mn-lt"/>
                <a:ea typeface="+mn-ea"/>
                <a:cs typeface="+mn-ea"/>
                <a:sym typeface="+mn-lt"/>
              </a:rPr>
              <a:t>9</a:t>
            </a:fld>
            <a:endParaRPr lang="zh-CN" altLang="en-US"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04" t="17990" r="16442" b="17883"/>
          <a:stretch>
            <a:fillRect/>
          </a:stretch>
        </p:blipFill>
        <p:spPr bwMode="auto">
          <a:xfrm>
            <a:off x="3947885" y="136525"/>
            <a:ext cx="4659085" cy="6246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4"/>
    </p:custDataLst>
  </p:cSld>
  <p:clrMapOvr>
    <a:masterClrMapping/>
  </p:clrMapOvr>
  <p:transition spd="slow">
    <p:push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文本框 46"/>
          <p:cNvSpPr txBox="1"/>
          <p:nvPr/>
        </p:nvSpPr>
        <p:spPr>
          <a:xfrm>
            <a:off x="2" y="44703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文本梳理</a:t>
            </a:r>
            <a:endParaRPr lang="zh-CN" altLang="en-US" sz="3200">
              <a:solidFill>
                <a:schemeClr val="tx1">
                  <a:lumMod val="75000"/>
                  <a:lumOff val="25000"/>
                </a:schemeClr>
              </a:solidFill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BB4EB7-59F5-46E3-8EC8-7F802E479894}" type="slidenum">
              <a:rPr lang="zh-CN" altLang="en-US" smtClean="0">
                <a:latin typeface="+mn-lt"/>
                <a:ea typeface="+mn-ea"/>
                <a:cs typeface="+mn-ea"/>
                <a:sym typeface="+mn-lt"/>
              </a:rPr>
              <a:t>10</a:t>
            </a:fld>
            <a:endParaRPr lang="zh-CN" altLang="en-US"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364"/>
          <a:stretch>
            <a:fillRect/>
          </a:stretch>
        </p:blipFill>
        <p:spPr bwMode="auto">
          <a:xfrm>
            <a:off x="1072696" y="1197088"/>
            <a:ext cx="9629384" cy="3911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4"/>
    </p:custDataLst>
  </p:cSld>
  <p:clrMapOvr>
    <a:masterClrMapping/>
  </p:clrMapOvr>
  <p:transition spd="slow">
    <p:push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文本框 46"/>
          <p:cNvSpPr txBox="1"/>
          <p:nvPr/>
        </p:nvSpPr>
        <p:spPr>
          <a:xfrm>
            <a:off x="2" y="44703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n-ea"/>
                <a:sym typeface="+mn-lt"/>
              </a:rPr>
              <a:t>文本梳理</a:t>
            </a:r>
            <a:endParaRPr lang="zh-CN" altLang="en-US" sz="3200">
              <a:solidFill>
                <a:schemeClr val="tx1">
                  <a:lumMod val="75000"/>
                  <a:lumOff val="25000"/>
                </a:schemeClr>
              </a:solidFill>
              <a:latin typeface="华文行楷" panose="02010800040101010101" pitchFamily="2" charset="-122"/>
              <a:ea typeface="华文行楷" panose="02010800040101010101" pitchFamily="2" charset="-122"/>
              <a:cs typeface="+mn-ea"/>
              <a:sym typeface="+mn-lt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BB4EB7-59F5-46E3-8EC8-7F802E479894}" type="slidenum">
              <a:rPr lang="zh-CN" altLang="en-US" smtClean="0">
                <a:latin typeface="+mn-lt"/>
                <a:ea typeface="+mn-ea"/>
                <a:cs typeface="+mn-ea"/>
                <a:sym typeface="+mn-lt"/>
              </a:rPr>
              <a:t>11</a:t>
            </a:fld>
            <a:endParaRPr lang="zh-CN" altLang="en-US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49" name="Google Shape;1569;p43"/>
          <p:cNvSpPr txBox="1"/>
          <p:nvPr/>
        </p:nvSpPr>
        <p:spPr>
          <a:xfrm>
            <a:off x="304801" y="938336"/>
            <a:ext cx="11422742" cy="112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导语部分：点明意图，写作动因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——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揭批“四人帮”，肃清流毒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,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拨乱反正</a:t>
            </a:r>
            <a:endParaRPr lang="zh-CN" altLang="en-US" sz="3200">
              <a:solidFill>
                <a:schemeClr val="tx1">
                  <a:lumMod val="75000"/>
                  <a:lumOff val="25000"/>
                </a:schemeClr>
              </a:solidFill>
              <a:latin typeface="华文新魏" panose="02010800040101010101" pitchFamily="2" charset="-122"/>
              <a:ea typeface="华文新魏" panose="02010800040101010101" pitchFamily="2" charset="-122"/>
              <a:cs typeface="+mn-ea"/>
              <a:sym typeface="+mn-lt"/>
            </a:endParaRPr>
          </a:p>
          <a:p>
            <a:pPr>
              <a:lnSpc>
                <a:spcPct val="120000"/>
              </a:lnSpc>
            </a:pP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第一部分：理论推导，阐明观点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——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检验真理的标准只能是社会实践</a:t>
            </a:r>
            <a:endParaRPr lang="zh-CN" altLang="en-US" sz="3200">
              <a:solidFill>
                <a:schemeClr val="tx1">
                  <a:lumMod val="75000"/>
                  <a:lumOff val="25000"/>
                </a:schemeClr>
              </a:solidFill>
              <a:latin typeface="华文新魏" panose="02010800040101010101" pitchFamily="2" charset="-122"/>
              <a:ea typeface="华文新魏" panose="02010800040101010101" pitchFamily="2" charset="-122"/>
              <a:cs typeface="+mn-ea"/>
              <a:sym typeface="+mn-lt"/>
            </a:endParaRPr>
          </a:p>
          <a:p>
            <a:pPr>
              <a:lnSpc>
                <a:spcPct val="120000"/>
              </a:lnSpc>
            </a:pP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第二部分：明确原则，强化论证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——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理论与实践的统一，是马克思主义的一个最基本的原则</a:t>
            </a:r>
            <a:endParaRPr lang="zh-CN" altLang="en-US" sz="3200">
              <a:solidFill>
                <a:schemeClr val="tx1">
                  <a:lumMod val="75000"/>
                  <a:lumOff val="25000"/>
                </a:schemeClr>
              </a:solidFill>
              <a:latin typeface="华文新魏" panose="02010800040101010101" pitchFamily="2" charset="-122"/>
              <a:ea typeface="华文新魏" panose="02010800040101010101" pitchFamily="2" charset="-122"/>
              <a:cs typeface="+mn-ea"/>
              <a:sym typeface="+mn-lt"/>
            </a:endParaRPr>
          </a:p>
          <a:p>
            <a:pPr>
              <a:lnSpc>
                <a:spcPct val="120000"/>
              </a:lnSpc>
            </a:pP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第三部分：典型事例，深化论证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——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革命导师是坚持用实践检验真理的榜样</a:t>
            </a:r>
            <a:endParaRPr lang="zh-CN" altLang="en-US" sz="3200">
              <a:solidFill>
                <a:schemeClr val="tx1">
                  <a:lumMod val="75000"/>
                  <a:lumOff val="25000"/>
                </a:schemeClr>
              </a:solidFill>
              <a:latin typeface="华文新魏" panose="02010800040101010101" pitchFamily="2" charset="-122"/>
              <a:ea typeface="华文新魏" panose="02010800040101010101" pitchFamily="2" charset="-122"/>
              <a:cs typeface="+mn-ea"/>
              <a:sym typeface="+mn-lt"/>
            </a:endParaRPr>
          </a:p>
          <a:p>
            <a:pPr>
              <a:lnSpc>
                <a:spcPct val="120000"/>
              </a:lnSpc>
            </a:pP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第四部分：给出结论，强调意图</a:t>
            </a:r>
            <a:r>
              <a:rPr lang="en-US" altLang="zh-CN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——</a:t>
            </a:r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任何理论都要不断接受实践的检验</a:t>
            </a:r>
            <a:endParaRPr lang="zh-CN" altLang="en-US" sz="1600" kern="0">
              <a:solidFill>
                <a:srgbClr val="FFFFFF"/>
              </a:solidFill>
              <a:cs typeface="+mn-ea"/>
              <a:sym typeface="+mn-lt"/>
            </a:endParaRPr>
          </a:p>
        </p:txBody>
      </p:sp>
    </p:spTree>
    <p:custDataLst>
      <p:tags r:id="rId3"/>
    </p:custDataLst>
  </p:cSld>
  <p:clrMapOvr>
    <a:masterClrMapping/>
  </p:clrMapOvr>
  <p:transition spd="slow">
    <p:push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https://d.book118.com/938124047064006023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ISLIDE.DIAGRAM" val="dd3ea5f3-7b7c-4da4-a83a-eea34d9427f5"/>
</p:tagLst>
</file>

<file path=ppt/tags/tag64.xml><?xml version="1.0" encoding="utf-8"?>
<p:tagLst xmlns:p="http://schemas.openxmlformats.org/presentationml/2006/main">
  <p:tag name="ISLIDE.DIAGRAM" val="a2aedc46-d399-4532-887b-63b24683f8cf"/>
</p:tagLst>
</file>

<file path=ppt/tags/tag65.xml><?xml version="1.0" encoding="utf-8"?>
<p:tagLst xmlns:p="http://schemas.openxmlformats.org/presentationml/2006/main">
  <p:tag name="ISLIDE.DIAGRAM" val="a2aedc46-d399-4532-887b-63b24683f8cf"/>
</p:tagLst>
</file>

<file path=ppt/tags/tag66.xml><?xml version="1.0" encoding="utf-8"?>
<p:tagLst xmlns:p="http://schemas.openxmlformats.org/presentationml/2006/main">
  <p:tag name="ISLIDE.DIAGRAM" val="a2aedc46-d399-4532-887b-63b24683f8cf"/>
</p:tagLst>
</file>

<file path=ppt/tags/tag67.xml><?xml version="1.0" encoding="utf-8"?>
<p:tagLst xmlns:p="http://schemas.openxmlformats.org/presentationml/2006/main">
  <p:tag name="ISLIDE.DIAGRAM" val="a2aedc46-d399-4532-887b-63b24683f8cf"/>
</p:tagLst>
</file>

<file path=ppt/tags/tag68.xml><?xml version="1.0" encoding="utf-8"?>
<p:tagLst xmlns:p="http://schemas.openxmlformats.org/presentationml/2006/main">
  <p:tag name="ISLIDE.DIAGRAM" val="a2aedc46-d399-4532-887b-63b24683f8cf"/>
</p:tagLst>
</file>

<file path=ppt/tags/tag69.xml><?xml version="1.0" encoding="utf-8"?>
<p:tagLst xmlns:p="http://schemas.openxmlformats.org/presentationml/2006/main">
  <p:tag name="ISLIDE.DIAGRAM" val="a2aedc46-d399-4532-887b-63b24683f8cf"/>
</p:tagLst>
</file>

<file path=ppt/tags/tag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华文行楷</vt:lpstr>
      <vt:lpstr>Agency FB</vt:lpstr>
      <vt:lpstr>Calibri Light</vt:lpstr>
      <vt:lpstr>华文新魏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2024-08-30T02:04:06.184</cp:lastPrinted>
  <dcterms:created xsi:type="dcterms:W3CDTF">2024-08-29T18:04:06Z</dcterms:created>
  <dcterms:modified xsi:type="dcterms:W3CDTF">2024-08-29T18:04:08Z</dcterms:modified>
</cp:coreProperties>
</file>