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7320B6-9208-47C7-B178-2B87221960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C44485-44ED-4C3E-A373-11E3775D5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8E79AA-16BA-4B63-AC10-5FFE15C936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03FA77-B894-4322-8167-AD0DEA03F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5B2E11-AEFE-4CD6-87FA-0B745F3C6B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B1C273-7956-431C-A735-8EFA7BE303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E16372-EF49-451D-907E-DAA81EF6E9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B373A3-7C44-4643-8C1B-664078256E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CCE992-A9CA-4B65-97F5-E7F88F1C63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9BF883-B41A-472E-97A8-450DD4FF6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529739-92B5-47D6-86C6-5908E96274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12407106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营养需求实训班：培养孕妇与乳母饮食习惯</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2024-02-02</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孕妇营养需求与饮食调整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乳母营养需求与哺乳技巧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孕妇与乳母日常饮食管理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孕妇与乳母心理健康与饮食关系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实训班总结与展望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201" r="3320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59" r="3245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随着生活水平的提高，人们对营养健康的关注度日益增加，特别是孕妇与乳母这一特殊群体。</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通过实训班的形式，帮助孕妇与乳母了解自身营养需求，掌握科学饮食方法，促进母婴健康。</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孕妇在怀孕期间，需要额外的营养来满足胎儿的生长发育需求，如蛋白质、钙、铁、叶酸等。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乳母在哺乳期间，需要摄入足够的营养来维持乳汁分泌，保证宝宝的健康成长，如能量、蛋白质、脂肪、维生素等。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孕妇与乳母营养需求重要性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乳母营养需求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孕妇营养需求</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提高孕妇与乳母的营养知识水平，培养良好的饮食习惯，降低孕期和哺乳期营养相关疾病的发生风险。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预期成果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学员能够掌握基本的营养知识，了解孕期和哺乳期的特殊营养需求，学会制定科学的饮食计划，提高自我保健能力。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实训班目标与预期成果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孕妇营养需求与饮食调整</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281" b="228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6122" r="612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236" b="123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孕妇生理特点及营养需求</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孕妇生理变化</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孕期孕妇的生理会发生一系列变化，包括内分泌、代谢、消化等系统的改变，这些变化会影响孕妇的营养需求。</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营养需求增加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孕妇在孕期需要额外的能量、蛋白质、脂肪、维生素和矿物质等营养素来满足胎儿的生长发育需要和自身生理变化的需求。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关键营养素</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孕期特别关注叶酸、铁、钙、锌、碘等关键营养素的摄入，这些营养素对胎儿的神经系统发育、骨骼发育等具有重要作用。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均衡饮食</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多样化食物</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适量增加能量摄入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控制体重增长</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孕期饮食原则与建议</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孕妇应保持均衡的饮食，摄入适量的碳水化合物、蛋白质、脂肪、维生素和矿物质等营养素。</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孕妇在孕中晚期应适量增加能量摄入，以满足胎儿生长发育和自身需要。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建议孕妇食用多种食物，以获得全面的营养，包括谷类、薯类、蔬菜、水果、肉类、豆类、奶类等。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孕妇在孕期应合理控制体重增长，避免过度肥胖或增长不足。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94842" y="1967629"/>
            <a:ext cx="2842964" cy="1134645"/>
          </a:xfrm>
          <a:custGeom>
            <a:rect l="l" t="t" r="r" b="b"/>
            <a:pathLst>
              <a:path w="7144" h="3558">
                <a:moveTo>
                  <a:pt x="5639" y="0"/>
                </a:moveTo>
                <a:lnTo>
                  <a:pt x="0" y="0"/>
                </a:lnTo>
                <a:lnTo>
                  <a:pt x="1475" y="1792"/>
                </a:lnTo>
                <a:lnTo>
                  <a:pt x="0" y="3557"/>
                </a:lnTo>
                <a:lnTo>
                  <a:pt x="5669" y="3557"/>
                </a:lnTo>
                <a:lnTo>
                  <a:pt x="7143" y="1792"/>
                </a:lnTo>
                <a:lnTo>
                  <a:pt x="5639" y="0"/>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457274" y="1967629"/>
            <a:ext cx="2842964" cy="1134645"/>
          </a:xfrm>
          <a:custGeom>
            <a:rect l="l" t="t" r="r" b="b"/>
            <a:pathLst>
              <a:path w="7144" h="3558">
                <a:moveTo>
                  <a:pt x="5668" y="0"/>
                </a:moveTo>
                <a:lnTo>
                  <a:pt x="0" y="0"/>
                </a:lnTo>
                <a:lnTo>
                  <a:pt x="1475" y="1792"/>
                </a:lnTo>
                <a:lnTo>
                  <a:pt x="0" y="3557"/>
                </a:lnTo>
                <a:lnTo>
                  <a:pt x="5668" y="3557"/>
                </a:lnTo>
                <a:lnTo>
                  <a:pt x="7143" y="1792"/>
                </a:lnTo>
                <a:lnTo>
                  <a:pt x="5668" y="0"/>
                </a:lnTo>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19706" y="1973979"/>
            <a:ext cx="2840846" cy="1134645"/>
          </a:xfrm>
          <a:custGeom>
            <a:rect l="l" t="t" r="r" b="b"/>
            <a:pathLst>
              <a:path w="7144" h="3558">
                <a:moveTo>
                  <a:pt x="5639" y="0"/>
                </a:moveTo>
                <a:lnTo>
                  <a:pt x="0" y="0"/>
                </a:lnTo>
                <a:lnTo>
                  <a:pt x="1475" y="1792"/>
                </a:lnTo>
                <a:lnTo>
                  <a:pt x="0" y="3557"/>
                </a:lnTo>
                <a:lnTo>
                  <a:pt x="5669" y="3557"/>
                </a:lnTo>
                <a:lnTo>
                  <a:pt x="7143" y="1792"/>
                </a:lnTo>
                <a:lnTo>
                  <a:pt x="5639" y="0"/>
                </a:lnTo>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8184257" y="1967629"/>
            <a:ext cx="2840846" cy="1134645"/>
          </a:xfrm>
          <a:custGeom>
            <a:rect l="l" t="t" r="r" b="b"/>
            <a:pathLst>
              <a:path w="7144" h="3558">
                <a:moveTo>
                  <a:pt x="5668" y="0"/>
                </a:moveTo>
                <a:lnTo>
                  <a:pt x="0" y="0"/>
                </a:lnTo>
                <a:lnTo>
                  <a:pt x="1475" y="1792"/>
                </a:lnTo>
                <a:lnTo>
                  <a:pt x="0" y="3557"/>
                </a:lnTo>
                <a:lnTo>
                  <a:pt x="5668" y="3557"/>
                </a:lnTo>
                <a:lnTo>
                  <a:pt x="7143" y="1792"/>
                </a:lnTo>
                <a:lnTo>
                  <a:pt x="5668" y="0"/>
                </a:lnTo>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63357" y="2221654"/>
            <a:ext cx="611778" cy="541920"/>
          </a:xfrm>
          <a:custGeom>
            <a:rect l="l" t="t" r="r" b="b"/>
            <a:pathLst>
              <a:path w="461" h="409">
                <a:moveTo>
                  <a:pt x="451" y="213"/>
                </a:moveTo>
                <a:lnTo>
                  <a:pt x="451" y="213"/>
                </a:lnTo>
                <a:cubicBezTo>
                  <a:pt x="247" y="17"/>
                  <a:pt x="247" y="17"/>
                  <a:pt x="247" y="17"/>
                </a:cubicBezTo>
                <a:cubicBezTo>
                  <a:pt x="238" y="0"/>
                  <a:pt x="221" y="0"/>
                  <a:pt x="212" y="17"/>
                </a:cubicBezTo>
                <a:cubicBezTo>
                  <a:pt x="9" y="213"/>
                  <a:pt x="9" y="213"/>
                  <a:pt x="9" y="213"/>
                </a:cubicBezTo>
                <a:cubicBezTo>
                  <a:pt x="0" y="221"/>
                  <a:pt x="9" y="230"/>
                  <a:pt x="18" y="230"/>
                </a:cubicBezTo>
                <a:cubicBezTo>
                  <a:pt x="62" y="230"/>
                  <a:pt x="62" y="230"/>
                  <a:pt x="62" y="230"/>
                </a:cubicBezTo>
                <a:cubicBezTo>
                  <a:pt x="62" y="390"/>
                  <a:pt x="62" y="390"/>
                  <a:pt x="62" y="390"/>
                </a:cubicBezTo>
                <a:cubicBezTo>
                  <a:pt x="62" y="399"/>
                  <a:pt x="62" y="408"/>
                  <a:pt x="79" y="408"/>
                </a:cubicBezTo>
                <a:cubicBezTo>
                  <a:pt x="177" y="408"/>
                  <a:pt x="177" y="408"/>
                  <a:pt x="177" y="408"/>
                </a:cubicBezTo>
                <a:cubicBezTo>
                  <a:pt x="177" y="248"/>
                  <a:pt x="177" y="248"/>
                  <a:pt x="177" y="248"/>
                </a:cubicBezTo>
                <a:cubicBezTo>
                  <a:pt x="283" y="248"/>
                  <a:pt x="283" y="248"/>
                  <a:pt x="283" y="248"/>
                </a:cubicBezTo>
                <a:cubicBezTo>
                  <a:pt x="283" y="408"/>
                  <a:pt x="283" y="408"/>
                  <a:pt x="283" y="408"/>
                </a:cubicBezTo>
                <a:cubicBezTo>
                  <a:pt x="381" y="408"/>
                  <a:pt x="381" y="408"/>
                  <a:pt x="381" y="408"/>
                </a:cubicBezTo>
                <a:cubicBezTo>
                  <a:pt x="398" y="408"/>
                  <a:pt x="398" y="399"/>
                  <a:pt x="398" y="390"/>
                </a:cubicBezTo>
                <a:cubicBezTo>
                  <a:pt x="398" y="230"/>
                  <a:pt x="398" y="230"/>
                  <a:pt x="398" y="230"/>
                </a:cubicBezTo>
                <a:cubicBezTo>
                  <a:pt x="443" y="230"/>
                  <a:pt x="443" y="230"/>
                  <a:pt x="443" y="230"/>
                </a:cubicBezTo>
                <a:cubicBezTo>
                  <a:pt x="451" y="230"/>
                  <a:pt x="460" y="221"/>
                  <a:pt x="451" y="213"/>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29517" y="2253406"/>
            <a:ext cx="514400" cy="556739"/>
          </a:xfrm>
          <a:custGeom>
            <a:rect l="l" t="t" r="r" b="b"/>
            <a:pathLst>
              <a:path w="426" h="462">
                <a:moveTo>
                  <a:pt x="327" y="186"/>
                </a:moveTo>
                <a:lnTo>
                  <a:pt x="327" y="186"/>
                </a:lnTo>
                <a:cubicBezTo>
                  <a:pt x="274" y="63"/>
                  <a:pt x="238" y="18"/>
                  <a:pt x="150" y="18"/>
                </a:cubicBezTo>
                <a:cubicBezTo>
                  <a:pt x="114" y="18"/>
                  <a:pt x="123" y="0"/>
                  <a:pt x="97" y="10"/>
                </a:cubicBezTo>
                <a:cubicBezTo>
                  <a:pt x="70" y="18"/>
                  <a:pt x="97" y="27"/>
                  <a:pt x="70" y="54"/>
                </a:cubicBezTo>
                <a:cubicBezTo>
                  <a:pt x="0" y="107"/>
                  <a:pt x="8" y="169"/>
                  <a:pt x="35" y="293"/>
                </a:cubicBezTo>
                <a:cubicBezTo>
                  <a:pt x="53" y="346"/>
                  <a:pt x="8" y="354"/>
                  <a:pt x="26" y="408"/>
                </a:cubicBezTo>
                <a:cubicBezTo>
                  <a:pt x="35" y="444"/>
                  <a:pt x="141" y="461"/>
                  <a:pt x="248" y="417"/>
                </a:cubicBezTo>
                <a:cubicBezTo>
                  <a:pt x="354" y="382"/>
                  <a:pt x="425" y="301"/>
                  <a:pt x="407" y="266"/>
                </a:cubicBezTo>
                <a:cubicBezTo>
                  <a:pt x="389" y="213"/>
                  <a:pt x="354" y="239"/>
                  <a:pt x="327" y="186"/>
                </a:cubicBezTo>
                <a:close/>
                <a:moveTo>
                  <a:pt x="238" y="391"/>
                </a:moveTo>
                <a:lnTo>
                  <a:pt x="238" y="391"/>
                </a:lnTo>
                <a:cubicBezTo>
                  <a:pt x="141" y="426"/>
                  <a:pt x="61" y="399"/>
                  <a:pt x="53" y="391"/>
                </a:cubicBezTo>
                <a:cubicBezTo>
                  <a:pt x="53" y="382"/>
                  <a:pt x="88" y="319"/>
                  <a:pt x="194" y="284"/>
                </a:cubicBezTo>
                <a:cubicBezTo>
                  <a:pt x="310" y="239"/>
                  <a:pt x="372" y="257"/>
                  <a:pt x="372" y="275"/>
                </a:cubicBezTo>
                <a:cubicBezTo>
                  <a:pt x="380" y="284"/>
                  <a:pt x="336" y="354"/>
                  <a:pt x="238" y="391"/>
                </a:cubicBezTo>
                <a:close/>
                <a:moveTo>
                  <a:pt x="203" y="301"/>
                </a:moveTo>
                <a:lnTo>
                  <a:pt x="203" y="301"/>
                </a:lnTo>
                <a:cubicBezTo>
                  <a:pt x="150" y="319"/>
                  <a:pt x="123" y="337"/>
                  <a:pt x="97" y="363"/>
                </a:cubicBezTo>
                <a:cubicBezTo>
                  <a:pt x="114" y="373"/>
                  <a:pt x="141" y="382"/>
                  <a:pt x="167" y="363"/>
                </a:cubicBezTo>
                <a:cubicBezTo>
                  <a:pt x="212" y="354"/>
                  <a:pt x="230" y="319"/>
                  <a:pt x="221" y="293"/>
                </a:cubicBezTo>
                <a:lnTo>
                  <a:pt x="221" y="293"/>
                </a:lnTo>
                <a:cubicBezTo>
                  <a:pt x="221" y="293"/>
                  <a:pt x="212" y="301"/>
                  <a:pt x="203" y="301"/>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67053" y="2274575"/>
            <a:ext cx="535570" cy="535570"/>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297732" y="2329614"/>
            <a:ext cx="544036" cy="419141"/>
          </a:xfrm>
          <a:custGeom>
            <a:rect l="l" t="t" r="r" b="b"/>
            <a:pathLst>
              <a:path w="497" h="382">
                <a:moveTo>
                  <a:pt x="80" y="248"/>
                </a:moveTo>
                <a:lnTo>
                  <a:pt x="80" y="248"/>
                </a:lnTo>
                <a:cubicBezTo>
                  <a:pt x="97" y="293"/>
                  <a:pt x="106" y="311"/>
                  <a:pt x="159" y="328"/>
                </a:cubicBezTo>
                <a:cubicBezTo>
                  <a:pt x="203" y="355"/>
                  <a:pt x="230" y="381"/>
                  <a:pt x="248" y="381"/>
                </a:cubicBezTo>
                <a:cubicBezTo>
                  <a:pt x="266" y="381"/>
                  <a:pt x="293" y="355"/>
                  <a:pt x="337" y="337"/>
                </a:cubicBezTo>
                <a:cubicBezTo>
                  <a:pt x="390" y="311"/>
                  <a:pt x="372" y="311"/>
                  <a:pt x="390" y="258"/>
                </a:cubicBezTo>
                <a:cubicBezTo>
                  <a:pt x="248" y="328"/>
                  <a:pt x="248" y="328"/>
                  <a:pt x="248" y="328"/>
                </a:cubicBezTo>
                <a:lnTo>
                  <a:pt x="80" y="248"/>
                </a:lnTo>
                <a:close/>
                <a:moveTo>
                  <a:pt x="487" y="124"/>
                </a:moveTo>
                <a:lnTo>
                  <a:pt x="487" y="124"/>
                </a:lnTo>
                <a:cubicBezTo>
                  <a:pt x="274" y="9"/>
                  <a:pt x="274" y="9"/>
                  <a:pt x="274" y="9"/>
                </a:cubicBezTo>
                <a:cubicBezTo>
                  <a:pt x="266" y="0"/>
                  <a:pt x="239" y="0"/>
                  <a:pt x="221" y="9"/>
                </a:cubicBezTo>
                <a:cubicBezTo>
                  <a:pt x="9" y="124"/>
                  <a:pt x="9" y="124"/>
                  <a:pt x="9" y="124"/>
                </a:cubicBezTo>
                <a:cubicBezTo>
                  <a:pt x="0" y="133"/>
                  <a:pt x="0" y="142"/>
                  <a:pt x="9" y="160"/>
                </a:cubicBezTo>
                <a:cubicBezTo>
                  <a:pt x="221" y="275"/>
                  <a:pt x="221" y="275"/>
                  <a:pt x="221" y="275"/>
                </a:cubicBezTo>
                <a:cubicBezTo>
                  <a:pt x="239" y="284"/>
                  <a:pt x="266" y="284"/>
                  <a:pt x="274" y="275"/>
                </a:cubicBezTo>
                <a:cubicBezTo>
                  <a:pt x="408" y="195"/>
                  <a:pt x="408" y="195"/>
                  <a:pt x="408" y="195"/>
                </a:cubicBezTo>
                <a:cubicBezTo>
                  <a:pt x="266" y="160"/>
                  <a:pt x="266" y="160"/>
                  <a:pt x="266" y="160"/>
                </a:cubicBezTo>
                <a:cubicBezTo>
                  <a:pt x="257" y="160"/>
                  <a:pt x="257" y="168"/>
                  <a:pt x="248" y="168"/>
                </a:cubicBezTo>
                <a:cubicBezTo>
                  <a:pt x="221" y="168"/>
                  <a:pt x="203" y="151"/>
                  <a:pt x="203" y="133"/>
                </a:cubicBezTo>
                <a:cubicBezTo>
                  <a:pt x="203" y="124"/>
                  <a:pt x="221" y="107"/>
                  <a:pt x="248" y="107"/>
                </a:cubicBezTo>
                <a:cubicBezTo>
                  <a:pt x="266" y="107"/>
                  <a:pt x="284" y="115"/>
                  <a:pt x="293" y="124"/>
                </a:cubicBezTo>
                <a:cubicBezTo>
                  <a:pt x="443" y="177"/>
                  <a:pt x="443" y="177"/>
                  <a:pt x="443" y="177"/>
                </a:cubicBezTo>
                <a:cubicBezTo>
                  <a:pt x="487" y="160"/>
                  <a:pt x="487" y="160"/>
                  <a:pt x="487" y="160"/>
                </a:cubicBezTo>
                <a:cubicBezTo>
                  <a:pt x="496" y="142"/>
                  <a:pt x="496" y="133"/>
                  <a:pt x="487" y="124"/>
                </a:cubicBezTo>
                <a:close/>
                <a:moveTo>
                  <a:pt x="425" y="346"/>
                </a:moveTo>
                <a:lnTo>
                  <a:pt x="425" y="346"/>
                </a:lnTo>
                <a:cubicBezTo>
                  <a:pt x="416" y="355"/>
                  <a:pt x="452" y="364"/>
                  <a:pt x="461" y="337"/>
                </a:cubicBezTo>
                <a:cubicBezTo>
                  <a:pt x="469" y="213"/>
                  <a:pt x="443" y="177"/>
                  <a:pt x="443" y="177"/>
                </a:cubicBezTo>
                <a:cubicBezTo>
                  <a:pt x="408" y="195"/>
                  <a:pt x="408" y="195"/>
                  <a:pt x="408" y="195"/>
                </a:cubicBezTo>
                <a:cubicBezTo>
                  <a:pt x="408" y="195"/>
                  <a:pt x="443" y="222"/>
                  <a:pt x="425" y="34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220369" y="3246735"/>
            <a:ext cx="20859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孕期贫血</a:t>
            </a:r>
          </a:p>
        </p:txBody>
      </p:sp>
      <p:sp>
        <p:nvSpPr>
          <p:cNvPr id="11" name="TextBox 11"/>
          <p:cNvSpPr txBox="1"/>
          <p:nvPr/>
        </p:nvSpPr>
        <p:spPr>
          <a:xfrm>
            <a:off x="3686529" y="3246735"/>
            <a:ext cx="20859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钙摄入不足</a:t>
            </a:r>
          </a:p>
        </p:txBody>
      </p:sp>
      <p:sp>
        <p:nvSpPr>
          <p:cNvPr id="12" name="TextBox 12"/>
          <p:cNvSpPr txBox="1"/>
          <p:nvPr/>
        </p:nvSpPr>
        <p:spPr>
          <a:xfrm>
            <a:off x="6098282" y="3246735"/>
            <a:ext cx="20859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妊娠期糖尿病</a:t>
            </a:r>
          </a:p>
        </p:txBody>
      </p:sp>
      <p:sp>
        <p:nvSpPr>
          <p:cNvPr id="13" name="TextBox 13"/>
          <p:cNvSpPr txBox="1"/>
          <p:nvPr/>
        </p:nvSpPr>
        <p:spPr>
          <a:xfrm>
            <a:off x="8526763" y="3246735"/>
            <a:ext cx="20859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妊娠期高血压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孕期常见营养问题及解决方案</a:t>
              </a:r>
            </a:p>
          </p:txBody>
        </p:sp>
      </p:grpSp>
      <p:sp>
        <p:nvSpPr>
          <p:cNvPr id="36" name="TextBox 36"/>
          <p:cNvSpPr txBox="1"/>
          <p:nvPr/>
        </p:nvSpPr>
        <p:spPr>
          <a:xfrm>
            <a:off x="1220369" y="3694410"/>
            <a:ext cx="2085975" cy="18478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孕期贫血是常见问题，孕妇应增加富含铁的食物摄入，如红肉、动物肝脏等，同时补充维生素C促进铁吸收。</a:t>
            </a:r>
          </a:p>
        </p:txBody>
      </p:sp>
      <p:sp>
        <p:nvSpPr>
          <p:cNvPr id="37" name="TextBox 37"/>
          <p:cNvSpPr txBox="1"/>
          <p:nvPr/>
        </p:nvSpPr>
        <p:spPr>
          <a:xfrm>
            <a:off x="3686529" y="3694410"/>
            <a:ext cx="2085975" cy="18478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孕妇在孕期应增加富含钙的食物摄入，如奶类、豆类、小鱼虾等，同时适量晒太阳促进钙吸收。</a:t>
            </a:r>
          </a:p>
        </p:txBody>
      </p:sp>
      <p:sp>
        <p:nvSpPr>
          <p:cNvPr id="38" name="TextBox 38"/>
          <p:cNvSpPr txBox="1"/>
          <p:nvPr/>
        </p:nvSpPr>
        <p:spPr>
          <a:xfrm>
            <a:off x="6098282" y="3694410"/>
            <a:ext cx="2085975" cy="18478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孕妇在孕期应控制碳水化合物的摄入量，选择低GI值的食物，避免高糖、高脂、高盐的食物。</a:t>
            </a:r>
          </a:p>
        </p:txBody>
      </p:sp>
      <p:sp>
        <p:nvSpPr>
          <p:cNvPr id="39" name="TextBox 39"/>
          <p:cNvSpPr txBox="1"/>
          <p:nvPr/>
        </p:nvSpPr>
        <p:spPr>
          <a:xfrm>
            <a:off x="8526763" y="3694410"/>
            <a:ext cx="2085975" cy="18478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孕妇在孕期应控制盐的摄入量，同时增加富含钾、镁等微量元素的食物摄入。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孕妇在孕早期出现严重的孕吐反应，导致营养摄入不足。经过专业营养师的指导，该孕妇成功调整了饮食，选择易消化、营养丰富的食物，如瘦肉粥、蒸蛋羹等，同时补充了复合维生素和矿物质补充剂，有效缓解了孕吐反应并保证了营养摄入。</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孕妇在孕中期被诊断为妊娠期糖尿病。在专业营养师的指导下，该孕妇制定了个性化的饮食计划，控制了碳水化合物的摄入量并选择低GI值的食物。同时增加了富含膳食纤维的食物摄入并保持了适量的运动。经过调整饮食和生活方式后该孕妇的血糖水平得到了有效控制并顺利度过了孕期。</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孕妇在孕晚期出现了贫血症状。经过专业营养师的评估和指导该孕妇增加了富含铁的食物摄入并补充了适量的铁剂。同时该孕妇还注重了食物的搭配和烹调方式提高了铁的吸收利用率。经过一段时间的调整后该孕妇的贫血症状得到了明显改善并保证了胎儿的健康发育。</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案例一</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案例二</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案例三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实训案例分享：成功调整孕期饮食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乳母营养需求与哺乳技巧</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乳母生理特点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哺乳期母亲需要分泌乳汁，对能量、蛋白质、钙、铁等营养素的需求增加。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营养需求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为满足乳母自身恢复和乳汁分泌的需要，应保证充足的能量摄入，增加优质蛋白质、钙、铁、维生素A等营养素的摄入。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乳母生理特点及营养需求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458" r="1445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均衡饮食，食物多样化，保证充足的能量和营养素摄入。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饮食原则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多吃富含优质蛋白质的食物，如瘦肉、鱼、蛋、奶等；增加钙的摄入，如多喝牛奶、吃豆类等；保证铁的充足摄入，多吃红肉、动物肝脏等；多吃新鲜蔬菜和水果，以补充维生素和矿物质。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饮食建议</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哺乳期饮食原则与建议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哺乳期常见营养问题及解决方案</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营养问题</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能量摄入不足、营养素缺乏或过剩等。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解决方案</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根据乳母实际情况制定个性化的饮食计划，调整食物种类和摄入量；定期进行营养评估和咨询，及时发现和解决营养问题。</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https://d.book118.com/938124071062006036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2024-09-15T18:58:48.300</cp:lastPrinted>
  <dcterms:created xsi:type="dcterms:W3CDTF">2024-09-15T10:58:48Z</dcterms:created>
  <dcterms:modified xsi:type="dcterms:W3CDTF">2024-09-15T10:58:50Z</dcterms:modified>
</cp:coreProperties>
</file>