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TCGCEC+MS-UIGothic"/>
      <p:regular r:id="rId19"/>
    </p:embeddedFont>
    <p:embeddedFont>
      <p:font typeface="RPGNWP+NTWSCN+MicrosoftYaHei"/>
      <p:regular r:id="rId20"/>
    </p:embeddedFont>
    <p:embeddedFont>
      <p:font typeface="NMFSFD+GQOTCE+ArialMT"/>
      <p:regular r:id="rId21"/>
    </p:embeddedFont>
    <p:embeddedFont>
      <p:font typeface="KTSETJ+DHRNED+MicrosoftYaHei-Bold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B80C27-37EB-4D07-99FC-9E250D17B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917C83-C271-4F13-8860-26AEF4BF5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2E6D2-69D2-44BC-B48B-DBC4EABDF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153D20-3C19-441E-A0CB-3B8FC0436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FF81BD-3595-47FB-9DBE-833B11528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1EC82F-3B67-4CBC-B825-D4EF0D2D2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4E90F9-8009-432B-A01D-F4C4C134A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D1E903-A9F8-4BB6-B093-D5A5B3848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11959B-0FB4-4776-8E1C-56F7D180A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1DFE0-8B71-40F3-84B4-4B7296D78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5012F-4047-4890-97B7-3F38BE69F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2510500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843404" y="1412394"/>
            <a:ext cx="9821671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3">
                <a:solidFill>
                  <a:srgbClr val="EB554D"/>
                </a:solidFill>
                <a:latin typeface="TCGCEC+MS-UIGothic"/>
                <a:cs typeface="TCGCEC+MS-UIGothic"/>
              </a:rPr>
              <a:t>肺癌患者</a:t>
            </a:r>
            <a:r>
              <a:rPr sz="5150" spc="25">
                <a:solidFill>
                  <a:srgbClr val="EB554D"/>
                </a:solidFill>
                <a:latin typeface="SimSun"/>
                <a:cs typeface="SimSun"/>
              </a:rPr>
              <a:t>围术</a:t>
            </a:r>
            <a:r>
              <a:rPr sz="5150" spc="25">
                <a:solidFill>
                  <a:srgbClr val="EB554D"/>
                </a:solidFill>
                <a:latin typeface="TCGCEC+MS-UIGothic"/>
                <a:cs typeface="TCGCEC+MS-UIGothic"/>
              </a:rPr>
              <a:t>期</a:t>
            </a:r>
            <a:r>
              <a:rPr sz="5150" spc="25">
                <a:solidFill>
                  <a:srgbClr val="EB554D"/>
                </a:solidFill>
                <a:latin typeface="SimSun"/>
                <a:cs typeface="SimSun"/>
              </a:rPr>
              <a:t>处</a:t>
            </a:r>
            <a:r>
              <a:rPr sz="5150" spc="25">
                <a:solidFill>
                  <a:srgbClr val="EB554D"/>
                </a:solidFill>
                <a:latin typeface="TCGCEC+MS-UIGothic"/>
                <a:cs typeface="TCGCEC+MS-UIGothic"/>
              </a:rPr>
              <a:t>理新</a:t>
            </a:r>
            <a:r>
              <a:rPr sz="5150" spc="20">
                <a:solidFill>
                  <a:srgbClr val="EB554D"/>
                </a:solidFill>
                <a:latin typeface="SimSun"/>
                <a:cs typeface="SimSun"/>
              </a:rPr>
              <a:t>进</a:t>
            </a:r>
            <a:r>
              <a:rPr sz="5150" spc="25">
                <a:solidFill>
                  <a:srgbClr val="EB554D"/>
                </a:solidFill>
                <a:latin typeface="TCGCEC+MS-UIGothic"/>
                <a:cs typeface="TCGCEC+MS-UIGothic"/>
              </a:rPr>
              <a:t>展</a:t>
            </a:r>
            <a:r>
              <a:rPr sz="5150">
                <a:solidFill>
                  <a:srgbClr val="EB554D"/>
                </a:solidFill>
                <a:latin typeface="SimSun"/>
                <a:cs typeface="SimSun"/>
              </a:rPr>
              <a:t>讲</a:t>
            </a:r>
          </a:p>
          <a:p>
            <a:pPr marL="3286125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EB554D"/>
                </a:solidFill>
                <a:latin typeface="SimSun"/>
                <a:cs typeface="SimSun"/>
              </a:rPr>
              <a:t>诉课</a:t>
            </a:r>
            <a:r>
              <a:rPr sz="5150">
                <a:solidFill>
                  <a:srgbClr val="EB554D"/>
                </a:solidFill>
                <a:latin typeface="TCGCEC+MS-UIGothic"/>
                <a:cs typeface="TCGCEC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362065" y="971498"/>
            <a:ext cx="3990718" cy="1468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741"/>
              </a:lnSpc>
              <a:spcBef>
                <a:spcPct val="0"/>
              </a:spcBef>
              <a:spcAft>
                <a:spcPct val="0"/>
              </a:spcAft>
            </a:pPr>
            <a:r>
              <a:rPr sz="4550" spc="15">
                <a:solidFill>
                  <a:srgbClr val="EB554D"/>
                </a:solidFill>
                <a:latin typeface="RPGNWP+NTWSCN+MicrosoftYaHei"/>
                <a:cs typeface="RPGNWP+NTWSCN+MicrosoftYaHei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2041080"/>
            <a:ext cx="4089341" cy="7834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NMFSFD+GQOTCE+ArialMT"/>
                <a:cs typeface="NMFSFD+GQOTCE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TCGCEC+MS-UIGothic"/>
                <a:cs typeface="TCGCEC+MS-UIGothic"/>
              </a:rPr>
              <a:t>肺癌患者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围术</a:t>
            </a:r>
            <a:r>
              <a:rPr sz="2400">
                <a:solidFill>
                  <a:srgbClr val="EB554D"/>
                </a:solidFill>
                <a:latin typeface="TCGCEC+MS-UIGothic"/>
                <a:cs typeface="TCGCEC+MS-UIGothic"/>
              </a:rPr>
              <a:t>期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EB554D"/>
                </a:solidFill>
                <a:latin typeface="TCGCEC+MS-UIGothic"/>
                <a:cs typeface="TCGCEC+MS-UIGothic"/>
              </a:rPr>
              <a:t>理概述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198234" y="2646870"/>
            <a:ext cx="4790382" cy="13891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NMFSFD+GQOTCE+ArialMT"/>
                <a:cs typeface="NMFSFD+GQOTCE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TCGCEC+MS-UIGothic"/>
                <a:cs typeface="TCGCEC+MS-UIGothic"/>
              </a:rPr>
              <a:t>肺癌患者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围术</a:t>
            </a:r>
            <a:r>
              <a:rPr sz="2400">
                <a:solidFill>
                  <a:srgbClr val="EB554D"/>
                </a:solidFill>
                <a:latin typeface="TCGCEC+MS-UIGothic"/>
                <a:cs typeface="TCGCEC+MS-UIGothic"/>
              </a:rPr>
              <a:t>期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EB554D"/>
                </a:solidFill>
                <a:latin typeface="TCGCEC+MS-UIGothic"/>
                <a:cs typeface="TCGCEC+MS-UIGothic"/>
              </a:rPr>
              <a:t>理的新技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2552"/>
              </a:lnSpc>
              <a:spcBef>
                <a:spcPts val="2167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NMFSFD+GQOTCE+ArialMT"/>
                <a:cs typeface="NMFSFD+GQOTCE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TCGCEC+MS-UIGothic"/>
                <a:cs typeface="TCGCEC+MS-UIGothic"/>
              </a:rPr>
              <a:t>肺癌患者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围术</a:t>
            </a:r>
            <a:r>
              <a:rPr sz="2400">
                <a:solidFill>
                  <a:srgbClr val="EB554D"/>
                </a:solidFill>
                <a:latin typeface="TCGCEC+MS-UIGothic"/>
                <a:cs typeface="TCGCEC+MS-UIGothic"/>
              </a:rPr>
              <a:t>期的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EB554D"/>
                </a:solidFill>
                <a:latin typeface="TCGCEC+MS-UIGothic"/>
                <a:cs typeface="TCGCEC+MS-UIGothic"/>
              </a:rPr>
              <a:t>理新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进</a:t>
            </a:r>
            <a:r>
              <a:rPr sz="2400">
                <a:solidFill>
                  <a:srgbClr val="EB554D"/>
                </a:solidFill>
                <a:latin typeface="TCGCEC+MS-UIGothic"/>
                <a:cs typeface="TCGCEC+MS-UIGothic"/>
              </a:rPr>
              <a:t>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3858450"/>
            <a:ext cx="4790382" cy="131110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NMFSFD+GQOTCE+ArialMT"/>
                <a:cs typeface="NMFSFD+GQOTCE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TCGCEC+MS-UIGothic"/>
                <a:cs typeface="TCGCEC+MS-UIGothic"/>
              </a:rPr>
              <a:t>肺癌患者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围术</a:t>
            </a:r>
            <a:r>
              <a:rPr sz="2400">
                <a:solidFill>
                  <a:srgbClr val="EB554D"/>
                </a:solidFill>
                <a:latin typeface="TCGCEC+MS-UIGothic"/>
                <a:cs typeface="TCGCEC+MS-UIGothic"/>
              </a:rPr>
              <a:t>期的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EB554D"/>
                </a:solidFill>
                <a:latin typeface="TCGCEC+MS-UIGothic"/>
                <a:cs typeface="TCGCEC+MS-UIGothic"/>
              </a:rPr>
              <a:t>物治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疗</a:t>
            </a:r>
            <a:r>
              <a:rPr sz="2400">
                <a:solidFill>
                  <a:srgbClr val="EB554D"/>
                </a:solidFill>
                <a:latin typeface="TCGCEC+MS-UIGothic"/>
                <a:cs typeface="TCGCEC+MS-UIGothic"/>
              </a:rPr>
              <a:t>新</a:t>
            </a:r>
          </a:p>
          <a:p>
            <a:pPr marL="203200" marR="0">
              <a:lnSpc>
                <a:spcPts val="2400"/>
              </a:lnSpc>
              <a:spcBef>
                <a:spcPts val="1920"/>
              </a:spcBef>
              <a:spcAft>
                <a:spcPct val="0"/>
              </a:spcAft>
            </a:pP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进</a:t>
            </a:r>
            <a:r>
              <a:rPr sz="2400">
                <a:solidFill>
                  <a:srgbClr val="EB554D"/>
                </a:solidFill>
                <a:latin typeface="TCGCEC+MS-UIGothic"/>
                <a:cs typeface="TCGCEC+MS-UIGothic"/>
              </a:rPr>
              <a:t>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5012880"/>
            <a:ext cx="4790382" cy="7833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NMFSFD+GQOTCE+ArialMT"/>
                <a:cs typeface="NMFSFD+GQOTCE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TCGCEC+MS-UIGothic"/>
                <a:cs typeface="TCGCEC+MS-UIGothic"/>
              </a:rPr>
              <a:t>肺癌患者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围术</a:t>
            </a:r>
            <a:r>
              <a:rPr sz="2400">
                <a:solidFill>
                  <a:srgbClr val="EB554D"/>
                </a:solidFill>
                <a:latin typeface="TCGCEC+MS-UIGothic"/>
                <a:cs typeface="TCGCEC+MS-UIGothic"/>
              </a:rPr>
              <a:t>期的康复新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进</a:t>
            </a:r>
            <a:r>
              <a:rPr sz="2400">
                <a:solidFill>
                  <a:srgbClr val="EB554D"/>
                </a:solidFill>
                <a:latin typeface="TCGCEC+MS-UIGothic"/>
                <a:cs typeface="TCGCEC+MS-UIGothic"/>
              </a:rPr>
              <a:t>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5618670"/>
            <a:ext cx="4790382" cy="7833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NMFSFD+GQOTCE+ArialMT"/>
                <a:cs typeface="NMFSFD+GQOTCE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TCGCEC+MS-UIGothic"/>
                <a:cs typeface="TCGCEC+MS-UIGothic"/>
              </a:rPr>
              <a:t>肺癌患者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围术</a:t>
            </a:r>
            <a:r>
              <a:rPr sz="2400">
                <a:solidFill>
                  <a:srgbClr val="EB554D"/>
                </a:solidFill>
                <a:latin typeface="TCGCEC+MS-UIGothic"/>
                <a:cs typeface="TCGCEC+MS-UIGothic"/>
              </a:rPr>
              <a:t>期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EB554D"/>
                </a:solidFill>
                <a:latin typeface="TCGCEC+MS-UIGothic"/>
                <a:cs typeface="TCGCEC+MS-UIGothic"/>
              </a:rPr>
              <a:t>理的未来展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401434" y="6167437"/>
            <a:ext cx="762000" cy="762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EB554D"/>
                </a:solidFill>
                <a:latin typeface="TCGCEC+MS-UIGothic"/>
                <a:cs typeface="TCGCEC+MS-UIGothic"/>
              </a:rPr>
              <a:t>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6584" y="2584325"/>
            <a:ext cx="1321213" cy="1226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15">
                <a:solidFill>
                  <a:srgbClr val="EB554D"/>
                </a:solidFill>
                <a:latin typeface="KTSETJ+DHRNED+MicrosoftYaHei-Bold"/>
                <a:cs typeface="KTSETJ+DHRNED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47795" y="5373739"/>
            <a:ext cx="4936504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5">
                <a:solidFill>
                  <a:srgbClr val="EB554D"/>
                </a:solidFill>
                <a:latin typeface="TCGCEC+MS-UIGothic"/>
                <a:cs typeface="TCGCEC+MS-UIGothic"/>
              </a:rPr>
              <a:t>肺癌患者</a:t>
            </a: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围术</a:t>
            </a:r>
            <a:r>
              <a:rPr sz="3050" spc="23">
                <a:solidFill>
                  <a:srgbClr val="EB554D"/>
                </a:solidFill>
                <a:latin typeface="TCGCEC+MS-UIGothic"/>
                <a:cs typeface="TCGCEC+MS-UIGothic"/>
              </a:rPr>
              <a:t>期</a:t>
            </a:r>
            <a:r>
              <a:rPr sz="3050" spc="27">
                <a:solidFill>
                  <a:srgbClr val="EB554D"/>
                </a:solidFill>
                <a:latin typeface="SimSun"/>
                <a:cs typeface="SimSun"/>
              </a:rPr>
              <a:t>处</a:t>
            </a:r>
            <a:r>
              <a:rPr sz="3050" spc="23">
                <a:solidFill>
                  <a:srgbClr val="EB554D"/>
                </a:solidFill>
                <a:latin typeface="TCGCEC+MS-UIGothic"/>
                <a:cs typeface="TCGCEC+MS-UIGothic"/>
              </a:rPr>
              <a:t>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TCGCEC+MS-UIGothic"/>
                <a:cs typeface="TCGCEC+MS-UIGothic"/>
              </a:rPr>
              <a:t>肺癌患者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围术</a:t>
            </a:r>
            <a:r>
              <a:rPr sz="3000">
                <a:solidFill>
                  <a:srgbClr val="EB554D"/>
                </a:solidFill>
                <a:latin typeface="TCGCEC+MS-UIGothic"/>
                <a:cs typeface="TCGCEC+MS-UIGothic"/>
              </a:rPr>
              <a:t>期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EB554D"/>
                </a:solidFill>
                <a:latin typeface="TCGCEC+MS-UIGothic"/>
                <a:cs typeface="TCGCEC+MS-UIGothic"/>
              </a:rPr>
              <a:t>理的重要性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29705" y="172773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TCGCEC+MS-UIGothic"/>
                <a:cs typeface="TCGCEC+MS-UIGothic"/>
              </a:rPr>
              <a:t>提高手</a:t>
            </a: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术</a:t>
            </a:r>
            <a:r>
              <a:rPr sz="2000" spc="25">
                <a:solidFill>
                  <a:srgbClr val="EB554D"/>
                </a:solidFill>
                <a:latin typeface="TCGCEC+MS-UIGothic"/>
                <a:cs typeface="TCGCEC+MS-UIGothic"/>
              </a:rPr>
              <a:t>成功率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29705" y="2207633"/>
            <a:ext cx="38697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正确的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围术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理有助于降低手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术风险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提高手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成功率。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29705" y="3077114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TCGCEC+MS-UIGothic"/>
                <a:cs typeface="TCGCEC+MS-UIGothic"/>
              </a:rPr>
              <a:t>减少并</a:t>
            </a: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EB554D"/>
                </a:solidFill>
                <a:latin typeface="TCGCEC+MS-UIGothic"/>
                <a:cs typeface="TCGCEC+MS-UIGothic"/>
              </a:rPr>
              <a:t>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529705" y="3470647"/>
            <a:ext cx="38697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合理的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围术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理，可以降低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后并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症的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生率。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29705" y="4376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TCGCEC+MS-UIGothic"/>
                <a:cs typeface="TCGCEC+MS-UIGothic"/>
              </a:rPr>
              <a:t>改善患者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预</a:t>
            </a:r>
            <a:r>
              <a:rPr sz="2000">
                <a:solidFill>
                  <a:srgbClr val="EB554D"/>
                </a:solidFill>
                <a:latin typeface="TCGCEC+MS-UIGothic"/>
                <a:cs typeface="TCGCEC+MS-UIGothic"/>
              </a:rPr>
              <a:t>后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29705" y="4804147"/>
            <a:ext cx="39433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有效的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围术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理有助于提高患者的生存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率和生活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TCGCEC+MS-UIGothic"/>
                <a:cs typeface="TCGCEC+MS-UIGothic"/>
              </a:rPr>
              <a:t>肺癌患者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围术</a:t>
            </a:r>
            <a:r>
              <a:rPr sz="3000">
                <a:solidFill>
                  <a:srgbClr val="EB554D"/>
                </a:solidFill>
                <a:latin typeface="TCGCEC+MS-UIGothic"/>
                <a:cs typeface="TCGCEC+MS-UIGothic"/>
              </a:rPr>
              <a:t>期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EB554D"/>
                </a:solidFill>
                <a:latin typeface="TCGCEC+MS-UIGothic"/>
                <a:cs typeface="TCGCEC+MS-UIGothic"/>
              </a:rPr>
              <a:t>理的基本原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52584" y="116893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TCGCEC+MS-UIGothic"/>
                <a:cs typeface="TCGCEC+MS-UIGothic"/>
              </a:rPr>
              <a:t>多学科</a:t>
            </a: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协</a:t>
            </a:r>
            <a:r>
              <a:rPr sz="2000">
                <a:solidFill>
                  <a:srgbClr val="EB554D"/>
                </a:solidFill>
                <a:latin typeface="TCGCEC+MS-UIGothic"/>
                <a:cs typeface="TCGCEC+MS-UIGothic"/>
              </a:rPr>
              <a:t>作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52205" y="1648197"/>
            <a:ext cx="2519362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涉及多个学科，如胸外科、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呼吸科、重症医学科等，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需多学科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作以提供最佳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围术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理。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5230" y="26497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TCGCEC+MS-UIGothic"/>
                <a:cs typeface="TCGCEC+MS-UIGothic"/>
              </a:rPr>
              <a:t>个体化</a:t>
            </a: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评</a:t>
            </a:r>
            <a:r>
              <a:rPr sz="2000">
                <a:solidFill>
                  <a:srgbClr val="EB554D"/>
                </a:solidFill>
                <a:latin typeface="TCGCEC+MS-UIGothic"/>
                <a:cs typeface="TCGCEC+MS-UIGothic"/>
              </a:rPr>
              <a:t>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00734" y="315822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根据患者的具体情况，制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0234" y="3501128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定个性化的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围术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理方案。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380855" y="412359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TCGCEC+MS-UIGothic"/>
                <a:cs typeface="TCGCEC+MS-UIGothic"/>
              </a:rPr>
              <a:t>全程管理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52205" y="4580628"/>
            <a:ext cx="25553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围术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前准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、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中管理到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后康复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行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全程管理。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5722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TCGCEC+MS-UIGothic"/>
                <a:cs typeface="TCGCEC+MS-UIGothic"/>
              </a:rPr>
              <a:t>肺癌患者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围术</a:t>
            </a:r>
            <a:r>
              <a:rPr sz="3000">
                <a:solidFill>
                  <a:srgbClr val="EB554D"/>
                </a:solidFill>
                <a:latin typeface="TCGCEC+MS-UIGothic"/>
                <a:cs typeface="TCGCEC+MS-UIGothic"/>
              </a:rPr>
              <a:t>期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EB554D"/>
                </a:solidFill>
                <a:latin typeface="TCGCEC+MS-UIGothic"/>
                <a:cs typeface="TCGCEC+MS-UIGothic"/>
              </a:rPr>
              <a:t>理的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EB554D"/>
                </a:solidFill>
                <a:latin typeface="TCGCEC+MS-UIGothic"/>
                <a:cs typeface="TCGCEC+MS-UIGothic"/>
              </a:rPr>
              <a:t>史与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EB554D"/>
                </a:solidFill>
                <a:latin typeface="TCGCEC+MS-UIGothic"/>
                <a:cs typeface="TCGCEC+MS-UIGothic"/>
              </a:rPr>
              <a:t>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200265" y="17277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历</a:t>
            </a:r>
            <a:r>
              <a:rPr sz="2000" spc="25">
                <a:solidFill>
                  <a:srgbClr val="EB554D"/>
                </a:solidFill>
                <a:latin typeface="TCGCEC+MS-UIGothic"/>
                <a:cs typeface="TCGCEC+MS-UIGothic"/>
              </a:rPr>
              <a:t>史回</a:t>
            </a:r>
            <a:r>
              <a:rPr sz="2000">
                <a:solidFill>
                  <a:srgbClr val="EB554D"/>
                </a:solidFill>
                <a:latin typeface="SimSun"/>
                <a:cs typeface="SimSun"/>
              </a:rPr>
              <a:t>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200265" y="2207633"/>
            <a:ext cx="38697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随着医学技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的不断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步，肺癌患者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理也在不断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展和完善。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0265" y="307711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TCGCEC+MS-UIGothic"/>
                <a:cs typeface="TCGCEC+MS-UIGothic"/>
              </a:rPr>
              <a:t>当前挑</a:t>
            </a:r>
            <a:r>
              <a:rPr sz="2000">
                <a:solidFill>
                  <a:srgbClr val="EB554D"/>
                </a:solidFill>
                <a:latin typeface="SimSun"/>
                <a:cs typeface="SimSun"/>
              </a:rPr>
              <a:t>战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200265" y="3470647"/>
            <a:ext cx="38697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如何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一步提高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围术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理的水平，降低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术风险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和并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症，是当前面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的挑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200265" y="4376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TCGCEC+MS-UIGothic"/>
                <a:cs typeface="TCGCEC+MS-UIGothic"/>
              </a:rPr>
              <a:t>未来展望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200265" y="4804147"/>
            <a:ext cx="38697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随着新技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用和研究的深入，肺癌患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围术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理的未来将更加美好。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6584" y="2584325"/>
            <a:ext cx="1321213" cy="1226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15">
                <a:solidFill>
                  <a:srgbClr val="EB554D"/>
                </a:solidFill>
                <a:latin typeface="KTSETJ+DHRNED+MicrosoftYaHei-Bold"/>
                <a:cs typeface="KTSETJ+DHRNED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57270" y="5373739"/>
            <a:ext cx="5834536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5">
                <a:solidFill>
                  <a:srgbClr val="EB554D"/>
                </a:solidFill>
                <a:latin typeface="TCGCEC+MS-UIGothic"/>
                <a:cs typeface="TCGCEC+MS-UIGothic"/>
              </a:rPr>
              <a:t>肺癌患者</a:t>
            </a: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围术</a:t>
            </a:r>
            <a:r>
              <a:rPr sz="3050" spc="23">
                <a:solidFill>
                  <a:srgbClr val="EB554D"/>
                </a:solidFill>
                <a:latin typeface="TCGCEC+MS-UIGothic"/>
                <a:cs typeface="TCGCEC+MS-UIGothic"/>
              </a:rPr>
              <a:t>期</a:t>
            </a:r>
            <a:r>
              <a:rPr sz="3050" spc="27">
                <a:solidFill>
                  <a:srgbClr val="EB554D"/>
                </a:solidFill>
                <a:latin typeface="SimSun"/>
                <a:cs typeface="SimSun"/>
              </a:rPr>
              <a:t>处</a:t>
            </a:r>
            <a:r>
              <a:rPr sz="3050" spc="23">
                <a:solidFill>
                  <a:srgbClr val="EB554D"/>
                </a:solidFill>
                <a:latin typeface="TCGCEC+MS-UIGothic"/>
                <a:cs typeface="TCGCEC+MS-UIGothic"/>
              </a:rPr>
              <a:t>理的新技</a:t>
            </a:r>
            <a:r>
              <a:rPr sz="3050">
                <a:solidFill>
                  <a:srgbClr val="EB554D"/>
                </a:solidFill>
                <a:latin typeface="SimSun"/>
                <a:cs typeface="SimSun"/>
              </a:rPr>
              <a:t>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TCGCEC+MS-UIGothic"/>
                <a:cs typeface="TCGCEC+MS-UIGothic"/>
              </a:rPr>
              <a:t>微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创</a:t>
            </a:r>
            <a:r>
              <a:rPr sz="3000">
                <a:solidFill>
                  <a:srgbClr val="EB554D"/>
                </a:solidFill>
                <a:latin typeface="TCGCEC+MS-UIGothic"/>
                <a:cs typeface="TCGCEC+MS-UIGothic"/>
              </a:rPr>
              <a:t>手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EB554D"/>
                </a:solidFill>
                <a:latin typeface="TCGCEC+MS-UIGothic"/>
                <a:cs typeface="TCGCEC+MS-UIGothic"/>
              </a:rPr>
              <a:t>技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TSETJ+DHRNED+MicrosoftYaHei-Bold"/>
                <a:cs typeface="KTSETJ+DHRNE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TSETJ+DHRNED+MicrosoftYaHei-Bold"/>
                <a:cs typeface="KTSETJ+DHRNED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TSETJ+DHRNED+MicrosoftYaHei-Bold"/>
                <a:cs typeface="KTSETJ+DHRNED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TCGCEC+MS-UIGothic"/>
                <a:cs typeface="TCGCEC+MS-UIGothic"/>
              </a:rPr>
              <a:t>胸腔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镜</a:t>
            </a:r>
            <a:r>
              <a:rPr sz="2000" spc="23">
                <a:solidFill>
                  <a:srgbClr val="EB554D"/>
                </a:solidFill>
                <a:latin typeface="TCGCEC+MS-UIGothic"/>
                <a:cs typeface="TCGCEC+MS-UIGothic"/>
              </a:rPr>
              <a:t>手</a:t>
            </a:r>
            <a:r>
              <a:rPr sz="2000">
                <a:solidFill>
                  <a:srgbClr val="EB554D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TCGCEC+MS-UIGothic"/>
                <a:cs typeface="TCGCEC+MS-UIGothic"/>
              </a:rPr>
              <a:t>机器人</a:t>
            </a: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辅</a:t>
            </a:r>
            <a:r>
              <a:rPr sz="2000" spc="25">
                <a:solidFill>
                  <a:srgbClr val="EB554D"/>
                </a:solidFill>
                <a:latin typeface="TCGCEC+MS-UIGothic"/>
                <a:cs typeface="TCGCEC+MS-UIGothic"/>
              </a:rPr>
              <a:t>助手</a:t>
            </a:r>
            <a:r>
              <a:rPr sz="2000">
                <a:solidFill>
                  <a:srgbClr val="EB554D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TCGCEC+MS-UIGothic"/>
                <a:cs typeface="TCGCEC+MS-UIGothic"/>
              </a:rPr>
              <a:t>肺段切除</a:t>
            </a:r>
            <a:r>
              <a:rPr sz="2000">
                <a:solidFill>
                  <a:srgbClr val="EB554D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在胸壁上打小孔，使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用胸腔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镜观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察并切除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瘤，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减少手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术创伤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后疼痛。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利用机器人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行精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的手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操作，提高手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精度和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减少出血。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早期肺癌，切除病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的肺段而非整个肺叶，保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留更多的肺功能。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TCGCEC+MS-UIGothic"/>
                <a:cs typeface="TCGCEC+MS-UIGothic"/>
              </a:rPr>
              <a:t>快速康复外科技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 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术</a:t>
            </a:r>
            <a:r>
              <a:rPr sz="2300" spc="25">
                <a:solidFill>
                  <a:srgbClr val="EB554D"/>
                </a:solidFill>
                <a:latin typeface="TCGCEC+MS-UIGothic"/>
                <a:cs typeface="TCGCEC+MS-UIGothic"/>
              </a:rPr>
              <a:t>前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评</a:t>
            </a:r>
            <a:r>
              <a:rPr sz="2300" spc="25">
                <a:solidFill>
                  <a:srgbClr val="EB554D"/>
                </a:solidFill>
                <a:latin typeface="TCGCEC+MS-UIGothic"/>
                <a:cs typeface="TCGCEC+MS-UIGothic"/>
              </a:rPr>
              <a:t>估与准</a:t>
            </a:r>
            <a:r>
              <a:rPr sz="2300">
                <a:solidFill>
                  <a:srgbClr val="EB554D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术</a:t>
            </a:r>
            <a:r>
              <a:rPr sz="2300" spc="25">
                <a:solidFill>
                  <a:srgbClr val="EB554D"/>
                </a:solidFill>
                <a:latin typeface="TCGCEC+MS-UIGothic"/>
                <a:cs typeface="TCGCEC+MS-UIGothic"/>
              </a:rPr>
              <a:t>中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优</a:t>
            </a:r>
            <a:r>
              <a:rPr sz="2300">
                <a:solidFill>
                  <a:srgbClr val="EB554D"/>
                </a:solidFill>
                <a:latin typeface="TCGCEC+MS-UIGothic"/>
                <a:cs typeface="TCGCEC+MS-UIGothic"/>
              </a:rPr>
              <a:t>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术</a:t>
            </a:r>
            <a:r>
              <a:rPr sz="2300" spc="25">
                <a:solidFill>
                  <a:srgbClr val="EB554D"/>
                </a:solidFill>
                <a:latin typeface="TCGCEC+MS-UIGothic"/>
                <a:cs typeface="TCGCEC+MS-UIGothic"/>
              </a:rPr>
              <a:t>后管理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多学科会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估患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者身体状况，制定个性化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方案。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采用微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，减少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术创伤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和出血，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缩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短手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术时间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疼痛控制、早期活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526780" y="4973058"/>
            <a:ext cx="27007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食，促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患者快速康复。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TCGCEC+MS-UIGothic"/>
                <a:cs typeface="TCGCEC+MS-UIGothic"/>
              </a:rPr>
              <a:t>精准医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EB554D"/>
                </a:solidFill>
                <a:latin typeface="TCGCEC+MS-UIGothic"/>
                <a:cs typeface="TCGCEC+MS-UIGothic"/>
              </a:rPr>
              <a:t>技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TCGCEC+MS-UIGothic"/>
                <a:cs typeface="TCGCEC+MS-UIGothic"/>
              </a:rPr>
              <a:t>基因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检测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2000" spc="25">
                <a:solidFill>
                  <a:srgbClr val="FFFDFD"/>
                </a:solidFill>
                <a:latin typeface="TCGCEC+MS-UIGothic"/>
                <a:cs typeface="TCGCEC+MS-UIGothic"/>
              </a:rPr>
              <a:t>后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2000">
                <a:solidFill>
                  <a:srgbClr val="FFFDFD"/>
                </a:solidFill>
                <a:latin typeface="TCGCEC+MS-UIGothic"/>
                <a:cs typeface="TCGCEC+MS-UIGothic"/>
              </a:rPr>
              <a:t>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CGCEC+MS-UIGothic"/>
                <a:cs typeface="TCGCEC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过检测</a:t>
            </a:r>
            <a:r>
              <a:rPr sz="1500">
                <a:solidFill>
                  <a:srgbClr val="FFFDFD"/>
                </a:solidFill>
                <a:latin typeface="TCGCEC+MS-UIGothic"/>
                <a:cs typeface="TCGCEC+MS-UIGothic"/>
              </a:rPr>
              <a:t>肺癌相关基因突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TCGCEC+MS-UIGothic"/>
                <a:cs typeface="TCGCEC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TCGCEC+MS-UIGothic"/>
                <a:cs typeface="TCGCEC+MS-UIGothic"/>
              </a:rPr>
              <a:t>患者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CGCEC+MS-UIGothic"/>
                <a:cs typeface="TCGCEC+MS-UIGothic"/>
              </a:rPr>
              <a:t>提供个性化治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TCGCEC+MS-UIGothic"/>
                <a:cs typeface="TCGCEC+MS-UIGothic"/>
              </a:rPr>
              <a:t>方案。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CGCEC+MS-UIGothic"/>
                <a:cs typeface="TCGCEC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TCGCEC+MS-UIGothic"/>
                <a:cs typeface="TCGCEC+MS-UIGothic"/>
              </a:rPr>
              <a:t>基因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FFFDFD"/>
                </a:solidFill>
                <a:latin typeface="TCGCEC+MS-UIGothic"/>
                <a:cs typeface="TCGCEC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DFD"/>
                </a:solidFill>
                <a:latin typeface="TCGCEC+MS-UIGothic"/>
                <a:cs typeface="TCGCEC+MS-UIGothic"/>
              </a:rPr>
              <a:t>床指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TCGCEC+MS-UIGothic"/>
                <a:cs typeface="TCGCEC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TCGCEC+MS-UIGothic"/>
                <a:cs typeface="TCGCEC+MS-UIGothic"/>
              </a:rPr>
              <a:t>估患者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DFD"/>
                </a:solidFill>
                <a:latin typeface="TCGCEC+MS-UIGothic"/>
                <a:cs typeface="TCGCEC+MS-UIGothic"/>
              </a:rPr>
              <a:t>后和复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发风险</a:t>
            </a:r>
            <a:r>
              <a:rPr sz="1500">
                <a:solidFill>
                  <a:srgbClr val="FFFDFD"/>
                </a:solidFill>
                <a:latin typeface="TCGCEC+MS-UIGothic"/>
                <a:cs typeface="TCGCEC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31154" y="385371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TCGCEC+MS-UIGothic"/>
                <a:cs typeface="TCGCEC+MS-UIGothic"/>
              </a:rPr>
              <a:t>个体化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2000">
                <a:solidFill>
                  <a:srgbClr val="FFFDFD"/>
                </a:solidFill>
                <a:latin typeface="TCGCEC+MS-UIGothic"/>
                <a:cs typeface="TCGCEC+MS-UIGothic"/>
              </a:rPr>
              <a:t>物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CGCEC+MS-UIGothic"/>
                <a:cs typeface="TCGCEC+MS-UIGothic"/>
              </a:rPr>
              <a:t>根据基因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检测结</a:t>
            </a:r>
            <a:r>
              <a:rPr sz="1500">
                <a:solidFill>
                  <a:srgbClr val="FFFDFD"/>
                </a:solidFill>
                <a:latin typeface="TCGCEC+MS-UIGothic"/>
                <a:cs typeface="TCGCEC+MS-UIGothic"/>
              </a:rPr>
              <a:t>果，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DFD"/>
                </a:solidFill>
                <a:latin typeface="TCGCEC+MS-UIGothic"/>
                <a:cs typeface="TCGCEC+MS-UIGothic"/>
              </a:rPr>
              <a:t>适合患者的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CGCEC+MS-UIGothic"/>
                <a:cs typeface="TCGCEC+MS-UIGothic"/>
              </a:rPr>
              <a:t>靶向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TCGCEC+MS-UIGothic"/>
                <a:cs typeface="TCGCEC+MS-UIGothic"/>
              </a:rPr>
              <a:t>物或免疫治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疗药</a:t>
            </a:r>
            <a:r>
              <a:rPr sz="1500">
                <a:solidFill>
                  <a:srgbClr val="FFFDFD"/>
                </a:solidFill>
                <a:latin typeface="TCGCEC+MS-UIGothic"/>
                <a:cs typeface="TCGCEC+MS-UIGothic"/>
              </a:rPr>
              <a:t>物。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TCGCEC+MS-UIGothic"/>
                <a:cs typeface="TCGCEC+MS-UIGothic"/>
              </a:rPr>
              <a:t>免疫治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EB554D"/>
                </a:solidFill>
                <a:latin typeface="TCGCEC+MS-UIGothic"/>
                <a:cs typeface="TCGCEC+MS-UIGothic"/>
              </a:rPr>
              <a:t>技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细</a:t>
            </a:r>
            <a:r>
              <a:rPr sz="2300" spc="25">
                <a:solidFill>
                  <a:srgbClr val="EB554D"/>
                </a:solidFill>
                <a:latin typeface="TCGCEC+MS-UIGothic"/>
                <a:cs typeface="TCGCEC+MS-UIGothic"/>
              </a:rPr>
              <a:t>胞免疫治</a:t>
            </a:r>
            <a:r>
              <a:rPr sz="2300">
                <a:solidFill>
                  <a:srgbClr val="EB554D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采集患者自身免疫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胞，在体外培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养和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扩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增后回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到患者体内，增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瘤能力。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0739" y="225722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TCGCEC+MS-UIGothic"/>
                <a:cs typeface="TCGCEC+MS-UIGothic"/>
              </a:rPr>
              <a:t>免疫</a:t>
            </a:r>
            <a:r>
              <a:rPr sz="2300" spc="23">
                <a:solidFill>
                  <a:srgbClr val="EB554D"/>
                </a:solidFill>
                <a:latin typeface="SimSun"/>
                <a:cs typeface="SimSun"/>
              </a:rPr>
              <a:t>检查</a:t>
            </a:r>
            <a:r>
              <a:rPr sz="2300" spc="25">
                <a:solidFill>
                  <a:srgbClr val="EB554D"/>
                </a:solidFill>
                <a:latin typeface="TCGCEC+MS-UIGothic"/>
                <a:cs typeface="TCGCEC+MS-UIGothic"/>
              </a:rPr>
              <a:t>点抑制</a:t>
            </a:r>
            <a:r>
              <a:rPr sz="2300">
                <a:solidFill>
                  <a:srgbClr val="EB554D"/>
                </a:solidFill>
                <a:latin typeface="SimSun"/>
                <a:cs typeface="SimSun"/>
              </a:rPr>
              <a:t>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阻断免疫抑制信号，激活患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者自身的免疫系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击肿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胞。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TCGCEC+MS-UIGothic"/>
                <a:cs typeface="TCGCEC+MS-UIGothic"/>
              </a:rPr>
              <a:t>免疫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联</a:t>
            </a:r>
            <a:r>
              <a:rPr sz="2300" spc="23">
                <a:solidFill>
                  <a:srgbClr val="EB554D"/>
                </a:solidFill>
                <a:latin typeface="TCGCEC+MS-UIGothic"/>
                <a:cs typeface="TCGCEC+MS-UIGothic"/>
              </a:rPr>
              <a:t>合治</a:t>
            </a:r>
            <a:r>
              <a:rPr sz="2300">
                <a:solidFill>
                  <a:srgbClr val="EB554D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3939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将免疫治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与其他治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方法（如化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、放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用，提高治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效果。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6584" y="2584325"/>
            <a:ext cx="1321213" cy="1226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15">
                <a:solidFill>
                  <a:srgbClr val="EB554D"/>
                </a:solidFill>
                <a:latin typeface="KTSETJ+DHRNED+MicrosoftYaHei-Bold"/>
                <a:cs typeface="KTSETJ+DHRNED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57270" y="5373739"/>
            <a:ext cx="5834536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5">
                <a:solidFill>
                  <a:srgbClr val="EB554D"/>
                </a:solidFill>
                <a:latin typeface="TCGCEC+MS-UIGothic"/>
                <a:cs typeface="TCGCEC+MS-UIGothic"/>
              </a:rPr>
              <a:t>肺癌患者</a:t>
            </a: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围术</a:t>
            </a:r>
            <a:r>
              <a:rPr sz="3050" spc="25">
                <a:solidFill>
                  <a:srgbClr val="EB554D"/>
                </a:solidFill>
                <a:latin typeface="TCGCEC+MS-UIGothic"/>
                <a:cs typeface="TCGCEC+MS-UIGothic"/>
              </a:rPr>
              <a:t>期的</a:t>
            </a: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护</a:t>
            </a:r>
            <a:r>
              <a:rPr sz="3050" spc="23">
                <a:solidFill>
                  <a:srgbClr val="EB554D"/>
                </a:solidFill>
                <a:latin typeface="TCGCEC+MS-UIGothic"/>
                <a:cs typeface="TCGCEC+MS-UIGothic"/>
              </a:rPr>
              <a:t>理新</a:t>
            </a: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进</a:t>
            </a:r>
            <a:r>
              <a:rPr sz="3050">
                <a:solidFill>
                  <a:srgbClr val="EB554D"/>
                </a:solidFill>
                <a:latin typeface="TCGCEC+MS-UIGothic"/>
                <a:cs typeface="TCGCEC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TCGCEC+MS-UIGothic"/>
                <a:cs typeface="TCGCEC+MS-UIGothic"/>
              </a:rPr>
              <a:t>个性化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EB554D"/>
                </a:solidFill>
                <a:latin typeface="TCGCEC+MS-UIGothic"/>
                <a:cs typeface="TCGCEC+MS-UIGothic"/>
              </a:rPr>
              <a:t>理方案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65705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根据肺癌患者的具体情况，制定个性化的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理方案，以提高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理效果。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EB554D"/>
                </a:solidFill>
                <a:latin typeface="TCGCEC+MS-UIGothic"/>
                <a:cs typeface="TCGCEC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2277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个性化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理方案包括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估患者的病情、生活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知情况等，制定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性的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划，并在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程中不断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整和完善，以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TCGCEC+MS-UIGothic"/>
                <a:cs typeface="TCGCEC+MS-UIGothic"/>
              </a:rPr>
              <a:t>足患者的个性化需求。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TCGCEC+MS-UIGothic"/>
                <a:cs typeface="TCGCEC+MS-UIGothic"/>
              </a:rPr>
              <a:t>心理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EB554D"/>
                </a:solidFill>
                <a:latin typeface="TCGCEC+MS-UIGothic"/>
                <a:cs typeface="TCGCEC+MS-UIGothic"/>
              </a:rPr>
              <a:t>理干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643744" y="200405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350">
                <a:solidFill>
                  <a:srgbClr val="000000"/>
                </a:solidFill>
                <a:latin typeface="TCGCEC+MS-UIGothic"/>
                <a:cs typeface="TCGCEC+MS-UIGothic"/>
              </a:rPr>
              <a:t>肺癌患者的心理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TCGCEC+MS-UIGothic"/>
                <a:cs typeface="TCGCEC+MS-UIGothic"/>
              </a:rPr>
              <a:t>，采取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CGCEC+MS-UIGothic"/>
                <a:cs typeface="TCGCEC+MS-UIGothic"/>
              </a:rPr>
              <a:t>有效的心理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TCGCEC+MS-UIGothic"/>
                <a:cs typeface="TCGCEC+MS-UIGothic"/>
              </a:rPr>
              <a:t>理干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TCGCEC+MS-UIGothic"/>
                <a:cs typeface="TCGCEC+MS-UIGothic"/>
              </a:rPr>
              <a:t>措施，以提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CGCEC+MS-UIGothic"/>
                <a:cs typeface="TCGCEC+MS-UIGothic"/>
              </a:rPr>
              <a:t>高患者的心理健康水平。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EB554D"/>
                </a:solidFill>
                <a:latin typeface="TCGCEC+MS-UIGothic"/>
                <a:cs typeface="TCGCEC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CGCEC+MS-UIGothic"/>
                <a:cs typeface="TCGCEC+MS-UIGothic"/>
              </a:rPr>
              <a:t>心理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TCGCEC+MS-UIGothic"/>
                <a:cs typeface="TCGCEC+MS-UIGothic"/>
              </a:rPr>
              <a:t>理干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TCGCEC+MS-UIGothic"/>
                <a:cs typeface="TCGCEC+MS-UIGothic"/>
              </a:rPr>
              <a:t>包括心理咨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询</a:t>
            </a:r>
            <a:r>
              <a:rPr sz="1350">
                <a:solidFill>
                  <a:srgbClr val="000000"/>
                </a:solidFill>
                <a:latin typeface="TCGCEC+MS-UIGothic"/>
                <a:cs typeface="TCGCEC+MS-UIGothic"/>
              </a:rPr>
              <a:t>、心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CGCEC+MS-UIGothic"/>
                <a:cs typeface="TCGCEC+MS-UIGothic"/>
              </a:rPr>
              <a:t>理疏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TCGCEC+MS-UIGothic"/>
                <a:cs typeface="TCGCEC+MS-UIGothic"/>
              </a:rPr>
              <a:t>、放松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训练</a:t>
            </a:r>
            <a:r>
              <a:rPr sz="1350">
                <a:solidFill>
                  <a:srgbClr val="000000"/>
                </a:solidFill>
                <a:latin typeface="TCGCEC+MS-UIGothic"/>
                <a:cs typeface="TCGCEC+MS-UIGothic"/>
              </a:rPr>
              <a:t>等，旨在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缓</a:t>
            </a:r>
            <a:r>
              <a:rPr sz="1350">
                <a:solidFill>
                  <a:srgbClr val="000000"/>
                </a:solidFill>
                <a:latin typeface="TCGCEC+MS-UIGothic"/>
                <a:cs typeface="TCGCEC+MS-UIGothic"/>
              </a:rPr>
              <a:t>解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CGCEC+MS-UIGothic"/>
                <a:cs typeface="TCGCEC+MS-UIGothic"/>
              </a:rPr>
              <a:t>患者的焦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000000"/>
                </a:solidFill>
                <a:latin typeface="TCGCEC+MS-UIGothic"/>
                <a:cs typeface="TCGCEC+MS-UIGothic"/>
              </a:rPr>
              <a:t>、抑郁等情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绪问题</a:t>
            </a:r>
            <a:r>
              <a:rPr sz="1350">
                <a:solidFill>
                  <a:srgbClr val="000000"/>
                </a:solidFill>
                <a:latin typeface="TCGCEC+MS-UIGothic"/>
                <a:cs typeface="TCGCEC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CGCEC+MS-UIGothic"/>
                <a:cs typeface="TCGCEC+MS-UIGothic"/>
              </a:rPr>
              <a:t>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TCGCEC+MS-UIGothic"/>
                <a:cs typeface="TCGCEC+MS-UIGothic"/>
              </a:rPr>
              <a:t>患者的信心和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350">
                <a:solidFill>
                  <a:srgbClr val="000000"/>
                </a:solidFill>
                <a:latin typeface="TCGCEC+MS-UIGothic"/>
                <a:cs typeface="TCGCEC+MS-UIGothic"/>
              </a:rPr>
              <a:t>能力。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https://d.book118.com/938125105006006042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TCGCEC+MS-UIGothic</vt:lpstr>
      <vt:lpstr>SimSun</vt:lpstr>
      <vt:lpstr>RPGNWP+NTWSCN+MicrosoftYaHei</vt:lpstr>
      <vt:lpstr>NMFSFD+GQOTCE+ArialMT</vt:lpstr>
      <vt:lpstr>Times New Roman</vt:lpstr>
      <vt:lpstr>KTSETJ+DHRNED+MicrosoftYaHei-Bold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2024-09-21T00:13:52.050</cp:lastPrinted>
  <dcterms:created xsi:type="dcterms:W3CDTF">2024-09-20T16:13:52Z</dcterms:created>
  <dcterms:modified xsi:type="dcterms:W3CDTF">2024-09-20T16:13:53Z</dcterms:modified>
</cp:coreProperties>
</file>