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NCNEHQ+MS-UIGothic"/>
      <p:regular r:id="rId19"/>
    </p:embeddedFont>
    <p:embeddedFont>
      <p:font typeface="MILBMJ+SDMHHO+ArialMT"/>
      <p:regular r:id="rId20"/>
    </p:embeddedFont>
    <p:embeddedFont>
      <p:font typeface="DRPRAO+KLLKNK+MicrosoftYaHei-Bold"/>
      <p:regular r:id="rId21"/>
    </p:embeddedFont>
    <p:embeddedFont>
      <p:font typeface="SATQMC+RPUDPQ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20955-B98D-4FCF-B3EF-AE147D6DE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38D4A-B9BB-48A7-A166-996BCB9C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5DBC7-B428-4EBB-A1CB-C7A845D47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D368C-53BD-4144-8DF6-F3646B3A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302958-FD84-45B7-9429-93304C87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B9F26-3FEC-4124-91AF-5DCF2E40B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87EAA-66FD-406A-B0C2-8CEDEFB16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3F0A5-CB98-46E4-9324-A3EC6A088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2F99A-F7BF-42C7-B53F-909DA6C4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01675-9452-4B5E-81A8-B8E9684B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31669-4265-4602-9F12-AF74EB25A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6141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5150" spc="23">
                <a:solidFill>
                  <a:srgbClr val="000000"/>
                </a:solidFill>
                <a:latin typeface="NCNEHQ+MS-UIGothic"/>
                <a:cs typeface="NCNEHQ+MS-UIGothic"/>
              </a:rPr>
              <a:t>合作高考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 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3740" y="308879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NCNEHQ+MS-UIGothic"/>
                <a:cs typeface="NCNEH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NCNEHQ+MS-UIGothic"/>
                <a:cs typeface="NCNEHQ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23408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LBMJ+SDMHHO+ArialMT"/>
                <a:cs typeface="MILBMJ+SDMHH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0000"/>
                </a:solidFill>
                <a:latin typeface="NCNEHQ+MS-UIGothic"/>
                <a:cs typeface="NCNEHQ+MS-UIGothic"/>
              </a:rPr>
              <a:t>合作的重要性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5519" y="2909760"/>
            <a:ext cx="3738821" cy="1922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LBMJ+SDMHHO+ArialMT"/>
                <a:cs typeface="MILBMJ+SDMHH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0000"/>
                </a:solidFill>
                <a:latin typeface="NCNEHQ+MS-UIGothic"/>
                <a:cs typeface="NCNEHQ+MS-UIGothic"/>
              </a:rPr>
              <a:t>合作的技巧和方法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LBMJ+SDMHHO+ArialMT"/>
                <a:cs typeface="MILBMJ+SDMHH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NCNEHQ+MS-UIGothic"/>
                <a:cs typeface="NCNEHQ+MS-UIGothic"/>
              </a:rPr>
              <a:t>高考中的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0000"/>
                </a:solidFill>
                <a:latin typeface="NCNEHQ+MS-UIGothic"/>
                <a:cs typeface="NCNEHQ+MS-UIGothic"/>
              </a:rPr>
              <a:t>合作策略</a:t>
            </a:r>
          </a:p>
          <a:p>
            <a:pPr marL="0" marR="0">
              <a:lnSpc>
                <a:spcPts val="2552"/>
              </a:lnSpc>
              <a:spcBef>
                <a:spcPts val="19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LBMJ+SDMHHO+ArialMT"/>
                <a:cs typeface="MILBMJ+SDMHH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0000"/>
                </a:solidFill>
                <a:latin typeface="NCNEHQ+MS-UIGothic"/>
                <a:cs typeface="NCNEHQ+MS-UIGothic"/>
              </a:rPr>
              <a:t>合作的案例分析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5519" y="4617275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ILBMJ+SDMHHO+ArialMT"/>
                <a:cs typeface="MILBMJ+SDMHH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NCNEHQ+MS-UIGothic"/>
                <a:cs typeface="NCNEHQ+MS-UIGothic"/>
              </a:rPr>
              <a:t>高考中的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0000"/>
                </a:solidFill>
                <a:latin typeface="NCNEHQ+MS-UIGothic"/>
                <a:cs typeface="NCNEHQ+MS-UIGothic"/>
              </a:rPr>
              <a:t>合作建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000000"/>
                </a:solidFill>
                <a:latin typeface="NCNEHQ+MS-UIGothic"/>
                <a:cs typeface="NCNEHQ+MS-UIGothic"/>
              </a:rPr>
              <a:t>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3450">
                <a:solidFill>
                  <a:srgbClr val="000000"/>
                </a:solidFill>
                <a:latin typeface="NCNEHQ+MS-UIGothic"/>
                <a:cs typeface="NCNEHQ+MS-UIGothic"/>
              </a:rPr>
              <a:t>合作的重要性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什么需要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合作？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RPRAO+KLLKNK+MicrosoftYaHei-Bold"/>
                <a:cs typeface="DRPRAO+KLLKN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RPRAO+KLLKNK+MicrosoftYaHei-Bold"/>
                <a:cs typeface="DRPRAO+KLLKN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RPRAO+KLLKNK+MicrosoftYaHei-Bold"/>
                <a:cs typeface="DRPRAO+KLLKN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NCNEHQ+MS-UIGothic"/>
                <a:cs typeface="NCNEHQ+MS-UIGothic"/>
              </a:rPr>
              <a:t>完成复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杂</a:t>
            </a:r>
            <a:r>
              <a:rPr sz="2000" spc="25">
                <a:solidFill>
                  <a:srgbClr val="59AE93"/>
                </a:solidFill>
                <a:latin typeface="NCNEHQ+MS-UIGothic"/>
                <a:cs typeface="NCNEHQ+MS-UIGothic"/>
              </a:rPr>
              <a:t>任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NCNEHQ+MS-UIGothic"/>
                <a:cs typeface="NCNEHQ+MS-UIGothic"/>
              </a:rPr>
              <a:t>共享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59AE93"/>
                </a:solidFill>
                <a:latin typeface="NCNEHQ+MS-UIGothic"/>
                <a:cs typeface="NCNEHQ+MS-UIGothic"/>
              </a:rPr>
              <a:t>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NCNEHQ+MS-UIGothic"/>
                <a:cs typeface="NCNEHQ+MS-UIGothic"/>
              </a:rPr>
              <a:t>互相激励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高考复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繁重，需要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整合不同学科的知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点，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合作可以更高效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地完成任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可以共享学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料、笔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，提高学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效率。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可以相互激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励，鼓励彼此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持努力学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合作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个人和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的好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NCNEHQ+MS-UIGothic"/>
                <a:cs typeface="NCNEHQ+MS-UIGothic"/>
              </a:rPr>
              <a:t>提高学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习</a:t>
            </a:r>
            <a:r>
              <a:rPr sz="1600">
                <a:solidFill>
                  <a:srgbClr val="59AE93"/>
                </a:solidFill>
                <a:latin typeface="NCNEHQ+MS-UIGothic"/>
                <a:cs typeface="NCNEHQ+MS-UIGothic"/>
              </a:rPr>
              <a:t>效果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RPRAO+KLLKNK+MicrosoftYaHei-Bold"/>
                <a:cs typeface="DRPRAO+KLLKNK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RPRAO+KLLKNK+MicrosoftYaHei-Bold"/>
                <a:cs typeface="DRPRAO+KLLKNK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RPRAO+KLLKNK+MicrosoftYaHei-Bold"/>
                <a:cs typeface="DRPRAO+KLLKNK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合作可以促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交流和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，加深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点的理解，提高学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NCNEHQ+MS-UIGothic"/>
                <a:cs typeface="NCNEHQ+MS-UIGothic"/>
              </a:rPr>
              <a:t>培养沟通能力和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协</a:t>
            </a:r>
            <a:r>
              <a:rPr sz="1600">
                <a:solidFill>
                  <a:srgbClr val="59AE93"/>
                </a:solidFill>
                <a:latin typeface="NCNEHQ+MS-UIGothic"/>
                <a:cs typeface="NCNEHQ+MS-UIGothic"/>
              </a:rPr>
              <a:t>作精神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合作需要良好的沟通和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作能力，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有助于个人未来的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NCNEHQ+MS-UIGothic"/>
                <a:cs typeface="NCNEHQ+MS-UIGothic"/>
              </a:rPr>
              <a:t>增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59AE93"/>
                </a:solidFill>
                <a:latin typeface="NCNEHQ+MS-UIGothic"/>
                <a:cs typeface="NCNEHQ+MS-UIGothic"/>
              </a:rPr>
              <a:t>自信心和解决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59AE93"/>
                </a:solidFill>
                <a:latin typeface="NCNEHQ+MS-UIGothic"/>
                <a:cs typeface="NCNEHQ+MS-UIGothic"/>
              </a:rPr>
              <a:t>的能力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合作解决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，可以增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个人的自信心和解决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90777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合作在高考中的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实际应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分工合作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互相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监</a:t>
            </a:r>
            <a:r>
              <a:rPr sz="2300">
                <a:solidFill>
                  <a:srgbClr val="59AE93"/>
                </a:solidFill>
                <a:latin typeface="NCNEHQ+MS-UIGothic"/>
                <a:cs typeface="NCNEHQ+MS-UIGothic"/>
              </a:rPr>
              <a:t>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共享成功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可以根据各自的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长进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行分工合作，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共同完成高考复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可以互相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督，确保按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完成学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，并互相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答案和笔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合作可以共享成功的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喜悦，减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高考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力和焦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3450">
                <a:solidFill>
                  <a:srgbClr val="000000"/>
                </a:solidFill>
                <a:latin typeface="NCNEHQ+MS-UIGothic"/>
                <a:cs typeface="NCNEHQ+MS-UIGothic"/>
              </a:rPr>
              <a:t>合作的技巧和方法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有效的沟通技巧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CNEHQ+MS-UIGothic"/>
                <a:cs typeface="NCNEHQ+MS-UIGothic"/>
              </a:rPr>
              <a:t>清晰明确的表达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NCNEHQ+MS-UIGothic"/>
                <a:cs typeface="NCNEHQ+MS-UIGothic"/>
              </a:rPr>
              <a:t>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DFD"/>
                </a:solidFill>
                <a:latin typeface="NCNEHQ+MS-UIGothic"/>
                <a:cs typeface="NCNEHQ+MS-UIGothic"/>
              </a:rPr>
              <a:t>言沟通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确保信息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的准确性和完整性，避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解和歧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注意肢体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言、面部表情和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气等非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言信息的表达，确保沟通的全面性。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FFFDFD"/>
                </a:solidFill>
                <a:latin typeface="NCNEHQ+MS-UIGothic"/>
                <a:cs typeface="NCNEHQ+MS-UIGothic"/>
              </a:rPr>
              <a:t>听和反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听他人的意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和建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予及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的反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和回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NCNEHQ+MS-UIGothic"/>
                <a:cs typeface="NCNEH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建立信任和尊重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尊重差异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理解和接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员间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的差异，避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诚实</a:t>
            </a: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守信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免冲突和摩擦。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282040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保持言行一致，建立信任的基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公平公正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得到公平的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待和机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会，增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彼此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的尊重。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分工与合作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NCNEHQ+MS-UIGothic"/>
                <a:cs typeface="NCNEHQ+MS-UIGothic"/>
              </a:rPr>
              <a:t>明确分工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协</a:t>
            </a:r>
            <a:r>
              <a:rPr sz="2000" spc="25">
                <a:solidFill>
                  <a:srgbClr val="59AE93"/>
                </a:solidFill>
                <a:latin typeface="NCNEHQ+MS-UIGothic"/>
                <a:cs typeface="NCNEHQ+MS-UIGothic"/>
              </a:rPr>
              <a:t>同合作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NCNEHQ+MS-UIGothic"/>
                <a:cs typeface="NCNEHQ+MS-UIGothic"/>
              </a:rPr>
              <a:t>共享成果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的特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职责进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合理分工，充分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各自的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鼓励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相互支持和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作，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共同完成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都能从合作中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得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的成就感和回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解决冲突的方法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及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时处</a:t>
            </a:r>
            <a:r>
              <a:rPr sz="2300">
                <a:solidFill>
                  <a:srgbClr val="59AE93"/>
                </a:solidFill>
                <a:latin typeface="NCNEHQ+MS-UIGothic"/>
                <a:cs typeface="NCNEHQ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一旦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冲突，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采取措施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行解决，避免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问题扩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大化。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有效沟通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、开放和建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性的沟通，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找解决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02055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的最佳途径。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公正公平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在解决冲突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遵循公正公平的原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，不偏袒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08710" y="56575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任何一方。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NCNEHQ+MS-UIGothic"/>
                <a:cs typeface="NCNEHQ+MS-UIGothic"/>
              </a:rPr>
              <a:t>高考中的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3450">
                <a:solidFill>
                  <a:srgbClr val="000000"/>
                </a:solidFill>
                <a:latin typeface="NCNEHQ+MS-UIGothic"/>
                <a:cs typeface="NCNEHQ+MS-UIGothic"/>
              </a:rPr>
              <a:t>合作策略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制定明确的目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目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明确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合作中，首先需要明确目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，包括高考的目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分数和各个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科目的目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分数。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划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根据目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划，包括每个科目的复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习计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安排和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度等。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CNEHQ+MS-UIGothic"/>
                <a:cs typeface="NCNEHQ+MS-UIGothic"/>
              </a:rPr>
              <a:t>制定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2300" spc="23">
                <a:solidFill>
                  <a:srgbClr val="59AE93"/>
                </a:solidFill>
                <a:latin typeface="NCNEHQ+MS-UIGothic"/>
                <a:cs typeface="NCNEHQ+MS-UIGothic"/>
              </a:rPr>
              <a:t>先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根据个人情况和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需求，确定复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，合理分配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和精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CNEHQ+MS-UIGothic"/>
                <a:cs typeface="NCNEHQ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487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合理分工，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发挥</a:t>
            </a:r>
            <a:r>
              <a:rPr sz="3000">
                <a:solidFill>
                  <a:srgbClr val="59AE93"/>
                </a:solidFill>
                <a:latin typeface="NCNEHQ+MS-UIGothic"/>
                <a:cs typeface="NCNEHQ+MS-UIGothic"/>
              </a:rPr>
              <a:t>每个人的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CNEHQ+MS-UIGothic"/>
                <a:cs typeface="NCNEHQ+MS-UIGothic"/>
              </a:rPr>
              <a:t>分工明确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的特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，合理分配任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每个人都能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长处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31055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CNEHQ+MS-UIGothic"/>
                <a:cs typeface="NCNEHQ+MS-UIGothic"/>
              </a:rPr>
              <a:t>互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2300" spc="25">
                <a:solidFill>
                  <a:srgbClr val="FFFFFF"/>
                </a:solidFill>
                <a:latin typeface="NCNEHQ+MS-UIGothic"/>
                <a:cs typeface="NCNEHQ+MS-UIGothic"/>
              </a:rPr>
              <a:t>合作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669403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间应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相互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充，共同完成复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，提高整体效率。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475595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NCNEHQ+MS-UIGothic"/>
                <a:cs typeface="NCNEHQ+MS-UIGothic"/>
              </a:rPr>
              <a:t>激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FFFFFF"/>
                </a:solidFill>
                <a:latin typeface="NCNEHQ+MS-UIGothic"/>
                <a:cs typeface="NCNEHQ+MS-UIGothic"/>
              </a:rPr>
              <a:t>潜力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5319768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分工合作，激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发团队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的潜力，提高复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NCNEHQ+MS-UIGothic"/>
                <a:cs typeface="NCNEHQ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https://d.book118.com/938126141104006041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SimSun</vt:lpstr>
      <vt:lpstr>NCNEHQ+MS-UIGothic</vt:lpstr>
      <vt:lpstr>MILBMJ+SDMHHO+ArialMT</vt:lpstr>
      <vt:lpstr>Times New Roman</vt:lpstr>
      <vt:lpstr>DRPRAO+KLLKNK+MicrosoftYaHei-Bold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2024-09-20T12:53:29.050</cp:lastPrinted>
  <dcterms:created xsi:type="dcterms:W3CDTF">2024-09-20T04:53:29Z</dcterms:created>
  <dcterms:modified xsi:type="dcterms:W3CDTF">2024-09-20T04:53:30Z</dcterms:modified>
</cp:coreProperties>
</file>