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891BF8-99D7-4CF0-9ED4-A5427A80F6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9CFB0D-3954-4B77-A86D-05E837A27C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3F9A17-6DC2-48B3-B54D-A727D6FF6A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D1A1CE-D55E-416B-840B-AE20908F7A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17BB93-5E62-413A-9663-49C575916C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DAE8D39-A963-4675-AA71-3350A88984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D8E698-E060-4A45-90F6-588485471E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52552F-1771-48EB-B790-DB56B4660B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CDABA2-1E9B-49EC-9988-6BD0632FF2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03C4A2-C8B3-482E-8FA2-08D7654993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64CC91-9404-4D60-9033-BD74295D32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8131054126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肿瘤患者心衰的护理\n## 1.肿瘤患者心衰的概述及影响因素\n### 1.1肿瘤患者心衰的定义与分类\n### 1.2肿瘤患者心衰的发病原因\n### 1.3肿瘤患者心衰的发病机制\n## 2.肿瘤患者心衰的诊断与评估\n### 2.1肿瘤患者心衰的临床表现\n### 2.2肿瘤患者心衰的实验室检查\n### 2.3肿瘤患者心衰的影像学检查\n## 3.肿瘤患者心衰的治疗方法\n### 3.1药物治疗\n### 3.2介入治疗\n### 3.3手术治疗\n## 4.肿瘤患者心衰的护理措施\n### 4.1心理护理\n### 4.2生活护理\n### 4.3药物治疗护理\n## 5.肿瘤患者心衰的预防与康复\n### 5.1肿瘤患者心衰的预防策略\n### 5.2肿瘤患者心衰的康复训练\n### 5.3肿瘤患者心衰的生活方式调整\n## 6.肿瘤患者心衰的护理案例分析\n### 6.1肿瘤患者心衰的护理案例介绍\n### 6.2肿瘤患者心衰的护理案例分析\n### 6.3肿瘤患者心衰的护理案例启示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/>
              <a:t>肿瘤患者心衰的护理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200"/>
              <a:t>肿瘤患者心衰的概述及影响因素</a:t>
            </a:r>
            <a:endParaRPr/>
          </a:p>
        </p:txBody>
      </p:sp>
      <p:sp>
        <p:nvSpPr>
          <p:cNvPr id="13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肿瘤患者心衰的定义</a:t>
                </a:r>
                <a:endParaRPr/>
              </a:p>
            </p:txBody>
          </p:sp>
          <p:sp>
            <p:nvSpPr>
              <p:cNvPr id="23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肿瘤患者在治疗过程中出现的心力衰竭症状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心脏泵血功能减退，不能满足机体需求</a:t>
                </a:r>
                <a:endParaRPr/>
              </a:p>
            </p:txBody>
          </p:sp>
          <p:sp>
            <p:nvSpPr>
              <p:cNvPr id="23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肿瘤患者心衰的分类</a:t>
                </a:r>
                <a:endParaRPr/>
              </a:p>
            </p:txBody>
          </p:sp>
          <p:sp>
            <p:nvSpPr>
              <p:cNvPr id="24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根据发病时间：急性心衰和慢性心衰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根据病因：肿瘤治疗相关心衰和肿瘤合并心衰</a:t>
                </a:r>
                <a:endParaRPr/>
              </a:p>
            </p:txBody>
          </p:sp>
          <p:sp>
            <p:nvSpPr>
              <p:cNvPr id="24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肿瘤患者心衰的定义与分类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0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51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52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肿瘤治疗相关因素</a:t>
                </a:r>
                <a:endParaRPr/>
              </a:p>
            </p:txBody>
          </p:sp>
          <p:sp>
            <p:nvSpPr>
              <p:cNvPr id="253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放疗：心脏损伤，导致心肌纤维化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化疗：心肌细胞损伤，影响心脏功能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靶向治疗：心血管副作用，导致心衰</a:t>
                </a:r>
                <a:endParaRPr/>
              </a:p>
            </p:txBody>
          </p:sp>
        </p:grpSp>
        <p:grpSp>
          <p:nvGrpSpPr>
            <p:cNvPr id="254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5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肿瘤本身因素</a:t>
                </a:r>
                <a:endParaRPr/>
              </a:p>
            </p:txBody>
          </p:sp>
          <p:sp>
            <p:nvSpPr>
              <p:cNvPr id="25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肿瘤压迫心脏：影响心脏泵血功能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肿瘤转移：心脏受累，导致心衰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肿瘤相关并发症：如贫血、感染等，加重心脏负担</a:t>
                </a:r>
                <a:endParaRPr/>
              </a:p>
            </p:txBody>
          </p:sp>
        </p:grpSp>
        <p:grpSp>
          <p:nvGrpSpPr>
            <p:cNvPr id="257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5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其他因素</a:t>
                </a:r>
                <a:endParaRPr/>
              </a:p>
            </p:txBody>
          </p:sp>
          <p:sp>
            <p:nvSpPr>
              <p:cNvPr id="25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患者年龄：高龄患者心衰风险增加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基础心脏病：原有心脏病患者易发生心衰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营养不良：影响心脏功能</a:t>
                </a:r>
                <a:endParaRPr/>
              </a:p>
            </p:txBody>
          </p:sp>
        </p:grpSp>
      </p:grpSp>
      <p:pic>
        <p:nvPicPr>
          <p:cNvPr id="260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肿瘤患者心衰的发病原因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62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63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4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6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67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68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69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270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271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272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放疗：引起心肌纤维化，影响心脏收缩功能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化疗：损伤心肌细胞，导致心脏泵血功能减退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靶向治疗：影响心脏血管平滑肌功能，导致心衰</a:t>
                </a:r>
                <a:endParaRPr/>
              </a:p>
            </p:txBody>
          </p:sp>
          <p:sp>
            <p:nvSpPr>
              <p:cNvPr id="273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肿瘤治疗相关机制</a:t>
                </a:r>
                <a:endParaRPr/>
              </a:p>
            </p:txBody>
          </p:sp>
        </p:grpSp>
        <p:grpSp>
          <p:nvGrpSpPr>
            <p:cNvPr id="274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275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肿瘤本身机制</a:t>
                </a:r>
                <a:endParaRPr/>
              </a:p>
            </p:txBody>
          </p:sp>
          <p:sp>
            <p:nvSpPr>
              <p:cNvPr id="276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肿瘤压迫心脏：影响心脏泵血功能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肿瘤转移：心脏受累，导致心衰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肿瘤相关并发症：如贫血、感染等，加重心脏负担</a:t>
                </a:r>
                <a:endParaRPr/>
              </a:p>
            </p:txBody>
          </p:sp>
        </p:grpSp>
        <p:grpSp>
          <p:nvGrpSpPr>
            <p:cNvPr id="277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78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其他机制</a:t>
                </a:r>
                <a:endParaRPr/>
              </a:p>
            </p:txBody>
          </p:sp>
          <p:sp>
            <p:nvSpPr>
              <p:cNvPr id="279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患者年龄：高龄患者心衰风险增加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基础心脏病：原有心脏病患者易发生心衰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营养不良：影响心脏功能</a:t>
                </a:r>
                <a:endParaRPr/>
              </a:p>
            </p:txBody>
          </p:sp>
        </p:grpSp>
      </p:grpSp>
      <p:sp>
        <p:nvSpPr>
          <p:cNvPr id="2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肿瘤患者心衰的发病机制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81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82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83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8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000"/>
              <a:t>肿瘤患者心衰的诊断与评估</a:t>
            </a:r>
            <a:endParaRPr/>
          </a:p>
        </p:txBody>
      </p:sp>
      <p:sp>
        <p:nvSpPr>
          <p:cNvPr id="28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肿瘤患者心衰的临床表现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9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9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症状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呼吸困难：肺循环充血，呼吸困难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水肿：下肢水肿，腹部水肿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心悸：心脏泵血功能减退，心悸</a:t>
                </a:r>
                <a:endParaRPr/>
              </a:p>
            </p:txBody>
          </p:sp>
          <p:pic>
            <p:nvPicPr>
              <p:cNvPr id="29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9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9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体征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心脏杂音：心脏泵血功能异常，产生杂音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肺部体征：肺循环充血，肺部湿啰音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腹部体征：肝大、腹水等</a:t>
                </a:r>
                <a:endParaRPr/>
              </a:p>
            </p:txBody>
          </p:sp>
          <p:pic>
            <p:nvPicPr>
              <p:cNvPr id="29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1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30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303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30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心肌酶谱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0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肌酸激酶（CK）：心肌损伤标志物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肌钙蛋白（cTnI）：心肌损伤敏感指标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心肌酶谱异常：提示心肌损伤</a:t>
                </a:r>
                <a:endParaRPr/>
              </a:p>
            </p:txBody>
          </p:sp>
          <p:sp>
            <p:nvSpPr>
              <p:cNvPr id="306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07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30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心功能指标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0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左心室射血分数（LVEF）：评估心脏泵血功能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左心室舒张末期容积（LVEDV）：评估心脏容量负荷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心功能指标异常：提示心衰</a:t>
                </a:r>
                <a:endParaRPr/>
              </a:p>
            </p:txBody>
          </p:sp>
          <p:sp>
            <p:nvSpPr>
              <p:cNvPr id="310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11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31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其他检查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1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血液检查：贫血、感染等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尿液检查：肾功能异常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电生理检查：心电图、心向量图等</a:t>
                </a:r>
                <a:endParaRPr/>
              </a:p>
            </p:txBody>
          </p:sp>
          <p:sp>
            <p:nvSpPr>
              <p:cNvPr id="314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肿瘤患者心衰的实验室检查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17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318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319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32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观察心脏结构和功能：心室壁厚度、心脏收缩功能等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评估心脏瓣膜功能：瓣膜关闭不全、狭窄等</a:t>
                </a:r>
                <a:endParaRPr/>
              </a:p>
            </p:txBody>
          </p:sp>
          <p:sp>
            <p:nvSpPr>
              <p:cNvPr id="3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心脏超声</a:t>
                </a:r>
                <a:endParaRPr/>
              </a:p>
            </p:txBody>
          </p:sp>
        </p:grpSp>
        <p:grpSp>
          <p:nvGrpSpPr>
            <p:cNvPr id="322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32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观察肺循环充血情况：肺动脉增粗、肺血管影增粗等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观察心脏大小：心脏增大、肺动脉圆锥突出等</a:t>
                </a:r>
                <a:endParaRPr/>
              </a:p>
            </p:txBody>
          </p:sp>
          <p:sp>
            <p:nvSpPr>
              <p:cNvPr id="32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胸部X光</a:t>
                </a:r>
                <a:endParaRPr/>
              </a:p>
            </p:txBody>
          </p:sp>
        </p:grpSp>
        <p:grpSp>
          <p:nvGrpSpPr>
            <p:cNvPr id="325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32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观察冠状动脉狭窄情况：冠心病导致的心衰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观察心脏血管情况：肿瘤侵犯心脏血管等</a:t>
                </a:r>
                <a:endParaRPr/>
              </a:p>
            </p:txBody>
          </p:sp>
          <p:sp>
            <p:nvSpPr>
              <p:cNvPr id="32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冠状动脉造影</a:t>
                </a:r>
                <a:endParaRPr/>
              </a:p>
            </p:txBody>
          </p:sp>
        </p:grpSp>
      </p:grpSp>
      <p:pic>
        <p:nvPicPr>
          <p:cNvPr id="328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329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30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31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3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肿瘤患者心衰的影像学检查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600"/>
              <a:t>肿瘤患者心衰的治疗方法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54468" y="2709000"/>
            <a:ext cx="11083064" cy="3197404"/>
            <a:chOff x="554468" y="2709000"/>
            <a:chExt cx="11083064" cy="3197404"/>
          </a:xfrm>
        </p:grpSpPr>
        <p:grpSp>
          <p:nvGrpSpPr>
            <p:cNvPr id="12" name=""/>
            <p:cNvGrpSpPr/>
            <p:nvPr/>
          </p:nvGrpSpPr>
          <p:grpSpPr>
            <a:xfrm>
              <a:off x="554470" y="2713804"/>
              <a:ext cx="5400000" cy="1440000"/>
              <a:chOff x="554470" y="2713804"/>
              <a:chExt cx="5400000" cy="1440000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554470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利尿剂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减轻心脏容量负荷，缓解水肿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常用药物：呋塞米、托拉米普等</a:t>
                </a:r>
                <a:endParaRPr/>
              </a:p>
            </p:txBody>
          </p:sp>
          <p:pic>
            <p:nvPicPr>
              <p:cNvPr id="16" name="图片 7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554470" y="2713805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6237532" y="2709000"/>
              <a:ext cx="5400000" cy="1444804"/>
              <a:chOff x="6237532" y="2709000"/>
              <a:chExt cx="5400000" cy="1444804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6237532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强心剂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增强心脏收缩功能，改善心衰症状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常用药物：地高辛、多巴胺等</a:t>
                </a:r>
                <a:endParaRPr/>
              </a:p>
            </p:txBody>
          </p:sp>
          <p:pic>
            <p:nvPicPr>
              <p:cNvPr id="21" name="图片 8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6237532" y="2709000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" name=""/>
            <p:cNvGrpSpPr/>
            <p:nvPr/>
          </p:nvGrpSpPr>
          <p:grpSpPr>
            <a:xfrm>
              <a:off x="554468" y="4466404"/>
              <a:ext cx="5400002" cy="1440000"/>
              <a:chOff x="554468" y="4466404"/>
              <a:chExt cx="5400002" cy="1440000"/>
            </a:xfrm>
          </p:grpSpPr>
          <p:sp>
            <p:nvSpPr>
              <p:cNvPr id="23" name="Tencent"/>
              <p:cNvSpPr/>
              <p:nvPr/>
            </p:nvSpPr>
            <p:spPr>
              <a:xfrm>
                <a:off x="554470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扩血管药物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扩张心脏血管，降低心脏前后负荷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常用药物：硝酸甘油、硝普钠等</a:t>
                </a:r>
                <a:endParaRPr/>
              </a:p>
            </p:txBody>
          </p:sp>
          <p:pic>
            <p:nvPicPr>
              <p:cNvPr id="26" name="图片 9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554468" y="446640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7" name=""/>
            <p:cNvGrpSpPr/>
            <p:nvPr/>
          </p:nvGrpSpPr>
          <p:grpSpPr>
            <a:xfrm>
              <a:off x="6237530" y="4461599"/>
              <a:ext cx="5400002" cy="1444805"/>
              <a:chOff x="6237530" y="4461599"/>
              <a:chExt cx="5400002" cy="1444805"/>
            </a:xfrm>
          </p:grpSpPr>
          <p:sp>
            <p:nvSpPr>
              <p:cNvPr id="28" name="Tencent"/>
              <p:cNvSpPr/>
              <p:nvPr/>
            </p:nvSpPr>
            <p:spPr>
              <a:xfrm>
                <a:off x="6237532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抗凝药物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预防血栓形成，降低心衰并发症风险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常用药物：华法林、阿司匹林等</a:t>
                </a:r>
                <a:endParaRPr/>
              </a:p>
            </p:txBody>
          </p:sp>
          <p:pic>
            <p:nvPicPr>
              <p:cNvPr id="31" name="图片 10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21874" r="21874"/>
              <a:stretch>
                <a:fillRect/>
              </a:stretch>
            </p:blipFill>
            <p:spPr>
              <a:xfrm>
                <a:off x="6237530" y="4461599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977136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药物治疗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4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5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36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37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心脏起搏器</a:t>
                </a:r>
                <a:endParaRPr/>
              </a:p>
            </p:txBody>
          </p:sp>
          <p:sp>
            <p:nvSpPr>
              <p:cNvPr id="39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改善心脏泵血功能，缓解心衰症状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适用于心律失常导致的心衰</a:t>
                </a:r>
                <a:endParaRPr/>
              </a:p>
            </p:txBody>
          </p:sp>
        </p:grpSp>
        <p:grpSp>
          <p:nvGrpSpPr>
            <p:cNvPr id="40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41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植入式心律转复除颤器</a:t>
                </a:r>
                <a:endParaRPr/>
              </a:p>
            </p:txBody>
          </p:sp>
          <p:sp>
            <p:nvSpPr>
              <p:cNvPr id="43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预防室颤，降低心衰猝死风险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适用于恶性心律失常患者</a:t>
                </a:r>
                <a:endParaRPr/>
              </a:p>
            </p:txBody>
          </p:sp>
        </p:grpSp>
        <p:grpSp>
          <p:nvGrpSpPr>
            <p:cNvPr id="44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45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冠状动脉支架植入术</a:t>
                </a:r>
                <a:endParaRPr/>
              </a:p>
            </p:txBody>
          </p:sp>
          <p:sp>
            <p:nvSpPr>
              <p:cNvPr id="47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改善冠状动脉狭窄，缓解心衰症状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适用于冠心病导致的心衰</a:t>
                </a:r>
                <a:endParaRPr/>
              </a:p>
            </p:txBody>
          </p:sp>
        </p:grpSp>
      </p:grpSp>
      <p:sp>
        <p:nvSpPr>
          <p:cNvPr id="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介入治疗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5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51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52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5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肿瘤切除术</a:t>
                </a:r>
                <a:endParaRPr/>
              </a:p>
            </p:txBody>
          </p:sp>
          <p:sp>
            <p:nvSpPr>
              <p:cNvPr id="5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解除肿瘤对心脏的压迫，改善心脏功能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适用于肿瘤压迫心脏的患者</a:t>
                </a:r>
                <a:endParaRPr/>
              </a:p>
            </p:txBody>
          </p:sp>
        </p:grpSp>
        <p:grpSp>
          <p:nvGrpSpPr>
            <p:cNvPr id="55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5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心脏手术</a:t>
                </a:r>
                <a:endParaRPr/>
              </a:p>
            </p:txBody>
          </p:sp>
          <p:sp>
            <p:nvSpPr>
              <p:cNvPr id="5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纠正心脏畸形，改善心脏功能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如心脏瓣膜手术、心脏移植等</a:t>
                </a:r>
                <a:endParaRPr/>
              </a:p>
            </p:txBody>
          </p:sp>
        </p:grpSp>
        <p:grpSp>
          <p:nvGrpSpPr>
            <p:cNvPr id="58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5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综合治疗</a:t>
                </a:r>
                <a:endParaRPr/>
              </a:p>
            </p:txBody>
          </p:sp>
          <p:sp>
            <p:nvSpPr>
              <p:cNvPr id="60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肿瘤治疗与心脏治疗相结合，提高治疗效果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如放疗、化疗、手术等综合治疗</a:t>
                </a:r>
                <a:endParaRPr/>
              </a:p>
            </p:txBody>
          </p:sp>
        </p:grpSp>
      </p:grpSp>
      <p:sp>
        <p:nvSpPr>
          <p:cNvPr id="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手术治疗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https://d.book118.com/938131054126006037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肿瘤患者心衰的护理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2024-09-17T21:12:46.661</cp:lastPrinted>
  <dcterms:created xsi:type="dcterms:W3CDTF">2024-09-17T13:12:46Z</dcterms:created>
  <dcterms:modified xsi:type="dcterms:W3CDTF">2024-09-17T13:12:48Z</dcterms:modified>
</cp:coreProperties>
</file>