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09A996-F8DF-4594-A8A0-D27C174035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053B0E-F752-468A-B767-614568CB8D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AF516D-8E89-4F99-953B-6A9B8D46AE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934D88-3BA1-4042-822C-8D851F18F7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96449E-2AC5-4E86-9E15-18806A29F3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E5463B-CA0E-4B0F-811C-40D3B68678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501E80-B86F-42B9-8AD9-BACAAFAF72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D6D41B-246B-47AB-8DF4-3666673310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2AEC1E-FDD5-44AB-BD69-18517CE65C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31C43B-FDAC-4239-988E-EC09106056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6F98AD-8507-46EB-BEFC-1BBDF12884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rcRect l="28268" r="21731"/>
          <a:stretch>
            <a:fillRect/>
          </a:stretch>
        </p:blipFill>
        <p:spPr>
          <a:xfrm>
            <a:off x="6096000" y="-1"/>
            <a:ext cx="6096000" cy="6858000"/>
          </a:xfrm>
          <a:prstGeom prst="rect">
            <a:avLst/>
          </a:prstGeom>
        </p:spPr>
      </p:pic>
      <p:sp>
        <p:nvSpPr>
          <p:cNvPr id="3" name="标题 1"/>
          <p:cNvSpPr>
            <a:spLocks noGrp="1"/>
          </p:cNvSpPr>
          <p:nvPr>
            <p:ph type="ctrTitle" idx="4294967295"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6"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7"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2024/1/11</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2024/1/11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134103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地铁施工风险管理\n## 1.地铁施工风险概述及重要性\n### 1.1地铁施工风险的定义与分类\n### 1.2地铁施工风险的特点与成因\n### 1.3地铁施工风险管理的重要性与意义\n## 2.地铁施工风险识别与评价\n### 2.1地铁施工风险识别的方法与技巧\n### 2.2地铁施工风险评估的标准与流程\n### 2.3地铁施工风险等级的划分与确定\n## 3.地铁施工风险防范措施与策略\n### 3.1地铁施工风险防范的技术措施\n### 3.2地铁施工风险防范的组织与管理措施\n### 3.3地铁施工风险防范的经济措施与政策保障\n## 4.地铁施工风险监控与应急响应\n### 4.1地铁施工风险监控的方法与手段\n### 4.2地铁施工风险应急响应的程序与措施\n### 4.3地铁施工风险后期处置与修复策略\n## 5.地铁施工风险管理案例分析与启示\n### 5.1国内外地铁施工风险管理成功案例分析\n### 5.2地铁施工风险管理中的经验教训与启示\n### 5.3提高地铁施工风险管理水平的建议与展望\n&quot;,&quot;templateId&quot;:&quot;g4cp6mxhy78uudam11m8zmqt9y&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391695" y="5553433"/>
            <a:ext cx="9931400" cy="914400"/>
          </a:xfrm>
        </p:spPr>
        <p:txBody>
          <a:bodyPr vert="horz" wrap="square" lIns="91440" tIns="45720" rIns="91440" bIns="45720" anchor="t">
            <a:spAutoFit/>
          </a:bodyPr>
          <a:lstStyle/>
          <a:p>
            <a:pPr>
              <a:buNone/>
            </a:pPr>
            <a:r>
              <a:rPr lang="zh-CN"/>
              <a:t>地铁施工风险管理</a:t>
            </a:r>
            <a:endParaRPr/>
          </a:p>
        </p:txBody>
      </p:sp>
      <p:sp>
        <p:nvSpPr>
          <p:cNvPr id="3" name="文本占位符 3" descr="{&quot;isTemplate&quot;:false,&quot;type&quot;:&quot;content&quot;,&quot;canOmit&quot;:true,&quot;range&quot;:0}"/>
          <p:cNvSpPr>
            <a:spLocks noGrp="1"/>
          </p:cNvSpPr>
          <p:nvPr>
            <p:ph type="body" sz="quarter" idx="10"/>
          </p:nvPr>
        </p:nvSpPr>
        <p:spPr>
          <a:xfrm>
            <a:off x="391695" y="5055553"/>
            <a:ext cx="5786771" cy="476250"/>
          </a:xfrm>
        </p:spPr>
        <p:txBody>
          <a:bodyPr vert="horz" wrap="square" lIns="91440" tIns="45720" rIns="91440" bIns="45720" anchor="b">
            <a:spAutoFit/>
          </a:bodyPr>
          <a:lstStyle/>
          <a:p>
            <a:r>
              <a:rPr lang="en-US" smtClean="0"/>
              <a:t> </a:t>
            </a:r>
            <a:endParaRPr lang="zh-CN" spc="0"/>
          </a:p>
        </p:txBody>
      </p:sp>
      <p:sp>
        <p:nvSpPr>
          <p:cNvPr id="4"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descr="{&quot;isTemplate&quot;:false,&quot;type&quot;:&quot;subTitle&quot;,&quot;canOmit&quot;:true,&quot;range&quot;:0}"/>
          <p:cNvSpPr txBox="1"/>
          <p:nvPr/>
        </p:nvSpPr>
        <p:spPr>
          <a:xfrm>
            <a:off x="11614571" y="6098501"/>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36"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地铁施工风险概述及重要性</a:t>
            </a:r>
            <a:endParaRPr/>
          </a:p>
        </p:txBody>
      </p:sp>
      <p:sp>
        <p:nvSpPr>
          <p:cNvPr id="137"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71"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地铁施工风险的定义   -是指在地铁施工过程中，由于各种不确定性因素导致的对工程质量和施工安全产生影响的风险事件</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包括地质风险、工程技术风险、管理风险、环境风险等多种类型</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地铁施工风险的分类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地质风险：地下水位、地质构造、地层稳定性等因素导致的风险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工程技术风险：设计方案不合理、施工技术不过关、施工设备故障等因素导致的风险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管理风险：项目管理不善、安全生产责任制不落实、应急预案不完善等因素导致的风险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环境风险：周边环境复杂、地下管线密集、交通拥堵等因素导致的风险</a:t>
            </a:r>
            <a:endParaRPr/>
          </a:p>
        </p:txBody>
      </p:sp>
      <p:sp>
        <p:nvSpPr>
          <p:cNvPr id="17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地铁施工风险的定义与分类</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74"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75" name="Group 686"/>
            <p:cNvGrpSpPr/>
            <p:nvPr/>
          </p:nvGrpSpPr>
          <p:grpSpPr>
            <a:xfrm>
              <a:off x="1075314" y="1520189"/>
              <a:ext cx="9868911" cy="2072418"/>
              <a:chOff x="1075314" y="1520189"/>
              <a:chExt cx="9868911" cy="2072418"/>
            </a:xfrm>
          </p:grpSpPr>
          <p:sp>
            <p:nvSpPr>
              <p:cNvPr id="176"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复杂性：地铁施工涉及多个环节和多种工艺，风险因素复杂多样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突发性：地铁施工风险事件往往具有突发性，难以预测和控制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严重性：地铁施工风险事件一旦发生，可能导致工程质量问题、安全事故、环境污染等严重后果</a:t>
                </a:r>
                <a:endParaRPr/>
              </a:p>
            </p:txBody>
          </p:sp>
          <p:sp>
            <p:nvSpPr>
              <p:cNvPr id="177"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地铁施工风险的特点</a:t>
                </a:r>
                <a:endParaRPr/>
              </a:p>
            </p:txBody>
          </p:sp>
          <p:sp>
            <p:nvSpPr>
              <p:cNvPr id="178"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9"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80" name="Group 691"/>
            <p:cNvGrpSpPr/>
            <p:nvPr/>
          </p:nvGrpSpPr>
          <p:grpSpPr>
            <a:xfrm>
              <a:off x="1075314" y="3881882"/>
              <a:ext cx="9868911" cy="2072418"/>
              <a:chOff x="1075314" y="3881882"/>
              <a:chExt cx="9868911" cy="2072418"/>
            </a:xfrm>
          </p:grpSpPr>
          <p:sp>
            <p:nvSpPr>
              <p:cNvPr id="181"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自然因素：地质条件、气候环境、地下水位等自然条件对地铁施工产生影响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技术因素：设计方案、施工技术、施工设备等方面的不足导致的风险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管理因素：项目管理水平、安全生产责任制、应急预案等方面的不完善导致的风险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社会因素：周边环境、地下管线、交通拥堵等社会因素对地铁施工产生影响</a:t>
                </a:r>
                <a:endParaRPr/>
              </a:p>
            </p:txBody>
          </p:sp>
          <p:sp>
            <p:nvSpPr>
              <p:cNvPr id="182"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地铁施工风险的成因</a:t>
                </a:r>
                <a:endParaRPr/>
              </a:p>
            </p:txBody>
          </p:sp>
          <p:sp>
            <p:nvSpPr>
              <p:cNvPr id="183"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18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地铁施工风险的特点与成因</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87"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88" name="Group 686"/>
            <p:cNvGrpSpPr/>
            <p:nvPr/>
          </p:nvGrpSpPr>
          <p:grpSpPr>
            <a:xfrm>
              <a:off x="1075314" y="1520189"/>
              <a:ext cx="9868911" cy="2072418"/>
              <a:chOff x="1075314" y="1520189"/>
              <a:chExt cx="9868911" cy="2072418"/>
            </a:xfrm>
          </p:grpSpPr>
          <p:sp>
            <p:nvSpPr>
              <p:cNvPr id="189"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保障工程质量和施工安全：通过风险管理，可以有效预防和减少地铁施工风险事件的发生，保障工程质量和施工安全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提高施工效率：风险管理可以帮助施工单位提前识别和应对风险，降低施工过程中的不确定性和纠纷，提高施工效率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降低施工成本：风险管理可以有效降低因风险事件导致的损失，降低施工成本</a:t>
                </a:r>
                <a:endParaRPr/>
              </a:p>
            </p:txBody>
          </p:sp>
          <p:sp>
            <p:nvSpPr>
              <p:cNvPr id="190"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地铁施工风险管理的重要性</a:t>
                </a:r>
                <a:endParaRPr/>
              </a:p>
            </p:txBody>
          </p:sp>
          <p:sp>
            <p:nvSpPr>
              <p:cNvPr id="191"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2"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93" name="Group 691"/>
            <p:cNvGrpSpPr/>
            <p:nvPr/>
          </p:nvGrpSpPr>
          <p:grpSpPr>
            <a:xfrm>
              <a:off x="1075314" y="3881882"/>
              <a:ext cx="9868911" cy="2072418"/>
              <a:chOff x="1075314" y="3881882"/>
              <a:chExt cx="9868911" cy="2072418"/>
            </a:xfrm>
          </p:grpSpPr>
          <p:sp>
            <p:nvSpPr>
              <p:cNvPr id="194"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促进地铁行业的发展：风险管理水平的提高有助于提高地铁施工的整体水平，促进地铁行业的发展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保护社会环境：通过风险管理，可以减少地铁施工对周边环境的影响，保护社会环境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提高企业竞争力：风险管理能力是企业核心竞争力的重要组成部分，可以提高企业在地铁建设领域的竞争力</a:t>
                </a:r>
                <a:endParaRPr/>
              </a:p>
            </p:txBody>
          </p:sp>
          <p:sp>
            <p:nvSpPr>
              <p:cNvPr id="195"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地铁施工风险管理的意义</a:t>
                </a:r>
                <a:endParaRPr/>
              </a:p>
            </p:txBody>
          </p:sp>
          <p:sp>
            <p:nvSpPr>
              <p:cNvPr id="196"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7"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19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地铁施工风险管理的重要性与意义</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00"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地铁施工风险识别与评价</a:t>
            </a:r>
            <a:endParaRPr/>
          </a:p>
        </p:txBody>
      </p:sp>
      <p:sp>
        <p:nvSpPr>
          <p:cNvPr id="201"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03"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204" name="Group 628"/>
            <p:cNvGrpSpPr/>
            <p:nvPr/>
          </p:nvGrpSpPr>
          <p:grpSpPr>
            <a:xfrm>
              <a:off x="1197254" y="3971227"/>
              <a:ext cx="11008530" cy="2106887"/>
              <a:chOff x="1197254" y="3971227"/>
              <a:chExt cx="11008530" cy="2106887"/>
            </a:xfrm>
          </p:grpSpPr>
          <p:sp>
            <p:nvSpPr>
              <p:cNvPr id="205"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8"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09"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地铁施工风险识别的方法</a:t>
                </a:r>
                <a:endParaRPr/>
              </a:p>
            </p:txBody>
          </p:sp>
          <p:sp>
            <p:nvSpPr>
              <p:cNvPr id="210"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文档审查：通过对设计文件、施工方案、合同文件等相关文档的审查，识别潜在的风险因素</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专家访谈：通过与地铁施工领域的专家进行访谈，了解地铁施工过程中可能遇到的风险和挑战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现场调查：通过对施工现场的实地考察，了解施工过程中实际存在的风险因素</a:t>
                </a:r>
                <a:endParaRPr/>
              </a:p>
            </p:txBody>
          </p:sp>
        </p:grpSp>
        <p:grpSp>
          <p:nvGrpSpPr>
            <p:cNvPr id="211" name="Group 635"/>
            <p:cNvGrpSpPr/>
            <p:nvPr/>
          </p:nvGrpSpPr>
          <p:grpSpPr>
            <a:xfrm>
              <a:off x="3499345" y="1423099"/>
              <a:ext cx="11008530" cy="2005901"/>
              <a:chOff x="3499345" y="1423099"/>
              <a:chExt cx="11008530" cy="2005901"/>
            </a:xfrm>
          </p:grpSpPr>
          <p:sp>
            <p:nvSpPr>
              <p:cNvPr id="212"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地铁施工风险识别的技巧</a:t>
                </a:r>
                <a:endParaRPr/>
              </a:p>
            </p:txBody>
          </p:sp>
          <p:sp>
            <p:nvSpPr>
              <p:cNvPr id="213"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充分利用历史数据：通过对历史地铁施工项目的风险事件进行分析，了解地铁施工风险的规律和特点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结合施工工艺和特点：针对不同施工工艺和施工特点，有针对性地识别潜在风险因素</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注重实时信息收集：在施工过程中，及时收集和分析相关信息，动态调整风险识别结果</a:t>
                </a:r>
                <a:endParaRPr/>
              </a:p>
            </p:txBody>
          </p:sp>
          <p:sp>
            <p:nvSpPr>
              <p:cNvPr id="214"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5"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6"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7"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地铁施工风险识别的方法与技巧</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20"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地铁施工风险评估的标准</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风险概率：评估风险事件发生的可能性，通常采用概率分布函数进行描述</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风险损失：评估风险事件发生后可能导致的损失程度，通常采用货币单位进行衡量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风险等级：根据风险概率和风险损失的综合评估结果，对风险事件进行等级划分</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地铁施工风险评估的流程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风险识别：通过文档审查、专家访谈、现场调查等方法，识别地铁施工过程中可能存在的风险因素</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风险分析：对识别出的风险因素进行分析，了解其可能导致的后果和影响范围</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风险评估：根据风险分析结果，采用适当的风险评估方法，对风险事件进行概率、损失和等级评估</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风险应对：根据风险评估结果，制定相应的风险应对措施，降低风险事件的发生概率和影响程度</a:t>
            </a:r>
            <a:endParaRPr/>
          </a:p>
        </p:txBody>
      </p:sp>
      <p:sp>
        <p:nvSpPr>
          <p:cNvPr id="22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地铁施工风险评估的标准与流程</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2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5" name="Group 598"/>
            <p:cNvGrpSpPr/>
            <p:nvPr/>
          </p:nvGrpSpPr>
          <p:grpSpPr>
            <a:xfrm>
              <a:off x="763829" y="1414808"/>
              <a:ext cx="6972294" cy="2337649"/>
              <a:chOff x="763829" y="1414808"/>
              <a:chExt cx="6972294" cy="2337649"/>
            </a:xfrm>
          </p:grpSpPr>
          <p:sp>
            <p:nvSpPr>
              <p:cNvPr id="22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地铁施工风险等级的划分</a:t>
                </a:r>
                <a:endParaRPr/>
              </a:p>
            </p:txBody>
          </p:sp>
          <p:sp>
            <p:nvSpPr>
              <p:cNvPr id="22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一般风险：风险概率较低，风险损失较小的风险事件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较大风险：风险概率较高，风险损失较大的风险事件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重大风险：风险概率极高，风险损失极大的风险事件</a:t>
                </a:r>
                <a:endParaRPr/>
              </a:p>
            </p:txBody>
          </p:sp>
          <p:sp>
            <p:nvSpPr>
              <p:cNvPr id="22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2" name="Group 591"/>
            <p:cNvGrpSpPr/>
            <p:nvPr/>
          </p:nvGrpSpPr>
          <p:grpSpPr>
            <a:xfrm>
              <a:off x="689593" y="3949139"/>
              <a:ext cx="7078256" cy="2128975"/>
              <a:chOff x="689593" y="3949139"/>
              <a:chExt cx="7078256" cy="2128975"/>
            </a:xfrm>
          </p:grpSpPr>
          <p:sp>
            <p:nvSpPr>
              <p:cNvPr id="23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地铁施工风险等级的确定</a:t>
                </a:r>
                <a:endParaRPr/>
              </a:p>
            </p:txBody>
          </p:sp>
          <p:sp>
            <p:nvSpPr>
              <p:cNvPr id="23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参照行业标准和企业内部标准，确定风险等级划分的具体标准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结合风险评估结果，将风险事件划分为不同的风险等级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针对不同等级的风险，制定相应的风险应对措施和监控计划</a:t>
                </a:r>
                <a:endParaRPr/>
              </a:p>
            </p:txBody>
          </p:sp>
          <p:sp>
            <p:nvSpPr>
              <p:cNvPr id="23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地铁施工风险等级的划分与确定</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地铁施工风险防范措施与策略</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1"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2" name="Group 628"/>
            <p:cNvGrpSpPr/>
            <p:nvPr/>
          </p:nvGrpSpPr>
          <p:grpSpPr>
            <a:xfrm>
              <a:off x="1197254" y="3971227"/>
              <a:ext cx="11008530" cy="2106887"/>
              <a:chOff x="1197254" y="3971227"/>
              <a:chExt cx="11008530" cy="2106887"/>
            </a:xfrm>
          </p:grpSpPr>
          <p:sp>
            <p:nvSpPr>
              <p:cNvPr id="13"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地铁施工风险防范的技术措施</a:t>
                </a:r>
                <a:endParaRPr/>
              </a:p>
            </p:txBody>
          </p:sp>
          <p:sp>
            <p:nvSpPr>
              <p:cNvPr id="18"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优化设计方案：根据地质条件、施工工艺等因素，优化设计方案，降低工程技术风险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采用先进的施工技术：引进和采用先进的施工技术，提高施工质量和效率，降低施工技术风险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定期进行设备检查和维护：确保施工设备的正常运行，降低设备故障导致的风险</a:t>
                </a:r>
                <a:endParaRPr/>
              </a:p>
            </p:txBody>
          </p:sp>
        </p:grpSp>
        <p:grpSp>
          <p:nvGrpSpPr>
            <p:cNvPr id="19" name="Group 635"/>
            <p:cNvGrpSpPr/>
            <p:nvPr/>
          </p:nvGrpSpPr>
          <p:grpSpPr>
            <a:xfrm>
              <a:off x="3499345" y="1423099"/>
              <a:ext cx="11008530" cy="2005901"/>
              <a:chOff x="3499345" y="1423099"/>
              <a:chExt cx="11008530" cy="2005901"/>
            </a:xfrm>
          </p:grpSpPr>
          <p:sp>
            <p:nvSpPr>
              <p:cNvPr id="20"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地铁施工风险防范的技术策略</a:t>
                </a:r>
                <a:endParaRPr/>
              </a:p>
            </p:txBody>
          </p:sp>
          <p:sp>
            <p:nvSpPr>
              <p:cNvPr id="21"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加强技术创新：鼓励施工单位进行技术创新，提高施工技术水平，降低施工风险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提高技术水平：加强对施工人员的培训，提高施工人员的技能水平，降低施工风险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严格技术管理：建立健全技术管理制度，确保技术措施的落实和执行</a:t>
                </a:r>
                <a:endParaRPr/>
              </a:p>
            </p:txBody>
          </p:sp>
          <p:sp>
            <p:nvSpPr>
              <p:cNvPr id="22"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地铁施工风险防范的技术措施</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https://d.book118.com/938134103117006036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blue">
      <a:dk1>
        <a:srgbClr val="000000"/>
      </a:dk1>
      <a:lt1>
        <a:srgbClr val="FFFFFF"/>
      </a:lt1>
      <a:dk2>
        <a:srgbClr val="0A102F"/>
      </a:dk2>
      <a:lt2>
        <a:srgbClr val="DEEFF8"/>
      </a:lt2>
      <a:accent1>
        <a:srgbClr val="2565A9"/>
      </a:accent1>
      <a:accent2>
        <a:srgbClr val="94CAE9"/>
      </a:accent2>
      <a:accent3>
        <a:srgbClr val="4D98D1"/>
      </a:accent3>
      <a:accent4>
        <a:srgbClr val="315C89"/>
      </a:accent4>
      <a:accent5>
        <a:srgbClr val="5880A4"/>
      </a:accent5>
      <a:accent6>
        <a:srgbClr val="1C2F45"/>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地铁施工风险管理</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2024-09-16T05:50:00.907</cp:lastPrinted>
  <dcterms:created xsi:type="dcterms:W3CDTF">2024-09-15T21:50:00Z</dcterms:created>
  <dcterms:modified xsi:type="dcterms:W3CDTF">2024-09-15T21:50:02Z</dcterms:modified>
</cp:coreProperties>
</file>