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EA615C1-5014-4F71-B6CF-972800E193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4E39372-789D-4F59-84D5-8BE76BE4B9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C890BB3-AD23-49BB-8451-D39BD7F52E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42ED7A1-BA5F-409C-9650-3B1A23D9801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6BC2881-843E-4FA6-854C-08B7AF62094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2DA9574-28DF-4FB8-89D3-4EFDAC30241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9A039A6-C7CD-4D97-B6D5-F7E877058F3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561689A-466B-404C-AC31-D44CA04A924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3BD4BF5-0B24-47AC-88D6-3FC16C377E4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F88D75-FAB2-46B0-9BF0-65FC0FD2A6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3A6682-9C91-431A-9286-4A45D2F6AD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38135114131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2024国人美白消费趋势白皮书</a:t>
            </a:r>
          </a:p>
        </p:txBody>
      </p:sp>
      <p:sp>
        <p:nvSpPr>
          <p:cNvPr id="5" name="TextBox 5"/>
          <p:cNvSpPr txBox="1"/>
          <p:nvPr/>
        </p:nvSpPr>
        <p:spPr>
          <a:xfrm>
            <a:off x="1515506" y="4498554"/>
            <a:ext cx="2798081"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汇报人：文小库</a:t>
            </a:r>
          </a:p>
        </p:txBody>
      </p:sp>
      <p:sp>
        <p:nvSpPr>
          <p:cNvPr id="6" name="TextBox 6"/>
          <p:cNvSpPr txBox="1"/>
          <p:nvPr/>
        </p:nvSpPr>
        <p:spPr>
          <a:xfrm>
            <a:off x="1515506" y="5229894"/>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2024-01-13</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2024年美白市场概述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2024年美白产品趋势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2024年美白消费行为趋势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2024年美白市场竞争格局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参考文献</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引言</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研究背景与意义</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3" name="Group 33"/>
          <p:cNvGrpSpPr/>
          <p:nvPr/>
        </p:nvGrpSpPr>
        <p:grpSpPr>
          <a:xfrm>
            <a:off x="4068198" y="1804533"/>
            <a:ext cx="6294397" cy="802744"/>
            <a:chOff x="4068198" y="1804533"/>
            <a:chExt cx="6294397" cy="802744"/>
          </a:xfrm>
        </p:grpSpPr>
        <p:sp>
          <p:nvSpPr>
            <p:cNvPr id="34" name="TextBox 34"/>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随着人们生活水平的提高，对美的追求也日益增强，美白产品受到广泛欢迎。</a:t>
              </a:r>
            </a:p>
          </p:txBody>
        </p:sp>
      </p:grpSp>
      <p:grpSp>
        <p:nvGrpSpPr>
          <p:cNvPr id="35" name="Group 35"/>
          <p:cNvGrpSpPr/>
          <p:nvPr/>
        </p:nvGrpSpPr>
        <p:grpSpPr>
          <a:xfrm>
            <a:off x="2102790" y="3417125"/>
            <a:ext cx="6294397" cy="802744"/>
            <a:chOff x="2102790" y="3417125"/>
            <a:chExt cx="6294397" cy="802744"/>
          </a:xfrm>
        </p:grpSpPr>
        <p:sp>
          <p:nvSpPr>
            <p:cNvPr id="36" name="TextBox 36"/>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美白市场不断扩大，产品种类和品牌日益丰富，消费者对美白产品的需求和认知也在不断变化。</a:t>
              </a:r>
            </a:p>
          </p:txBody>
        </p:sp>
      </p:grpSp>
      <p:grpSp>
        <p:nvGrpSpPr>
          <p:cNvPr id="37" name="Group 37"/>
          <p:cNvGrpSpPr/>
          <p:nvPr/>
        </p:nvGrpSpPr>
        <p:grpSpPr>
          <a:xfrm>
            <a:off x="4025566" y="5029724"/>
            <a:ext cx="6294397" cy="802744"/>
            <a:chOff x="4025566" y="5029724"/>
            <a:chExt cx="6294397" cy="802744"/>
          </a:xfrm>
        </p:grpSpPr>
        <p:sp>
          <p:nvSpPr>
            <p:cNvPr id="38" name="TextBox 38"/>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研究2024年国人美白消费趋势，有助于了解消费者需求，指导企业研发和推广更符合市场需求的美白产品。</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研究目的和方法</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研究目的</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了解2024年国人美白消费趋势，分析消费者需求和行为特点，为企业提供市场策略和产品建议。</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研究方法</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通过问卷调查、在线数据分析和专家访谈等方式，收集和分析美白消费市场的相关数据和信息，以揭示2024年国人美白消费趋势。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2024年美白市场概述</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全球美白市场持续增长</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随着人们对皮肤美白的关注度不断提高，全球美白市场呈现出持续增长的态势。</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不同地区市场需求差异</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不同地区的人们由于皮肤类型、气候环境等因素影响，对美白产品的需求存在差异。</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创新产品和技术不断涌现</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为了满足消费者多样化的需求，美白市场涌现出许多创新的产品和技术。</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全球美白市场概况</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477400" y="2610745"/>
            <a:ext cx="1568482" cy="1639538"/>
            <a:chOff x="6477400" y="2610745"/>
            <a:chExt cx="1568482" cy="1639538"/>
          </a:xfrm>
        </p:grpSpPr>
        <p:sp>
          <p:nvSpPr>
            <p:cNvPr id="3" name="Freeform 3"/>
            <p:cNvSpPr/>
            <p:nvPr/>
          </p:nvSpPr>
          <p:spPr>
            <a:xfrm rot="15417784">
              <a:off x="6477400" y="2610745"/>
              <a:ext cx="1568482" cy="1639538"/>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0817784">
              <a:off x="7071664" y="3240538"/>
              <a:ext cx="380048" cy="38004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8078838" y="2037055"/>
            <a:ext cx="3224117" cy="3370231"/>
            <a:chOff x="8078838" y="2037055"/>
            <a:chExt cx="3224117" cy="3370231"/>
          </a:xfrm>
        </p:grpSpPr>
        <p:sp>
          <p:nvSpPr>
            <p:cNvPr id="6" name="Freeform 6"/>
            <p:cNvSpPr/>
            <p:nvPr/>
          </p:nvSpPr>
          <p:spPr>
            <a:xfrm rot="16200000">
              <a:off x="8078838" y="2037055"/>
              <a:ext cx="3224117" cy="3370231"/>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0817784">
              <a:off x="9350711" y="3363792"/>
              <a:ext cx="680371" cy="68037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259021" y="4383062"/>
            <a:ext cx="977456" cy="1021747"/>
            <a:chOff x="7259021" y="4383062"/>
            <a:chExt cx="977456" cy="1021747"/>
          </a:xfrm>
        </p:grpSpPr>
        <p:sp>
          <p:nvSpPr>
            <p:cNvPr id="9" name="Freeform 9"/>
            <p:cNvSpPr/>
            <p:nvPr/>
          </p:nvSpPr>
          <p:spPr>
            <a:xfrm rot="16200000">
              <a:off x="7259021" y="4383062"/>
              <a:ext cx="977456" cy="1021747"/>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629353" y="4775492"/>
              <a:ext cx="236887" cy="23688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1" name="AutoShape 11"/>
          <p:cNvSpPr/>
          <p:nvPr/>
        </p:nvSpPr>
        <p:spPr>
          <a:xfrm>
            <a:off x="870036" y="2413316"/>
            <a:ext cx="584258" cy="584258"/>
          </a:xfrm>
          <a:prstGeom prst="ellipse">
            <a:avLst/>
          </a:prstGeom>
          <a:no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2" name="AutoShape 12"/>
          <p:cNvSpPr/>
          <p:nvPr/>
        </p:nvSpPr>
        <p:spPr>
          <a:xfrm>
            <a:off x="965342" y="2512808"/>
            <a:ext cx="395855"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1">
                    <a:alpha val="100000"/>
                  </a:schemeClr>
                </a:solidFill>
                <a:latin typeface="Microsoft Yahei"/>
                <a:ea typeface="Microsoft Yahei"/>
                <a:cs typeface="Microsoft Yahei"/>
              </a:rPr>
              <a:t>01</a:t>
            </a:r>
            <a:endParaRPr lang="en-US" sz="1100"/>
          </a:p>
        </p:txBody>
      </p:sp>
      <p:sp>
        <p:nvSpPr>
          <p:cNvPr id="13" name="TextBox 13"/>
          <p:cNvSpPr txBox="1"/>
          <p:nvPr/>
        </p:nvSpPr>
        <p:spPr>
          <a:xfrm>
            <a:off x="1641736" y="2429872"/>
            <a:ext cx="4120112" cy="78656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中国拥有庞大的人口基数和不断提升的美容意识，美白市场发展潜力巨大。</a:t>
            </a:r>
          </a:p>
        </p:txBody>
      </p:sp>
      <p:sp>
        <p:nvSpPr>
          <p:cNvPr id="14" name="TextBox 14"/>
          <p:cNvSpPr txBox="1"/>
          <p:nvPr/>
        </p:nvSpPr>
        <p:spPr>
          <a:xfrm>
            <a:off x="1641736" y="2158409"/>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中国美白市场庞大</a:t>
            </a:r>
          </a:p>
        </p:txBody>
      </p:sp>
      <p:sp>
        <p:nvSpPr>
          <p:cNvPr id="15" name="AutoShape 15"/>
          <p:cNvSpPr/>
          <p:nvPr/>
        </p:nvSpPr>
        <p:spPr>
          <a:xfrm>
            <a:off x="870036" y="3552810"/>
            <a:ext cx="584258" cy="584258"/>
          </a:xfrm>
          <a:prstGeom prst="ellipse">
            <a:avLst/>
          </a:prstGeom>
          <a:noFill/>
          <a:ln w="19050">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6" name="AutoShape 16"/>
          <p:cNvSpPr/>
          <p:nvPr/>
        </p:nvSpPr>
        <p:spPr>
          <a:xfrm>
            <a:off x="946292" y="3654420"/>
            <a:ext cx="453011"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2">
                    <a:alpha val="100000"/>
                  </a:schemeClr>
                </a:solidFill>
                <a:latin typeface="Microsoft Yahei"/>
                <a:ea typeface="Microsoft Yahei"/>
                <a:cs typeface="Microsoft Yahei"/>
              </a:rPr>
              <a:t>02</a:t>
            </a:r>
            <a:endParaRPr lang="en-US" sz="1100"/>
          </a:p>
        </p:txBody>
      </p:sp>
      <p:sp>
        <p:nvSpPr>
          <p:cNvPr id="17" name="TextBox 17"/>
          <p:cNvSpPr txBox="1"/>
          <p:nvPr/>
        </p:nvSpPr>
        <p:spPr>
          <a:xfrm>
            <a:off x="1641736" y="3615528"/>
            <a:ext cx="4114800" cy="799744"/>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随着越来越多的品牌和产品进入市场，中国美白市场竞争日趋激烈。</a:t>
            </a:r>
          </a:p>
        </p:txBody>
      </p:sp>
      <p:sp>
        <p:nvSpPr>
          <p:cNvPr id="18" name="TextBox 18"/>
          <p:cNvSpPr txBox="1"/>
          <p:nvPr/>
        </p:nvSpPr>
        <p:spPr>
          <a:xfrm>
            <a:off x="1641736" y="3344066"/>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市场竞争激烈</a:t>
            </a:r>
          </a:p>
        </p:txBody>
      </p:sp>
      <p:sp>
        <p:nvSpPr>
          <p:cNvPr id="19" name="AutoShape 19"/>
          <p:cNvSpPr/>
          <p:nvPr/>
        </p:nvSpPr>
        <p:spPr>
          <a:xfrm>
            <a:off x="865802" y="4701631"/>
            <a:ext cx="584258" cy="584258"/>
          </a:xfrm>
          <a:prstGeom prst="ellipse">
            <a:avLst/>
          </a:prstGeom>
          <a:noFill/>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20" name="AutoShape 20"/>
          <p:cNvSpPr/>
          <p:nvPr/>
        </p:nvSpPr>
        <p:spPr>
          <a:xfrm>
            <a:off x="932957" y="4801125"/>
            <a:ext cx="453011"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3">
                    <a:alpha val="100000"/>
                  </a:schemeClr>
                </a:solidFill>
                <a:latin typeface="Microsoft Yahei"/>
                <a:ea typeface="Microsoft Yahei"/>
                <a:cs typeface="Microsoft Yahei"/>
              </a:rPr>
              <a:t>03</a:t>
            </a:r>
            <a:endParaRPr lang="en-US" sz="1100"/>
          </a:p>
        </p:txBody>
      </p:sp>
      <p:sp>
        <p:nvSpPr>
          <p:cNvPr id="21" name="TextBox 21"/>
          <p:cNvSpPr txBox="1"/>
          <p:nvPr/>
        </p:nvSpPr>
        <p:spPr>
          <a:xfrm>
            <a:off x="1641736" y="4814363"/>
            <a:ext cx="4114800" cy="78656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随着消费观念的转变，中国消费者对美白产品的品质和安全性要求越来越高。</a:t>
            </a:r>
          </a:p>
        </p:txBody>
      </p:sp>
      <p:sp>
        <p:nvSpPr>
          <p:cNvPr id="22" name="TextBox 22"/>
          <p:cNvSpPr txBox="1"/>
          <p:nvPr/>
        </p:nvSpPr>
        <p:spPr>
          <a:xfrm>
            <a:off x="1641736" y="4542900"/>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消费者对品质和安全性的要求提高</a:t>
            </a:r>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中国美白市场现状</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64019"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33268"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02515"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571764"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87002"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A</a:t>
            </a:r>
            <a:endParaRPr lang="en-US" sz="1100"/>
          </a:p>
        </p:txBody>
      </p:sp>
      <p:sp>
        <p:nvSpPr>
          <p:cNvPr id="7" name="AutoShape 7"/>
          <p:cNvSpPr/>
          <p:nvPr/>
        </p:nvSpPr>
        <p:spPr>
          <a:xfrm>
            <a:off x="4956251"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B</a:t>
            </a:r>
            <a:endParaRPr lang="en-US" sz="1100"/>
          </a:p>
        </p:txBody>
      </p:sp>
      <p:sp>
        <p:nvSpPr>
          <p:cNvPr id="8" name="AutoShape 8"/>
          <p:cNvSpPr/>
          <p:nvPr/>
        </p:nvSpPr>
        <p:spPr>
          <a:xfrm>
            <a:off x="6425498"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C</a:t>
            </a:r>
            <a:endParaRPr lang="en-US" sz="1100"/>
          </a:p>
        </p:txBody>
      </p:sp>
      <p:sp>
        <p:nvSpPr>
          <p:cNvPr id="9" name="AutoShape 9"/>
          <p:cNvSpPr/>
          <p:nvPr/>
        </p:nvSpPr>
        <p:spPr>
          <a:xfrm>
            <a:off x="7894747"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D</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消费者美白需求分析</a:t>
              </a:r>
            </a:p>
          </p:txBody>
        </p:sp>
      </p:grpSp>
      <p:grpSp>
        <p:nvGrpSpPr>
          <p:cNvPr id="32" name="Group 32"/>
          <p:cNvGrpSpPr/>
          <p:nvPr/>
        </p:nvGrpSpPr>
        <p:grpSpPr>
          <a:xfrm>
            <a:off x="768919" y="1491953"/>
            <a:ext cx="4011236" cy="490334"/>
            <a:chOff x="768919" y="1491953"/>
            <a:chExt cx="4011236" cy="490334"/>
          </a:xfrm>
        </p:grpSpPr>
        <p:sp>
          <p:nvSpPr>
            <p:cNvPr id="33" name="TextBox 33"/>
            <p:cNvSpPr txBox="1"/>
            <p:nvPr/>
          </p:nvSpPr>
          <p:spPr>
            <a:xfrm>
              <a:off x="768919" y="1491953"/>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b="1">
                  <a:solidFill>
                    <a:schemeClr val="accent1">
                      <a:alpha val="100000"/>
                    </a:schemeClr>
                  </a:solidFill>
                  <a:latin typeface="Microsoft Yahei"/>
                  <a:ea typeface="Microsoft Yahei"/>
                  <a:cs typeface="Microsoft Yahei"/>
                </a:rPr>
                <a:t>基础美白需求</a:t>
              </a:r>
            </a:p>
          </p:txBody>
        </p:sp>
      </p:grpSp>
      <p:grpSp>
        <p:nvGrpSpPr>
          <p:cNvPr id="34" name="Group 34"/>
          <p:cNvGrpSpPr/>
          <p:nvPr/>
        </p:nvGrpSpPr>
        <p:grpSpPr>
          <a:xfrm>
            <a:off x="644725" y="1982286"/>
            <a:ext cx="4133850" cy="851387"/>
            <a:chOff x="644725" y="1982286"/>
            <a:chExt cx="4133850" cy="851387"/>
          </a:xfrm>
        </p:grpSpPr>
        <p:sp>
          <p:nvSpPr>
            <p:cNvPr id="35" name="TextBox 35"/>
            <p:cNvSpPr txBox="1"/>
            <p:nvPr/>
          </p:nvSpPr>
          <p:spPr>
            <a:xfrm>
              <a:off x="64472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消费者希望通过使用美白产品改善肤色不均、色斑等问题。</a:t>
              </a:r>
            </a:p>
          </p:txBody>
        </p:sp>
      </p:grpSp>
      <p:grpSp>
        <p:nvGrpSpPr>
          <p:cNvPr id="36" name="Group 36"/>
          <p:cNvGrpSpPr/>
          <p:nvPr/>
        </p:nvGrpSpPr>
        <p:grpSpPr>
          <a:xfrm>
            <a:off x="6102515" y="1491953"/>
            <a:ext cx="4010978" cy="490334"/>
            <a:chOff x="6102515" y="1491953"/>
            <a:chExt cx="4010978" cy="490334"/>
          </a:xfrm>
        </p:grpSpPr>
        <p:sp>
          <p:nvSpPr>
            <p:cNvPr id="37" name="TextBox 37"/>
            <p:cNvSpPr txBox="1"/>
            <p:nvPr/>
          </p:nvSpPr>
          <p:spPr>
            <a:xfrm>
              <a:off x="6102515" y="1491953"/>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温和安全的产品</a:t>
              </a:r>
            </a:p>
          </p:txBody>
        </p:sp>
      </p:grpSp>
      <p:grpSp>
        <p:nvGrpSpPr>
          <p:cNvPr id="38" name="Group 38"/>
          <p:cNvGrpSpPr/>
          <p:nvPr/>
        </p:nvGrpSpPr>
        <p:grpSpPr>
          <a:xfrm>
            <a:off x="6102515" y="1982286"/>
            <a:ext cx="4133850" cy="851387"/>
            <a:chOff x="6102515" y="1982286"/>
            <a:chExt cx="4133850" cy="851387"/>
          </a:xfrm>
        </p:grpSpPr>
        <p:sp>
          <p:nvSpPr>
            <p:cNvPr id="39" name="TextBox 39"/>
            <p:cNvSpPr txBox="1"/>
            <p:nvPr/>
          </p:nvSpPr>
          <p:spPr>
            <a:xfrm>
              <a:off x="610251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消费者对美白产品的温和性和安全性有较高要求，不希望对皮肤造成刺激或伤害。</a:t>
              </a:r>
            </a:p>
          </p:txBody>
        </p:sp>
      </p:grpSp>
      <p:grpSp>
        <p:nvGrpSpPr>
          <p:cNvPr id="40" name="Group 40"/>
          <p:cNvGrpSpPr/>
          <p:nvPr/>
        </p:nvGrpSpPr>
        <p:grpSpPr>
          <a:xfrm>
            <a:off x="2297292" y="4606720"/>
            <a:ext cx="4011236" cy="490334"/>
            <a:chOff x="2297292" y="4606720"/>
            <a:chExt cx="4011236" cy="490334"/>
          </a:xfrm>
        </p:grpSpPr>
        <p:sp>
          <p:nvSpPr>
            <p:cNvPr id="41" name="TextBox 41"/>
            <p:cNvSpPr txBox="1"/>
            <p:nvPr/>
          </p:nvSpPr>
          <p:spPr>
            <a:xfrm>
              <a:off x="2297292" y="4606720"/>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b="1">
                  <a:solidFill>
                    <a:schemeClr val="accent1">
                      <a:alpha val="100000"/>
                    </a:schemeClr>
                  </a:solidFill>
                  <a:latin typeface="Microsoft Yahei"/>
                  <a:ea typeface="Microsoft Yahei"/>
                  <a:cs typeface="Microsoft Yahei"/>
                </a:rPr>
                <a:t>高效快速的美白效果</a:t>
              </a:r>
            </a:p>
          </p:txBody>
        </p:sp>
      </p:grpSp>
      <p:grpSp>
        <p:nvGrpSpPr>
          <p:cNvPr id="42" name="Group 42"/>
          <p:cNvGrpSpPr/>
          <p:nvPr/>
        </p:nvGrpSpPr>
        <p:grpSpPr>
          <a:xfrm>
            <a:off x="2173097" y="5097054"/>
            <a:ext cx="4133850" cy="851387"/>
            <a:chOff x="2173097" y="5097054"/>
            <a:chExt cx="4133850" cy="851387"/>
          </a:xfrm>
        </p:grpSpPr>
        <p:sp>
          <p:nvSpPr>
            <p:cNvPr id="43" name="TextBox 43"/>
            <p:cNvSpPr txBox="1"/>
            <p:nvPr/>
          </p:nvSpPr>
          <p:spPr>
            <a:xfrm>
              <a:off x="217309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消费者希望使用美白产品后能够快速看到明显的美白效果。</a:t>
              </a:r>
            </a:p>
          </p:txBody>
        </p:sp>
      </p:grpSp>
      <p:grpSp>
        <p:nvGrpSpPr>
          <p:cNvPr id="44" name="Group 44"/>
          <p:cNvGrpSpPr/>
          <p:nvPr/>
        </p:nvGrpSpPr>
        <p:grpSpPr>
          <a:xfrm>
            <a:off x="7630887" y="4606720"/>
            <a:ext cx="4010978" cy="490334"/>
            <a:chOff x="7630887" y="4606720"/>
            <a:chExt cx="4010978" cy="490334"/>
          </a:xfrm>
        </p:grpSpPr>
        <p:sp>
          <p:nvSpPr>
            <p:cNvPr id="45" name="TextBox 45"/>
            <p:cNvSpPr txBox="1"/>
            <p:nvPr/>
          </p:nvSpPr>
          <p:spPr>
            <a:xfrm>
              <a:off x="7630887" y="4606720"/>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个性化定制的需求</a:t>
              </a:r>
            </a:p>
          </p:txBody>
        </p:sp>
      </p:grpSp>
      <p:grpSp>
        <p:nvGrpSpPr>
          <p:cNvPr id="46" name="Group 46"/>
          <p:cNvGrpSpPr/>
          <p:nvPr/>
        </p:nvGrpSpPr>
        <p:grpSpPr>
          <a:xfrm>
            <a:off x="7630887" y="5097054"/>
            <a:ext cx="4133850" cy="851387"/>
            <a:chOff x="7630887" y="5097054"/>
            <a:chExt cx="4133850" cy="851387"/>
          </a:xfrm>
        </p:grpSpPr>
        <p:sp>
          <p:nvSpPr>
            <p:cNvPr id="47" name="TextBox 47"/>
            <p:cNvSpPr txBox="1"/>
            <p:nvPr/>
          </p:nvSpPr>
          <p:spPr>
            <a:xfrm>
              <a:off x="763088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随着消费升级，越来越多的消费者希望美白产品能够根据个人肤质和需求进行定制化。</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2024年美白产品趋势</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借助先进科技，实现高效、安全的美白效果</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随着科技的不断进步，越来越多的高科技成分被应用到美白产品中，如纳米技术、基因编辑等。这些高科技美白产品能够更精准地解决肌肤问题，提高美白效果，同时也更加安全可靠。</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高科技美白产品</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强调天然、有机成分，注重健康与环保</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随着消费者对健康和环保的关注度不断提高，天然有机美白产品逐渐受到青睐。这类产品主要采用天然有机成分，不含有害化学物质，对皮肤温和无刺激，同时也有很好的美白效果。</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天然有机美白产品</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根据个人肤质和需求，提供定制化的美白方案</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个性化定制已成为当今消费的一大趋势，美白产品也不例外。品牌根据消费者的肤质、需求以及使用习惯等因素，为其量身定制合适的美白产品，从而提高美白效果，满足消费者的个性化需求。</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个性化定制美白产品</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https://d.book118.com/938135114131006025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2024-09-02T16:00:37.245</cp:lastPrinted>
  <dcterms:created xsi:type="dcterms:W3CDTF">2024-09-02T08:00:37Z</dcterms:created>
  <dcterms:modified xsi:type="dcterms:W3CDTF">2024-09-02T08:00:39Z</dcterms:modified>
</cp:coreProperties>
</file>