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FNHGE+MS-UIGothic"/>
      <p:regular r:id="rId15"/>
    </p:embeddedFont>
    <p:embeddedFont>
      <p:font typeface="ICJDVK+CURGOM+ArialMT"/>
      <p:regular r:id="rId16"/>
    </p:embeddedFont>
    <p:embeddedFont>
      <p:font typeface="GWVHVG+NGAWVL+MicrosoftYaHei-Bold"/>
      <p:regular r:id="rId17"/>
    </p:embeddedFont>
    <p:embeddedFont>
      <p:font typeface="ETUNDM+EOVVAS+Arial-BoldMT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AB689-39A0-4D69-A929-0C4BDFDA8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BF4C6-3E39-449B-9CE3-F632EBED9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E342D-152E-43F1-B42F-C70EE94ED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251E4-AA30-4F03-846D-AD34FA5F6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D1D497-7F44-4867-BCEB-F01B004CD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658BCD-089A-4AB1-A41C-FBF80ECED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36C19-AB81-44A3-9AB3-E7041F6C1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69487-F8E4-47AA-BE2E-707F9D4C8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E34B9-569A-4379-9733-676B39EED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1E3C3-6130-4F3E-A3A3-C6989C74B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19E22-3FC5-4972-A7DD-30FE53ED8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361340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3725" y="3832760"/>
            <a:ext cx="755466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D0D0D"/>
                </a:solidFill>
                <a:latin typeface="FFNHGE+MS-UIGothic"/>
                <a:cs typeface="FFNHGE+MS-UIGothic"/>
              </a:rPr>
              <a:t>第七个人收入的分配复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D0D0D"/>
                </a:solidFill>
                <a:latin typeface="FFNHGE+MS-UIGothic"/>
                <a:cs typeface="FFNHG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4089341" cy="29780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ICJDVK+CURGOM+ArialMT"/>
                <a:cs typeface="ICJDVK+CURGO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FFNHGE+MS-UIGothic"/>
                <a:cs typeface="FFNHGE+MS-UIGothic"/>
              </a:rPr>
              <a:t>个人收入分配的理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3045FD"/>
                </a:solidFill>
                <a:latin typeface="FFNHGE+MS-UIGothic"/>
                <a:cs typeface="FFNHGE+MS-UIGothic"/>
              </a:rPr>
              <a:t>基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ICJDVK+CURGOM+ArialMT"/>
                <a:cs typeface="ICJDVK+CURGO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FFNHGE+MS-UIGothic"/>
                <a:cs typeface="FFNHGE+MS-UIGothic"/>
              </a:rPr>
              <a:t>个人收入分配的方式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ICJDVK+CURGOM+ArialMT"/>
                <a:cs typeface="ICJDVK+CURGO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FFNHGE+MS-UIGothic"/>
                <a:cs typeface="FFNHGE+MS-UIGothic"/>
              </a:rPr>
              <a:t>个人收入分配的制度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ICJDVK+CURGOM+ArialMT"/>
                <a:cs typeface="ICJDVK+CURGO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FFNHGE+MS-UIGothic"/>
                <a:cs typeface="FFNHGE+MS-UIGothic"/>
              </a:rPr>
              <a:t>个人收入分配的改革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ICJDVK+CURGOM+ArialMT"/>
                <a:cs typeface="ICJDVK+CURGO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FFNHGE+MS-UIGothic"/>
                <a:cs typeface="FFNHGE+MS-UIGothic"/>
              </a:rPr>
              <a:t>个人收入分配与社会保障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3045FD"/>
                </a:solidFill>
                <a:latin typeface="FFNHGE+MS-UIGothic"/>
                <a:cs typeface="FFNHGE+MS-UIGothic"/>
              </a:rPr>
              <a:t>目</a:t>
            </a:r>
            <a:r>
              <a:rPr sz="9200">
                <a:solidFill>
                  <a:srgbClr val="3045FD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FFNHGE+MS-UIGothic"/>
                <a:cs typeface="FFNHGE+MS-UIGothic"/>
              </a:rPr>
              <a:t>收入分配的涵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收入分配是指社会成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间对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一定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期内社会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收入、其他收入和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的分配。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它包括初次分配、再分配和最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三个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，其中初次分配是收入分配的基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础环节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收入分配的主体是政府、企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和居民家庭，而居民家庭是收入分配的主要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FFNHGE+MS-UIGothic"/>
                <a:cs typeface="FFNHGE+MS-UIGothic"/>
              </a:rPr>
              <a:t>收入分配的依据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劳动报</a:t>
            </a:r>
            <a:r>
              <a:rPr sz="2000">
                <a:solidFill>
                  <a:srgbClr val="FFFDFD"/>
                </a:solidFill>
                <a:latin typeface="FFNHGE+MS-UIGothic"/>
                <a:cs typeface="FFNHGE+MS-UIGothic"/>
              </a:rPr>
              <a:t>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FNHGE+MS-UIGothic"/>
                <a:cs typeface="FFNHGE+MS-UIGothic"/>
              </a:rPr>
              <a:t>政府宏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FFFDFD"/>
                </a:solidFill>
                <a:latin typeface="FFNHGE+MS-UIGothic"/>
                <a:cs typeface="FFNHGE+MS-UIGothic"/>
              </a:rPr>
              <a:t>干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劳动报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酬是居民家庭收入的主要来源，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包括工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性收入、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经营净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收入和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性收入等。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政府通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税收、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移支付等手段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入分配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行宏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社会公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平和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定。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FFNHGE+MS-UIGothic"/>
                <a:cs typeface="FFNHGE+MS-UIGothic"/>
              </a:rPr>
              <a:t>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FFFDFD"/>
                </a:solidFill>
                <a:latin typeface="FFNHGE+MS-UIGothic"/>
                <a:cs typeface="FFNHGE+MS-UIGothic"/>
              </a:rPr>
              <a:t>要素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要素是社会生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中不可或缺的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源，包括土地、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本、技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、管理等，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献程度决定了其在收入分配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FNHGE+MS-UIGothic"/>
                <a:cs typeface="FFNHGE+MS-UIGothic"/>
              </a:rPr>
              <a:t>中的地位。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FFNHGE+MS-UIGothic"/>
                <a:cs typeface="FFNHGE+MS-UIGothic"/>
              </a:rPr>
              <a:t>收入分配的原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FFNHGE+MS-UIGothic"/>
                <a:cs typeface="FFNHGE+MS-UIGothic"/>
              </a:rPr>
              <a:t>效率与公平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辩证统</a:t>
            </a:r>
            <a:r>
              <a:rPr sz="2300">
                <a:solidFill>
                  <a:srgbClr val="3045FD"/>
                </a:solidFill>
                <a:latin typeface="FFNHGE+MS-UIGothic"/>
                <a:cs typeface="FFNHGE+MS-UIGothic"/>
              </a:rPr>
              <a:t>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效率与公平是收入分配中需要平衡的两个原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，效率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制的作用，公平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则强调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政府宏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的作用。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FFNHGE+MS-UIGothic"/>
                <a:cs typeface="FFNHGE+MS-UIGothic"/>
              </a:rPr>
              <a:t>保障基本生活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政府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最低工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制度、社会保障制度等措施保障居民的基本生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95832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活需要。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FFNHGE+MS-UIGothic"/>
                <a:cs typeface="FFNHGE+MS-UIGothic"/>
              </a:rPr>
              <a:t>促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3045FD"/>
                </a:solidFill>
                <a:latin typeface="FFNHGE+MS-UIGothic"/>
                <a:cs typeface="FFNHGE+MS-UIGothic"/>
              </a:rPr>
              <a:t>社会和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政府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税收、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移支付等手段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小收入差距，促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社会和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谐稳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097270" y="5610597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FFNHGE+MS-UIGothic"/>
                <a:cs typeface="FFNHGE+MS-UIGothic"/>
              </a:rPr>
              <a:t>按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劳</a:t>
            </a:r>
            <a:r>
              <a:rPr sz="3000">
                <a:solidFill>
                  <a:srgbClr val="3045FD"/>
                </a:solidFill>
                <a:latin typeface="FFNHGE+MS-UIGothic"/>
                <a:cs typeface="FFNHGE+MS-UIGothic"/>
              </a:rPr>
              <a:t>分配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86158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分配是社会主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公有制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中个人消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品分配的基本原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，它的基本内容和要求是：在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公有制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中，以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劳动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社会提供的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劳动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数量和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尺度，按照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劳动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者付出的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劳动获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得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酬，多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多得，少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少得，不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劳动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者不得食。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872534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分配的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机制是：在社会主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场经济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条件下，市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机制在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源配置中起决定性作用，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2870" y="3651622"/>
            <a:ext cx="86894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劳动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一重要的生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要素同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要遵循价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值规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律，通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价格机制由市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供求关系来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其配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912870" y="392594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89609" y="5109583"/>
            <a:ext cx="857986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分配的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越性在于：它克服了市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场经济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局限性和市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失灵的弊端，体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了效率又促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公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9609" y="5383903"/>
            <a:ext cx="85422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平，有利于吸引和凝聚人才，有利于激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发劳动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极性和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造性，促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进经济发</a:t>
            </a: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展和人民生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9609" y="5658222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FNHGE+MS-UIGothic"/>
                <a:cs typeface="FFNHGE+MS-UIGothic"/>
              </a:rPr>
              <a:t>活水平的提高。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FFNHGE+MS-UIGothic"/>
                <a:cs typeface="FFNHGE+MS-UIGothic"/>
              </a:rPr>
              <a:t>按生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045FD"/>
                </a:solidFill>
                <a:latin typeface="FFNHGE+MS-UIGothic"/>
                <a:cs typeface="FFNHGE+MS-UIGothic"/>
              </a:rPr>
              <a:t>要素分配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FFNHGE+MS-UIGothic"/>
                <a:cs typeface="FFNHGE+MS-UIGothic"/>
              </a:rPr>
              <a:t>生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3045FD"/>
                </a:solidFill>
                <a:latin typeface="FFNHGE+MS-UIGothic"/>
                <a:cs typeface="FFNHGE+MS-UIGothic"/>
              </a:rPr>
              <a:t>要素主要包括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WVHVG+NGAWVL+MicrosoftYaHei-Bold"/>
                <a:cs typeface="GWVHVG+NGAWVL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34298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本、技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、管理、信息和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劳动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力等。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4410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FFNHGE+MS-UIGothic"/>
                <a:cs typeface="FFNHGE+MS-UIGothic"/>
              </a:rPr>
              <a:t>按生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3045FD"/>
                </a:solidFill>
                <a:latin typeface="FFNHGE+MS-UIGothic"/>
                <a:cs typeface="FFNHGE+MS-UIGothic"/>
              </a:rPr>
              <a:t>要素分配的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实现</a:t>
            </a:r>
            <a:r>
              <a:rPr sz="2300" spc="23">
                <a:solidFill>
                  <a:srgbClr val="3045FD"/>
                </a:solidFill>
                <a:latin typeface="FFNHGE+MS-UIGothic"/>
                <a:cs typeface="FFNHGE+MS-UIGothic"/>
              </a:rPr>
              <a:t>机制是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WVHVG+NGAWVL+MicrosoftYaHei-Bold"/>
                <a:cs typeface="GWVHVG+NGAWVL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8632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在市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场经济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条件下，各种生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要素通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交易和市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其价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并按照其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得相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酬。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441056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FFNHGE+MS-UIGothic"/>
                <a:cs typeface="FFNHGE+MS-UIGothic"/>
              </a:rPr>
              <a:t>按生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3045FD"/>
                </a:solidFill>
                <a:latin typeface="FFNHGE+MS-UIGothic"/>
                <a:cs typeface="FFNHGE+MS-UIGothic"/>
              </a:rPr>
              <a:t>要素分配的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3045FD"/>
                </a:solidFill>
                <a:latin typeface="FFNHGE+MS-UIGothic"/>
                <a:cs typeface="FFNHGE+MS-UIGothic"/>
              </a:rPr>
              <a:t>越性在于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WVHVG+NGAWVL+MicrosoftYaHei-Bold"/>
                <a:cs typeface="GWVHVG+NGAWVL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7177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它克服了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传统计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局限性和平均主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的弊端，体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了效率又促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平，有利于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机制的作用，促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进资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化配置和有效利用。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FFNHGE+MS-UIGothic"/>
                <a:cs typeface="FFNHGE+MS-UIGothic"/>
              </a:rPr>
              <a:t>其他分配方式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13435" y="4799703"/>
            <a:ext cx="354114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其他分配方式主要包括：按需分配、按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6279" y="4799703"/>
            <a:ext cx="773400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按需分配是指按照社会成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的需求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行</a:t>
            </a:r>
            <a:r>
              <a:rPr sz="1500" spc="157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其他分配方式的适用范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缺点因具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分配的一种方式；按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献分配是指按照</a:t>
            </a:r>
            <a:r>
              <a:rPr sz="1500" spc="157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体情况而异，需要根据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情况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84935" y="5074022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献分配、按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分配等。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6279" y="5348343"/>
            <a:ext cx="37242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社会成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员对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社会的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行分配的一种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方式；按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分配是指按照社会成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</a:p>
          <a:p>
            <a:pPr marL="571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产进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行分配的一种方式。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55430" y="534834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择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FFNHGE+MS-UIGothic"/>
                <a:cs typeface="FFNHGE+MS-UIGothic"/>
              </a:rPr>
              <a:t>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https://d.book118.com/938136134016006047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FFNHGE+MS-UIGothic</vt:lpstr>
      <vt:lpstr>ICJDVK+CURGOM+ArialMT</vt:lpstr>
      <vt:lpstr>Times New Roman</vt:lpstr>
      <vt:lpstr>SimSun</vt:lpstr>
      <vt:lpstr>GWVHVG+NGAWVL+MicrosoftYaHei-Bold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2024-09-28T07:22:23.824</cp:lastPrinted>
  <dcterms:created xsi:type="dcterms:W3CDTF">2024-09-27T23:22:23Z</dcterms:created>
  <dcterms:modified xsi:type="dcterms:W3CDTF">2024-09-27T23:22:25Z</dcterms:modified>
</cp:coreProperties>
</file>