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embeddedFontLst>
    <p:embeddedFont>
      <p:font typeface="SREKGI+MS-UIGothic"/>
      <p:regular r:id="rId22"/>
    </p:embeddedFont>
    <p:embeddedFont>
      <p:font typeface="SFLTAQ+CIAVKU+ArialMT"/>
      <p:regular r:id="rId23"/>
    </p:embeddedFont>
    <p:embeddedFont>
      <p:font typeface="NHTDKA+CQWGDJ+MicrosoftYaHei-Bold"/>
      <p:regular r:id="rId24"/>
    </p:embeddedFont>
    <p:embeddedFont>
      <p:font typeface="CSLKDE+OBADIP+MicrosoftYaHei"/>
      <p:regular r:id="rId25"/>
    </p:embeddedFont>
  </p:embeddedFontLst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font" Target="fonts/font1.fntdata" /><Relationship Id="rId23" Type="http://schemas.openxmlformats.org/officeDocument/2006/relationships/font" Target="fonts/font2.fntdata" /><Relationship Id="rId24" Type="http://schemas.openxmlformats.org/officeDocument/2006/relationships/font" Target="fonts/font3.fntdata" /><Relationship Id="rId25" Type="http://schemas.openxmlformats.org/officeDocument/2006/relationships/font" Target="fonts/font4.fntdata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1FF28E-58AE-441E-B1D3-4DC5E6CE72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1BE32F-14B1-42E1-B199-9E7A196140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B0DD06-9412-478F-922C-AA11FDBD3C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A23428-BE3E-4653-A2F9-07CD16E79E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43823AB-81E0-4B41-8139-361BD45C43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4AF0FAD-0458-4FCA-BBC3-61CFB88D56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67F8B92-9ABB-4F1B-BC79-4752167D2D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C2365C-D277-4381-A4BC-EF86347E1A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4B2C37-4BAD-44B6-A4BD-5147554A77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68B419-D5E4-4238-8861-65AE903DD7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53BB63-DF48-4635-A101-3CD312E74A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4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8141055104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03884" y="2841509"/>
            <a:ext cx="6600825" cy="1571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00608A"/>
                </a:solidFill>
                <a:latin typeface="SREKGI+MS-UIGothic"/>
                <a:cs typeface="SREKGI+MS-UIGothic"/>
              </a:rPr>
              <a:t>消</a:t>
            </a:r>
            <a:r>
              <a:rPr sz="4950">
                <a:solidFill>
                  <a:srgbClr val="00608A"/>
                </a:solidFill>
                <a:latin typeface="SimSun"/>
                <a:cs typeface="SimSun"/>
              </a:rPr>
              <a:t>费</a:t>
            </a:r>
            <a:r>
              <a:rPr sz="4950">
                <a:solidFill>
                  <a:srgbClr val="00608A"/>
                </a:solidFill>
                <a:latin typeface="SREKGI+MS-UIGothic"/>
                <a:cs typeface="SREKGI+MS-UIGothic"/>
              </a:rPr>
              <a:t>心理面面</a:t>
            </a:r>
            <a:r>
              <a:rPr sz="4950">
                <a:solidFill>
                  <a:srgbClr val="00608A"/>
                </a:solidFill>
                <a:latin typeface="SimSun"/>
                <a:cs typeface="SimSun"/>
              </a:rPr>
              <a:t>观课</a:t>
            </a:r>
            <a:r>
              <a:rPr sz="4950">
                <a:solidFill>
                  <a:srgbClr val="00608A"/>
                </a:solidFill>
                <a:latin typeface="SREKGI+MS-UIGothic"/>
                <a:cs typeface="SREKGI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525269" y="1827720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608A"/>
                </a:solidFill>
                <a:latin typeface="SFLTAQ+CIAVKU+ArialMT"/>
                <a:cs typeface="SFLTAQ+CIAVKU+ArialMT"/>
              </a:rPr>
              <a:t>•</a:t>
            </a:r>
            <a:r>
              <a:rPr sz="2450" spc="128">
                <a:solidFill>
                  <a:srgbClr val="00608A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608A"/>
                </a:solidFill>
                <a:latin typeface="SREKGI+MS-UIGothic"/>
                <a:cs typeface="SREKGI+MS-UIGothic"/>
              </a:rPr>
              <a:t>消</a:t>
            </a:r>
            <a:r>
              <a:rPr sz="2400">
                <a:solidFill>
                  <a:srgbClr val="00608A"/>
                </a:solidFill>
                <a:latin typeface="SimSun"/>
                <a:cs typeface="SimSun"/>
              </a:rPr>
              <a:t>费</a:t>
            </a:r>
            <a:r>
              <a:rPr sz="2400">
                <a:solidFill>
                  <a:srgbClr val="00608A"/>
                </a:solidFill>
                <a:latin typeface="SREKGI+MS-UIGothic"/>
                <a:cs typeface="SREKGI+MS-UIGothic"/>
              </a:rPr>
              <a:t>心理概述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525269" y="2387155"/>
            <a:ext cx="3099807" cy="78370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608A"/>
                </a:solidFill>
                <a:latin typeface="SFLTAQ+CIAVKU+ArialMT"/>
                <a:cs typeface="SFLTAQ+CIAVKU+ArialMT"/>
              </a:rPr>
              <a:t>•</a:t>
            </a:r>
            <a:r>
              <a:rPr sz="2450" spc="128">
                <a:solidFill>
                  <a:srgbClr val="00608A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608A"/>
                </a:solidFill>
                <a:latin typeface="SREKGI+MS-UIGothic"/>
                <a:cs typeface="SREKGI+MS-UIGothic"/>
              </a:rPr>
              <a:t>消</a:t>
            </a:r>
            <a:r>
              <a:rPr sz="2400">
                <a:solidFill>
                  <a:srgbClr val="00608A"/>
                </a:solidFill>
                <a:latin typeface="SimSun"/>
                <a:cs typeface="SimSun"/>
              </a:rPr>
              <a:t>费</a:t>
            </a:r>
            <a:r>
              <a:rPr sz="2400">
                <a:solidFill>
                  <a:srgbClr val="00608A"/>
                </a:solidFill>
                <a:latin typeface="SREKGI+MS-UIGothic"/>
                <a:cs typeface="SREKGI+MS-UIGothic"/>
              </a:rPr>
              <a:t>者需求与</a:t>
            </a:r>
            <a:r>
              <a:rPr sz="2400">
                <a:solidFill>
                  <a:srgbClr val="00608A"/>
                </a:solidFill>
                <a:latin typeface="SimSun"/>
                <a:cs typeface="SimSun"/>
              </a:rPr>
              <a:t>动</a:t>
            </a:r>
            <a:r>
              <a:rPr sz="2400">
                <a:solidFill>
                  <a:srgbClr val="00608A"/>
                </a:solidFill>
                <a:latin typeface="SREKGI+MS-UIGothic"/>
                <a:cs typeface="SREKGI+MS-UIGothic"/>
              </a:rPr>
              <a:t>机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525269" y="3506660"/>
            <a:ext cx="3099807" cy="78370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608A"/>
                </a:solidFill>
                <a:latin typeface="SFLTAQ+CIAVKU+ArialMT"/>
                <a:cs typeface="SFLTAQ+CIAVKU+ArialMT"/>
              </a:rPr>
              <a:t>•</a:t>
            </a:r>
            <a:r>
              <a:rPr sz="2450" spc="128">
                <a:solidFill>
                  <a:srgbClr val="00608A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608A"/>
                </a:solidFill>
                <a:latin typeface="SREKGI+MS-UIGothic"/>
                <a:cs typeface="SREKGI+MS-UIGothic"/>
              </a:rPr>
              <a:t>消</a:t>
            </a:r>
            <a:r>
              <a:rPr sz="2400">
                <a:solidFill>
                  <a:srgbClr val="00608A"/>
                </a:solidFill>
                <a:latin typeface="SimSun"/>
                <a:cs typeface="SimSun"/>
              </a:rPr>
              <a:t>费</a:t>
            </a:r>
            <a:r>
              <a:rPr sz="2400">
                <a:solidFill>
                  <a:srgbClr val="00608A"/>
                </a:solidFill>
                <a:latin typeface="SREKGI+MS-UIGothic"/>
                <a:cs typeface="SREKGI+MS-UIGothic"/>
              </a:rPr>
              <a:t>者情感与</a:t>
            </a:r>
            <a:r>
              <a:rPr sz="2400">
                <a:solidFill>
                  <a:srgbClr val="00608A"/>
                </a:solidFill>
                <a:latin typeface="SimSun"/>
                <a:cs typeface="SimSun"/>
              </a:rPr>
              <a:t>态</a:t>
            </a:r>
            <a:r>
              <a:rPr sz="2400">
                <a:solidFill>
                  <a:srgbClr val="00608A"/>
                </a:solidFill>
                <a:latin typeface="SREKGI+MS-UIGothic"/>
                <a:cs typeface="SREKGI+MS-UIGothic"/>
              </a:rPr>
              <a:t>度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525269" y="4626165"/>
            <a:ext cx="4439861" cy="134347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608A"/>
                </a:solidFill>
                <a:latin typeface="SFLTAQ+CIAVKU+ArialMT"/>
                <a:cs typeface="SFLTAQ+CIAVKU+ArialMT"/>
              </a:rPr>
              <a:t>•</a:t>
            </a:r>
            <a:r>
              <a:rPr sz="2450" spc="128">
                <a:solidFill>
                  <a:srgbClr val="00608A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608A"/>
                </a:solidFill>
                <a:latin typeface="SREKGI+MS-UIGothic"/>
                <a:cs typeface="SREKGI+MS-UIGothic"/>
              </a:rPr>
              <a:t>社会</a:t>
            </a:r>
            <a:r>
              <a:rPr sz="2400">
                <a:solidFill>
                  <a:srgbClr val="00608A"/>
                </a:solidFill>
                <a:latin typeface="SimSun"/>
                <a:cs typeface="SimSun"/>
              </a:rPr>
              <a:t>环</a:t>
            </a:r>
            <a:r>
              <a:rPr sz="2400">
                <a:solidFill>
                  <a:srgbClr val="00608A"/>
                </a:solidFill>
                <a:latin typeface="SREKGI+MS-UIGothic"/>
                <a:cs typeface="SREKGI+MS-UIGothic"/>
              </a:rPr>
              <a:t>境</a:t>
            </a:r>
            <a:r>
              <a:rPr sz="2400">
                <a:solidFill>
                  <a:srgbClr val="00608A"/>
                </a:solidFill>
                <a:latin typeface="SimSun"/>
                <a:cs typeface="SimSun"/>
              </a:rPr>
              <a:t>对</a:t>
            </a:r>
            <a:r>
              <a:rPr sz="2400">
                <a:solidFill>
                  <a:srgbClr val="00608A"/>
                </a:solidFill>
                <a:latin typeface="SREKGI+MS-UIGothic"/>
                <a:cs typeface="SREKGI+MS-UIGothic"/>
              </a:rPr>
              <a:t>消</a:t>
            </a:r>
            <a:r>
              <a:rPr sz="2400">
                <a:solidFill>
                  <a:srgbClr val="00608A"/>
                </a:solidFill>
                <a:latin typeface="SimSun"/>
                <a:cs typeface="SimSun"/>
              </a:rPr>
              <a:t>费</a:t>
            </a:r>
            <a:r>
              <a:rPr sz="2400">
                <a:solidFill>
                  <a:srgbClr val="00608A"/>
                </a:solidFill>
                <a:latin typeface="SREKGI+MS-UIGothic"/>
                <a:cs typeface="SREKGI+MS-UIGothic"/>
              </a:rPr>
              <a:t>心理的影响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00608A"/>
                </a:solidFill>
                <a:latin typeface="SFLTAQ+CIAVKU+ArialMT"/>
                <a:cs typeface="SFLTAQ+CIAVKU+ArialMT"/>
              </a:rPr>
              <a:t>•</a:t>
            </a:r>
            <a:r>
              <a:rPr sz="2450" spc="128">
                <a:solidFill>
                  <a:srgbClr val="00608A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608A"/>
                </a:solidFill>
                <a:latin typeface="SimSun"/>
                <a:cs typeface="SimSun"/>
              </a:rPr>
              <a:t>营销</a:t>
            </a:r>
            <a:r>
              <a:rPr sz="2400">
                <a:solidFill>
                  <a:srgbClr val="00608A"/>
                </a:solidFill>
                <a:latin typeface="SREKGI+MS-UIGothic"/>
                <a:cs typeface="SREKGI+MS-UIGothic"/>
              </a:rPr>
              <a:t>策略与消</a:t>
            </a:r>
            <a:r>
              <a:rPr sz="2400">
                <a:solidFill>
                  <a:srgbClr val="00608A"/>
                </a:solidFill>
                <a:latin typeface="SimSun"/>
                <a:cs typeface="SimSun"/>
              </a:rPr>
              <a:t>费</a:t>
            </a:r>
            <a:r>
              <a:rPr sz="2400">
                <a:solidFill>
                  <a:srgbClr val="00608A"/>
                </a:solidFill>
                <a:latin typeface="SREKGI+MS-UIGothic"/>
                <a:cs typeface="SREKGI+MS-UIGothic"/>
              </a:rPr>
              <a:t>心理引</a:t>
            </a:r>
            <a:r>
              <a:rPr sz="2400">
                <a:solidFill>
                  <a:srgbClr val="00608A"/>
                </a:solidFill>
                <a:latin typeface="SimSun"/>
                <a:cs typeface="SimSun"/>
              </a:rPr>
              <a:t>导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525269" y="5746305"/>
            <a:ext cx="6017201" cy="7831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608A"/>
                </a:solidFill>
                <a:latin typeface="SFLTAQ+CIAVKU+ArialMT"/>
                <a:cs typeface="SFLTAQ+CIAVKU+ArialMT"/>
              </a:rPr>
              <a:t>•</a:t>
            </a:r>
            <a:r>
              <a:rPr sz="2450" spc="128">
                <a:solidFill>
                  <a:srgbClr val="00608A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608A"/>
                </a:solidFill>
                <a:latin typeface="SREKGI+MS-UIGothic"/>
                <a:cs typeface="SREKGI+MS-UIGothic"/>
              </a:rPr>
              <a:t>案例分析：成功品牌如何抓住消</a:t>
            </a:r>
            <a:r>
              <a:rPr sz="2400">
                <a:solidFill>
                  <a:srgbClr val="00608A"/>
                </a:solidFill>
                <a:latin typeface="SimSun"/>
                <a:cs typeface="SimSun"/>
              </a:rPr>
              <a:t>费</a:t>
            </a:r>
            <a:r>
              <a:rPr sz="2400">
                <a:solidFill>
                  <a:srgbClr val="00608A"/>
                </a:solidFill>
                <a:latin typeface="SREKGI+MS-UIGothic"/>
                <a:cs typeface="SREKGI+MS-UIGothic"/>
              </a:rPr>
              <a:t>心理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56689" y="2828266"/>
            <a:ext cx="4286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00608A"/>
                </a:solidFill>
                <a:latin typeface="SREKGI+MS-UIGothic"/>
                <a:cs typeface="SREKGI+MS-UIGothic"/>
              </a:rPr>
              <a:t>消</a:t>
            </a:r>
            <a:r>
              <a:rPr sz="4500">
                <a:solidFill>
                  <a:srgbClr val="00608A"/>
                </a:solidFill>
                <a:latin typeface="SimSun"/>
                <a:cs typeface="SimSun"/>
              </a:rPr>
              <a:t>费</a:t>
            </a:r>
            <a:r>
              <a:rPr sz="4500">
                <a:solidFill>
                  <a:srgbClr val="00608A"/>
                </a:solidFill>
                <a:latin typeface="SREKGI+MS-UIGothic"/>
                <a:cs typeface="SREKGI+MS-UIGothic"/>
              </a:rPr>
              <a:t>心理概述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08A"/>
                </a:solidFill>
                <a:latin typeface="SREKGI+MS-UIGothic"/>
                <a:cs typeface="SREKGI+MS-UIGothic"/>
              </a:rPr>
              <a:t>定</a:t>
            </a:r>
            <a:r>
              <a:rPr sz="3000">
                <a:solidFill>
                  <a:srgbClr val="00608A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00608A"/>
                </a:solidFill>
                <a:latin typeface="SREKGI+MS-UIGothic"/>
                <a:cs typeface="SREKGI+MS-UIGothic"/>
              </a:rPr>
              <a:t>与特点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608A"/>
                </a:solidFill>
                <a:latin typeface="SREKGI+MS-UIGothic"/>
                <a:cs typeface="SREKGI+MS-UIGothic"/>
              </a:rPr>
              <a:t>定</a:t>
            </a:r>
            <a:r>
              <a:rPr sz="1550">
                <a:solidFill>
                  <a:srgbClr val="00608A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694109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SREKGI+MS-UIGothic"/>
                <a:cs typeface="SREKGI+MS-UIGothic"/>
              </a:rPr>
              <a:t>消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费</a:t>
            </a:r>
            <a:r>
              <a:rPr sz="1350">
                <a:solidFill>
                  <a:srgbClr val="0E0E07"/>
                </a:solidFill>
                <a:latin typeface="SREKGI+MS-UIGothic"/>
                <a:cs typeface="SREKGI+MS-UIGothic"/>
              </a:rPr>
              <a:t>心理是指消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费</a:t>
            </a:r>
            <a:r>
              <a:rPr sz="1350">
                <a:solidFill>
                  <a:srgbClr val="0E0E07"/>
                </a:solidFill>
                <a:latin typeface="SREKGI+MS-UIGothic"/>
                <a:cs typeface="SREKGI+MS-UIGothic"/>
              </a:rPr>
              <a:t>者在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购买</a:t>
            </a:r>
            <a:r>
              <a:rPr sz="1350">
                <a:solidFill>
                  <a:srgbClr val="0E0E07"/>
                </a:solidFill>
                <a:latin typeface="SREKGI+MS-UIGothic"/>
                <a:cs typeface="SREKGI+MS-UIGothic"/>
              </a:rPr>
              <a:t>、使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SREKGI+MS-UIGothic"/>
                <a:cs typeface="SREKGI+MS-UIGothic"/>
              </a:rPr>
              <a:t>用、消耗商品或服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务过</a:t>
            </a:r>
            <a:r>
              <a:rPr sz="1350">
                <a:solidFill>
                  <a:srgbClr val="0E0E07"/>
                </a:solidFill>
                <a:latin typeface="SREKGI+MS-UIGothic"/>
                <a:cs typeface="SREKGI+MS-UIGothic"/>
              </a:rPr>
              <a:t>程中所表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0E0E07"/>
                </a:solidFill>
                <a:latin typeface="SREKGI+MS-UIGothic"/>
                <a:cs typeface="SREKGI+MS-UIGothic"/>
              </a:rPr>
              <a:t>出的心理活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E0E07"/>
                </a:solidFill>
                <a:latin typeface="SREKGI+MS-UIGothic"/>
                <a:cs typeface="SREKGI+MS-UIGothic"/>
              </a:rPr>
              <a:t>和行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E0E07"/>
                </a:solidFill>
                <a:latin typeface="SREKGI+MS-UIGothic"/>
                <a:cs typeface="SREKGI+MS-UIGothic"/>
              </a:rPr>
              <a:t>特点。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608A"/>
                </a:solidFill>
                <a:latin typeface="SREKGI+MS-UIGothic"/>
                <a:cs typeface="SREKGI+MS-UIGothic"/>
              </a:rPr>
              <a:t>特点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627873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SREKGI+MS-UIGothic"/>
                <a:cs typeface="SREKGI+MS-UIGothic"/>
              </a:rPr>
              <a:t>消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费</a:t>
            </a:r>
            <a:r>
              <a:rPr sz="1350">
                <a:solidFill>
                  <a:srgbClr val="0E0E07"/>
                </a:solidFill>
                <a:latin typeface="SREKGI+MS-UIGothic"/>
                <a:cs typeface="SREKGI+MS-UIGothic"/>
              </a:rPr>
              <a:t>心理具有主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观</a:t>
            </a:r>
            <a:r>
              <a:rPr sz="1350">
                <a:solidFill>
                  <a:srgbClr val="0E0E07"/>
                </a:solidFill>
                <a:latin typeface="SREKGI+MS-UIGothic"/>
                <a:cs typeface="SREKGI+MS-UIGothic"/>
              </a:rPr>
              <a:t>性、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动态</a:t>
            </a:r>
            <a:r>
              <a:rPr sz="1350">
                <a:solidFill>
                  <a:srgbClr val="0E0E07"/>
                </a:solidFill>
                <a:latin typeface="SREKGI+MS-UIGothic"/>
                <a:cs typeface="SREKGI+MS-UIGothic"/>
              </a:rPr>
              <a:t>性、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SREKGI+MS-UIGothic"/>
                <a:cs typeface="SREKGI+MS-UIGothic"/>
              </a:rPr>
              <a:t>社会性、文化性等特点，是消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费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SREKGI+MS-UIGothic"/>
                <a:cs typeface="SREKGI+MS-UIGothic"/>
              </a:rPr>
              <a:t>者行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E0E07"/>
                </a:solidFill>
                <a:latin typeface="SREKGI+MS-UIGothic"/>
                <a:cs typeface="SREKGI+MS-UIGothic"/>
              </a:rPr>
              <a:t>的重要影响因素。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08A"/>
                </a:solidFill>
                <a:latin typeface="SREKGI+MS-UIGothic"/>
                <a:cs typeface="SREKGI+MS-UIGothic"/>
              </a:rPr>
              <a:t>影响因素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NHTDKA+CQWGDJ+MicrosoftYaHei-Bold"/>
                <a:cs typeface="NHTDKA+CQWGDJ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NHTDKA+CQWGDJ+MicrosoftYaHei-Bold"/>
                <a:cs typeface="NHTDKA+CQWGDJ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NHTDKA+CQWGDJ+MicrosoftYaHei-Bold"/>
                <a:cs typeface="NHTDKA+CQWGDJ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608A"/>
                </a:solidFill>
                <a:latin typeface="SREKGI+MS-UIGothic"/>
                <a:cs typeface="SREKGI+MS-UIGothic"/>
              </a:rPr>
              <a:t>个人因素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608A"/>
                </a:solidFill>
                <a:latin typeface="SREKGI+MS-UIGothic"/>
                <a:cs typeface="SREKGI+MS-UIGothic"/>
              </a:rPr>
              <a:t>社会因素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608A"/>
                </a:solidFill>
                <a:latin typeface="SREKGI+MS-UIGothic"/>
                <a:cs typeface="SREKGI+MS-UIGothic"/>
              </a:rPr>
              <a:t>市</a:t>
            </a:r>
            <a:r>
              <a:rPr sz="2000" spc="25">
                <a:solidFill>
                  <a:srgbClr val="00608A"/>
                </a:solidFill>
                <a:latin typeface="SimSun"/>
                <a:cs typeface="SimSun"/>
              </a:rPr>
              <a:t>场</a:t>
            </a:r>
            <a:r>
              <a:rPr sz="2000" spc="25">
                <a:solidFill>
                  <a:srgbClr val="00608A"/>
                </a:solidFill>
                <a:latin typeface="SREKGI+MS-UIGothic"/>
                <a:cs typeface="SREKGI+MS-UIGothic"/>
              </a:rPr>
              <a:t>因素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481708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SREKGI+MS-UIGothic"/>
                <a:cs typeface="SREKGI+MS-UIGothic"/>
              </a:rPr>
              <a:t>包括消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0E0E07"/>
                </a:solidFill>
                <a:latin typeface="SREKGI+MS-UIGothic"/>
                <a:cs typeface="SREKGI+MS-UIGothic"/>
              </a:rPr>
              <a:t>者的年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龄</a:t>
            </a:r>
            <a:r>
              <a:rPr sz="1500">
                <a:solidFill>
                  <a:srgbClr val="0E0E07"/>
                </a:solidFill>
                <a:latin typeface="SREKGI+MS-UIGothic"/>
                <a:cs typeface="SREKGI+MS-UIGothic"/>
              </a:rPr>
              <a:t>、性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别</a:t>
            </a:r>
            <a:r>
              <a:rPr sz="1500">
                <a:solidFill>
                  <a:srgbClr val="0E0E07"/>
                </a:solidFill>
                <a:latin typeface="SREKGI+MS-UIGothic"/>
                <a:cs typeface="SREKGI+MS-UIGothic"/>
              </a:rPr>
              <a:t>、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职业</a:t>
            </a:r>
            <a:r>
              <a:rPr sz="1500">
                <a:solidFill>
                  <a:srgbClr val="0E0E07"/>
                </a:solidFill>
                <a:latin typeface="SREKGI+MS-UIGothic"/>
                <a:cs typeface="SREKGI+MS-UIGothic"/>
              </a:rPr>
              <a:t>、收入、教育水平等，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E0E07"/>
                </a:solidFill>
                <a:latin typeface="SREKGI+MS-UIGothic"/>
                <a:cs typeface="SREKGI+MS-UIGothic"/>
              </a:rPr>
              <a:t>消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0E0E07"/>
                </a:solidFill>
                <a:latin typeface="SREKGI+MS-UIGothic"/>
                <a:cs typeface="SREKGI+MS-UIGothic"/>
              </a:rPr>
              <a:t>心理和行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为产</a:t>
            </a:r>
            <a:r>
              <a:rPr sz="1500">
                <a:solidFill>
                  <a:srgbClr val="0E0E07"/>
                </a:solidFill>
                <a:latin typeface="SREKGI+MS-UIGothic"/>
                <a:cs typeface="SREKGI+MS-UIGothic"/>
              </a:rPr>
              <a:t>生重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SREKGI+MS-UIGothic"/>
                <a:cs typeface="SREKGI+MS-UIGothic"/>
              </a:rPr>
              <a:t>要影响。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481708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SREKGI+MS-UIGothic"/>
                <a:cs typeface="SREKGI+MS-UIGothic"/>
              </a:rPr>
              <a:t>包括社会文化、社会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阶层</a:t>
            </a:r>
            <a:r>
              <a:rPr sz="1500">
                <a:solidFill>
                  <a:srgbClr val="0E0E07"/>
                </a:solidFill>
                <a:latin typeface="SREKGI+MS-UIGothic"/>
                <a:cs typeface="SREKGI+MS-UIGothic"/>
              </a:rPr>
              <a:t>、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SREKGI+MS-UIGothic"/>
                <a:cs typeface="SREKGI+MS-UIGothic"/>
              </a:rPr>
              <a:t>家庭影响等，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E0E07"/>
                </a:solidFill>
                <a:latin typeface="SREKGI+MS-UIGothic"/>
                <a:cs typeface="SREKGI+MS-UIGothic"/>
              </a:rPr>
              <a:t>消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0E0E07"/>
                </a:solidFill>
                <a:latin typeface="SREKGI+MS-UIGothic"/>
                <a:cs typeface="SREKGI+MS-UIGothic"/>
              </a:rPr>
              <a:t>者的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SREKGI+MS-UIGothic"/>
                <a:cs typeface="SREKGI+MS-UIGothic"/>
              </a:rPr>
              <a:t>价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值观</a:t>
            </a:r>
            <a:r>
              <a:rPr sz="1500">
                <a:solidFill>
                  <a:srgbClr val="0E0E07"/>
                </a:solidFill>
                <a:latin typeface="SREKGI+MS-UIGothic"/>
                <a:cs typeface="SREKGI+MS-UIGothic"/>
              </a:rPr>
              <a:t>、消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费观</a:t>
            </a:r>
            <a:r>
              <a:rPr sz="1500">
                <a:solidFill>
                  <a:srgbClr val="0E0E07"/>
                </a:solidFill>
                <a:latin typeface="SREKGI+MS-UIGothic"/>
                <a:cs typeface="SREKGI+MS-UIGothic"/>
              </a:rPr>
              <a:t>念和行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为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SREKGI+MS-UIGothic"/>
                <a:cs typeface="SREKGI+MS-UIGothic"/>
              </a:rPr>
              <a:t>模式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E0E07"/>
                </a:solidFill>
                <a:latin typeface="SREKGI+MS-UIGothic"/>
                <a:cs typeface="SREKGI+MS-UIGothic"/>
              </a:rPr>
              <a:t>生影响。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40982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SREKGI+MS-UIGothic"/>
                <a:cs typeface="SREKGI+MS-UIGothic"/>
              </a:rPr>
              <a:t>包括商品品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E0E07"/>
                </a:solidFill>
                <a:latin typeface="SREKGI+MS-UIGothic"/>
                <a:cs typeface="SREKGI+MS-UIGothic"/>
              </a:rPr>
              <a:t>、价格、品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SREKGI+MS-UIGothic"/>
                <a:cs typeface="SREKGI+MS-UIGothic"/>
              </a:rPr>
              <a:t>牌、广告等，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E0E07"/>
                </a:solidFill>
                <a:latin typeface="SREKGI+MS-UIGothic"/>
                <a:cs typeface="SREKGI+MS-UIGothic"/>
              </a:rPr>
              <a:t>消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0E0E07"/>
                </a:solidFill>
                <a:latin typeface="SREKGI+MS-UIGothic"/>
                <a:cs typeface="SREKGI+MS-UIGothic"/>
              </a:rPr>
              <a:t>者的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购买</a:t>
            </a:r>
            <a:r>
              <a:rPr sz="1500">
                <a:solidFill>
                  <a:srgbClr val="0E0E07"/>
                </a:solidFill>
                <a:latin typeface="SREKGI+MS-UIGothic"/>
                <a:cs typeface="SREKGI+MS-UIGothic"/>
              </a:rPr>
              <a:t>决策和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满</a:t>
            </a:r>
            <a:r>
              <a:rPr sz="1500">
                <a:solidFill>
                  <a:srgbClr val="0E0E07"/>
                </a:solidFill>
                <a:latin typeface="SREKGI+MS-UIGothic"/>
                <a:cs typeface="SREKGI+MS-UIGothic"/>
              </a:rPr>
              <a:t>意度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E0E07"/>
                </a:solidFill>
                <a:latin typeface="SREKGI+MS-UIGothic"/>
                <a:cs typeface="SREKGI+MS-UIGothic"/>
              </a:rPr>
              <a:t>生影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SREKGI+MS-UIGothic"/>
                <a:cs typeface="SREKGI+MS-UIGothic"/>
              </a:rPr>
              <a:t>响。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08A"/>
                </a:solidFill>
                <a:latin typeface="SREKGI+MS-UIGothic"/>
                <a:cs typeface="SREKGI+MS-UIGothic"/>
              </a:rPr>
              <a:t>研究意</a:t>
            </a:r>
            <a:r>
              <a:rPr sz="3000">
                <a:solidFill>
                  <a:srgbClr val="00608A"/>
                </a:solidFill>
                <a:latin typeface="SimSun"/>
                <a:cs typeface="SimSun"/>
              </a:rPr>
              <a:t> 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279715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608A"/>
                </a:solidFill>
                <a:latin typeface="SREKGI+MS-UIGothic"/>
                <a:cs typeface="SREKGI+MS-UIGothic"/>
              </a:rPr>
              <a:t>提高企</a:t>
            </a:r>
            <a:r>
              <a:rPr sz="2300" spc="25">
                <a:solidFill>
                  <a:srgbClr val="00608A"/>
                </a:solidFill>
                <a:latin typeface="SimSun"/>
                <a:cs typeface="SimSun"/>
              </a:rPr>
              <a:t>业营销</a:t>
            </a:r>
            <a:r>
              <a:rPr sz="2300" spc="25">
                <a:solidFill>
                  <a:srgbClr val="00608A"/>
                </a:solidFill>
                <a:latin typeface="SREKGI+MS-UIGothic"/>
                <a:cs typeface="SREKGI+MS-UIGothic"/>
              </a:rPr>
              <a:t>效果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279714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608A"/>
                </a:solidFill>
                <a:latin typeface="SREKGI+MS-UIGothic"/>
                <a:cs typeface="SREKGI+MS-UIGothic"/>
              </a:rPr>
              <a:t>促</a:t>
            </a:r>
            <a:r>
              <a:rPr sz="2300" spc="25">
                <a:solidFill>
                  <a:srgbClr val="00608A"/>
                </a:solidFill>
                <a:latin typeface="SimSun"/>
                <a:cs typeface="SimSun"/>
              </a:rPr>
              <a:t>进</a:t>
            </a:r>
            <a:r>
              <a:rPr sz="2300" spc="25">
                <a:solidFill>
                  <a:srgbClr val="00608A"/>
                </a:solidFill>
                <a:latin typeface="SREKGI+MS-UIGothic"/>
                <a:cs typeface="SREKGI+MS-UIGothic"/>
              </a:rPr>
              <a:t>消</a:t>
            </a:r>
            <a:r>
              <a:rPr sz="2300" spc="23">
                <a:solidFill>
                  <a:srgbClr val="00608A"/>
                </a:solidFill>
                <a:latin typeface="SimSun"/>
                <a:cs typeface="SimSun"/>
              </a:rPr>
              <a:t>费</a:t>
            </a:r>
            <a:r>
              <a:rPr sz="2300" spc="25">
                <a:solidFill>
                  <a:srgbClr val="00608A"/>
                </a:solidFill>
                <a:latin typeface="SREKGI+MS-UIGothic"/>
                <a:cs typeface="SREKGI+MS-UIGothic"/>
              </a:rPr>
              <a:t>者</a:t>
            </a:r>
            <a:r>
              <a:rPr sz="2300" spc="25">
                <a:solidFill>
                  <a:srgbClr val="00608A"/>
                </a:solidFill>
                <a:latin typeface="SimSun"/>
                <a:cs typeface="SimSun"/>
              </a:rPr>
              <a:t>满</a:t>
            </a:r>
            <a:r>
              <a:rPr sz="2300" spc="25">
                <a:solidFill>
                  <a:srgbClr val="00608A"/>
                </a:solidFill>
                <a:latin typeface="SREKGI+MS-UIGothic"/>
                <a:cs typeface="SREKGI+MS-UIGothic"/>
              </a:rPr>
              <a:t>意度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608A"/>
                </a:solidFill>
                <a:latin typeface="SREKGI+MS-UIGothic"/>
                <a:cs typeface="SREKGI+MS-UIGothic"/>
              </a:rPr>
              <a:t>推</a:t>
            </a:r>
            <a:r>
              <a:rPr sz="2300" spc="25">
                <a:solidFill>
                  <a:srgbClr val="00608A"/>
                </a:solidFill>
                <a:latin typeface="SimSun"/>
                <a:cs typeface="SimSun"/>
              </a:rPr>
              <a:t>动经济发</a:t>
            </a:r>
            <a:r>
              <a:rPr sz="2300">
                <a:solidFill>
                  <a:srgbClr val="00608A"/>
                </a:solidFill>
                <a:latin typeface="SREKGI+MS-UIGothic"/>
                <a:cs typeface="SREKGI+MS-UIGothic"/>
              </a:rPr>
              <a:t>展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409825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SREKGI+MS-UIGothic"/>
                <a:cs typeface="SREKGI+MS-UIGothic"/>
              </a:rPr>
              <a:t>了解消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0E0E07"/>
                </a:solidFill>
                <a:latin typeface="SREKGI+MS-UIGothic"/>
                <a:cs typeface="SREKGI+MS-UIGothic"/>
              </a:rPr>
              <a:t>者心理和行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E0E07"/>
                </a:solidFill>
                <a:latin typeface="SREKGI+MS-UIGothic"/>
                <a:cs typeface="SREKGI+MS-UIGothic"/>
              </a:rPr>
              <a:t>特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SREKGI+MS-UIGothic"/>
                <a:cs typeface="SREKGI+MS-UIGothic"/>
              </a:rPr>
              <a:t>点，有助于企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E0E07"/>
                </a:solidFill>
                <a:latin typeface="SREKGI+MS-UIGothic"/>
                <a:cs typeface="SREKGI+MS-UIGothic"/>
              </a:rPr>
              <a:t>制定更精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SREKGI+MS-UIGothic"/>
                <a:cs typeface="SREKGI+MS-UIGothic"/>
              </a:rPr>
              <a:t>准的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营销</a:t>
            </a:r>
            <a:r>
              <a:rPr sz="1500">
                <a:solidFill>
                  <a:srgbClr val="0E0E07"/>
                </a:solidFill>
                <a:latin typeface="SREKGI+MS-UIGothic"/>
                <a:cs typeface="SREKGI+MS-UIGothic"/>
              </a:rPr>
              <a:t>策略，提高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营销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SREKGI+MS-UIGothic"/>
                <a:cs typeface="SREKGI+MS-UIGothic"/>
              </a:rPr>
              <a:t>效果。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409825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SREKGI+MS-UIGothic"/>
                <a:cs typeface="SREKGI+MS-UIGothic"/>
              </a:rPr>
              <a:t>了解消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0E0E07"/>
                </a:solidFill>
                <a:latin typeface="SREKGI+MS-UIGothic"/>
                <a:cs typeface="SREKGI+MS-UIGothic"/>
              </a:rPr>
              <a:t>者需求和期望，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SREKGI+MS-UIGothic"/>
                <a:cs typeface="SREKGI+MS-UIGothic"/>
              </a:rPr>
              <a:t>有助于企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E0E07"/>
                </a:solidFill>
                <a:latin typeface="SREKGI+MS-UIGothic"/>
                <a:cs typeface="SREKGI+MS-UIGothic"/>
              </a:rPr>
              <a:t>改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进产</a:t>
            </a:r>
            <a:r>
              <a:rPr sz="1500">
                <a:solidFill>
                  <a:srgbClr val="0E0E07"/>
                </a:solidFill>
                <a:latin typeface="SREKGI+MS-UIGothic"/>
                <a:cs typeface="SREKGI+MS-UIGothic"/>
              </a:rPr>
              <a:t>品和服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0E0E07"/>
                </a:solidFill>
                <a:latin typeface="SREKGI+MS-UIGothic"/>
                <a:cs typeface="SREKGI+MS-UIGothic"/>
              </a:rPr>
              <a:t>，提高消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0E0E07"/>
                </a:solidFill>
                <a:latin typeface="SREKGI+MS-UIGothic"/>
                <a:cs typeface="SREKGI+MS-UIGothic"/>
              </a:rPr>
              <a:t>者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满</a:t>
            </a:r>
            <a:r>
              <a:rPr sz="1500">
                <a:solidFill>
                  <a:srgbClr val="0E0E07"/>
                </a:solidFill>
                <a:latin typeface="SREKGI+MS-UIGothic"/>
                <a:cs typeface="SREKGI+MS-UIGothic"/>
              </a:rPr>
              <a:t>意度和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SREKGI+MS-UIGothic"/>
                <a:cs typeface="SREKGI+MS-UIGothic"/>
              </a:rPr>
              <a:t>忠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诚</a:t>
            </a:r>
            <a:r>
              <a:rPr sz="1500">
                <a:solidFill>
                  <a:srgbClr val="0E0E07"/>
                </a:solidFill>
                <a:latin typeface="SREKGI+MS-UIGothic"/>
                <a:cs typeface="SREKGI+MS-UIGothic"/>
              </a:rPr>
              <a:t>度。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77437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SREKGI+MS-UIGothic"/>
                <a:cs typeface="SREKGI+MS-UIGothic"/>
              </a:rPr>
              <a:t>消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0E0E07"/>
                </a:solidFill>
                <a:latin typeface="SREKGI+MS-UIGothic"/>
                <a:cs typeface="SREKGI+MS-UIGothic"/>
              </a:rPr>
              <a:t>是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经济</a:t>
            </a:r>
            <a:r>
              <a:rPr sz="1500">
                <a:solidFill>
                  <a:srgbClr val="0E0E07"/>
                </a:solidFill>
                <a:latin typeface="SREKGI+MS-UIGothic"/>
                <a:cs typeface="SREKGI+MS-UIGothic"/>
              </a:rPr>
              <a:t>增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0E0E07"/>
                </a:solidFill>
                <a:latin typeface="SREKGI+MS-UIGothic"/>
                <a:cs typeface="SREKGI+MS-UIGothic"/>
              </a:rPr>
              <a:t>的重要推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E0E07"/>
                </a:solidFill>
                <a:latin typeface="SREKGI+MS-UIGothic"/>
                <a:cs typeface="SREKGI+MS-UIGothic"/>
              </a:rPr>
              <a:t>力，研究消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0E0E07"/>
                </a:solidFill>
                <a:latin typeface="SREKGI+MS-UIGothic"/>
                <a:cs typeface="SREKGI+MS-UIGothic"/>
              </a:rPr>
              <a:t>心理有助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SREKGI+MS-UIGothic"/>
                <a:cs typeface="SREKGI+MS-UIGothic"/>
              </a:rPr>
              <a:t>于促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E0E07"/>
                </a:solidFill>
                <a:latin typeface="SREKGI+MS-UIGothic"/>
                <a:cs typeface="SREKGI+MS-UIGothic"/>
              </a:rPr>
              <a:t>消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0E0E07"/>
                </a:solidFill>
                <a:latin typeface="SREKGI+MS-UIGothic"/>
                <a:cs typeface="SREKGI+MS-UIGothic"/>
              </a:rPr>
              <a:t>升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级</a:t>
            </a:r>
            <a:r>
              <a:rPr sz="1500">
                <a:solidFill>
                  <a:srgbClr val="0E0E07"/>
                </a:solidFill>
                <a:latin typeface="SREKGI+MS-UIGothic"/>
                <a:cs typeface="SREKGI+MS-UIGothic"/>
              </a:rPr>
              <a:t>和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扩</a:t>
            </a:r>
            <a:r>
              <a:rPr sz="1500">
                <a:solidFill>
                  <a:srgbClr val="0E0E07"/>
                </a:solidFill>
                <a:latin typeface="SREKGI+MS-UIGothic"/>
                <a:cs typeface="SREKGI+MS-UIGothic"/>
              </a:rPr>
              <a:t>大内需。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56689" y="2828266"/>
            <a:ext cx="5429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00608A"/>
                </a:solidFill>
                <a:latin typeface="SREKGI+MS-UIGothic"/>
                <a:cs typeface="SREKGI+MS-UIGothic"/>
              </a:rPr>
              <a:t>消</a:t>
            </a:r>
            <a:r>
              <a:rPr sz="4500">
                <a:solidFill>
                  <a:srgbClr val="00608A"/>
                </a:solidFill>
                <a:latin typeface="SimSun"/>
                <a:cs typeface="SimSun"/>
              </a:rPr>
              <a:t>费</a:t>
            </a:r>
            <a:r>
              <a:rPr sz="4500">
                <a:solidFill>
                  <a:srgbClr val="00608A"/>
                </a:solidFill>
                <a:latin typeface="SREKGI+MS-UIGothic"/>
                <a:cs typeface="SREKGI+MS-UIGothic"/>
              </a:rPr>
              <a:t>者需求与</a:t>
            </a:r>
            <a:r>
              <a:rPr sz="4500">
                <a:solidFill>
                  <a:srgbClr val="00608A"/>
                </a:solidFill>
                <a:latin typeface="SimSun"/>
                <a:cs typeface="SimSun"/>
              </a:rPr>
              <a:t>动</a:t>
            </a:r>
            <a:r>
              <a:rPr sz="4500">
                <a:solidFill>
                  <a:srgbClr val="00608A"/>
                </a:solidFill>
                <a:latin typeface="SREKGI+MS-UIGothic"/>
                <a:cs typeface="SREKGI+MS-UIGothic"/>
              </a:rPr>
              <a:t>机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08A"/>
                </a:solidFill>
                <a:latin typeface="SREKGI+MS-UIGothic"/>
                <a:cs typeface="SREKGI+MS-UIGothic"/>
              </a:rPr>
              <a:t>需求</a:t>
            </a:r>
            <a:r>
              <a:rPr sz="3000">
                <a:solidFill>
                  <a:srgbClr val="00608A"/>
                </a:solidFill>
                <a:latin typeface="SimSun"/>
                <a:cs typeface="SimSun"/>
              </a:rPr>
              <a:t>层</a:t>
            </a:r>
            <a:r>
              <a:rPr sz="3000">
                <a:solidFill>
                  <a:srgbClr val="00608A"/>
                </a:solidFill>
                <a:latin typeface="SREKGI+MS-UIGothic"/>
                <a:cs typeface="SREKGI+MS-UIGothic"/>
              </a:rPr>
              <a:t>次理</a:t>
            </a:r>
            <a:r>
              <a:rPr sz="3000">
                <a:solidFill>
                  <a:srgbClr val="00608A"/>
                </a:solidFill>
                <a:latin typeface="SimSun"/>
                <a:cs typeface="SimSun"/>
              </a:rPr>
              <a:t>论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612389" y="154475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608A"/>
                </a:solidFill>
                <a:latin typeface="SREKGI+MS-UIGothic"/>
                <a:cs typeface="SREKGI+MS-UIGothic"/>
              </a:rPr>
              <a:t>安全需求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879590" y="1532056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608A"/>
                </a:solidFill>
                <a:latin typeface="SREKGI+MS-UIGothic"/>
                <a:cs typeface="SREKGI+MS-UIGothic"/>
              </a:rPr>
              <a:t>尊重需求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612389" y="2027928"/>
            <a:ext cx="2627188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E0E07"/>
                </a:solidFill>
                <a:latin typeface="SREKGI+MS-UIGothic"/>
                <a:cs typeface="SREKGI+MS-UIGothic"/>
              </a:rPr>
              <a:t>安全、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稳</a:t>
            </a:r>
            <a:r>
              <a:rPr sz="1500">
                <a:solidFill>
                  <a:srgbClr val="0E0E07"/>
                </a:solidFill>
                <a:latin typeface="SREKGI+MS-UIGothic"/>
                <a:cs typeface="SREKGI+MS-UIGothic"/>
              </a:rPr>
              <a:t>定、保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0E0E07"/>
                </a:solidFill>
                <a:latin typeface="SREKGI+MS-UIGothic"/>
                <a:cs typeface="SREKGI+MS-UIGothic"/>
              </a:rPr>
              <a:t>的需求，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SREKGI+MS-UIGothic"/>
                <a:cs typeface="SREKGI+MS-UIGothic"/>
              </a:rPr>
              <a:t>如医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0E0E07"/>
                </a:solidFill>
                <a:latin typeface="SREKGI+MS-UIGothic"/>
                <a:cs typeface="SREKGI+MS-UIGothic"/>
              </a:rPr>
              <a:t>保健、安全住房等。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879590" y="2027928"/>
            <a:ext cx="2627188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E0E07"/>
                </a:solidFill>
                <a:latin typeface="SREKGI+MS-UIGothic"/>
                <a:cs typeface="SREKGI+MS-UIGothic"/>
              </a:rPr>
              <a:t>自尊、他尊、成就的需求，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SREKGI+MS-UIGothic"/>
                <a:cs typeface="SREKGI+MS-UIGothic"/>
              </a:rPr>
              <a:t>如地位、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认</a:t>
            </a:r>
            <a:r>
              <a:rPr sz="1500">
                <a:solidFill>
                  <a:srgbClr val="0E0E07"/>
                </a:solidFill>
                <a:latin typeface="SREKGI+MS-UIGothic"/>
                <a:cs typeface="SREKGI+MS-UIGothic"/>
              </a:rPr>
              <a:t>可、尊重等。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37209" y="441622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608A"/>
                </a:solidFill>
                <a:latin typeface="SREKGI+MS-UIGothic"/>
                <a:cs typeface="SREKGI+MS-UIGothic"/>
              </a:rPr>
              <a:t>生理需求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709159" y="441622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608A"/>
                </a:solidFill>
                <a:latin typeface="SREKGI+MS-UIGothic"/>
                <a:cs typeface="SREKGI+MS-UIGothic"/>
              </a:rPr>
              <a:t>社交需求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9008109" y="441622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608A"/>
                </a:solidFill>
                <a:latin typeface="SREKGI+MS-UIGothic"/>
                <a:cs typeface="SREKGI+MS-UIGothic"/>
              </a:rPr>
              <a:t>自我</a:t>
            </a:r>
            <a:r>
              <a:rPr sz="2300" spc="23">
                <a:solidFill>
                  <a:srgbClr val="00608A"/>
                </a:solidFill>
                <a:latin typeface="SimSun"/>
                <a:cs typeface="SimSun"/>
              </a:rPr>
              <a:t>实现</a:t>
            </a:r>
            <a:r>
              <a:rPr sz="2300" spc="25">
                <a:solidFill>
                  <a:srgbClr val="00608A"/>
                </a:solidFill>
                <a:latin typeface="SREKGI+MS-UIGothic"/>
                <a:cs typeface="SREKGI+MS-UIGothic"/>
              </a:rPr>
              <a:t>需求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008109" y="4903208"/>
            <a:ext cx="2847975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实现</a:t>
            </a:r>
            <a:r>
              <a:rPr sz="1500">
                <a:solidFill>
                  <a:srgbClr val="0E0E07"/>
                </a:solidFill>
                <a:latin typeface="SREKGI+MS-UIGothic"/>
                <a:cs typeface="SREKGI+MS-UIGothic"/>
              </a:rPr>
              <a:t>个人潜能和追求理想的需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SREKGI+MS-UIGothic"/>
                <a:cs typeface="SREKGI+MS-UIGothic"/>
              </a:rPr>
              <a:t>求，如个人成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0E0E07"/>
                </a:solidFill>
                <a:latin typeface="SREKGI+MS-UIGothic"/>
                <a:cs typeface="SREKGI+MS-UIGothic"/>
              </a:rPr>
              <a:t>、事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E0E07"/>
                </a:solidFill>
                <a:latin typeface="SREKGI+MS-UIGothic"/>
                <a:cs typeface="SREKGI+MS-UIGothic"/>
              </a:rPr>
              <a:t>成功等。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537209" y="4929243"/>
            <a:ext cx="2627188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SREKGI+MS-UIGothic"/>
                <a:cs typeface="SREKGI+MS-UIGothic"/>
              </a:rPr>
              <a:t>基本生活需求，如食物、水、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SREKGI+MS-UIGothic"/>
                <a:cs typeface="SREKGI+MS-UIGothic"/>
              </a:rPr>
              <a:t>空气等。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4709159" y="4929243"/>
            <a:ext cx="2627188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对亲</a:t>
            </a:r>
            <a:r>
              <a:rPr sz="1500">
                <a:solidFill>
                  <a:srgbClr val="0E0E07"/>
                </a:solidFill>
                <a:latin typeface="SREKGI+MS-UIGothic"/>
                <a:cs typeface="SREKGI+MS-UIGothic"/>
              </a:rPr>
              <a:t>情、友情、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爱</a:t>
            </a:r>
            <a:r>
              <a:rPr sz="1500">
                <a:solidFill>
                  <a:srgbClr val="0E0E07"/>
                </a:solidFill>
                <a:latin typeface="SREKGI+MS-UIGothic"/>
                <a:cs typeface="SREKGI+MS-UIGothic"/>
              </a:rPr>
              <a:t>情的需求，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SREKGI+MS-UIGothic"/>
                <a:cs typeface="SREKGI+MS-UIGothic"/>
              </a:rPr>
              <a:t>如社交活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E0E07"/>
                </a:solidFill>
                <a:latin typeface="SREKGI+MS-UIGothic"/>
                <a:cs typeface="SREKGI+MS-UIGothic"/>
              </a:rPr>
              <a:t>、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亲</a:t>
            </a:r>
            <a:r>
              <a:rPr sz="1500">
                <a:solidFill>
                  <a:srgbClr val="0E0E07"/>
                </a:solidFill>
                <a:latin typeface="SREKGI+MS-UIGothic"/>
                <a:cs typeface="SREKGI+MS-UIGothic"/>
              </a:rPr>
              <a:t>密关系等。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08A"/>
                </a:solidFill>
                <a:latin typeface="SimSun"/>
                <a:cs typeface="SimSun"/>
              </a:rPr>
              <a:t>动</a:t>
            </a:r>
            <a:r>
              <a:rPr sz="3000">
                <a:solidFill>
                  <a:srgbClr val="00608A"/>
                </a:solidFill>
                <a:latin typeface="SREKGI+MS-UIGothic"/>
                <a:cs typeface="SREKGI+MS-UIGothic"/>
              </a:rPr>
              <a:t>机</a:t>
            </a:r>
            <a:r>
              <a:rPr sz="3000">
                <a:solidFill>
                  <a:srgbClr val="00608A"/>
                </a:solidFill>
                <a:latin typeface="SimSun"/>
                <a:cs typeface="SimSun"/>
              </a:rPr>
              <a:t>类</a:t>
            </a:r>
            <a:r>
              <a:rPr sz="3000">
                <a:solidFill>
                  <a:srgbClr val="00608A"/>
                </a:solidFill>
                <a:latin typeface="SREKGI+MS-UIGothic"/>
                <a:cs typeface="SREKGI+MS-UIGothic"/>
              </a:rPr>
              <a:t>型及作用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CSLKDE+OBADIP+MicrosoftYaHei"/>
                <a:cs typeface="CSLKDE+OBADIP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CSLKDE+OBADIP+MicrosoftYaHei"/>
                <a:cs typeface="CSLKDE+OBADIP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CSLKDE+OBADIP+MicrosoftYaHei"/>
                <a:cs typeface="CSLKDE+OBADIP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CSLKDE+OBADIP+MicrosoftYaHei"/>
                <a:cs typeface="CSLKDE+OBADIP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576705" y="4788530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608A"/>
                </a:solidFill>
                <a:latin typeface="SREKGI+MS-UIGothic"/>
                <a:cs typeface="SREKGI+MS-UIGothic"/>
              </a:rPr>
              <a:t>生理性</a:t>
            </a:r>
            <a:r>
              <a:rPr sz="1550" spc="25">
                <a:solidFill>
                  <a:srgbClr val="00608A"/>
                </a:solidFill>
                <a:latin typeface="SimSun"/>
                <a:cs typeface="SimSun"/>
              </a:rPr>
              <a:t>动</a:t>
            </a:r>
            <a:r>
              <a:rPr sz="1550">
                <a:solidFill>
                  <a:srgbClr val="00608A"/>
                </a:solidFill>
                <a:latin typeface="SREKGI+MS-UIGothic"/>
                <a:cs typeface="SREKGI+MS-UIGothic"/>
              </a:rPr>
              <a:t>机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283075" y="4788530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608A"/>
                </a:solidFill>
                <a:latin typeface="SREKGI+MS-UIGothic"/>
                <a:cs typeface="SREKGI+MS-UIGothic"/>
              </a:rPr>
              <a:t>心理性</a:t>
            </a:r>
            <a:r>
              <a:rPr sz="1550" spc="25">
                <a:solidFill>
                  <a:srgbClr val="00608A"/>
                </a:solidFill>
                <a:latin typeface="SimSun"/>
                <a:cs typeface="SimSun"/>
              </a:rPr>
              <a:t>动</a:t>
            </a:r>
            <a:r>
              <a:rPr sz="1550">
                <a:solidFill>
                  <a:srgbClr val="00608A"/>
                </a:solidFill>
                <a:latin typeface="SREKGI+MS-UIGothic"/>
                <a:cs typeface="SREKGI+MS-UIGothic"/>
              </a:rPr>
              <a:t>机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028180" y="478853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608A"/>
                </a:solidFill>
                <a:latin typeface="SREKGI+MS-UIGothic"/>
                <a:cs typeface="SREKGI+MS-UIGothic"/>
              </a:rPr>
              <a:t>外部</a:t>
            </a:r>
            <a:r>
              <a:rPr sz="1550" spc="25">
                <a:solidFill>
                  <a:srgbClr val="00608A"/>
                </a:solidFill>
                <a:latin typeface="SimSun"/>
                <a:cs typeface="SimSun"/>
              </a:rPr>
              <a:t>动</a:t>
            </a:r>
            <a:r>
              <a:rPr sz="1550">
                <a:solidFill>
                  <a:srgbClr val="00608A"/>
                </a:solidFill>
                <a:latin typeface="SREKGI+MS-UIGothic"/>
                <a:cs typeface="SREKGI+MS-UIGothic"/>
              </a:rPr>
              <a:t>机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734550" y="478853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608A"/>
                </a:solidFill>
                <a:latin typeface="SREKGI+MS-UIGothic"/>
                <a:cs typeface="SREKGI+MS-UIGothic"/>
              </a:rPr>
              <a:t>内部</a:t>
            </a:r>
            <a:r>
              <a:rPr sz="1550" spc="25">
                <a:solidFill>
                  <a:srgbClr val="00608A"/>
                </a:solidFill>
                <a:latin typeface="SimSun"/>
                <a:cs typeface="SimSun"/>
              </a:rPr>
              <a:t>动</a:t>
            </a:r>
            <a:r>
              <a:rPr sz="1550">
                <a:solidFill>
                  <a:srgbClr val="00608A"/>
                </a:solidFill>
                <a:latin typeface="SREKGI+MS-UIGothic"/>
                <a:cs typeface="SREKGI+MS-UIGothic"/>
              </a:rPr>
              <a:t>机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925194" y="5274162"/>
            <a:ext cx="2627873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SREKGI+MS-UIGothic"/>
                <a:cs typeface="SREKGI+MS-UIGothic"/>
              </a:rPr>
              <a:t>基于生理需求的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E0E07"/>
                </a:solidFill>
                <a:latin typeface="SREKGI+MS-UIGothic"/>
                <a:cs typeface="SREKGI+MS-UIGothic"/>
              </a:rPr>
              <a:t>机，如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饥饿</a:t>
            </a:r>
            <a:r>
              <a:rPr sz="1350">
                <a:solidFill>
                  <a:srgbClr val="0E0E07"/>
                </a:solidFill>
                <a:latin typeface="SREKGI+MS-UIGothic"/>
                <a:cs typeface="SREKGI+MS-UIGothic"/>
              </a:rPr>
              <a:t>、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SREKGI+MS-UIGothic"/>
                <a:cs typeface="SREKGI+MS-UIGothic"/>
              </a:rPr>
              <a:t>口渴等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驱动购买</a:t>
            </a:r>
            <a:r>
              <a:rPr sz="1350">
                <a:solidFill>
                  <a:srgbClr val="0E0E07"/>
                </a:solidFill>
                <a:latin typeface="SREKGI+MS-UIGothic"/>
                <a:cs typeface="SREKGI+MS-UIGothic"/>
              </a:rPr>
              <a:t>食物、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饮</a:t>
            </a:r>
            <a:r>
              <a:rPr sz="1350">
                <a:solidFill>
                  <a:srgbClr val="0E0E07"/>
                </a:solidFill>
                <a:latin typeface="SREKGI+MS-UIGothic"/>
                <a:cs typeface="SREKGI+MS-UIGothic"/>
              </a:rPr>
              <a:t>料等。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3689350" y="5274162"/>
            <a:ext cx="2496941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SREKGI+MS-UIGothic"/>
                <a:cs typeface="SREKGI+MS-UIGothic"/>
              </a:rPr>
              <a:t>基于心理需求的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E0E07"/>
                </a:solidFill>
                <a:latin typeface="SREKGI+MS-UIGothic"/>
                <a:cs typeface="SREKGI+MS-UIGothic"/>
              </a:rPr>
              <a:t>机，如社交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SREKGI+MS-UIGothic"/>
                <a:cs typeface="SREKGI+MS-UIGothic"/>
              </a:rPr>
              <a:t>需求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驱动购买</a:t>
            </a:r>
            <a:r>
              <a:rPr sz="1350">
                <a:solidFill>
                  <a:srgbClr val="0E0E07"/>
                </a:solidFill>
                <a:latin typeface="SREKGI+MS-UIGothic"/>
                <a:cs typeface="SREKGI+MS-UIGothic"/>
              </a:rPr>
              <a:t>礼品、参加社交</a:t>
            </a:r>
          </a:p>
          <a:p>
            <a:pPr marL="771525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SREKGI+MS-UIGothic"/>
                <a:cs typeface="SREKGI+MS-UIGothic"/>
              </a:rPr>
              <a:t>活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E0E07"/>
                </a:solidFill>
                <a:latin typeface="SREKGI+MS-UIGothic"/>
                <a:cs typeface="SREKGI+MS-UIGothic"/>
              </a:rPr>
              <a:t>等。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6367145" y="5274162"/>
            <a:ext cx="2496941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SREKGI+MS-UIGothic"/>
                <a:cs typeface="SREKGI+MS-UIGothic"/>
              </a:rPr>
              <a:t>受外部刺激而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E0E07"/>
                </a:solidFill>
                <a:latin typeface="SREKGI+MS-UIGothic"/>
                <a:cs typeface="SREKGI+MS-UIGothic"/>
              </a:rPr>
              <a:t>生的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E0E07"/>
                </a:solidFill>
                <a:latin typeface="SREKGI+MS-UIGothic"/>
                <a:cs typeface="SREKGI+MS-UIGothic"/>
              </a:rPr>
              <a:t>机，如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SREKGI+MS-UIGothic"/>
                <a:cs typeface="SREKGI+MS-UIGothic"/>
              </a:rPr>
              <a:t>广告、促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销</a:t>
            </a:r>
            <a:r>
              <a:rPr sz="1350">
                <a:solidFill>
                  <a:srgbClr val="0E0E07"/>
                </a:solidFill>
                <a:latin typeface="SREKGI+MS-UIGothic"/>
                <a:cs typeface="SREKGI+MS-UIGothic"/>
              </a:rPr>
              <a:t>活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E0E07"/>
                </a:solidFill>
                <a:latin typeface="SREKGI+MS-UIGothic"/>
                <a:cs typeface="SREKGI+MS-UIGothic"/>
              </a:rPr>
              <a:t>等影响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购买</a:t>
            </a:r>
            <a:r>
              <a:rPr sz="1350">
                <a:solidFill>
                  <a:srgbClr val="0E0E07"/>
                </a:solidFill>
                <a:latin typeface="SREKGI+MS-UIGothic"/>
                <a:cs typeface="SREKGI+MS-UIGothic"/>
              </a:rPr>
              <a:t>决</a:t>
            </a:r>
          </a:p>
          <a:p>
            <a:pPr marL="942974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SREKGI+MS-UIGothic"/>
                <a:cs typeface="SREKGI+MS-UIGothic"/>
              </a:rPr>
              <a:t>策。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9045575" y="5274162"/>
            <a:ext cx="2496941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SREKGI+MS-UIGothic"/>
                <a:cs typeface="SREKGI+MS-UIGothic"/>
              </a:rPr>
              <a:t>个人内在需求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驱动</a:t>
            </a:r>
            <a:r>
              <a:rPr sz="1350">
                <a:solidFill>
                  <a:srgbClr val="0E0E07"/>
                </a:solidFill>
                <a:latin typeface="SREKGI+MS-UIGothic"/>
                <a:cs typeface="SREKGI+MS-UIGothic"/>
              </a:rPr>
              <a:t>的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E0E07"/>
                </a:solidFill>
                <a:latin typeface="SREKGI+MS-UIGothic"/>
                <a:cs typeface="SREKGI+MS-UIGothic"/>
              </a:rPr>
              <a:t>机，如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SREKGI+MS-UIGothic"/>
                <a:cs typeface="SREKGI+MS-UIGothic"/>
              </a:rPr>
              <a:t>个人价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值观</a:t>
            </a:r>
            <a:r>
              <a:rPr sz="1350">
                <a:solidFill>
                  <a:srgbClr val="0E0E07"/>
                </a:solidFill>
                <a:latin typeface="SREKGI+MS-UIGothic"/>
                <a:cs typeface="SREKGI+MS-UIGothic"/>
              </a:rPr>
              <a:t>、信仰等影响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购买</a:t>
            </a:r>
          </a:p>
          <a:p>
            <a:pPr marL="85725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SREKGI+MS-UIGothic"/>
                <a:cs typeface="SREKGI+MS-UIGothic"/>
              </a:rPr>
              <a:t>行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E0E07"/>
                </a:solidFill>
                <a:latin typeface="SREKGI+MS-UIGothic"/>
                <a:cs typeface="SREKGI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08A"/>
                </a:solidFill>
                <a:latin typeface="SREKGI+MS-UIGothic"/>
                <a:cs typeface="SREKGI+MS-UIGothic"/>
              </a:rPr>
              <a:t>消</a:t>
            </a:r>
            <a:r>
              <a:rPr sz="3000">
                <a:solidFill>
                  <a:srgbClr val="00608A"/>
                </a:solidFill>
                <a:latin typeface="SimSun"/>
                <a:cs typeface="SimSun"/>
              </a:rPr>
              <a:t>费</a:t>
            </a:r>
            <a:r>
              <a:rPr sz="3000">
                <a:solidFill>
                  <a:srgbClr val="00608A"/>
                </a:solidFill>
                <a:latin typeface="SREKGI+MS-UIGothic"/>
                <a:cs typeface="SREKGI+MS-UIGothic"/>
              </a:rPr>
              <a:t>者需求挖掘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609850" y="2105655"/>
            <a:ext cx="8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608A"/>
                </a:solidFill>
                <a:latin typeface="SimSun"/>
                <a:cs typeface="SimSun"/>
              </a:rPr>
              <a:t>观</a:t>
            </a:r>
            <a:r>
              <a:rPr sz="1550" spc="25">
                <a:solidFill>
                  <a:srgbClr val="00608A"/>
                </a:solidFill>
                <a:latin typeface="SREKGI+MS-UIGothic"/>
                <a:cs typeface="SREKGI+MS-UIGothic"/>
              </a:rPr>
              <a:t>察法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63659" y="2139946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608A"/>
                </a:solidFill>
                <a:latin typeface="SimSun"/>
                <a:cs typeface="SimSun"/>
              </a:rPr>
              <a:t>问</a:t>
            </a:r>
            <a:r>
              <a:rPr sz="1550" spc="25">
                <a:solidFill>
                  <a:srgbClr val="00608A"/>
                </a:solidFill>
                <a:latin typeface="SREKGI+MS-UIGothic"/>
                <a:cs typeface="SREKGI+MS-UIGothic"/>
              </a:rPr>
              <a:t>卷</a:t>
            </a:r>
            <a:r>
              <a:rPr sz="1550" spc="25">
                <a:solidFill>
                  <a:srgbClr val="00608A"/>
                </a:solidFill>
                <a:latin typeface="SimSun"/>
                <a:cs typeface="SimSun"/>
              </a:rPr>
              <a:t>调查</a:t>
            </a:r>
            <a:r>
              <a:rPr sz="1550">
                <a:solidFill>
                  <a:srgbClr val="00608A"/>
                </a:solidFill>
                <a:latin typeface="SREKGI+MS-UIGothic"/>
                <a:cs typeface="SREKGI+MS-UIGothic"/>
              </a:rPr>
              <a:t>法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81075" y="2537948"/>
            <a:ext cx="2694109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SREKGI+MS-UIGothic"/>
                <a:cs typeface="SREKGI+MS-UIGothic"/>
              </a:rPr>
              <a:t>通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过观</a:t>
            </a:r>
            <a:r>
              <a:rPr sz="1350">
                <a:solidFill>
                  <a:srgbClr val="0E0E07"/>
                </a:solidFill>
                <a:latin typeface="SREKGI+MS-UIGothic"/>
                <a:cs typeface="SREKGI+MS-UIGothic"/>
              </a:rPr>
              <a:t>察消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费</a:t>
            </a:r>
            <a:r>
              <a:rPr sz="1350">
                <a:solidFill>
                  <a:srgbClr val="0E0E07"/>
                </a:solidFill>
                <a:latin typeface="SREKGI+MS-UIGothic"/>
                <a:cs typeface="SREKGI+MS-UIGothic"/>
              </a:rPr>
              <a:t>者的行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E0E07"/>
                </a:solidFill>
                <a:latin typeface="SREKGI+MS-UIGothic"/>
                <a:cs typeface="SREKGI+MS-UIGothic"/>
              </a:rPr>
              <a:t>、言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谈</a:t>
            </a:r>
          </a:p>
          <a:p>
            <a:pPr marL="51435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举</a:t>
            </a:r>
            <a:r>
              <a:rPr sz="1350">
                <a:solidFill>
                  <a:srgbClr val="0E0E07"/>
                </a:solidFill>
                <a:latin typeface="SREKGI+MS-UIGothic"/>
                <a:cs typeface="SREKGI+MS-UIGothic"/>
              </a:rPr>
              <a:t>止等了解其潜在需求。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963659" y="2537948"/>
            <a:ext cx="2563177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SREKGI+MS-UIGothic"/>
                <a:cs typeface="SREKGI+MS-UIGothic"/>
              </a:rPr>
              <a:t>通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过设计问</a:t>
            </a:r>
            <a:r>
              <a:rPr sz="1350">
                <a:solidFill>
                  <a:srgbClr val="0E0E07"/>
                </a:solidFill>
                <a:latin typeface="SREKGI+MS-UIGothic"/>
                <a:cs typeface="SREKGI+MS-UIGothic"/>
              </a:rPr>
              <a:t>卷收集大量消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费</a:t>
            </a:r>
            <a:r>
              <a:rPr sz="1350">
                <a:solidFill>
                  <a:srgbClr val="0E0E07"/>
                </a:solidFill>
                <a:latin typeface="SREKGI+MS-UIGothic"/>
                <a:cs typeface="SREKGI+MS-UIGothic"/>
              </a:rPr>
              <a:t>者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963659" y="2846558"/>
            <a:ext cx="2430705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SREKGI+MS-UIGothic"/>
                <a:cs typeface="SREKGI+MS-UIGothic"/>
              </a:rPr>
              <a:t>的信息，分析其需求和偏好。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2032000" y="4764401"/>
            <a:ext cx="8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608A"/>
                </a:solidFill>
                <a:latin typeface="SimSun"/>
                <a:cs typeface="SimSun"/>
              </a:rPr>
              <a:t>访谈</a:t>
            </a:r>
            <a:r>
              <a:rPr sz="1550">
                <a:solidFill>
                  <a:srgbClr val="00608A"/>
                </a:solidFill>
                <a:latin typeface="SREKGI+MS-UIGothic"/>
                <a:cs typeface="SREKGI+MS-UIGothic"/>
              </a:rPr>
              <a:t>法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9307194" y="4764401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608A"/>
                </a:solidFill>
                <a:latin typeface="SREKGI+MS-UIGothic"/>
                <a:cs typeface="SREKGI+MS-UIGothic"/>
              </a:rPr>
              <a:t>数据挖掘法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2032000" y="5183992"/>
            <a:ext cx="2496941" cy="92138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SREKGI+MS-UIGothic"/>
                <a:cs typeface="SREKGI+MS-UIGothic"/>
              </a:rPr>
              <a:t>通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E0E07"/>
                </a:solidFill>
                <a:latin typeface="SREKGI+MS-UIGothic"/>
                <a:cs typeface="SREKGI+MS-UIGothic"/>
              </a:rPr>
              <a:t>与消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费</a:t>
            </a:r>
            <a:r>
              <a:rPr sz="1350">
                <a:solidFill>
                  <a:srgbClr val="0E0E07"/>
                </a:solidFill>
                <a:latin typeface="SREKGI+MS-UIGothic"/>
                <a:cs typeface="SREKGI+MS-UIGothic"/>
              </a:rPr>
              <a:t>者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E0E07"/>
                </a:solidFill>
                <a:latin typeface="SREKGI+MS-UIGothic"/>
                <a:cs typeface="SREKGI+MS-UIGothic"/>
              </a:rPr>
              <a:t>行深入交流，</a:t>
            </a:r>
          </a:p>
          <a:p>
            <a:pPr marL="0" marR="0">
              <a:lnSpc>
                <a:spcPts val="1350"/>
              </a:lnSpc>
              <a:spcBef>
                <a:spcPts val="590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SREKGI+MS-UIGothic"/>
                <a:cs typeface="SREKGI+MS-UIGothic"/>
              </a:rPr>
              <a:t>了解其需求、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E0E07"/>
                </a:solidFill>
                <a:latin typeface="SREKGI+MS-UIGothic"/>
                <a:cs typeface="SREKGI+MS-UIGothic"/>
              </a:rPr>
              <a:t>机和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购买</a:t>
            </a:r>
            <a:r>
              <a:rPr sz="1350">
                <a:solidFill>
                  <a:srgbClr val="0E0E07"/>
                </a:solidFill>
                <a:latin typeface="SREKGI+MS-UIGothic"/>
                <a:cs typeface="SREKGI+MS-UIGothic"/>
              </a:rPr>
              <a:t>决策</a:t>
            </a:r>
          </a:p>
          <a:p>
            <a:pPr marL="0" marR="0">
              <a:lnSpc>
                <a:spcPts val="1350"/>
              </a:lnSpc>
              <a:spcBef>
                <a:spcPts val="539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E0E07"/>
                </a:solidFill>
                <a:latin typeface="SREKGI+MS-UIGothic"/>
                <a:cs typeface="SREKGI+MS-UIGothic"/>
              </a:rPr>
              <a:t>程。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218169" y="5248762"/>
            <a:ext cx="2496941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SREKGI+MS-UIGothic"/>
                <a:cs typeface="SREKGI+MS-UIGothic"/>
              </a:rPr>
              <a:t>通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E0E07"/>
                </a:solidFill>
                <a:latin typeface="SREKGI+MS-UIGothic"/>
                <a:cs typeface="SREKGI+MS-UIGothic"/>
              </a:rPr>
              <a:t>分析消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费</a:t>
            </a:r>
            <a:r>
              <a:rPr sz="1350">
                <a:solidFill>
                  <a:srgbClr val="0E0E07"/>
                </a:solidFill>
                <a:latin typeface="SREKGI+MS-UIGothic"/>
                <a:cs typeface="SREKGI+MS-UIGothic"/>
              </a:rPr>
              <a:t>者的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购买记录</a:t>
            </a:r>
            <a:r>
              <a:rPr sz="1350">
                <a:solidFill>
                  <a:srgbClr val="0E0E07"/>
                </a:solidFill>
                <a:latin typeface="SREKGI+MS-UIGothic"/>
                <a:cs typeface="SREKGI+MS-UIGothic"/>
              </a:rPr>
              <a:t>、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8046719" y="5557373"/>
            <a:ext cx="2496941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SREKGI+MS-UIGothic"/>
                <a:cs typeface="SREKGI+MS-UIGothic"/>
              </a:rPr>
              <a:t>搜索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记录</a:t>
            </a:r>
            <a:r>
              <a:rPr sz="1350">
                <a:solidFill>
                  <a:srgbClr val="0E0E07"/>
                </a:solidFill>
                <a:latin typeface="SREKGI+MS-UIGothic"/>
                <a:cs typeface="SREKGI+MS-UIGothic"/>
              </a:rPr>
              <a:t>等数据，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发现</a:t>
            </a:r>
            <a:r>
              <a:rPr sz="1350">
                <a:solidFill>
                  <a:srgbClr val="0E0E07"/>
                </a:solidFill>
                <a:latin typeface="SREKGI+MS-UIGothic"/>
                <a:cs typeface="SREKGI+MS-UIGothic"/>
              </a:rPr>
              <a:t>其潜在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9418319" y="5865983"/>
            <a:ext cx="122827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SREKGI+MS-UIGothic"/>
                <a:cs typeface="SREKGI+MS-UIGothic"/>
              </a:rPr>
              <a:t>需求和偏好。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56689" y="2828266"/>
            <a:ext cx="4857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00608A"/>
                </a:solidFill>
                <a:latin typeface="SREKGI+MS-UIGothic"/>
                <a:cs typeface="SREKGI+MS-UIGothic"/>
              </a:rPr>
              <a:t>消</a:t>
            </a:r>
            <a:r>
              <a:rPr sz="4500">
                <a:solidFill>
                  <a:srgbClr val="00608A"/>
                </a:solidFill>
                <a:latin typeface="SimSun"/>
                <a:cs typeface="SimSun"/>
              </a:rPr>
              <a:t>费</a:t>
            </a:r>
            <a:r>
              <a:rPr sz="4500">
                <a:solidFill>
                  <a:srgbClr val="00608A"/>
                </a:solidFill>
                <a:latin typeface="SREKGI+MS-UIGothic"/>
                <a:cs typeface="SREKGI+MS-UIGothic"/>
              </a:rPr>
              <a:t>者</a:t>
            </a:r>
            <a:r>
              <a:rPr sz="4500">
                <a:solidFill>
                  <a:srgbClr val="00608A"/>
                </a:solidFill>
                <a:latin typeface="SimSun"/>
                <a:cs typeface="SimSun"/>
              </a:rPr>
              <a:t>认</a:t>
            </a:r>
            <a:r>
              <a:rPr sz="4500">
                <a:solidFill>
                  <a:srgbClr val="00608A"/>
                </a:solidFill>
                <a:latin typeface="SREKGI+MS-UIGothic"/>
                <a:cs typeface="SREKGI+MS-UIGothic"/>
              </a:rPr>
              <a:t>知</a:t>
            </a:r>
            <a:r>
              <a:rPr sz="4500">
                <a:solidFill>
                  <a:srgbClr val="00608A"/>
                </a:solidFill>
                <a:latin typeface="SimSun"/>
                <a:cs typeface="SimSun"/>
              </a:rPr>
              <a:t>过</a:t>
            </a:r>
            <a:r>
              <a:rPr sz="4500">
                <a:solidFill>
                  <a:srgbClr val="00608A"/>
                </a:solidFill>
                <a:latin typeface="SREKGI+MS-UIGothic"/>
                <a:cs typeface="SREKGI+MS-UIGothic"/>
              </a:rPr>
              <a:t>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08A"/>
                </a:solidFill>
                <a:latin typeface="SREKGI+MS-UIGothic"/>
                <a:cs typeface="SREKGI+MS-UIGothic"/>
              </a:rPr>
              <a:t>感</a:t>
            </a:r>
            <a:r>
              <a:rPr sz="3000">
                <a:solidFill>
                  <a:srgbClr val="00608A"/>
                </a:solidFill>
                <a:latin typeface="SimSun"/>
                <a:cs typeface="SimSun"/>
              </a:rPr>
              <a:t>觉</a:t>
            </a:r>
            <a:r>
              <a:rPr sz="3000">
                <a:solidFill>
                  <a:srgbClr val="00608A"/>
                </a:solidFill>
                <a:latin typeface="SREKGI+MS-UIGothic"/>
                <a:cs typeface="SREKGI+MS-UIGothic"/>
              </a:rPr>
              <a:t>与知</a:t>
            </a:r>
            <a:r>
              <a:rPr sz="3000">
                <a:solidFill>
                  <a:srgbClr val="00608A"/>
                </a:solidFill>
                <a:latin typeface="SimSun"/>
                <a:cs typeface="SimSun"/>
              </a:rPr>
              <a:t>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608A"/>
                </a:solidFill>
                <a:latin typeface="SREKGI+MS-UIGothic"/>
                <a:cs typeface="SREKGI+MS-UIGothic"/>
              </a:rPr>
              <a:t>感</a:t>
            </a:r>
            <a:r>
              <a:rPr sz="1550">
                <a:solidFill>
                  <a:srgbClr val="00608A"/>
                </a:solidFill>
                <a:latin typeface="SimSun"/>
                <a:cs typeface="SimSun"/>
              </a:rPr>
              <a:t>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088444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SREKGI+MS-UIGothic"/>
                <a:cs typeface="SREKGI+MS-UIGothic"/>
              </a:rPr>
              <a:t>消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费</a:t>
            </a:r>
            <a:r>
              <a:rPr sz="1350">
                <a:solidFill>
                  <a:srgbClr val="0E0E07"/>
                </a:solidFill>
                <a:latin typeface="SREKGI+MS-UIGothic"/>
                <a:cs typeface="SREKGI+MS-UIGothic"/>
              </a:rPr>
              <a:t>者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E0E07"/>
                </a:solidFill>
                <a:latin typeface="SREKGI+MS-UIGothic"/>
                <a:cs typeface="SREKGI+MS-UIGothic"/>
              </a:rPr>
              <a:t>商品个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别</a:t>
            </a:r>
            <a:r>
              <a:rPr sz="1350">
                <a:solidFill>
                  <a:srgbClr val="0E0E07"/>
                </a:solidFill>
                <a:latin typeface="SREKGI+MS-UIGothic"/>
                <a:cs typeface="SREKGI+MS-UIGothic"/>
              </a:rPr>
              <a:t>属性的主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观</a:t>
            </a:r>
            <a:r>
              <a:rPr sz="1350">
                <a:solidFill>
                  <a:srgbClr val="0E0E07"/>
                </a:solidFill>
                <a:latin typeface="SREKGI+MS-UIGothic"/>
                <a:cs typeface="SREKGI+MS-UIGothic"/>
              </a:rPr>
              <a:t>反映，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SREKGI+MS-UIGothic"/>
                <a:cs typeface="SREKGI+MS-UIGothic"/>
              </a:rPr>
              <a:t>如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颜</a:t>
            </a:r>
            <a:r>
              <a:rPr sz="1350">
                <a:solidFill>
                  <a:srgbClr val="0E0E07"/>
                </a:solidFill>
                <a:latin typeface="SREKGI+MS-UIGothic"/>
                <a:cs typeface="SREKGI+MS-UIGothic"/>
              </a:rPr>
              <a:t>色、形状、气味等。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SREKGI+MS-UIGothic"/>
                <a:cs typeface="SREKGI+MS-UIGothic"/>
              </a:rPr>
              <a:t>知</a:t>
            </a:r>
            <a:r>
              <a:rPr sz="1550">
                <a:solidFill>
                  <a:srgbClr val="FFFFFF"/>
                </a:solidFill>
                <a:latin typeface="SimSun"/>
                <a:cs typeface="SimSun"/>
              </a:rPr>
              <a:t>觉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451838"/>
            <a:ext cx="3088444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REKGI+MS-UIGothic"/>
                <a:cs typeface="SREKGI+MS-UIGothic"/>
              </a:rPr>
              <a:t>消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费</a:t>
            </a:r>
            <a:r>
              <a:rPr sz="1350">
                <a:solidFill>
                  <a:srgbClr val="FFFFFF"/>
                </a:solidFill>
                <a:latin typeface="SREKGI+MS-UIGothic"/>
                <a:cs typeface="SREKGI+MS-UIGothic"/>
              </a:rPr>
              <a:t>者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FFFFFF"/>
                </a:solidFill>
                <a:latin typeface="SREKGI+MS-UIGothic"/>
                <a:cs typeface="SREKGI+MS-UIGothic"/>
              </a:rPr>
              <a:t>商品整体属性的主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观</a:t>
            </a:r>
            <a:r>
              <a:rPr sz="1350">
                <a:solidFill>
                  <a:srgbClr val="FFFFFF"/>
                </a:solidFill>
                <a:latin typeface="SREKGI+MS-UIGothic"/>
                <a:cs typeface="SREKGI+MS-UIGothic"/>
              </a:rPr>
              <a:t>反映，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REKGI+MS-UIGothic"/>
                <a:cs typeface="SREKGI+MS-UIGothic"/>
              </a:rPr>
              <a:t>是感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觉</a:t>
            </a:r>
            <a:r>
              <a:rPr sz="1350">
                <a:solidFill>
                  <a:srgbClr val="FFFFFF"/>
                </a:solidFill>
                <a:latin typeface="SREKGI+MS-UIGothic"/>
                <a:cs typeface="SREKGI+MS-UIGothic"/>
              </a:rPr>
              <a:t>的整合和解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释</a:t>
            </a:r>
            <a:r>
              <a:rPr sz="1350">
                <a:solidFill>
                  <a:srgbClr val="FFFFFF"/>
                </a:solidFill>
                <a:latin typeface="SREKGI+MS-UIGothic"/>
                <a:cs typeface="SREKGI+MS-UIGothic"/>
              </a:rPr>
              <a:t>，受个人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经验</a:t>
            </a:r>
            <a:r>
              <a:rPr sz="1350">
                <a:solidFill>
                  <a:srgbClr val="FFFFFF"/>
                </a:solidFill>
                <a:latin typeface="SREKGI+MS-UIGothic"/>
                <a:cs typeface="SREKGI+MS-UIGothic"/>
              </a:rPr>
              <a:t>、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REKGI+MS-UIGothic"/>
                <a:cs typeface="SREKGI+MS-UIGothic"/>
              </a:rPr>
              <a:t>期望和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FFFFF"/>
                </a:solidFill>
                <a:latin typeface="SREKGI+MS-UIGothic"/>
                <a:cs typeface="SREKGI+MS-UIGothic"/>
              </a:rPr>
              <a:t>机等因素影响。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08A"/>
                </a:solidFill>
                <a:latin typeface="SREKGI+MS-UIGothic"/>
                <a:cs typeface="SREKGI+MS-UIGothic"/>
              </a:rPr>
              <a:t>注意与</a:t>
            </a:r>
            <a:r>
              <a:rPr sz="3000">
                <a:solidFill>
                  <a:srgbClr val="00608A"/>
                </a:solidFill>
                <a:latin typeface="SimSun"/>
                <a:cs typeface="SimSun"/>
              </a:rPr>
              <a:t>记忆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608A"/>
                </a:solidFill>
                <a:latin typeface="SREKGI+MS-UIGothic"/>
                <a:cs typeface="SREKGI+MS-UIGothic"/>
              </a:rPr>
              <a:t>注意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6935092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SREKGI+MS-UIGothic"/>
                <a:cs typeface="SREKGI+MS-UIGothic"/>
              </a:rPr>
              <a:t>消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0E0E07"/>
                </a:solidFill>
                <a:latin typeface="SREKGI+MS-UIGothic"/>
                <a:cs typeface="SREKGI+MS-UIGothic"/>
              </a:rPr>
              <a:t>者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E0E07"/>
                </a:solidFill>
                <a:latin typeface="SREKGI+MS-UIGothic"/>
                <a:cs typeface="SREKGI+MS-UIGothic"/>
              </a:rPr>
              <a:t>刺激的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选择</a:t>
            </a:r>
            <a:r>
              <a:rPr sz="1500">
                <a:solidFill>
                  <a:srgbClr val="0E0E07"/>
                </a:solidFill>
                <a:latin typeface="SREKGI+MS-UIGothic"/>
                <a:cs typeface="SREKGI+MS-UIGothic"/>
              </a:rPr>
              <a:t>性集中，受刺激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0E0E07"/>
                </a:solidFill>
                <a:latin typeface="SREKGI+MS-UIGothic"/>
                <a:cs typeface="SREKGI+MS-UIGothic"/>
              </a:rPr>
              <a:t>度、新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颖</a:t>
            </a:r>
            <a:r>
              <a:rPr sz="1500">
                <a:solidFill>
                  <a:srgbClr val="0E0E07"/>
                </a:solidFill>
                <a:latin typeface="SREKGI+MS-UIGothic"/>
                <a:cs typeface="SREKGI+MS-UIGothic"/>
              </a:rPr>
              <a:t>性、个人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兴</a:t>
            </a:r>
            <a:r>
              <a:rPr sz="1500">
                <a:solidFill>
                  <a:srgbClr val="0E0E07"/>
                </a:solidFill>
                <a:latin typeface="SREKGI+MS-UIGothic"/>
                <a:cs typeface="SREKGI+MS-UIGothic"/>
              </a:rPr>
              <a:t>趣等因素影响。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608A"/>
                </a:solidFill>
                <a:latin typeface="SimSun"/>
                <a:cs typeface="SimSun"/>
              </a:rPr>
              <a:t>记忆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7154167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SREKGI+MS-UIGothic"/>
                <a:cs typeface="SREKGI+MS-UIGothic"/>
              </a:rPr>
              <a:t>消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0E0E07"/>
                </a:solidFill>
                <a:latin typeface="SREKGI+MS-UIGothic"/>
                <a:cs typeface="SREKGI+MS-UIGothic"/>
              </a:rPr>
              <a:t>者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对过</a:t>
            </a:r>
            <a:r>
              <a:rPr sz="1500">
                <a:solidFill>
                  <a:srgbClr val="0E0E07"/>
                </a:solidFill>
                <a:latin typeface="SREKGI+MS-UIGothic"/>
                <a:cs typeface="SREKGI+MS-UIGothic"/>
              </a:rPr>
              <a:t>去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经验</a:t>
            </a:r>
            <a:r>
              <a:rPr sz="1500">
                <a:solidFill>
                  <a:srgbClr val="0E0E07"/>
                </a:solidFill>
                <a:latin typeface="SREKGI+MS-UIGothic"/>
                <a:cs typeface="SREKGI+MS-UIGothic"/>
              </a:rPr>
              <a:t>的保持和再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E0E07"/>
                </a:solidFill>
                <a:latin typeface="SREKGI+MS-UIGothic"/>
                <a:cs typeface="SREKGI+MS-UIGothic"/>
              </a:rPr>
              <a:t>，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对购买</a:t>
            </a:r>
            <a:r>
              <a:rPr sz="1500">
                <a:solidFill>
                  <a:srgbClr val="0E0E07"/>
                </a:solidFill>
                <a:latin typeface="SREKGI+MS-UIGothic"/>
                <a:cs typeface="SREKGI+MS-UIGothic"/>
              </a:rPr>
              <a:t>决策有重要影响，包括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识记</a:t>
            </a:r>
            <a:r>
              <a:rPr sz="1500">
                <a:solidFill>
                  <a:srgbClr val="0E0E07"/>
                </a:solidFill>
                <a:latin typeface="SREKGI+MS-UIGothic"/>
                <a:cs typeface="SREKGI+MS-UIGothic"/>
              </a:rPr>
              <a:t>、保持、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SREKGI+MS-UIGothic"/>
                <a:cs typeface="SREKGI+MS-UIGothic"/>
              </a:rPr>
              <a:t>回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忆</a:t>
            </a:r>
            <a:r>
              <a:rPr sz="1500">
                <a:solidFill>
                  <a:srgbClr val="0E0E07"/>
                </a:solidFill>
                <a:latin typeface="SREKGI+MS-UIGothic"/>
                <a:cs typeface="SREKGI+MS-UIGothic"/>
              </a:rPr>
              <a:t>和再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认</a:t>
            </a:r>
            <a:r>
              <a:rPr sz="1500">
                <a:solidFill>
                  <a:srgbClr val="0E0E07"/>
                </a:solidFill>
                <a:latin typeface="SREKGI+MS-UIGothic"/>
                <a:cs typeface="SREKGI+MS-UIGothic"/>
              </a:rPr>
              <a:t>等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E0E07"/>
                </a:solidFill>
                <a:latin typeface="SREKGI+MS-UIGothic"/>
                <a:cs typeface="SREKGI+MS-UIGothic"/>
              </a:rPr>
              <a:t>程。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08A"/>
                </a:solidFill>
                <a:latin typeface="SREKGI+MS-UIGothic"/>
                <a:cs typeface="SREKGI+MS-UIGothic"/>
              </a:rPr>
              <a:t>思</a:t>
            </a:r>
            <a:r>
              <a:rPr sz="3000">
                <a:solidFill>
                  <a:srgbClr val="00608A"/>
                </a:solidFill>
                <a:latin typeface="SimSun"/>
                <a:cs typeface="SimSun"/>
              </a:rPr>
              <a:t>维</a:t>
            </a:r>
            <a:r>
              <a:rPr sz="3000">
                <a:solidFill>
                  <a:srgbClr val="00608A"/>
                </a:solidFill>
                <a:latin typeface="SREKGI+MS-UIGothic"/>
                <a:cs typeface="SREKGI+MS-UIGothic"/>
              </a:rPr>
              <a:t>与决策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0255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REKGI+MS-UIGothic"/>
                <a:cs typeface="SREKGI+MS-UIGothic"/>
              </a:rPr>
              <a:t>思</a:t>
            </a:r>
            <a:r>
              <a:rPr sz="2300">
                <a:solidFill>
                  <a:srgbClr val="FFFFFF"/>
                </a:solidFill>
                <a:latin typeface="SimSun"/>
                <a:cs typeface="SimSun"/>
              </a:rPr>
              <a:t>维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6702154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REKGI+MS-UIGothic"/>
                <a:cs typeface="SREKGI+MS-UIGothic"/>
              </a:rPr>
              <a:t>消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费</a:t>
            </a:r>
            <a:r>
              <a:rPr sz="1350">
                <a:solidFill>
                  <a:srgbClr val="FFFFFF"/>
                </a:solidFill>
                <a:latin typeface="SREKGI+MS-UIGothic"/>
                <a:cs typeface="SREKGI+MS-UIGothic"/>
              </a:rPr>
              <a:t>者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FFFFFF"/>
                </a:solidFill>
                <a:latin typeface="SREKGI+MS-UIGothic"/>
                <a:cs typeface="SREKGI+MS-UIGothic"/>
              </a:rPr>
              <a:t>商品信息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SREKGI+MS-UIGothic"/>
                <a:cs typeface="SREKGI+MS-UIGothic"/>
              </a:rPr>
              <a:t>行分析、比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较</a:t>
            </a:r>
            <a:r>
              <a:rPr sz="1350">
                <a:solidFill>
                  <a:srgbClr val="FFFFFF"/>
                </a:solidFill>
                <a:latin typeface="SREKGI+MS-UIGothic"/>
                <a:cs typeface="SREKGI+MS-UIGothic"/>
              </a:rPr>
              <a:t>、抽象和概括的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SREKGI+MS-UIGothic"/>
                <a:cs typeface="SREKGI+MS-UIGothic"/>
              </a:rPr>
              <a:t>程，是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FFFFFF"/>
                </a:solidFill>
                <a:latin typeface="SREKGI+MS-UIGothic"/>
                <a:cs typeface="SREKGI+MS-UIGothic"/>
              </a:rPr>
              <a:t>商品本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FFFFFF"/>
                </a:solidFill>
                <a:latin typeface="SREKGI+MS-UIGothic"/>
                <a:cs typeface="SREKGI+MS-UIGothic"/>
              </a:rPr>
              <a:t>属性和内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REKGI+MS-UIGothic"/>
                <a:cs typeface="SREKGI+MS-UIGothic"/>
              </a:rPr>
              <a:t>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联</a:t>
            </a:r>
            <a:r>
              <a:rPr sz="1350">
                <a:solidFill>
                  <a:srgbClr val="FFFFFF"/>
                </a:solidFill>
                <a:latin typeface="SREKGI+MS-UIGothic"/>
                <a:cs typeface="SREKGI+MS-UIGothic"/>
              </a:rPr>
              <a:t>系的理性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认识</a:t>
            </a:r>
            <a:r>
              <a:rPr sz="1350">
                <a:solidFill>
                  <a:srgbClr val="FFFFFF"/>
                </a:solidFill>
                <a:latin typeface="SREKGI+MS-UIGothic"/>
                <a:cs typeface="SREKGI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10255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REKGI+MS-UIGothic"/>
                <a:cs typeface="SREKGI+MS-UIGothic"/>
              </a:rPr>
              <a:t>决策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6635918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REKGI+MS-UIGothic"/>
                <a:cs typeface="SREKGI+MS-UIGothic"/>
              </a:rPr>
              <a:t>消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费</a:t>
            </a:r>
            <a:r>
              <a:rPr sz="1350">
                <a:solidFill>
                  <a:srgbClr val="FFFFFF"/>
                </a:solidFill>
                <a:latin typeface="SREKGI+MS-UIGothic"/>
                <a:cs typeface="SREKGI+MS-UIGothic"/>
              </a:rPr>
              <a:t>者在多个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选择</a:t>
            </a:r>
            <a:r>
              <a:rPr sz="1350">
                <a:solidFill>
                  <a:srgbClr val="FFFFFF"/>
                </a:solidFill>
                <a:latin typeface="SREKGI+MS-UIGothic"/>
                <a:cs typeface="SREKGI+MS-UIGothic"/>
              </a:rPr>
              <a:t>中做出决定的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SREKGI+MS-UIGothic"/>
                <a:cs typeface="SREKGI+MS-UIGothic"/>
              </a:rPr>
              <a:t>程，受个人需求、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FFFFF"/>
                </a:solidFill>
                <a:latin typeface="SREKGI+MS-UIGothic"/>
                <a:cs typeface="SREKGI+MS-UIGothic"/>
              </a:rPr>
              <a:t>机、价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值观</a:t>
            </a:r>
            <a:r>
              <a:rPr sz="1350">
                <a:solidFill>
                  <a:srgbClr val="FFFFFF"/>
                </a:solidFill>
                <a:latin typeface="SREKGI+MS-UIGothic"/>
                <a:cs typeface="SREKGI+MS-UIGothic"/>
              </a:rPr>
              <a:t>等因素影响，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REKGI+MS-UIGothic"/>
                <a:cs typeface="SREKGI+MS-UIGothic"/>
              </a:rPr>
              <a:t>包括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问题识别</a:t>
            </a:r>
            <a:r>
              <a:rPr sz="1350">
                <a:solidFill>
                  <a:srgbClr val="FFFFFF"/>
                </a:solidFill>
                <a:latin typeface="SREKGI+MS-UIGothic"/>
                <a:cs typeface="SREKGI+MS-UIGothic"/>
              </a:rPr>
              <a:t>、信息搜索、方案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FFFFFF"/>
                </a:solidFill>
                <a:latin typeface="SREKGI+MS-UIGothic"/>
                <a:cs typeface="SREKGI+MS-UIGothic"/>
              </a:rPr>
              <a:t>估和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选择</a:t>
            </a:r>
            <a:r>
              <a:rPr sz="1350">
                <a:solidFill>
                  <a:srgbClr val="FFFFFF"/>
                </a:solidFill>
                <a:latin typeface="SREKGI+MS-UIGothic"/>
                <a:cs typeface="SREKGI+MS-UIGothic"/>
              </a:rPr>
              <a:t>等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阶</a:t>
            </a:r>
            <a:r>
              <a:rPr sz="1350">
                <a:solidFill>
                  <a:srgbClr val="FFFFFF"/>
                </a:solidFill>
                <a:latin typeface="SREKGI+MS-UIGothic"/>
                <a:cs typeface="SREKGI+MS-UIGothic"/>
              </a:rPr>
              <a:t>段。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56689" y="2828266"/>
            <a:ext cx="5429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00608A"/>
                </a:solidFill>
                <a:latin typeface="SREKGI+MS-UIGothic"/>
                <a:cs typeface="SREKGI+MS-UIGothic"/>
              </a:rPr>
              <a:t>消</a:t>
            </a:r>
            <a:r>
              <a:rPr sz="4500">
                <a:solidFill>
                  <a:srgbClr val="00608A"/>
                </a:solidFill>
                <a:latin typeface="SimSun"/>
                <a:cs typeface="SimSun"/>
              </a:rPr>
              <a:t>费</a:t>
            </a:r>
            <a:r>
              <a:rPr sz="4500">
                <a:solidFill>
                  <a:srgbClr val="00608A"/>
                </a:solidFill>
                <a:latin typeface="SREKGI+MS-UIGothic"/>
                <a:cs typeface="SREKGI+MS-UIGothic"/>
              </a:rPr>
              <a:t>者情感与</a:t>
            </a:r>
            <a:r>
              <a:rPr sz="4500">
                <a:solidFill>
                  <a:srgbClr val="00608A"/>
                </a:solidFill>
                <a:latin typeface="SimSun"/>
                <a:cs typeface="SimSun"/>
              </a:rPr>
              <a:t>态</a:t>
            </a:r>
            <a:r>
              <a:rPr sz="4500">
                <a:solidFill>
                  <a:srgbClr val="00608A"/>
                </a:solidFill>
                <a:latin typeface="SREKGI+MS-UIGothic"/>
                <a:cs typeface="SREKGI+MS-UIGothic"/>
              </a:rPr>
              <a:t>度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08A"/>
                </a:solidFill>
                <a:latin typeface="SREKGI+MS-UIGothic"/>
                <a:cs typeface="SREKGI+MS-UIGothic"/>
              </a:rPr>
              <a:t>情感的</a:t>
            </a:r>
            <a:r>
              <a:rPr sz="3000">
                <a:solidFill>
                  <a:srgbClr val="00608A"/>
                </a:solidFill>
                <a:latin typeface="SimSun"/>
                <a:cs typeface="SimSun"/>
              </a:rPr>
              <a:t>产</a:t>
            </a:r>
            <a:r>
              <a:rPr sz="3000">
                <a:solidFill>
                  <a:srgbClr val="00608A"/>
                </a:solidFill>
                <a:latin typeface="SREKGI+MS-UIGothic"/>
                <a:cs typeface="SREKGI+MS-UIGothic"/>
              </a:rPr>
              <a:t>生与影响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165861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608A"/>
                </a:solidFill>
                <a:latin typeface="SREKGI+MS-UIGothic"/>
                <a:cs typeface="SREKGI+MS-UIGothic"/>
              </a:rPr>
              <a:t>情感的</a:t>
            </a:r>
            <a:r>
              <a:rPr sz="2000" spc="14">
                <a:solidFill>
                  <a:srgbClr val="00608A"/>
                </a:solidFill>
                <a:latin typeface="SimSun"/>
                <a:cs typeface="SimSun"/>
              </a:rPr>
              <a:t>产</a:t>
            </a:r>
            <a:r>
              <a:rPr sz="2000">
                <a:solidFill>
                  <a:srgbClr val="00608A"/>
                </a:solidFill>
                <a:latin typeface="SREKGI+MS-UIGothic"/>
                <a:cs typeface="SREKGI+MS-UIGothic"/>
              </a:rPr>
              <a:t>生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2272518"/>
            <a:ext cx="5060119" cy="8108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SREKGI+MS-UIGothic"/>
                <a:cs typeface="SREKGI+MS-UIGothic"/>
              </a:rPr>
              <a:t>消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费</a:t>
            </a:r>
            <a:r>
              <a:rPr sz="1350">
                <a:solidFill>
                  <a:srgbClr val="0E0E07"/>
                </a:solidFill>
                <a:latin typeface="SREKGI+MS-UIGothic"/>
                <a:cs typeface="SREKGI+MS-UIGothic"/>
              </a:rPr>
              <a:t>者情感是外界刺激与个体心理相互作用的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E0E07"/>
                </a:solidFill>
                <a:latin typeface="SREKGI+MS-UIGothic"/>
                <a:cs typeface="SREKGI+MS-UIGothic"/>
              </a:rPr>
              <a:t>物，受到个</a:t>
            </a:r>
          </a:p>
          <a:p>
            <a:pPr marL="0" marR="0">
              <a:lnSpc>
                <a:spcPts val="1350"/>
              </a:lnSpc>
              <a:spcBef>
                <a:spcPts val="1660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SREKGI+MS-UIGothic"/>
                <a:cs typeface="SREKGI+MS-UIGothic"/>
              </a:rPr>
              <a:t>人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经历</a:t>
            </a:r>
            <a:r>
              <a:rPr sz="1350">
                <a:solidFill>
                  <a:srgbClr val="0E0E07"/>
                </a:solidFill>
                <a:latin typeface="SREKGI+MS-UIGothic"/>
                <a:cs typeface="SREKGI+MS-UIGothic"/>
              </a:rPr>
              <a:t>、文化背景等多种因素影响。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385559" y="4208938"/>
            <a:ext cx="294086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608A"/>
                </a:solidFill>
                <a:latin typeface="SREKGI+MS-UIGothic"/>
                <a:cs typeface="SREKGI+MS-UIGothic"/>
              </a:rPr>
              <a:t>情感</a:t>
            </a:r>
            <a:r>
              <a:rPr sz="2000" spc="15">
                <a:solidFill>
                  <a:srgbClr val="00608A"/>
                </a:solidFill>
                <a:latin typeface="SimSun"/>
                <a:cs typeface="SimSun"/>
              </a:rPr>
              <a:t>对</a:t>
            </a:r>
            <a:r>
              <a:rPr sz="2000" spc="14">
                <a:solidFill>
                  <a:srgbClr val="00608A"/>
                </a:solidFill>
                <a:latin typeface="SREKGI+MS-UIGothic"/>
                <a:cs typeface="SREKGI+MS-UIGothic"/>
              </a:rPr>
              <a:t>消</a:t>
            </a:r>
            <a:r>
              <a:rPr sz="2000" spc="15">
                <a:solidFill>
                  <a:srgbClr val="00608A"/>
                </a:solidFill>
                <a:latin typeface="SimSun"/>
                <a:cs typeface="SimSun"/>
              </a:rPr>
              <a:t>费</a:t>
            </a:r>
            <a:r>
              <a:rPr sz="2000" spc="14">
                <a:solidFill>
                  <a:srgbClr val="00608A"/>
                </a:solidFill>
                <a:latin typeface="SREKGI+MS-UIGothic"/>
                <a:cs typeface="SREKGI+MS-UIGothic"/>
              </a:rPr>
              <a:t>行</a:t>
            </a:r>
            <a:r>
              <a:rPr sz="2000" spc="15">
                <a:solidFill>
                  <a:srgbClr val="00608A"/>
                </a:solidFill>
                <a:latin typeface="SimSun"/>
                <a:cs typeface="SimSun"/>
              </a:rPr>
              <a:t>为</a:t>
            </a:r>
            <a:r>
              <a:rPr sz="2000" spc="15">
                <a:solidFill>
                  <a:srgbClr val="00608A"/>
                </a:solidFill>
                <a:latin typeface="SREKGI+MS-UIGothic"/>
                <a:cs typeface="SREKGI+MS-UIGothic"/>
              </a:rPr>
              <a:t>的影响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385559" y="4766163"/>
            <a:ext cx="5060119" cy="119316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SREKGI+MS-UIGothic"/>
                <a:cs typeface="SREKGI+MS-UIGothic"/>
              </a:rPr>
              <a:t>情感可以影响消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费</a:t>
            </a:r>
            <a:r>
              <a:rPr sz="1350">
                <a:solidFill>
                  <a:srgbClr val="0E0E07"/>
                </a:solidFill>
                <a:latin typeface="SREKGI+MS-UIGothic"/>
                <a:cs typeface="SREKGI+MS-UIGothic"/>
              </a:rPr>
              <a:t>者的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购买</a:t>
            </a:r>
            <a:r>
              <a:rPr sz="1350">
                <a:solidFill>
                  <a:srgbClr val="0E0E07"/>
                </a:solidFill>
                <a:latin typeface="SREKGI+MS-UIGothic"/>
                <a:cs typeface="SREKGI+MS-UIGothic"/>
              </a:rPr>
              <a:t>决策、品牌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选择</a:t>
            </a:r>
            <a:r>
              <a:rPr sz="1350">
                <a:solidFill>
                  <a:srgbClr val="0E0E07"/>
                </a:solidFill>
                <a:latin typeface="SREKGI+MS-UIGothic"/>
                <a:cs typeface="SREKGI+MS-UIGothic"/>
              </a:rPr>
              <a:t>和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E0E07"/>
                </a:solidFill>
                <a:latin typeface="SREKGI+MS-UIGothic"/>
                <a:cs typeface="SREKGI+MS-UIGothic"/>
              </a:rPr>
              <a:t>品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0E0E07"/>
                </a:solidFill>
                <a:latin typeface="SREKGI+MS-UIGothic"/>
                <a:cs typeface="SREKGI+MS-UIGothic"/>
              </a:rPr>
              <a:t>价等方</a:t>
            </a:r>
          </a:p>
          <a:p>
            <a:pPr marL="0" marR="0">
              <a:lnSpc>
                <a:spcPts val="1350"/>
              </a:lnSpc>
              <a:spcBef>
                <a:spcPts val="1659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SREKGI+MS-UIGothic"/>
                <a:cs typeface="SREKGI+MS-UIGothic"/>
              </a:rPr>
              <a:t>面，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积</a:t>
            </a:r>
            <a:r>
              <a:rPr sz="1350">
                <a:solidFill>
                  <a:srgbClr val="0E0E07"/>
                </a:solidFill>
                <a:latin typeface="SREKGI+MS-UIGothic"/>
                <a:cs typeface="SREKGI+MS-UIGothic"/>
              </a:rPr>
              <a:t>极的情感有助于促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E0E07"/>
                </a:solidFill>
                <a:latin typeface="SREKGI+MS-UIGothic"/>
                <a:cs typeface="SREKGI+MS-UIGothic"/>
              </a:rPr>
              <a:t>消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费</a:t>
            </a:r>
            <a:r>
              <a:rPr sz="1350">
                <a:solidFill>
                  <a:srgbClr val="0E0E07"/>
                </a:solidFill>
                <a:latin typeface="SREKGI+MS-UIGothic"/>
                <a:cs typeface="SREKGI+MS-UIGothic"/>
              </a:rPr>
              <a:t>，而消极的情感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则</a:t>
            </a:r>
            <a:r>
              <a:rPr sz="1350">
                <a:solidFill>
                  <a:srgbClr val="0E0E07"/>
                </a:solidFill>
                <a:latin typeface="SREKGI+MS-UIGothic"/>
                <a:cs typeface="SREKGI+MS-UIGothic"/>
              </a:rPr>
              <a:t>可能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0E0E07"/>
                </a:solidFill>
                <a:latin typeface="SREKGI+MS-UIGothic"/>
                <a:cs typeface="SREKGI+MS-UIGothic"/>
              </a:rPr>
              <a:t>致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E0E07"/>
                </a:solidFill>
                <a:latin typeface="SREKGI+MS-UIGothic"/>
                <a:cs typeface="SREKGI+MS-UIGothic"/>
              </a:rPr>
              <a:t>消</a:t>
            </a:r>
            <a:r>
              <a:rPr sz="1350">
                <a:solidFill>
                  <a:srgbClr val="0E0E07"/>
                </a:solidFill>
                <a:latin typeface="SimSun"/>
                <a:cs typeface="SimSun"/>
              </a:rPr>
              <a:t>费</a:t>
            </a:r>
            <a:r>
              <a:rPr sz="1350">
                <a:solidFill>
                  <a:srgbClr val="0E0E07"/>
                </a:solidFill>
                <a:latin typeface="SREKGI+MS-UIGothic"/>
                <a:cs typeface="SREKGI+MS-UIGothic"/>
              </a:rPr>
              <a:t>抑制。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08A"/>
                </a:solidFill>
                <a:latin typeface="SimSun"/>
                <a:cs typeface="SimSun"/>
              </a:rPr>
              <a:t>态</a:t>
            </a:r>
            <a:r>
              <a:rPr sz="3000">
                <a:solidFill>
                  <a:srgbClr val="00608A"/>
                </a:solidFill>
                <a:latin typeface="SREKGI+MS-UIGothic"/>
                <a:cs typeface="SREKGI+MS-UIGothic"/>
              </a:rPr>
              <a:t>度的形成与改</a:t>
            </a:r>
            <a:r>
              <a:rPr sz="3000">
                <a:solidFill>
                  <a:srgbClr val="00608A"/>
                </a:solidFill>
                <a:latin typeface="SimSun"/>
                <a:cs typeface="SimSun"/>
              </a:rPr>
              <a:t>变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36690" y="1577340"/>
            <a:ext cx="132323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608A"/>
                </a:solidFill>
                <a:latin typeface="SimSun"/>
                <a:cs typeface="SimSun"/>
              </a:rPr>
              <a:t>态</a:t>
            </a:r>
            <a:r>
              <a:rPr sz="1600">
                <a:solidFill>
                  <a:srgbClr val="00608A"/>
                </a:solidFill>
                <a:latin typeface="SREKGI+MS-UIGothic"/>
                <a:cs typeface="SREKGI+MS-UIGothic"/>
              </a:rPr>
              <a:t>度的形成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36690" y="2033642"/>
            <a:ext cx="540327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SREKGI+MS-UIGothic"/>
                <a:cs typeface="SREKGI+MS-UIGothic"/>
              </a:rPr>
              <a:t>消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0E0E07"/>
                </a:solidFill>
                <a:latin typeface="SREKGI+MS-UIGothic"/>
                <a:cs typeface="SREKGI+MS-UIGothic"/>
              </a:rPr>
              <a:t>者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0E0E07"/>
                </a:solidFill>
                <a:latin typeface="SREKGI+MS-UIGothic"/>
                <a:cs typeface="SREKGI+MS-UIGothic"/>
              </a:rPr>
              <a:t>度是在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0E0E07"/>
                </a:solidFill>
                <a:latin typeface="SREKGI+MS-UIGothic"/>
                <a:cs typeface="SREKGI+MS-UIGothic"/>
              </a:rPr>
              <a:t>期的社会化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E0E07"/>
                </a:solidFill>
                <a:latin typeface="SREKGI+MS-UIGothic"/>
                <a:cs typeface="SREKGI+MS-UIGothic"/>
              </a:rPr>
              <a:t>程中逐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渐</a:t>
            </a:r>
            <a:r>
              <a:rPr sz="1500">
                <a:solidFill>
                  <a:srgbClr val="0E0E07"/>
                </a:solidFill>
                <a:latin typeface="SREKGI+MS-UIGothic"/>
                <a:cs typeface="SREKGI+MS-UIGothic"/>
              </a:rPr>
              <a:t>形成的，受到家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536690" y="2307963"/>
            <a:ext cx="372256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SREKGI+MS-UIGothic"/>
                <a:cs typeface="SREKGI+MS-UIGothic"/>
              </a:rPr>
              <a:t>庭、朋友、媒体等多种信息来源的影响。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536690" y="3228975"/>
            <a:ext cx="2343343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608A"/>
                </a:solidFill>
                <a:latin typeface="SimSun"/>
                <a:cs typeface="SimSun"/>
              </a:rPr>
              <a:t>态</a:t>
            </a:r>
            <a:r>
              <a:rPr sz="1600">
                <a:solidFill>
                  <a:srgbClr val="00608A"/>
                </a:solidFill>
                <a:latin typeface="SREKGI+MS-UIGothic"/>
                <a:cs typeface="SREKGI+MS-UIGothic"/>
              </a:rPr>
              <a:t>度</a:t>
            </a:r>
            <a:r>
              <a:rPr sz="1600">
                <a:solidFill>
                  <a:srgbClr val="00608A"/>
                </a:solidFill>
                <a:latin typeface="SimSun"/>
                <a:cs typeface="SimSun"/>
              </a:rPr>
              <a:t>对</a:t>
            </a:r>
            <a:r>
              <a:rPr sz="1600">
                <a:solidFill>
                  <a:srgbClr val="00608A"/>
                </a:solidFill>
                <a:latin typeface="SREKGI+MS-UIGothic"/>
                <a:cs typeface="SREKGI+MS-UIGothic"/>
              </a:rPr>
              <a:t>消</a:t>
            </a:r>
            <a:r>
              <a:rPr sz="1600">
                <a:solidFill>
                  <a:srgbClr val="00608A"/>
                </a:solidFill>
                <a:latin typeface="SimSun"/>
                <a:cs typeface="SimSun"/>
              </a:rPr>
              <a:t>费</a:t>
            </a:r>
            <a:r>
              <a:rPr sz="1600">
                <a:solidFill>
                  <a:srgbClr val="00608A"/>
                </a:solidFill>
                <a:latin typeface="SREKGI+MS-UIGothic"/>
                <a:cs typeface="SREKGI+MS-UIGothic"/>
              </a:rPr>
              <a:t>行</a:t>
            </a:r>
            <a:r>
              <a:rPr sz="1600">
                <a:solidFill>
                  <a:srgbClr val="00608A"/>
                </a:solidFill>
                <a:latin typeface="SimSun"/>
                <a:cs typeface="SimSun"/>
              </a:rPr>
              <a:t>为</a:t>
            </a:r>
            <a:r>
              <a:rPr sz="1600">
                <a:solidFill>
                  <a:srgbClr val="00608A"/>
                </a:solidFill>
                <a:latin typeface="SREKGI+MS-UIGothic"/>
                <a:cs typeface="SREKGI+MS-UIGothic"/>
              </a:rPr>
              <a:t>的影响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536690" y="3648447"/>
            <a:ext cx="540327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SREKGI+MS-UIGothic"/>
                <a:cs typeface="SREKGI+MS-UIGothic"/>
              </a:rPr>
              <a:t>消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0E0E07"/>
                </a:solidFill>
                <a:latin typeface="SREKGI+MS-UIGothic"/>
                <a:cs typeface="SREKGI+MS-UIGothic"/>
              </a:rPr>
              <a:t>者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0E0E07"/>
                </a:solidFill>
                <a:latin typeface="SREKGI+MS-UIGothic"/>
                <a:cs typeface="SREKGI+MS-UIGothic"/>
              </a:rPr>
              <a:t>度是影响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购买</a:t>
            </a:r>
            <a:r>
              <a:rPr sz="1500">
                <a:solidFill>
                  <a:srgbClr val="0E0E07"/>
                </a:solidFill>
                <a:latin typeface="SREKGI+MS-UIGothic"/>
                <a:cs typeface="SREKGI+MS-UIGothic"/>
              </a:rPr>
              <a:t>意愿和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购买</a:t>
            </a:r>
            <a:r>
              <a:rPr sz="1500">
                <a:solidFill>
                  <a:srgbClr val="0E0E07"/>
                </a:solidFill>
                <a:latin typeface="SREKGI+MS-UIGothic"/>
                <a:cs typeface="SREKGI+MS-UIGothic"/>
              </a:rPr>
              <a:t>行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E0E07"/>
                </a:solidFill>
                <a:latin typeface="SREKGI+MS-UIGothic"/>
                <a:cs typeface="SREKGI+MS-UIGothic"/>
              </a:rPr>
              <a:t>的关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键</a:t>
            </a:r>
            <a:r>
              <a:rPr sz="1500">
                <a:solidFill>
                  <a:srgbClr val="0E0E07"/>
                </a:solidFill>
                <a:latin typeface="SREKGI+MS-UIGothic"/>
                <a:cs typeface="SREKGI+MS-UIGothic"/>
              </a:rPr>
              <a:t>因素，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积</a:t>
            </a:r>
            <a:r>
              <a:rPr sz="1500">
                <a:solidFill>
                  <a:srgbClr val="0E0E07"/>
                </a:solidFill>
                <a:latin typeface="SREKGI+MS-UIGothic"/>
                <a:cs typeface="SREKGI+MS-UIGothic"/>
              </a:rPr>
              <a:t>极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SREKGI+MS-UIGothic"/>
                <a:cs typeface="SREKGI+MS-UIGothic"/>
              </a:rPr>
              <a:t>的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0E0E07"/>
                </a:solidFill>
                <a:latin typeface="SREKGI+MS-UIGothic"/>
                <a:cs typeface="SREKGI+MS-UIGothic"/>
              </a:rPr>
              <a:t>度有助于促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E0E07"/>
                </a:solidFill>
                <a:latin typeface="SREKGI+MS-UIGothic"/>
                <a:cs typeface="SREKGI+MS-UIGothic"/>
              </a:rPr>
              <a:t>消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0E0E07"/>
                </a:solidFill>
                <a:latin typeface="SREKGI+MS-UIGothic"/>
                <a:cs typeface="SREKGI+MS-UIGothic"/>
              </a:rPr>
              <a:t>，而消极的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0E0E07"/>
                </a:solidFill>
                <a:latin typeface="SREKGI+MS-UIGothic"/>
                <a:cs typeface="SREKGI+MS-UIGothic"/>
              </a:rPr>
              <a:t>度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则</a:t>
            </a:r>
            <a:r>
              <a:rPr sz="1500">
                <a:solidFill>
                  <a:srgbClr val="0E0E07"/>
                </a:solidFill>
                <a:latin typeface="SREKGI+MS-UIGothic"/>
                <a:cs typeface="SREKGI+MS-UIGothic"/>
              </a:rPr>
              <a:t>可能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E0E07"/>
                </a:solidFill>
                <a:latin typeface="SREKGI+MS-UIGothic"/>
                <a:cs typeface="SREKGI+MS-UIGothic"/>
              </a:rPr>
              <a:t>致消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0E0E07"/>
                </a:solidFill>
                <a:latin typeface="SREKGI+MS-UIGothic"/>
                <a:cs typeface="SREKGI+MS-UIGothic"/>
              </a:rPr>
              <a:t>抵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SREKGI+MS-UIGothic"/>
                <a:cs typeface="SREKGI+MS-UIGothic"/>
              </a:rPr>
              <a:t>制。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536690" y="4861559"/>
            <a:ext cx="132323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608A"/>
                </a:solidFill>
                <a:latin typeface="SimSun"/>
                <a:cs typeface="SimSun"/>
              </a:rPr>
              <a:t>态</a:t>
            </a:r>
            <a:r>
              <a:rPr sz="1600">
                <a:solidFill>
                  <a:srgbClr val="00608A"/>
                </a:solidFill>
                <a:latin typeface="SREKGI+MS-UIGothic"/>
                <a:cs typeface="SREKGI+MS-UIGothic"/>
              </a:rPr>
              <a:t>度的改</a:t>
            </a:r>
            <a:r>
              <a:rPr sz="1600">
                <a:solidFill>
                  <a:srgbClr val="00608A"/>
                </a:solidFill>
                <a:latin typeface="SimSun"/>
                <a:cs typeface="SimSun"/>
              </a:rPr>
              <a:t>变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536690" y="5322943"/>
            <a:ext cx="5403279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SREKGI+MS-UIGothic"/>
                <a:cs typeface="SREKGI+MS-UIGothic"/>
              </a:rPr>
              <a:t>消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0E0E07"/>
                </a:solidFill>
                <a:latin typeface="SREKGI+MS-UIGothic"/>
                <a:cs typeface="SREKGI+MS-UIGothic"/>
              </a:rPr>
              <a:t>者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0E0E07"/>
                </a:solidFill>
                <a:latin typeface="SREKGI+MS-UIGothic"/>
                <a:cs typeface="SREKGI+MS-UIGothic"/>
              </a:rPr>
              <a:t>度可以通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E0E07"/>
                </a:solidFill>
                <a:latin typeface="SREKGI+MS-UIGothic"/>
                <a:cs typeface="SREKGI+MS-UIGothic"/>
              </a:rPr>
              <a:t>信息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传</a:t>
            </a:r>
            <a:r>
              <a:rPr sz="1500">
                <a:solidFill>
                  <a:srgbClr val="0E0E07"/>
                </a:solidFill>
                <a:latin typeface="SREKGI+MS-UIGothic"/>
                <a:cs typeface="SREKGI+MS-UIGothic"/>
              </a:rPr>
              <a:t>播、群体影响和个人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经验</a:t>
            </a:r>
            <a:r>
              <a:rPr sz="1500">
                <a:solidFill>
                  <a:srgbClr val="0E0E07"/>
                </a:solidFill>
                <a:latin typeface="SREKGI+MS-UIGothic"/>
                <a:cs typeface="SREKGI+MS-UIGothic"/>
              </a:rPr>
              <a:t>等方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SREKGI+MS-UIGothic"/>
                <a:cs typeface="SREKGI+MS-UIGothic"/>
              </a:rPr>
              <a:t>式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E0E07"/>
                </a:solidFill>
                <a:latin typeface="SREKGI+MS-UIGothic"/>
                <a:cs typeface="SREKGI+MS-UIGothic"/>
              </a:rPr>
              <a:t>行改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0E0E07"/>
                </a:solidFill>
                <a:latin typeface="SREKGI+MS-UIGothic"/>
                <a:cs typeface="SREKGI+MS-UIGothic"/>
              </a:rPr>
              <a:t>，企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E0E07"/>
                </a:solidFill>
                <a:latin typeface="SREKGI+MS-UIGothic"/>
                <a:cs typeface="SREKGI+MS-UIGothic"/>
              </a:rPr>
              <a:t>需要关注消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0E0E07"/>
                </a:solidFill>
                <a:latin typeface="SREKGI+MS-UIGothic"/>
                <a:cs typeface="SREKGI+MS-UIGothic"/>
              </a:rPr>
              <a:t>者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0E0E07"/>
                </a:solidFill>
                <a:latin typeface="SREKGI+MS-UIGothic"/>
                <a:cs typeface="SREKGI+MS-UIGothic"/>
              </a:rPr>
              <a:t>度的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0E0E07"/>
                </a:solidFill>
                <a:latin typeface="SREKGI+MS-UIGothic"/>
                <a:cs typeface="SREKGI+MS-UIGothic"/>
              </a:rPr>
              <a:t>化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趋势</a:t>
            </a:r>
            <a:r>
              <a:rPr sz="1500">
                <a:solidFill>
                  <a:srgbClr val="0E0E07"/>
                </a:solidFill>
                <a:latin typeface="SREKGI+MS-UIGothic"/>
                <a:cs typeface="SREKGI+MS-UIGothic"/>
              </a:rPr>
              <a:t>，及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时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调</a:t>
            </a:r>
            <a:r>
              <a:rPr sz="1500">
                <a:solidFill>
                  <a:srgbClr val="0E0E07"/>
                </a:solidFill>
                <a:latin typeface="SREKGI+MS-UIGothic"/>
                <a:cs typeface="SREKGI+MS-UIGothic"/>
              </a:rPr>
              <a:t>整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营销</a:t>
            </a:r>
            <a:r>
              <a:rPr sz="1500">
                <a:solidFill>
                  <a:srgbClr val="0E0E07"/>
                </a:solidFill>
                <a:latin typeface="SREKGI+MS-UIGothic"/>
                <a:cs typeface="SREKGI+MS-UIGothic"/>
              </a:rPr>
              <a:t>策略。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https://d.book118.com/938141055104006041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147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7">
      <vt:lpstr>Arial</vt:lpstr>
      <vt:lpstr>Calibri</vt:lpstr>
      <vt:lpstr>SREKGI+MS-UIGothic</vt:lpstr>
      <vt:lpstr>SimSun</vt:lpstr>
      <vt:lpstr>SFLTAQ+CIAVKU+ArialMT</vt:lpstr>
      <vt:lpstr>Times New Roman</vt:lpstr>
      <vt:lpstr>NHTDKA+CQWGDJ+MicrosoftYaHei-Bold</vt:lpstr>
      <vt:lpstr>CSLKDE+OBADIP+MicrosoftYaHei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2024-09-20T12:54:46.063</cp:lastPrinted>
  <dcterms:created xsi:type="dcterms:W3CDTF">2024-09-20T04:54:46Z</dcterms:created>
  <dcterms:modified xsi:type="dcterms:W3CDTF">2024-09-20T04:54:47Z</dcterms:modified>
</cp:coreProperties>
</file>