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743548-B58D-4E47-96D4-DE84DB432B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D110D3-6E0F-46AF-A3FE-980E02DA9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4D38D0-8B0A-4FA1-BAC7-9507B79C51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3CDA8F-DD36-4F8F-9DFB-7BBA8CDDFE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6640FB-25DF-4D36-8758-40437F79CA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FD093B-67B3-49B5-899E-C15D2EDAD7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9353B8-EDEE-4EBA-ACBF-298EAE8B00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13BB16-6380-4474-97F9-B9C57D7B1A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D3D644-49D9-4D5E-907B-3B8EDA3F28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450A40-B0F2-43E3-B914-E308A76236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55E16A-2BCA-4312-BE06-BA485DE872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014020042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新疆人事考试中心概述\n## 1.新疆人事考试中心简介\n### 1.1新疆人事考试中心的成立背景与发展历程\n### 1.2新疆人事考试中心的主要职责与业务范围\n### 1.3新疆人事考试中心的位置与联系方式\n## 2.新疆人事考试中心举办的考试项目\n### 2.1新疆人事考试中心举办的国家公务员考试\n### 2.2新疆人事考试中心举办的事业单位招聘考试\n### 2.3新疆人事考试中心举办的其他考试项目\n## 3.新疆人事考试中心的考试流程与注意事项\n### 3.1新疆人事考试中心的考试报名流程\n### 3.2新疆人事考试中心的考试时间与地点安排\n### 3.3新疆人事考试中心的考试注意事项与备考建议\n## 4.新疆人事考试中心的服务与考生支持\n### 4.1新疆人事考试中心提供的服务项目\n### 4.2新疆人事考试中心对考生的支持与帮助\n### 4.3新疆人事考试中心的考生评价与反馈\n## 5.新疆人事考试中心的发展趋势与未来展望\n### 5.1新疆人事考试中心的发展机遇与挑战\n### 5.2新疆人事考试中心的发展战略与规划\n### 5.3新疆人事考试中心的未来前景与展望\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a:t>新疆人事考试中心概述</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 </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0" name="" descr="{&quot;isTemplate&quot;:true,&quot;type&quot;:2}"/>
        <p:cNvGrpSpPr/>
        <p:nvPr/>
      </p:nvGrpSpPr>
      <p:grpSpPr>
        <a:xfrm>
          <a:off x="0" y="0"/>
          <a:ext cx="0" cy="0"/>
        </a:xfrm>
      </p:grpSpPr>
      <p:sp>
        <p:nvSpPr>
          <p:cNvPr id="131"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新疆人事考试中心简介</a:t>
            </a:r>
            <a:endParaRPr/>
          </a:p>
        </p:txBody>
      </p:sp>
      <p:sp>
        <p:nvSpPr>
          <p:cNvPr id="132"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descr="{&quot;isTemplate&quot;:true,&quot;type&quot;:3}"/>
        <p:cNvGrpSpPr/>
        <p:nvPr/>
      </p:nvGrpSpPr>
      <p:grpSpPr>
        <a:xfrm>
          <a:off x="0" y="0"/>
          <a:ext cx="0" cy="0"/>
        </a:xfrm>
      </p:grpSpPr>
      <p:grpSp>
        <p:nvGrpSpPr>
          <p:cNvPr id="170"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71" name="Group 628"/>
            <p:cNvGrpSpPr/>
            <p:nvPr/>
          </p:nvGrpSpPr>
          <p:grpSpPr>
            <a:xfrm>
              <a:off x="1197254" y="3971227"/>
              <a:ext cx="11008530" cy="2106887"/>
              <a:chOff x="1197254" y="3971227"/>
              <a:chExt cx="11008530" cy="2106887"/>
            </a:xfrm>
          </p:grpSpPr>
          <p:sp>
            <p:nvSpPr>
              <p:cNvPr id="172"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3"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4"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5"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6"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成立背景</a:t>
                </a:r>
                <a:endParaRPr/>
              </a:p>
            </p:txBody>
          </p:sp>
          <p:sp>
            <p:nvSpPr>
              <p:cNvPr id="177"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a:t>
                </a:r>
                <a:r>
                  <a:rPr lang="zh-CN" sz="1400" b="1">
                    <a:solidFill>
                      <a:schemeClr val="tx1">
                        <a:alpha val="100000"/>
                      </a:schemeClr>
                    </a:solidFill>
                    <a:latin typeface="Microsoft Yahei"/>
                    <a:ea typeface="Microsoft Yahei"/>
                  </a:rPr>
                  <a:t>人事制度改革</a:t>
                </a:r>
                <a:r>
                  <a:rPr lang="zh-CN" sz="1400">
                    <a:solidFill>
                      <a:schemeClr val="tx1">
                        <a:alpha val="100000"/>
                      </a:schemeClr>
                    </a:solidFill>
                    <a:latin typeface="Microsoft Yahei"/>
                    <a:ea typeface="Microsoft Yahei"/>
                  </a:rPr>
                  <a:t>的推进，新疆地区需要建立一个专门的考试机构来负责各类人事考试的组织与实施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为了满足新疆地区各类人才选拔与招聘的需求，新疆人事考试中心应运而生</a:t>
                </a:r>
                <a:endParaRPr/>
              </a:p>
            </p:txBody>
          </p:sp>
        </p:grpSp>
        <p:grpSp>
          <p:nvGrpSpPr>
            <p:cNvPr id="178" name="Group 635"/>
            <p:cNvGrpSpPr/>
            <p:nvPr/>
          </p:nvGrpSpPr>
          <p:grpSpPr>
            <a:xfrm>
              <a:off x="3499345" y="1423099"/>
              <a:ext cx="11008530" cy="2005901"/>
              <a:chOff x="3499345" y="1423099"/>
              <a:chExt cx="11008530" cy="2005901"/>
            </a:xfrm>
          </p:grpSpPr>
          <p:sp>
            <p:nvSpPr>
              <p:cNvPr id="179"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发展历程</a:t>
                </a:r>
                <a:endParaRPr/>
              </a:p>
            </p:txBody>
          </p:sp>
          <p:sp>
            <p:nvSpPr>
              <p:cNvPr id="180"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2000年，新疆人事考试中心成立，开始承担</a:t>
                </a:r>
                <a:r>
                  <a:rPr lang="zh-CN" sz="1400" b="1">
                    <a:solidFill>
                      <a:schemeClr val="tx1">
                        <a:alpha val="100000"/>
                      </a:schemeClr>
                    </a:solidFill>
                    <a:latin typeface="Microsoft Yahei"/>
                    <a:ea typeface="Microsoft Yahei"/>
                  </a:rPr>
                  <a:t>国家公务员考试</a:t>
                </a:r>
                <a:r>
                  <a:rPr lang="zh-CN" sz="1400">
                    <a:solidFill>
                      <a:schemeClr val="tx1">
                        <a:alpha val="100000"/>
                      </a:schemeClr>
                    </a:solidFill>
                    <a:latin typeface="Microsoft Yahei"/>
                    <a:ea typeface="Microsoft Yahei"/>
                  </a:rPr>
                  <a:t>的组织与实施工作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2005年，新疆人事考试中心开始承担</a:t>
                </a:r>
                <a:r>
                  <a:rPr lang="zh-CN" sz="1400" b="1">
                    <a:solidFill>
                      <a:schemeClr val="tx1">
                        <a:alpha val="100000"/>
                      </a:schemeClr>
                    </a:solidFill>
                    <a:latin typeface="Microsoft Yahei"/>
                    <a:ea typeface="Microsoft Yahei"/>
                  </a:rPr>
                  <a:t>事业单位招聘考试</a:t>
                </a:r>
                <a:r>
                  <a:rPr lang="zh-CN" sz="1400">
                    <a:solidFill>
                      <a:schemeClr val="tx1">
                        <a:alpha val="100000"/>
                      </a:schemeClr>
                    </a:solidFill>
                    <a:latin typeface="Microsoft Yahei"/>
                    <a:ea typeface="Microsoft Yahei"/>
                  </a:rPr>
                  <a:t>的组织与实施工作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2010年，新疆人事考试中心开始承担</a:t>
                </a:r>
                <a:r>
                  <a:rPr lang="zh-CN" sz="1400" b="1">
                    <a:solidFill>
                      <a:schemeClr val="tx1">
                        <a:alpha val="100000"/>
                      </a:schemeClr>
                    </a:solidFill>
                    <a:latin typeface="Microsoft Yahei"/>
                    <a:ea typeface="Microsoft Yahei"/>
                  </a:rPr>
                  <a:t>其他考试项目</a:t>
                </a:r>
                <a:r>
                  <a:rPr lang="zh-CN" sz="1400">
                    <a:solidFill>
                      <a:schemeClr val="tx1">
                        <a:alpha val="100000"/>
                      </a:schemeClr>
                    </a:solidFill>
                    <a:latin typeface="Microsoft Yahei"/>
                    <a:ea typeface="Microsoft Yahei"/>
                  </a:rPr>
                  <a:t>的组织与实施工作，如</a:t>
                </a:r>
                <a:r>
                  <a:rPr lang="zh-CN" sz="1400" b="1">
                    <a:solidFill>
                      <a:schemeClr val="tx1">
                        <a:alpha val="100000"/>
                      </a:schemeClr>
                    </a:solidFill>
                    <a:latin typeface="Microsoft Yahei"/>
                    <a:ea typeface="Microsoft Yahei"/>
                  </a:rPr>
                  <a:t>职称考试</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职业资格考试</a:t>
                </a:r>
                <a:r>
                  <a:rPr lang="zh-CN" sz="1400">
                    <a:solidFill>
                      <a:schemeClr val="tx1">
                        <a:alpha val="100000"/>
                      </a:schemeClr>
                    </a:solidFill>
                    <a:latin typeface="Microsoft Yahei"/>
                    <a:ea typeface="Microsoft Yahei"/>
                  </a:rPr>
                  <a:t>等</a:t>
                </a:r>
                <a:endParaRPr/>
              </a:p>
            </p:txBody>
          </p:sp>
          <p:sp>
            <p:nvSpPr>
              <p:cNvPr id="181"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4"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新疆人事考试中心的成立背景与发展历程</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6" name="" descr="{&quot;isTemplate&quot;:true,&quot;type&quot;:3}"/>
        <p:cNvGrpSpPr/>
        <p:nvPr/>
      </p:nvGrpSpPr>
      <p:grpSpPr>
        <a:xfrm>
          <a:off x="0" y="0"/>
          <a:ext cx="0" cy="0"/>
        </a:xfrm>
      </p:grpSpPr>
      <p:grpSp>
        <p:nvGrpSpPr>
          <p:cNvPr id="187"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88" name="Group 686"/>
            <p:cNvGrpSpPr/>
            <p:nvPr/>
          </p:nvGrpSpPr>
          <p:grpSpPr>
            <a:xfrm>
              <a:off x="1075314" y="1520189"/>
              <a:ext cx="9868911" cy="2072418"/>
              <a:chOff x="1075314" y="1520189"/>
              <a:chExt cx="9868911" cy="2072418"/>
            </a:xfrm>
          </p:grpSpPr>
          <p:sp>
            <p:nvSpPr>
              <p:cNvPr id="189"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负责</a:t>
                </a:r>
                <a:r>
                  <a:rPr lang="zh-CN" sz="1400" b="1">
                    <a:solidFill>
                      <a:schemeClr val="tx1">
                        <a:alpha val="100000"/>
                      </a:schemeClr>
                    </a:solidFill>
                    <a:latin typeface="Microsoft Yahei"/>
                    <a:ea typeface="Microsoft Yahei"/>
                  </a:rPr>
                  <a:t>组织</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实施</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监督</a:t>
                </a:r>
                <a:r>
                  <a:rPr lang="zh-CN" sz="1400">
                    <a:solidFill>
                      <a:schemeClr val="tx1">
                        <a:alpha val="100000"/>
                      </a:schemeClr>
                    </a:solidFill>
                    <a:latin typeface="Microsoft Yahei"/>
                    <a:ea typeface="Microsoft Yahei"/>
                  </a:rPr>
                  <a:t>各类人事考试工作，确保考试的公平、公正、公开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为考生提供</a:t>
                </a:r>
                <a:r>
                  <a:rPr lang="zh-CN" sz="1400" b="1">
                    <a:solidFill>
                      <a:schemeClr val="tx1">
                        <a:alpha val="100000"/>
                      </a:schemeClr>
                    </a:solidFill>
                    <a:latin typeface="Microsoft Yahei"/>
                    <a:ea typeface="Microsoft Yahei"/>
                  </a:rPr>
                  <a:t>考试信息</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考试大纲</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考试时间</a:t>
                </a:r>
                <a:r>
                  <a:rPr lang="zh-CN" sz="1400">
                    <a:solidFill>
                      <a:schemeClr val="tx1">
                        <a:alpha val="100000"/>
                      </a:schemeClr>
                    </a:solidFill>
                    <a:latin typeface="Microsoft Yahei"/>
                    <a:ea typeface="Microsoft Yahei"/>
                  </a:rPr>
                  <a:t>等服务，帮助考生顺利完成考试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负责</a:t>
                </a:r>
                <a:r>
                  <a:rPr lang="zh-CN" sz="1400" b="1">
                    <a:solidFill>
                      <a:schemeClr val="tx1">
                        <a:alpha val="100000"/>
                      </a:schemeClr>
                    </a:solidFill>
                    <a:latin typeface="Microsoft Yahei"/>
                    <a:ea typeface="Microsoft Yahei"/>
                  </a:rPr>
                  <a:t>考试数据的统计</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分析</a:t>
                </a:r>
                <a:r>
                  <a:rPr lang="zh-CN" sz="1400">
                    <a:solidFill>
                      <a:schemeClr val="tx1">
                        <a:alpha val="100000"/>
                      </a:schemeClr>
                    </a:solidFill>
                    <a:latin typeface="Microsoft Yahei"/>
                    <a:ea typeface="Microsoft Yahei"/>
                  </a:rPr>
                  <a:t>工作，为人才选拔与招聘工作提供数据支持</a:t>
                </a:r>
                <a:endParaRPr/>
              </a:p>
            </p:txBody>
          </p:sp>
          <p:sp>
            <p:nvSpPr>
              <p:cNvPr id="190"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主要职责</a:t>
                </a:r>
                <a:endParaRPr/>
              </a:p>
            </p:txBody>
          </p:sp>
          <p:sp>
            <p:nvSpPr>
              <p:cNvPr id="191"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2"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93" name="Group 691"/>
            <p:cNvGrpSpPr/>
            <p:nvPr/>
          </p:nvGrpSpPr>
          <p:grpSpPr>
            <a:xfrm>
              <a:off x="1075314" y="3881882"/>
              <a:ext cx="9868911" cy="2072418"/>
              <a:chOff x="1075314" y="3881882"/>
              <a:chExt cx="9868911" cy="2072418"/>
            </a:xfrm>
          </p:grpSpPr>
          <p:sp>
            <p:nvSpPr>
              <p:cNvPr id="194"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国家公务员考试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事业单位招聘考试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职称考试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职业资格考试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其他考试项目</a:t>
                </a:r>
                <a:endParaRPr/>
              </a:p>
            </p:txBody>
          </p:sp>
          <p:sp>
            <p:nvSpPr>
              <p:cNvPr id="195"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业务范围</a:t>
                </a:r>
                <a:endParaRPr/>
              </a:p>
            </p:txBody>
          </p:sp>
          <p:sp>
            <p:nvSpPr>
              <p:cNvPr id="196"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9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新疆人事考试中心的主要职责与业务范围</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9" name="" descr="{&quot;isTemplate&quot;:true,&quot;type&quot;:3}"/>
        <p:cNvGrpSpPr/>
        <p:nvPr/>
      </p:nvGrpSpPr>
      <p:grpSpPr>
        <a:xfrm>
          <a:off x="0" y="0"/>
          <a:ext cx="0" cy="0"/>
        </a:xfrm>
      </p:grpSpPr>
      <p:sp>
        <p:nvSpPr>
          <p:cNvPr id="20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新疆人事考试中心的位置与联系方式</a:t>
            </a:r>
            <a:endParaRPr lang="en-US" altLang="zh-CN" sz="2800" b="1">
              <a:latin typeface="+mj-ea"/>
              <a:ea typeface="+mj-ea"/>
            </a:endParaRPr>
          </a:p>
        </p:txBody>
      </p:sp>
      <p:grpSp>
        <p:nvGrpSpPr>
          <p:cNvPr id="20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02" name=""/>
            <p:cNvGrpSpPr/>
            <p:nvPr/>
          </p:nvGrpSpPr>
          <p:grpSpPr>
            <a:xfrm>
              <a:off x="660399" y="2074672"/>
              <a:ext cx="5100082" cy="4536540"/>
              <a:chOff x="660399" y="2074672"/>
              <a:chExt cx="5100082" cy="4536540"/>
            </a:xfrm>
          </p:grpSpPr>
          <p:sp>
            <p:nvSpPr>
              <p:cNvPr id="20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位置</a:t>
                </a:r>
                <a:endParaRPr lang="en-US" altLang="zh-CN" sz="2000" b="1">
                  <a:latin typeface="Microsoft YaHei" panose="020b0503020204020204" pitchFamily="34" charset="-122"/>
                  <a:ea typeface="Microsoft YaHei" panose="020b0503020204020204" pitchFamily="34" charset="-122"/>
                </a:endParaRPr>
              </a:p>
            </p:txBody>
          </p:sp>
          <p:sp>
            <p:nvSpPr>
              <p:cNvPr id="20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新疆乌鲁木齐市天山区人民路442号</a:t>
                </a:r>
                <a:endParaRPr/>
              </a:p>
            </p:txBody>
          </p:sp>
          <p:pic>
            <p:nvPicPr>
              <p:cNvPr id="20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07" name=""/>
            <p:cNvGrpSpPr/>
            <p:nvPr/>
          </p:nvGrpSpPr>
          <p:grpSpPr>
            <a:xfrm>
              <a:off x="6431519" y="2074672"/>
              <a:ext cx="5100082" cy="4536540"/>
              <a:chOff x="660399" y="2074672"/>
              <a:chExt cx="5100082" cy="4536540"/>
            </a:xfrm>
          </p:grpSpPr>
          <p:sp>
            <p:nvSpPr>
              <p:cNvPr id="20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联系方式</a:t>
                </a:r>
                <a:endParaRPr lang="en-US" altLang="zh-CN" sz="2000" b="1">
                  <a:latin typeface="Microsoft YaHei" panose="020b0503020204020204" pitchFamily="34" charset="-122"/>
                  <a:ea typeface="Microsoft YaHei" panose="020b0503020204020204" pitchFamily="34" charset="-122"/>
                </a:endParaRPr>
              </a:p>
            </p:txBody>
          </p:sp>
          <p:sp>
            <p:nvSpPr>
              <p:cNvPr id="21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电话：+86-991-2356789</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邮箱：&amp;#120;&amp;#x6a;&amp;#114;&amp;#115;&amp;#x6b;&amp;#x73;&amp;#64;&amp;#x65;&amp;#120;&amp;#x61;&amp;#x6d;&amp;#112;&amp;#x6c;&amp;#101;&amp;#x2e;&amp;#x63;&amp;#x6f;&amp;#109;</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微信公众号：新疆人事考试中心</a:t>
                </a:r>
                <a:endParaRPr/>
              </a:p>
            </p:txBody>
          </p:sp>
          <p:pic>
            <p:nvPicPr>
              <p:cNvPr id="21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2" name="" descr="{&quot;isTemplate&quot;:true,&quot;type&quot;:2}"/>
        <p:cNvGrpSpPr/>
        <p:nvPr/>
      </p:nvGrpSpPr>
      <p:grpSpPr>
        <a:xfrm>
          <a:off x="0" y="0"/>
          <a:ext cx="0" cy="0"/>
        </a:xfrm>
      </p:grpSpPr>
      <p:sp>
        <p:nvSpPr>
          <p:cNvPr id="213"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新疆人事考试中心举办的考试项目</a:t>
            </a:r>
            <a:endParaRPr/>
          </a:p>
        </p:txBody>
      </p:sp>
      <p:sp>
        <p:nvSpPr>
          <p:cNvPr id="214"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5" name="" descr="{&quot;isTemplate&quot;:true,&quot;type&quot;:3}"/>
        <p:cNvGrpSpPr/>
        <p:nvPr/>
      </p:nvGrpSpPr>
      <p:grpSpPr>
        <a:xfrm>
          <a:off x="0" y="0"/>
          <a:ext cx="0" cy="0"/>
        </a:xfrm>
      </p:grpSpPr>
      <p:pic>
        <p:nvPicPr>
          <p:cNvPr id="216"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217"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218" name="组合 3"/>
            <p:cNvGrpSpPr/>
            <p:nvPr/>
          </p:nvGrpSpPr>
          <p:grpSpPr>
            <a:xfrm>
              <a:off x="5582412" y="1807048"/>
              <a:ext cx="5629117" cy="1487888"/>
              <a:chOff x="571500" y="1815543"/>
              <a:chExt cx="5629117" cy="1487888"/>
            </a:xfrm>
          </p:grpSpPr>
          <p:sp>
            <p:nvSpPr>
              <p:cNvPr id="219"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考试对象</a:t>
                </a:r>
                <a:endParaRPr lang="en-US" b="1">
                  <a:solidFill>
                    <a:schemeClr val="accent1">
                      <a:alpha val="100000"/>
                    </a:schemeClr>
                  </a:solidFill>
                  <a:latin typeface="微软雅黑"/>
                  <a:ea typeface="微软雅黑"/>
                </a:endParaRPr>
              </a:p>
            </p:txBody>
          </p:sp>
          <p:sp>
            <p:nvSpPr>
              <p:cNvPr id="220"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a:t>
                </a:r>
                <a:r>
                  <a:rPr lang="zh-CN" sz="1400" b="1">
                    <a:solidFill>
                      <a:schemeClr val="tx1">
                        <a:lumMod val="50000"/>
                        <a:lumOff val="50000"/>
                        <a:alpha val="100000"/>
                      </a:schemeClr>
                    </a:solidFill>
                    <a:latin typeface="微软雅黑"/>
                    <a:ea typeface="微软雅黑"/>
                  </a:rPr>
                  <a:t>中国国籍</a:t>
                </a:r>
                <a:r>
                  <a:rPr lang="zh-CN" sz="1400">
                    <a:solidFill>
                      <a:schemeClr val="tx1">
                        <a:lumMod val="50000"/>
                        <a:lumOff val="50000"/>
                        <a:alpha val="100000"/>
                      </a:schemeClr>
                    </a:solidFill>
                    <a:latin typeface="微软雅黑"/>
                    <a:ea typeface="微软雅黑"/>
                  </a:rPr>
                  <a:t>的公民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年龄在</a:t>
                </a:r>
                <a:r>
                  <a:rPr lang="zh-CN" sz="1400" b="1">
                    <a:solidFill>
                      <a:schemeClr val="tx1">
                        <a:lumMod val="50000"/>
                        <a:lumOff val="50000"/>
                        <a:alpha val="100000"/>
                      </a:schemeClr>
                    </a:solidFill>
                    <a:latin typeface="微软雅黑"/>
                    <a:ea typeface="微软雅黑"/>
                  </a:rPr>
                  <a:t>18-35周岁</a:t>
                </a:r>
                <a:r>
                  <a:rPr lang="zh-CN" sz="1400">
                    <a:solidFill>
                      <a:schemeClr val="tx1">
                        <a:lumMod val="50000"/>
                        <a:lumOff val="50000"/>
                        <a:alpha val="100000"/>
                      </a:schemeClr>
                    </a:solidFill>
                    <a:latin typeface="微软雅黑"/>
                    <a:ea typeface="微软雅黑"/>
                  </a:rPr>
                  <a:t>之间</a:t>
                </a:r>
                <a:endParaRPr/>
              </a:p>
            </p:txBody>
          </p:sp>
          <p:sp>
            <p:nvSpPr>
              <p:cNvPr id="221"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22" name="组合 7"/>
            <p:cNvGrpSpPr/>
            <p:nvPr/>
          </p:nvGrpSpPr>
          <p:grpSpPr>
            <a:xfrm>
              <a:off x="5582412" y="3393011"/>
              <a:ext cx="5629118" cy="1487888"/>
              <a:chOff x="571500" y="1815543"/>
              <a:chExt cx="5629118" cy="1487888"/>
            </a:xfrm>
          </p:grpSpPr>
          <p:sp>
            <p:nvSpPr>
              <p:cNvPr id="223"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考试内容</a:t>
                </a:r>
                <a:endParaRPr lang="en-US" b="1">
                  <a:solidFill>
                    <a:schemeClr val="accent1">
                      <a:alpha val="100000"/>
                    </a:schemeClr>
                  </a:solidFill>
                  <a:latin typeface="微软雅黑"/>
                  <a:ea typeface="微软雅黑"/>
                </a:endParaRPr>
              </a:p>
            </p:txBody>
          </p:sp>
          <p:sp>
            <p:nvSpPr>
              <p:cNvPr id="224"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行政职业能力测验</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申论</a:t>
                </a:r>
                <a:endParaRPr/>
              </a:p>
            </p:txBody>
          </p:sp>
          <p:sp>
            <p:nvSpPr>
              <p:cNvPr id="225"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26" name="组合 11"/>
            <p:cNvGrpSpPr/>
            <p:nvPr/>
          </p:nvGrpSpPr>
          <p:grpSpPr>
            <a:xfrm>
              <a:off x="5582412" y="4978974"/>
              <a:ext cx="5629118" cy="1487888"/>
              <a:chOff x="571500" y="1815543"/>
              <a:chExt cx="5629118" cy="1487888"/>
            </a:xfrm>
          </p:grpSpPr>
          <p:sp>
            <p:nvSpPr>
              <p:cNvPr id="227"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考试时间</a:t>
                </a:r>
                <a:endParaRPr lang="en-US" b="1">
                  <a:solidFill>
                    <a:schemeClr val="accent1">
                      <a:alpha val="100000"/>
                    </a:schemeClr>
                  </a:solidFill>
                  <a:latin typeface="微软雅黑"/>
                  <a:ea typeface="微软雅黑"/>
                </a:endParaRPr>
              </a:p>
            </p:txBody>
          </p:sp>
          <p:sp>
            <p:nvSpPr>
              <p:cNvPr id="228"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一般安排在</a:t>
                </a:r>
                <a:r>
                  <a:rPr lang="zh-CN" sz="1400" b="1">
                    <a:solidFill>
                      <a:schemeClr val="tx1">
                        <a:lumMod val="50000"/>
                        <a:lumOff val="50000"/>
                        <a:alpha val="100000"/>
                      </a:schemeClr>
                    </a:solidFill>
                    <a:latin typeface="微软雅黑"/>
                    <a:ea typeface="微软雅黑"/>
                  </a:rPr>
                  <a:t>每年11月</a:t>
                </a:r>
                <a:r>
                  <a:rPr lang="zh-CN" sz="1400">
                    <a:solidFill>
                      <a:schemeClr val="tx1">
                        <a:lumMod val="50000"/>
                        <a:lumOff val="50000"/>
                        <a:alpha val="100000"/>
                      </a:schemeClr>
                    </a:solidFill>
                    <a:latin typeface="微软雅黑"/>
                    <a:ea typeface="微软雅黑"/>
                  </a:rPr>
                  <a:t>进行</a:t>
                </a:r>
                <a:endParaRPr/>
              </a:p>
            </p:txBody>
          </p:sp>
          <p:sp>
            <p:nvSpPr>
              <p:cNvPr id="229"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3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新疆人事考试中心举办的国家公务员考试</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1" name="" descr="{&quot;isTemplate&quot;:true,&quot;type&quot;:3}"/>
        <p:cNvGrpSpPr/>
        <p:nvPr/>
      </p:nvGrpSpPr>
      <p:grpSpPr>
        <a:xfrm>
          <a:off x="0" y="0"/>
          <a:ext cx="0" cy="0"/>
        </a:xfrm>
      </p:grpSpPr>
      <p:pic>
        <p:nvPicPr>
          <p:cNvPr id="232"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33"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34" name="Group 2"/>
            <p:cNvGrpSpPr/>
            <p:nvPr/>
          </p:nvGrpSpPr>
          <p:grpSpPr>
            <a:xfrm>
              <a:off x="5982796" y="3116804"/>
              <a:ext cx="5783287" cy="1610798"/>
              <a:chOff x="5982796" y="3116804"/>
              <a:chExt cx="5783287" cy="1610798"/>
            </a:xfrm>
          </p:grpSpPr>
          <p:sp>
            <p:nvSpPr>
              <p:cNvPr id="235"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考试对象</a:t>
                </a:r>
                <a:endParaRPr/>
              </a:p>
            </p:txBody>
          </p:sp>
          <p:sp>
            <p:nvSpPr>
              <p:cNvPr id="236"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符合条件的</a:t>
                </a:r>
                <a:r>
                  <a:rPr lang="zh-CN" sz="1400" b="1">
                    <a:solidFill>
                      <a:schemeClr val="tx1">
                        <a:alpha val="100000"/>
                      </a:schemeClr>
                    </a:solidFill>
                    <a:latin typeface="Microsoft Yahei"/>
                    <a:ea typeface="Microsoft Yahei"/>
                  </a:rPr>
                  <a:t>事业单位工作人员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社会各类人才</a:t>
                </a:r>
                <a:endParaRPr/>
              </a:p>
            </p:txBody>
          </p:sp>
        </p:grpSp>
        <p:grpSp>
          <p:nvGrpSpPr>
            <p:cNvPr id="237" name="Group 5"/>
            <p:cNvGrpSpPr/>
            <p:nvPr/>
          </p:nvGrpSpPr>
          <p:grpSpPr>
            <a:xfrm>
              <a:off x="5982796" y="4769459"/>
              <a:ext cx="5783287" cy="1610798"/>
              <a:chOff x="5982796" y="4769459"/>
              <a:chExt cx="5783287" cy="1610798"/>
            </a:xfrm>
          </p:grpSpPr>
          <p:sp>
            <p:nvSpPr>
              <p:cNvPr id="238"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考试内容</a:t>
                </a:r>
                <a:endParaRPr/>
              </a:p>
            </p:txBody>
          </p:sp>
          <p:sp>
            <p:nvSpPr>
              <p:cNvPr id="239"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综合知识</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专业知识</a:t>
                </a:r>
                <a:endParaRPr/>
              </a:p>
            </p:txBody>
          </p:sp>
        </p:grpSp>
        <p:grpSp>
          <p:nvGrpSpPr>
            <p:cNvPr id="240" name="Group 407"/>
            <p:cNvGrpSpPr/>
            <p:nvPr/>
          </p:nvGrpSpPr>
          <p:grpSpPr>
            <a:xfrm>
              <a:off x="5982796" y="1468163"/>
              <a:ext cx="5700871" cy="1610798"/>
              <a:chOff x="5982796" y="1468163"/>
              <a:chExt cx="5700871" cy="1610798"/>
            </a:xfrm>
          </p:grpSpPr>
          <p:sp>
            <p:nvSpPr>
              <p:cNvPr id="241"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考试时间</a:t>
                </a:r>
                <a:endParaRPr/>
              </a:p>
            </p:txBody>
          </p:sp>
          <p:sp>
            <p:nvSpPr>
              <p:cNvPr id="242"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一般安排在</a:t>
                </a:r>
                <a:r>
                  <a:rPr lang="zh-CN" sz="1400" b="1">
                    <a:solidFill>
                      <a:schemeClr val="tx1">
                        <a:alpha val="100000"/>
                      </a:schemeClr>
                    </a:solidFill>
                    <a:latin typeface="Microsoft Yahei"/>
                    <a:ea typeface="Microsoft Yahei"/>
                  </a:rPr>
                  <a:t>每年5月</a:t>
                </a:r>
                <a:r>
                  <a:rPr lang="zh-CN" sz="1400">
                    <a:solidFill>
                      <a:schemeClr val="tx1">
                        <a:alpha val="100000"/>
                      </a:schemeClr>
                    </a:solidFill>
                    <a:latin typeface="Microsoft Yahei"/>
                    <a:ea typeface="Microsoft Yahei"/>
                  </a:rPr>
                  <a:t>进行</a:t>
                </a:r>
                <a:endParaRPr/>
              </a:p>
            </p:txBody>
          </p:sp>
        </p:grpSp>
      </p:grpSp>
      <p:sp>
        <p:nvSpPr>
          <p:cNvPr id="24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新疆人事考试中心举办的事业单位招聘考试</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4" name="" descr="{&quot;isTemplate&quot;:true,&quot;type&quot;:3}"/>
        <p:cNvGrpSpPr/>
        <p:nvPr/>
      </p:nvGrpSpPr>
      <p:grpSpPr>
        <a:xfrm>
          <a:off x="0" y="0"/>
          <a:ext cx="0" cy="0"/>
        </a:xfrm>
      </p:grpSpPr>
      <p:pic>
        <p:nvPicPr>
          <p:cNvPr id="245"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246"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247" name="组合 4"/>
            <p:cNvGrpSpPr/>
            <p:nvPr/>
          </p:nvGrpSpPr>
          <p:grpSpPr>
            <a:xfrm>
              <a:off x="660396" y="1892786"/>
              <a:ext cx="5622867" cy="1446014"/>
              <a:chOff x="571500" y="1815543"/>
              <a:chExt cx="5622867" cy="1446014"/>
            </a:xfrm>
          </p:grpSpPr>
          <p:sp>
            <p:nvSpPr>
              <p:cNvPr id="248"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职称考试</a:t>
                </a:r>
                <a:endParaRPr lang="en-US" b="1">
                  <a:solidFill>
                    <a:schemeClr val="accent1">
                      <a:alpha val="100000"/>
                    </a:schemeClr>
                  </a:solidFill>
                  <a:latin typeface="微软雅黑"/>
                  <a:ea typeface="微软雅黑"/>
                </a:endParaRPr>
              </a:p>
            </p:txBody>
          </p:sp>
          <p:sp>
            <p:nvSpPr>
              <p:cNvPr id="249"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工程技术系列</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经济系列</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会计系列</a:t>
                </a:r>
                <a:r>
                  <a:rPr lang="zh-CN" sz="1400">
                    <a:solidFill>
                      <a:schemeClr val="tx1">
                        <a:lumMod val="50000"/>
                        <a:lumOff val="50000"/>
                        <a:alpha val="100000"/>
                      </a:schemeClr>
                    </a:solidFill>
                    <a:latin typeface="微软雅黑"/>
                    <a:ea typeface="微软雅黑"/>
                  </a:rPr>
                  <a:t>等</a:t>
                </a:r>
                <a:endParaRPr/>
              </a:p>
            </p:txBody>
          </p:sp>
          <p:sp>
            <p:nvSpPr>
              <p:cNvPr id="250"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51" name="组合 8"/>
            <p:cNvGrpSpPr/>
            <p:nvPr/>
          </p:nvGrpSpPr>
          <p:grpSpPr>
            <a:xfrm>
              <a:off x="660396" y="3478749"/>
              <a:ext cx="5622868" cy="1446014"/>
              <a:chOff x="571500" y="1815543"/>
              <a:chExt cx="5622868" cy="1446014"/>
            </a:xfrm>
          </p:grpSpPr>
          <p:sp>
            <p:nvSpPr>
              <p:cNvPr id="252"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职业资格考试</a:t>
                </a:r>
                <a:endParaRPr lang="en-US" b="1">
                  <a:solidFill>
                    <a:schemeClr val="accent1">
                      <a:alpha val="100000"/>
                    </a:schemeClr>
                  </a:solidFill>
                  <a:latin typeface="微软雅黑"/>
                  <a:ea typeface="微软雅黑"/>
                </a:endParaRPr>
              </a:p>
            </p:txBody>
          </p:sp>
          <p:sp>
            <p:nvSpPr>
              <p:cNvPr id="253"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律师</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护士</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翻译</a:t>
                </a:r>
                <a:r>
                  <a:rPr lang="zh-CN" sz="1400">
                    <a:solidFill>
                      <a:schemeClr val="tx1">
                        <a:lumMod val="50000"/>
                        <a:lumOff val="50000"/>
                        <a:alpha val="100000"/>
                      </a:schemeClr>
                    </a:solidFill>
                    <a:latin typeface="微软雅黑"/>
                    <a:ea typeface="微软雅黑"/>
                  </a:rPr>
                  <a:t>等</a:t>
                </a:r>
                <a:endParaRPr/>
              </a:p>
            </p:txBody>
          </p:sp>
          <p:sp>
            <p:nvSpPr>
              <p:cNvPr id="254"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55" name="组合 12"/>
            <p:cNvGrpSpPr/>
            <p:nvPr/>
          </p:nvGrpSpPr>
          <p:grpSpPr>
            <a:xfrm>
              <a:off x="660396" y="5064711"/>
              <a:ext cx="5622867" cy="1446014"/>
              <a:chOff x="571500" y="1815543"/>
              <a:chExt cx="5622867" cy="1446014"/>
            </a:xfrm>
          </p:grpSpPr>
          <p:sp>
            <p:nvSpPr>
              <p:cNvPr id="256"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其他考试项目</a:t>
                </a:r>
                <a:endParaRPr lang="en-US" b="1">
                  <a:solidFill>
                    <a:schemeClr val="accent1">
                      <a:alpha val="100000"/>
                    </a:schemeClr>
                  </a:solidFill>
                  <a:latin typeface="微软雅黑"/>
                  <a:ea typeface="微软雅黑"/>
                </a:endParaRPr>
              </a:p>
            </p:txBody>
          </p:sp>
          <p:sp>
            <p:nvSpPr>
              <p:cNvPr id="257"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公务员遴选</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事业单位遴选</a:t>
                </a:r>
                <a:r>
                  <a:rPr lang="zh-CN" sz="1400">
                    <a:solidFill>
                      <a:schemeClr val="tx1">
                        <a:lumMod val="50000"/>
                        <a:lumOff val="50000"/>
                        <a:alpha val="100000"/>
                      </a:schemeClr>
                    </a:solidFill>
                    <a:latin typeface="微软雅黑"/>
                    <a:ea typeface="微软雅黑"/>
                  </a:rPr>
                  <a:t>等</a:t>
                </a:r>
                <a:endParaRPr/>
              </a:p>
            </p:txBody>
          </p:sp>
          <p:sp>
            <p:nvSpPr>
              <p:cNvPr id="258"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59"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新疆人事考试中心举办的其他考试项目</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新疆人事考试中心的考试流程与注意事项</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pic>
        <p:nvPicPr>
          <p:cNvPr id="1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2" name="Group 598"/>
            <p:cNvGrpSpPr/>
            <p:nvPr/>
          </p:nvGrpSpPr>
          <p:grpSpPr>
            <a:xfrm>
              <a:off x="763829" y="1414808"/>
              <a:ext cx="6972294" cy="2337649"/>
              <a:chOff x="763829" y="1414808"/>
              <a:chExt cx="6972294" cy="2337649"/>
            </a:xfrm>
          </p:grpSpPr>
          <p:sp>
            <p:nvSpPr>
              <p:cNvPr id="1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注册报名</a:t>
                </a:r>
                <a:endParaRPr/>
              </a:p>
            </p:txBody>
          </p:sp>
          <p:sp>
            <p:nvSpPr>
              <p:cNvPr id="1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登录新疆人事考试中心官网，进行</a:t>
                </a:r>
                <a:r>
                  <a:rPr lang="zh-CN" sz="1400" b="1">
                    <a:solidFill>
                      <a:schemeClr val="tx1">
                        <a:alpha val="100000"/>
                      </a:schemeClr>
                    </a:solidFill>
                    <a:latin typeface="Microsoft Yahei"/>
                    <a:ea typeface="Microsoft Yahei"/>
                  </a:rPr>
                  <a:t>注册</a:t>
                </a:r>
                <a:r>
                  <a:rPr lang="zh-CN" sz="1400">
                    <a:solidFill>
                      <a:schemeClr val="tx1">
                        <a:alpha val="100000"/>
                      </a:schemeClr>
                    </a:solidFill>
                    <a:latin typeface="Microsoft Yahei"/>
                    <a:ea typeface="Microsoft Yahei"/>
                  </a:rPr>
                  <a:t>，填写个人信息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选择要参加的考试项目，进行</a:t>
                </a:r>
                <a:r>
                  <a:rPr lang="zh-CN" sz="1400" b="1">
                    <a:solidFill>
                      <a:schemeClr val="tx1">
                        <a:alpha val="100000"/>
                      </a:schemeClr>
                    </a:solidFill>
                    <a:latin typeface="Microsoft Yahei"/>
                    <a:ea typeface="Microsoft Yahei"/>
                  </a:rPr>
                  <a:t>报名</a:t>
                </a:r>
                <a:endParaRPr/>
              </a:p>
            </p:txBody>
          </p:sp>
          <p:sp>
            <p:nvSpPr>
              <p:cNvPr id="1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 name="Group 591"/>
            <p:cNvGrpSpPr/>
            <p:nvPr/>
          </p:nvGrpSpPr>
          <p:grpSpPr>
            <a:xfrm>
              <a:off x="689593" y="3949139"/>
              <a:ext cx="7078256" cy="2128975"/>
              <a:chOff x="689593" y="3949139"/>
              <a:chExt cx="7078256" cy="2128975"/>
            </a:xfrm>
          </p:grpSpPr>
          <p:sp>
            <p:nvSpPr>
              <p:cNvPr id="2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缴纳报名费</a:t>
                </a:r>
                <a:endParaRPr/>
              </a:p>
            </p:txBody>
          </p:sp>
          <p:sp>
            <p:nvSpPr>
              <p:cNvPr id="2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根据报名须知，在规定时间内完成</a:t>
                </a:r>
                <a:r>
                  <a:rPr lang="zh-CN" sz="1400" b="1">
                    <a:solidFill>
                      <a:schemeClr val="tx1">
                        <a:alpha val="100000"/>
                      </a:schemeClr>
                    </a:solidFill>
                    <a:latin typeface="Microsoft Yahei"/>
                    <a:ea typeface="Microsoft Yahei"/>
                  </a:rPr>
                  <a:t>报名费</a:t>
                </a:r>
                <a:r>
                  <a:rPr lang="zh-CN" sz="1400">
                    <a:solidFill>
                      <a:schemeClr val="tx1">
                        <a:alpha val="100000"/>
                      </a:schemeClr>
                    </a:solidFill>
                    <a:latin typeface="Microsoft Yahei"/>
                    <a:ea typeface="Microsoft Yahei"/>
                  </a:rPr>
                  <a:t>的缴纳 -打印准考证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在规定时间内，登录报名网站，</a:t>
                </a:r>
                <a:r>
                  <a:rPr lang="zh-CN" sz="1400" b="1">
                    <a:solidFill>
                      <a:schemeClr val="tx1">
                        <a:alpha val="100000"/>
                      </a:schemeClr>
                    </a:solidFill>
                    <a:latin typeface="Microsoft Yahei"/>
                    <a:ea typeface="Microsoft Yahei"/>
                  </a:rPr>
                  <a:t>打印准考证</a:t>
                </a:r>
                <a:endParaRPr/>
              </a:p>
            </p:txBody>
          </p:sp>
          <p:sp>
            <p:nvSpPr>
              <p:cNvPr id="2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新疆人事考试中心的考试报名流程</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https://d.book118.com/945014020042011114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新疆人事考试中心概述</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2024-09-21T05:15:23.453</cp:lastPrinted>
  <dcterms:created xsi:type="dcterms:W3CDTF">2024-09-20T21:15:23Z</dcterms:created>
  <dcterms:modified xsi:type="dcterms:W3CDTF">2024-09-20T21:15:25Z</dcterms:modified>
</cp:coreProperties>
</file>