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57E25CA-914D-4336-811D-4680476733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4D9025F-28FA-4301-B8BE-2F4C99A6AF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1F0AA3C-05E3-4FF8-ADD2-36479045AD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9A3264B-EF23-4E20-B650-70B81FEB0F5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EBC6AFD-2197-4F0C-8413-EC2199A09F0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A69F966-AA90-4066-A395-6FE507FD765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94EAE81-C713-4153-93D9-7921F012F12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A56B508-A431-42EA-AB3F-912E146CA67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3197032-09B1-4257-8AEE-A8690CB2A94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4E2FC38-4887-4517-B2A5-388004B477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F84183-8F13-4C9D-99ED-502272B0D9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4.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7.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8.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45014232020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TextBox 4"/>
          <p:cNvSpPr txBox="1"/>
          <p:nvPr/>
        </p:nvSpPr>
        <p:spPr>
          <a:xfrm>
            <a:off x="1233806" y="1310470"/>
            <a:ext cx="8696325" cy="2219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Microsoft Yahei"/>
                <a:ea typeface="Microsoft Yahei"/>
                <a:cs typeface="Microsoft Yahei"/>
              </a:rPr>
              <a:t>偏向性技术进步对流通业就业的影响</a:t>
            </a:r>
          </a:p>
        </p:txBody>
      </p:sp>
      <p:sp>
        <p:nvSpPr>
          <p:cNvPr id="5" name="TextBox 5"/>
          <p:cNvSpPr txBox="1"/>
          <p:nvPr/>
        </p:nvSpPr>
        <p:spPr>
          <a:xfrm>
            <a:off x="1233806" y="4402664"/>
            <a:ext cx="79629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solidFill>
                <a:latin typeface="Microsoft Yahei"/>
                <a:ea typeface="Microsoft Yahei"/>
                <a:cs typeface="Microsoft Yahei"/>
              </a:rPr>
              <a:t>汇报人：</a:t>
            </a:r>
          </a:p>
        </p:txBody>
      </p:sp>
      <p:sp>
        <p:nvSpPr>
          <p:cNvPr id="6" name="TextBox 6"/>
          <p:cNvSpPr txBox="1"/>
          <p:nvPr/>
        </p:nvSpPr>
        <p:spPr>
          <a:xfrm>
            <a:off x="1233806" y="5011290"/>
            <a:ext cx="7315200"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solidFill>
                <a:latin typeface="Microsoft Yahei"/>
                <a:ea typeface="Microsoft Yahei"/>
                <a:cs typeface="Microsoft Yahei"/>
              </a:rPr>
              <a:t>日期: </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TextBox 4"/>
          <p:cNvSpPr txBox="1"/>
          <p:nvPr/>
        </p:nvSpPr>
        <p:spPr>
          <a:xfrm>
            <a:off x="5860682" y="1004888"/>
            <a:ext cx="4382213" cy="4848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偏向性技术进步概述</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流通业就业现状分析</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偏向性技术进步对流通业就业的影响机制</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实证研究：偏向性技术进步对流通业就业的影响程度评估</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政策建议与对策措施</a:t>
            </a:r>
          </a:p>
        </p:txBody>
      </p:sp>
      <p:sp>
        <p:nvSpPr>
          <p:cNvPr id="5" name="TextBox 5"/>
          <p:cNvSpPr txBox="1"/>
          <p:nvPr/>
        </p:nvSpPr>
        <p:spPr>
          <a:xfrm>
            <a:off x="2384673" y="2576513"/>
            <a:ext cx="253278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TextBox 4"/>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引言</a:t>
            </a:r>
          </a:p>
        </p:txBody>
      </p:sp>
      <p:sp>
        <p:nvSpPr>
          <p:cNvPr id="5" name="TextBox 5"/>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AutoShape 4"/>
          <p:cNvSpPr/>
          <p:nvPr/>
        </p:nvSpPr>
        <p:spPr>
          <a:xfrm>
            <a:off x="-3574882" y="1165346"/>
            <a:ext cx="5016408" cy="5733525"/>
          </a:xfrm>
          <a:prstGeom prst="parallelogram">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pic>
        <p:nvPicPr>
          <p:cNvPr id="5" name="Picture 5"/>
          <p:cNvPicPr>
            <a:picLocks noChangeAspect="1"/>
          </p:cNvPicPr>
          <p:nvPr/>
        </p:nvPicPr>
        <p:blipFill>
          <a:blip r:embed="rId3">
            <a:alphaModFix amt="70000"/>
          </a:blip>
          <a:srcRect l="2978" r="2978"/>
          <a:stretch>
            <a:fillRect/>
          </a:stretch>
        </p:blipFill>
        <p:spPr>
          <a:xfrm>
            <a:off x="161995" y="1165346"/>
            <a:ext cx="4300144" cy="5733525"/>
          </a:xfrm>
          <a:prstGeom prst="parallelogram">
            <a:avLst/>
          </a:prstGeom>
        </p:spPr>
      </p:pic>
      <p:sp>
        <p:nvSpPr>
          <p:cNvPr id="6" name="TextBox 6"/>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偏向性技术进步</a:t>
            </a:r>
          </a:p>
        </p:txBody>
      </p:sp>
      <p:sp>
        <p:nvSpPr>
          <p:cNvPr id="7" name="AutoShape 7"/>
          <p:cNvSpPr/>
          <p:nvPr/>
        </p:nvSpPr>
        <p:spPr>
          <a:xfrm>
            <a:off x="3908867" y="1360418"/>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8" name="AutoShape 8"/>
          <p:cNvSpPr/>
          <p:nvPr/>
        </p:nvSpPr>
        <p:spPr>
          <a:xfrm>
            <a:off x="4351619" y="1360418"/>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9" name="AutoShape 9"/>
          <p:cNvSpPr/>
          <p:nvPr/>
        </p:nvSpPr>
        <p:spPr>
          <a:xfrm>
            <a:off x="3633815" y="1360418"/>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0" name="TextBox 10"/>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01</a:t>
            </a:r>
          </a:p>
        </p:txBody>
      </p:sp>
      <p:sp>
        <p:nvSpPr>
          <p:cNvPr id="11" name="TextBox 11"/>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指在技术进步过程中，某些特定领域或行业的技术进步比其他领域更快，这种技术进步往往与特定产业或领域的需求和投资有关。</a:t>
            </a:r>
          </a:p>
        </p:txBody>
      </p:sp>
      <p:sp>
        <p:nvSpPr>
          <p:cNvPr id="12" name="TextBox 12"/>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流通业就业</a:t>
            </a:r>
          </a:p>
        </p:txBody>
      </p:sp>
      <p:sp>
        <p:nvSpPr>
          <p:cNvPr id="13" name="AutoShape 13"/>
          <p:cNvSpPr/>
          <p:nvPr/>
        </p:nvSpPr>
        <p:spPr>
          <a:xfrm>
            <a:off x="3469283" y="3099207"/>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4" name="AutoShape 14"/>
          <p:cNvSpPr/>
          <p:nvPr/>
        </p:nvSpPr>
        <p:spPr>
          <a:xfrm>
            <a:off x="3912035" y="3099207"/>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AutoShape 15"/>
          <p:cNvSpPr/>
          <p:nvPr/>
        </p:nvSpPr>
        <p:spPr>
          <a:xfrm>
            <a:off x="3194231" y="3099207"/>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6" name="TextBox 16"/>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02</a:t>
            </a:r>
          </a:p>
        </p:txBody>
      </p:sp>
      <p:sp>
        <p:nvSpPr>
          <p:cNvPr id="17" name="TextBox 17"/>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指在商品流通领域从事的各种职业，包括批发、零售、物流、仓储等。</a:t>
            </a:r>
          </a:p>
        </p:txBody>
      </p:sp>
      <p:sp>
        <p:nvSpPr>
          <p:cNvPr id="18" name="TextBox 18"/>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主题意义</a:t>
            </a:r>
          </a:p>
        </p:txBody>
      </p:sp>
      <p:sp>
        <p:nvSpPr>
          <p:cNvPr id="19" name="AutoShape 19"/>
          <p:cNvSpPr/>
          <p:nvPr/>
        </p:nvSpPr>
        <p:spPr>
          <a:xfrm>
            <a:off x="3068208" y="4837996"/>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3510960" y="4837996"/>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2793156" y="4837996"/>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TextBox 22"/>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03</a:t>
            </a:r>
          </a:p>
        </p:txBody>
      </p:sp>
      <p:sp>
        <p:nvSpPr>
          <p:cNvPr id="23" name="TextBox 23"/>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研究偏向性技术进步对流通业就业的影响，有助于深入了解技术进步与就业之间的关系，为政策制定者提供参考，促进流通业的可持续发展。</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主题介绍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AutoShape 4"/>
          <p:cNvSpPr/>
          <p:nvPr/>
        </p:nvSpPr>
        <p:spPr>
          <a:xfrm>
            <a:off x="3629637" y="1434871"/>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AutoShape 5"/>
          <p:cNvSpPr/>
          <p:nvPr/>
        </p:nvSpPr>
        <p:spPr>
          <a:xfrm>
            <a:off x="3764381" y="1569615"/>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cxnSp>
        <p:nvCxnSpPr>
          <p:cNvPr id="6" name="Connector 6"/>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技术进步对流通业就业的影响</a:t>
            </a:r>
          </a:p>
        </p:txBody>
      </p:sp>
      <p:sp>
        <p:nvSpPr>
          <p:cNvPr id="8" name="TextBox 8"/>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随着技术的不断进步，流通业的生产效率得到提高，对劳动力的需求可能会减少，从而对流通业就业产生影响。</a:t>
            </a:r>
          </a:p>
        </p:txBody>
      </p:sp>
      <p:sp>
        <p:nvSpPr>
          <p:cNvPr id="9" name="AutoShape 9"/>
          <p:cNvSpPr/>
          <p:nvPr/>
        </p:nvSpPr>
        <p:spPr>
          <a:xfrm>
            <a:off x="-545608" y="2453663"/>
            <a:ext cx="3870955" cy="387095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pic>
        <p:nvPicPr>
          <p:cNvPr id="10" name="Picture 10"/>
          <p:cNvPicPr>
            <a:picLocks noChangeAspect="1"/>
          </p:cNvPicPr>
          <p:nvPr/>
        </p:nvPicPr>
        <p:blipFill>
          <a:blip r:embed="rId3">
            <a:alphaModFix/>
          </a:blip>
          <a:srcRect l="16625" r="16625"/>
          <a:stretch>
            <a:fillRect/>
          </a:stretch>
        </p:blipFill>
        <p:spPr>
          <a:xfrm>
            <a:off x="-344549" y="2654723"/>
            <a:ext cx="3468836" cy="3468836"/>
          </a:xfrm>
          <a:prstGeom prst="ellipse">
            <a:avLst/>
          </a:prstGeom>
        </p:spPr>
      </p:pic>
      <p:sp>
        <p:nvSpPr>
          <p:cNvPr id="11" name="AutoShape 11"/>
          <p:cNvSpPr/>
          <p:nvPr/>
        </p:nvSpPr>
        <p:spPr>
          <a:xfrm>
            <a:off x="3629637" y="3155196"/>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2" name="AutoShape 12"/>
          <p:cNvSpPr/>
          <p:nvPr/>
        </p:nvSpPr>
        <p:spPr>
          <a:xfrm>
            <a:off x="3764381" y="3289940"/>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cxnSp>
        <p:nvCxnSpPr>
          <p:cNvPr id="13" name="Connector 13"/>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技术进步对流通业就业的积极作用</a:t>
            </a:r>
          </a:p>
        </p:txBody>
      </p:sp>
      <p:sp>
        <p:nvSpPr>
          <p:cNvPr id="15" name="TextBox 15"/>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技术进步可以提高流通业的效率和服务质量，从而扩大市场需求，增加就业机会。同时，技术进步还可以促进流通业的创新和升级，为就业市场提供更多的岗位和机会。</a:t>
            </a:r>
          </a:p>
        </p:txBody>
      </p:sp>
      <p:sp>
        <p:nvSpPr>
          <p:cNvPr id="16" name="AutoShape 16"/>
          <p:cNvSpPr/>
          <p:nvPr/>
        </p:nvSpPr>
        <p:spPr>
          <a:xfrm>
            <a:off x="3629637" y="4875521"/>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7" name="AutoShape 17"/>
          <p:cNvSpPr/>
          <p:nvPr/>
        </p:nvSpPr>
        <p:spPr>
          <a:xfrm>
            <a:off x="3764381" y="5010265"/>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cxnSp>
        <p:nvCxnSpPr>
          <p:cNvPr id="18" name="Connector 18"/>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技术进步对流通业就业的负面影响</a:t>
            </a:r>
          </a:p>
        </p:txBody>
      </p:sp>
      <p:sp>
        <p:nvSpPr>
          <p:cNvPr id="20" name="TextBox 20"/>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技术进步可能导致部分传统流通业岗位的消失，对一些技能较低的劳动者产生不利影响。同时，技术进步也可能导致部分劳动者无法适应新的技术和工作环境，从而面临就业困难。</a:t>
            </a:r>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技术进步与流通业就业关系概述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TextBox 4"/>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偏向性技术进步概述</a:t>
            </a:r>
          </a:p>
        </p:txBody>
      </p:sp>
      <p:sp>
        <p:nvSpPr>
          <p:cNvPr id="5" name="TextBox 5"/>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AutoShape 4"/>
          <p:cNvSpPr/>
          <p:nvPr/>
        </p:nvSpPr>
        <p:spPr>
          <a:xfrm>
            <a:off x="866575" y="1250443"/>
            <a:ext cx="10458850" cy="243840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TextBox 5"/>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偏向性技术进步指的是在技术进步过程中，某些生产要素的效率提高相较于其他生产要素更快，从而导致这些生产要素的需求增加，相对价格上升。</a:t>
            </a:r>
          </a:p>
        </p:txBody>
      </p:sp>
      <p:sp>
        <p:nvSpPr>
          <p:cNvPr id="6" name="TextBox 6"/>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定义</a:t>
            </a:r>
          </a:p>
        </p:txBody>
      </p:sp>
      <p:sp>
        <p:nvSpPr>
          <p:cNvPr id="7" name="AutoShape 7"/>
          <p:cNvSpPr/>
          <p:nvPr/>
        </p:nvSpPr>
        <p:spPr>
          <a:xfrm>
            <a:off x="866575" y="3952506"/>
            <a:ext cx="10458850" cy="2438400"/>
          </a:xfrm>
          <a:prstGeom prst="round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8" name="TextBox 8"/>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偏向性技术进步具有针对性、相对性和动态性。它针对特定的生产要素或特定的生产过程，使得这些要素或过程的效率提高更快；同时，相对于其他生产要素而言，某些生产要素的效率提高更快；此外，偏向性技术进步是一个动态过程，随着技术进步的不断推进，新的偏向性技术进步会不断涌现。</a:t>
            </a:r>
          </a:p>
        </p:txBody>
      </p:sp>
      <p:sp>
        <p:nvSpPr>
          <p:cNvPr id="9" name="TextBox 9"/>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特点</a:t>
            </a:r>
          </a:p>
        </p:txBody>
      </p:sp>
      <p:cxnSp>
        <p:nvCxnSpPr>
          <p:cNvPr id="10" name="Connector 10"/>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11" name="Connector 11"/>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定义与特点</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偏向性技术进步的分类</a:t>
              </a:r>
            </a:p>
          </p:txBody>
        </p:sp>
      </p:grpSp>
      <p:grpSp>
        <p:nvGrpSpPr>
          <p:cNvPr id="26" name="Group 26"/>
          <p:cNvGrpSpPr/>
          <p:nvPr/>
        </p:nvGrpSpPr>
        <p:grpSpPr>
          <a:xfrm>
            <a:off x="3561535" y="2061200"/>
            <a:ext cx="7382690" cy="1531407"/>
            <a:chOff x="3561535" y="2061200"/>
            <a:chExt cx="7382690" cy="1531407"/>
          </a:xfrm>
        </p:grpSpPr>
        <p:sp>
          <p:nvSpPr>
            <p:cNvPr id="27" name="TextBox 27"/>
            <p:cNvSpPr txBox="1"/>
            <p:nvPr/>
          </p:nvSpPr>
          <p:spPr>
            <a:xfrm>
              <a:off x="3561535" y="2061200"/>
              <a:ext cx="7382690" cy="153140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偏向性技术进步可以分为劳动力节约型、资本节约型和技术密集型。劳动力节约型技术进步是指机器和设备的自动化和智能化程度提高，使得劳动力需求减少，而资本节约型技术进步则是指资本的利用效率提高，使得资本需求减少。技术密集型技术进步则是指新技术的研发和应用，使得技术成为主要的生产要素。</a:t>
              </a:r>
            </a:p>
          </p:txBody>
        </p:sp>
      </p:grpSp>
      <p:grpSp>
        <p:nvGrpSpPr>
          <p:cNvPr id="28" name="Group 28"/>
          <p:cNvGrpSpPr/>
          <p:nvPr/>
        </p:nvGrpSpPr>
        <p:grpSpPr>
          <a:xfrm>
            <a:off x="3561535" y="1520189"/>
            <a:ext cx="7382690" cy="490334"/>
            <a:chOff x="3561535" y="1520189"/>
            <a:chExt cx="7382690" cy="490334"/>
          </a:xfrm>
        </p:grpSpPr>
        <p:sp>
          <p:nvSpPr>
            <p:cNvPr id="29" name="TextBox 29"/>
            <p:cNvSpPr txBox="1"/>
            <p:nvPr/>
          </p:nvSpPr>
          <p:spPr>
            <a:xfrm>
              <a:off x="3561535" y="1520189"/>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根据生产要素的种类</a:t>
              </a:r>
            </a:p>
          </p:txBody>
        </p:sp>
      </p:grpSp>
      <p:grpSp>
        <p:nvGrpSpPr>
          <p:cNvPr id="30" name="Group 30"/>
          <p:cNvGrpSpPr/>
          <p:nvPr/>
        </p:nvGrpSpPr>
        <p:grpSpPr>
          <a:xfrm>
            <a:off x="3561535" y="4422893"/>
            <a:ext cx="7382690" cy="1531407"/>
            <a:chOff x="3561535" y="4422893"/>
            <a:chExt cx="7382690" cy="1531407"/>
          </a:xfrm>
        </p:grpSpPr>
        <p:sp>
          <p:nvSpPr>
            <p:cNvPr id="31" name="TextBox 31"/>
            <p:cNvSpPr txBox="1"/>
            <p:nvPr/>
          </p:nvSpPr>
          <p:spPr>
            <a:xfrm>
              <a:off x="3561535" y="4422893"/>
              <a:ext cx="7382690" cy="153140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偏向性技术进步可以分为顺向偏向性技术进步和逆向偏向性技术进步。顺向偏向性技术进步是指新技术的研发和应用使得生产过程更加顺畅，提高了生产效率和质量。逆向偏向性技术进步则是指新技术的研发和应用使得生产过程更加复杂和精细，需要更多的高素质劳动力。</a:t>
              </a:r>
            </a:p>
          </p:txBody>
        </p:sp>
      </p:grpSp>
      <p:grpSp>
        <p:nvGrpSpPr>
          <p:cNvPr id="32" name="Group 32"/>
          <p:cNvGrpSpPr/>
          <p:nvPr/>
        </p:nvGrpSpPr>
        <p:grpSpPr>
          <a:xfrm>
            <a:off x="3561535" y="3881882"/>
            <a:ext cx="7382690" cy="490334"/>
            <a:chOff x="3561535" y="3881882"/>
            <a:chExt cx="7382690" cy="490334"/>
          </a:xfrm>
        </p:grpSpPr>
        <p:sp>
          <p:nvSpPr>
            <p:cNvPr id="33" name="TextBox 33"/>
            <p:cNvSpPr txBox="1"/>
            <p:nvPr/>
          </p:nvSpPr>
          <p:spPr>
            <a:xfrm>
              <a:off x="3561535" y="3881882"/>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根据技术进步的方向</a:t>
              </a:r>
            </a:p>
          </p:txBody>
        </p:sp>
      </p:grpSp>
      <p:sp>
        <p:nvSpPr>
          <p:cNvPr id="34" name="AutoShape 34"/>
          <p:cNvSpPr/>
          <p:nvPr/>
        </p:nvSpPr>
        <p:spPr>
          <a:xfrm>
            <a:off x="1075314" y="4179055"/>
            <a:ext cx="1747957" cy="174795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5" name="AutoShape 35"/>
          <p:cNvSpPr/>
          <p:nvPr/>
        </p:nvSpPr>
        <p:spPr>
          <a:xfrm>
            <a:off x="1075314" y="1789318"/>
            <a:ext cx="1747957" cy="174795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6" name="Freeform 36"/>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cxnSp>
        <p:nvCxnSpPr>
          <p:cNvPr id="4" name="Connector 4"/>
          <p:cNvCxnSpPr/>
          <p:nvPr/>
        </p:nvCxnSpPr>
        <p:spPr>
          <a:xfrm flipH="1">
            <a:off x="1209188" y="1082466"/>
            <a:ext cx="0" cy="5775534"/>
          </a:xfrm>
          <a:prstGeom prst="line">
            <a:avLst/>
          </a:prstGeom>
          <a:ln w="19050">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873196" y="1332346"/>
            <a:ext cx="669478" cy="669478"/>
          </a:xfrm>
          <a:prstGeom prst="ellipse">
            <a:avLst/>
          </a:prstGeom>
          <a:solidFill>
            <a:schemeClr val="accent2">
              <a:alpha val="42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AutoShape 6"/>
          <p:cNvSpPr/>
          <p:nvPr/>
        </p:nvSpPr>
        <p:spPr>
          <a:xfrm>
            <a:off x="988282" y="1447432"/>
            <a:ext cx="439305" cy="43930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AutoShape 7"/>
          <p:cNvSpPr/>
          <p:nvPr/>
        </p:nvSpPr>
        <p:spPr>
          <a:xfrm>
            <a:off x="2152036" y="1308906"/>
            <a:ext cx="9189734" cy="64455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8" name="AutoShape 8"/>
          <p:cNvSpPr/>
          <p:nvPr/>
        </p:nvSpPr>
        <p:spPr>
          <a:xfrm rot="-5400000">
            <a:off x="1919801" y="1473900"/>
            <a:ext cx="276816" cy="314563"/>
          </a:xfrm>
          <a:prstGeom prst="triangl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9" name="AutoShape 9"/>
          <p:cNvSpPr/>
          <p:nvPr/>
        </p:nvSpPr>
        <p:spPr>
          <a:xfrm>
            <a:off x="2152036" y="3067327"/>
            <a:ext cx="9189734" cy="64455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0" name="AutoShape 10"/>
          <p:cNvSpPr/>
          <p:nvPr/>
        </p:nvSpPr>
        <p:spPr>
          <a:xfrm rot="-5400000">
            <a:off x="1919801" y="3232320"/>
            <a:ext cx="276816" cy="314563"/>
          </a:xfrm>
          <a:prstGeom prst="triangl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1" name="AutoShape 11"/>
          <p:cNvSpPr/>
          <p:nvPr/>
        </p:nvSpPr>
        <p:spPr>
          <a:xfrm>
            <a:off x="2152036" y="4825747"/>
            <a:ext cx="9189734" cy="64455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2" name="AutoShape 12"/>
          <p:cNvSpPr/>
          <p:nvPr/>
        </p:nvSpPr>
        <p:spPr>
          <a:xfrm rot="-5400000">
            <a:off x="1919801" y="4990741"/>
            <a:ext cx="276816" cy="314563"/>
          </a:xfrm>
          <a:prstGeom prst="triangl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3" name="TextBox 13"/>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政策因素</a:t>
            </a:r>
          </a:p>
        </p:txBody>
      </p:sp>
      <p:sp>
        <p:nvSpPr>
          <p:cNvPr id="14" name="TextBox 14"/>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政府的科技政策和产业政策对偏向性技术进步具有重要影响。政府可以通过提供资金支持、税收优惠等政策措施来鼓励企业进行技术创新和研发，从而推动偏向性技术进步的发展。</a:t>
            </a:r>
          </a:p>
        </p:txBody>
      </p:sp>
      <p:sp>
        <p:nvSpPr>
          <p:cNvPr id="15" name="TextBox 15"/>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市场需求</a:t>
            </a:r>
          </a:p>
        </p:txBody>
      </p:sp>
      <p:sp>
        <p:nvSpPr>
          <p:cNvPr id="16" name="TextBox 16"/>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市场需求的变化也会影响偏向性技术进步的方向和速度。当市场需求发生变化时，企业会根据市场需求调整生产要素的投入比例和生产方式，从而推动偏向性技术进步的发展。</a:t>
            </a:r>
          </a:p>
        </p:txBody>
      </p:sp>
      <p:sp>
        <p:nvSpPr>
          <p:cNvPr id="17" name="TextBox 17"/>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教育和培训</a:t>
            </a:r>
          </a:p>
        </p:txBody>
      </p:sp>
      <p:sp>
        <p:nvSpPr>
          <p:cNvPr id="18" name="TextBox 18"/>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教育和培训是提高劳动力素质和技能水平的重要途径，也是推动偏向性技术进步的重要因素之一。通过教育和培训，可以提高劳动力的技能水平和知识水平，使其更好地适应新的技术和生产方式。</a:t>
            </a:r>
          </a:p>
        </p:txBody>
      </p:sp>
      <p:sp>
        <p:nvSpPr>
          <p:cNvPr id="19" name="AutoShape 19"/>
          <p:cNvSpPr/>
          <p:nvPr/>
        </p:nvSpPr>
        <p:spPr>
          <a:xfrm>
            <a:off x="873196" y="3067327"/>
            <a:ext cx="669478" cy="669478"/>
          </a:xfrm>
          <a:prstGeom prst="ellipse">
            <a:avLst/>
          </a:prstGeom>
          <a:solidFill>
            <a:schemeClr val="accent2">
              <a:alpha val="42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988282" y="3182413"/>
            <a:ext cx="439305" cy="43930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873196" y="4825747"/>
            <a:ext cx="669478" cy="669478"/>
          </a:xfrm>
          <a:prstGeom prst="ellipse">
            <a:avLst/>
          </a:prstGeom>
          <a:solidFill>
            <a:schemeClr val="accent2">
              <a:alpha val="42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988282" y="4940833"/>
            <a:ext cx="439305" cy="43930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偏向性技术进步的影响因素</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TextBox 4"/>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流通业就业现状分析</a:t>
            </a:r>
          </a:p>
        </p:txBody>
      </p:sp>
      <p:sp>
        <p:nvSpPr>
          <p:cNvPr id="5" name="TextBox 5"/>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pic>
        <p:nvPicPr>
          <p:cNvPr id="4" name="Picture 4"/>
          <p:cNvPicPr>
            <a:picLocks noChangeAspect="1"/>
          </p:cNvPicPr>
          <p:nvPr/>
        </p:nvPicPr>
        <p:blipFill>
          <a:blip r:embed="rId3"/>
          <a:srcRect l="23819" r="23819"/>
          <a:stretch>
            <a:fillRect/>
          </a:stretch>
        </p:blipFill>
        <p:spPr>
          <a:xfrm>
            <a:off x="875314" y="1869245"/>
            <a:ext cx="2050689" cy="3916435"/>
          </a:xfrm>
          <a:prstGeom prst="rect">
            <a:avLst/>
          </a:prstGeom>
        </p:spPr>
      </p:pic>
      <p:pic>
        <p:nvPicPr>
          <p:cNvPr id="5" name="Picture 5"/>
          <p:cNvPicPr>
            <a:picLocks noChangeAspect="1"/>
          </p:cNvPicPr>
          <p:nvPr/>
        </p:nvPicPr>
        <p:blipFill>
          <a:blip r:embed="rId4"/>
          <a:srcRect l="32546" r="32546"/>
          <a:stretch>
            <a:fillRect/>
          </a:stretch>
        </p:blipFill>
        <p:spPr>
          <a:xfrm>
            <a:off x="5906740" y="1869245"/>
            <a:ext cx="2050689" cy="3916435"/>
          </a:xfrm>
          <a:prstGeom prst="rect">
            <a:avLst/>
          </a:prstGeom>
        </p:spPr>
      </p:pic>
      <p:pic>
        <p:nvPicPr>
          <p:cNvPr id="6" name="Picture 6"/>
          <p:cNvPicPr>
            <a:picLocks noChangeAspect="1"/>
          </p:cNvPicPr>
          <p:nvPr/>
        </p:nvPicPr>
        <p:blipFill>
          <a:blip r:embed="rId5"/>
          <a:srcRect l="27179" r="27179"/>
          <a:stretch>
            <a:fillRect/>
          </a:stretch>
        </p:blipFill>
        <p:spPr>
          <a:xfrm>
            <a:off x="3391027" y="1869245"/>
            <a:ext cx="2050689" cy="3916435"/>
          </a:xfrm>
          <a:prstGeom prst="rect">
            <a:avLst/>
          </a:prstGeom>
        </p:spPr>
      </p:pic>
      <p:sp>
        <p:nvSpPr>
          <p:cNvPr id="7" name="Freeform 7"/>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8" name="Freeform 8"/>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9" name="AutoShape 9"/>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随着流通业的快速发展，流通业就业规模不断扩大，提供了大量的就业机会。</a:t>
            </a:r>
            <a:endParaRPr lang="en-US" sz="1100"/>
          </a:p>
        </p:txBody>
      </p:sp>
      <p:sp>
        <p:nvSpPr>
          <p:cNvPr id="10" name="AutoShape 10"/>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就业规模</a:t>
            </a:r>
            <a:endParaRPr lang="en-US" sz="1100"/>
          </a:p>
        </p:txBody>
      </p:sp>
      <p:sp>
        <p:nvSpPr>
          <p:cNvPr id="11" name="AutoShape 11"/>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流通业就业结构呈现出多元化的特点，包括批发零售、物流配送、电子商务等多个领域。</a:t>
            </a:r>
            <a:endParaRPr lang="en-US" sz="1100"/>
          </a:p>
        </p:txBody>
      </p:sp>
      <p:sp>
        <p:nvSpPr>
          <p:cNvPr id="12" name="AutoShape 12"/>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就业结构</a:t>
            </a:r>
            <a:endParaRPr lang="en-US" sz="1100"/>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流通业就业规模及结构</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TextBox 4"/>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就业质量</a:t>
            </a:r>
          </a:p>
        </p:txBody>
      </p:sp>
      <p:sp>
        <p:nvSpPr>
          <p:cNvPr id="5" name="TextBox 5"/>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流通业就业质量普遍较高，员工收入稳定，且具备较好的职业发展前景。</a:t>
            </a:r>
          </a:p>
        </p:txBody>
      </p:sp>
      <p:sp>
        <p:nvSpPr>
          <p:cNvPr id="6" name="TextBox 6"/>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就业效率</a:t>
            </a:r>
          </a:p>
        </p:txBody>
      </p:sp>
      <p:sp>
        <p:nvSpPr>
          <p:cNvPr id="7" name="TextBox 7"/>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随着流通业技术的不断进步，就业效率得到提高，员工能够快速适应市场需求的变化。</a:t>
            </a:r>
          </a:p>
        </p:txBody>
      </p:sp>
      <p:sp>
        <p:nvSpPr>
          <p:cNvPr id="8" name="AutoShape 8"/>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cxnSp>
        <p:nvCxnSpPr>
          <p:cNvPr id="11" name="Connector 11"/>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3">
            <a:alphaModFix amt="70000"/>
          </a:blip>
          <a:srcRect l="18563" r="18563"/>
          <a:stretch>
            <a:fillRect/>
          </a:stretch>
        </p:blipFill>
        <p:spPr>
          <a:xfrm>
            <a:off x="7803289" y="1299241"/>
            <a:ext cx="3679824" cy="4906431"/>
          </a:xfrm>
          <a:prstGeom prst="rect">
            <a:avLst/>
          </a:prstGeom>
        </p:spPr>
      </p:pic>
      <p:sp>
        <p:nvSpPr>
          <p:cNvPr id="13" name="AutoShape 13"/>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4" name="AutoShape 14"/>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AutoShape 15"/>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cxnSp>
        <p:nvCxnSpPr>
          <p:cNvPr id="16" name="Connector 16"/>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流通业就业质量及效率</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AutoShape 4"/>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TextBox 5"/>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随着流通业的快速发展，人才短缺问题日益突出，尤其是高端人才和专业技能人才。</a:t>
            </a:r>
          </a:p>
        </p:txBody>
      </p:sp>
      <p:sp>
        <p:nvSpPr>
          <p:cNvPr id="6" name="TextBox 6"/>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人才短缺</a:t>
            </a:r>
          </a:p>
        </p:txBody>
      </p:sp>
      <p:cxnSp>
        <p:nvCxnSpPr>
          <p:cNvPr id="7" name="Connector 7"/>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9" name="Freeform 9"/>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0" name="AutoShape 10"/>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pic>
        <p:nvPicPr>
          <p:cNvPr id="11" name="Picture 11"/>
          <p:cNvPicPr>
            <a:picLocks noChangeAspect="1"/>
          </p:cNvPicPr>
          <p:nvPr/>
        </p:nvPicPr>
        <p:blipFill>
          <a:blip r:embed="rId3"/>
          <a:srcRect t="21583" b="21583"/>
          <a:stretch>
            <a:fillRect/>
          </a:stretch>
        </p:blipFill>
        <p:spPr>
          <a:xfrm>
            <a:off x="5039938" y="1393187"/>
            <a:ext cx="2231507" cy="2231507"/>
          </a:xfrm>
          <a:prstGeom prst="ellipse">
            <a:avLst/>
          </a:prstGeom>
        </p:spPr>
      </p:pic>
      <p:sp>
        <p:nvSpPr>
          <p:cNvPr id="12" name="TextBox 12"/>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竞争压力</a:t>
            </a:r>
          </a:p>
        </p:txBody>
      </p:sp>
      <p:cxnSp>
        <p:nvCxnSpPr>
          <p:cNvPr id="13" name="Connector 13"/>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4" name="Connector 14"/>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5" name="Freeform 15"/>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6" name="AutoShape 16"/>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pic>
        <p:nvPicPr>
          <p:cNvPr id="17" name="Picture 17"/>
          <p:cNvPicPr>
            <a:picLocks noChangeAspect="1"/>
          </p:cNvPicPr>
          <p:nvPr/>
        </p:nvPicPr>
        <p:blipFill>
          <a:blip r:embed="rId4"/>
          <a:srcRect l="10958" r="10958"/>
          <a:stretch>
            <a:fillRect/>
          </a:stretch>
        </p:blipFill>
        <p:spPr>
          <a:xfrm>
            <a:off x="8741656" y="1393187"/>
            <a:ext cx="2231507" cy="2231507"/>
          </a:xfrm>
          <a:prstGeom prst="ellipse">
            <a:avLst/>
          </a:prstGeom>
        </p:spPr>
      </p:pic>
      <p:sp>
        <p:nvSpPr>
          <p:cNvPr id="18" name="TextBox 18"/>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转型升级压力</a:t>
            </a:r>
          </a:p>
        </p:txBody>
      </p:sp>
      <p:cxnSp>
        <p:nvCxnSpPr>
          <p:cNvPr id="19" name="Connector 19"/>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20" name="Connector 20"/>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21" name="Freeform 21"/>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pic>
        <p:nvPicPr>
          <p:cNvPr id="22" name="Picture 22"/>
          <p:cNvPicPr>
            <a:picLocks noChangeAspect="1"/>
          </p:cNvPicPr>
          <p:nvPr/>
        </p:nvPicPr>
        <p:blipFill>
          <a:blip r:embed="rId5"/>
          <a:srcRect l="14667" r="14667"/>
          <a:stretch>
            <a:fillRect/>
          </a:stretch>
        </p:blipFill>
        <p:spPr>
          <a:xfrm>
            <a:off x="1358558" y="1454147"/>
            <a:ext cx="2231507" cy="2231507"/>
          </a:xfrm>
          <a:prstGeom prst="ellipse">
            <a:avLst/>
          </a:prstGeom>
        </p:spPr>
      </p:pic>
      <p:sp>
        <p:nvSpPr>
          <p:cNvPr id="23" name="TextBox 23"/>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流通业市场竞争激烈，企业间的竞争压力大，对员工的素质和能力要求较高。</a:t>
            </a:r>
          </a:p>
        </p:txBody>
      </p:sp>
      <p:sp>
        <p:nvSpPr>
          <p:cNvPr id="24" name="TextBox 24"/>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随着技术的不断进步，流通业需要不断转型升级，对员工的适应能力和学习能力提出了更高的要求。</a:t>
            </a:r>
          </a:p>
        </p:txBody>
      </p:sp>
      <p:sp>
        <p:nvSpPr>
          <p:cNvPr id="25" name="TextBox 25"/>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6" name="TextBox 26"/>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7" name="TextBox 27"/>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流通业就业面临的问题</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https://d.book118.com/945014232020011110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2024-09-15T04:59:30.437</cp:lastPrinted>
  <dcterms:created xsi:type="dcterms:W3CDTF">2024-09-14T20:59:30Z</dcterms:created>
  <dcterms:modified xsi:type="dcterms:W3CDTF">2024-09-14T20:59:32Z</dcterms:modified>
</cp:coreProperties>
</file>