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58B60E-1D2D-475B-A0F5-87583E817E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C0E27B-11E9-4F53-9AC4-54651E92BB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E7C845-C8B8-4559-88E6-E17730DB85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017C7A-D846-4014-A06E-23D4BB1A5D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5DA8F0-C645-4709-A4A2-1A7261B054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2249C2-88A0-45AC-9A62-DA4AD85B4A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649415-5A73-4FB9-A0F2-450A91DAAA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4A6201-5F56-4FB4-BA61-64E92241CD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84232C-806C-45D8-847D-33A825CDB4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FD7346-5076-409A-B3C3-E1FB4FD1B8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2AC9A4-6FF9-4E3D-B693-7F9DBB94C8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030330103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2023-12-31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研发经费预算与统计分析教材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研发经费预算概述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研发经费预算的编制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研发经费预算的执行与控制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研发经费的统计分析方法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研发经费预算的优化策略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研发经费预算的实践案例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研发经费预算概述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预算定义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预算是企业或组织在一定时期内对各项经济活动所需资源的计划和安排，是资源配置的工具和决策的基础。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研发经费预算对于确保研发项目的顺利进行、合理配置资源、控制成本和提高投资效益具有重要意义。它是研发项目管理的重要组成部分，为决策者提供有关研发项目成本、进度和绩效等方面的信息。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1062" r="3106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预算的定义与重要性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构成</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研发经费主要包括人员费用、设备费用、材料费用、测试化验加工费用、燃料动力费用、差旅会议费用、国际合作与交流费用、出版文献信息传播知识产权事务费用、其他相关费用等。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根据研发活动的性质和特点，研发经费可分为基础研究经费、应用研究经费和试验发展经费三类。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研发经费的构成与分类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预算制定的原则与方法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制定研发经费预算应遵循战略性、全面性、合理性、可行性和动态性等原则，确保预算与企业或组织的战略目标相一致，全面反映研发活动的各项成本，合理预测和分配资源，具备可操作性和可调整性。</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原则</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制定研发经费预算可采用自上而下、自下而上或上下结合的方法。自上而下方法是由企业或组织高层管理者根据战略目标和发展规划制定预算总额和分配方案；自下而上方法是由研发项目团队根据项目需求和资源计划提出预算申请；上下结合方法则是综合考虑企业战略目标和项目需求，通过协商和调整形成最终的预算方案。</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方法</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研发经费预算的编制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批准与执行预算</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经过审查和调整后的预算，需得到相关部门的批准，然后按照预算计划执行。</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审查与调整预算</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对初步编制的预算进行审查，确保其合理性和可行性，并根据实际情况进行调整。</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初步编制预算</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根据收集的资料，对研发项目的各项费用进行初步估算和分配。</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明确预算编制目标</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确定研发项目的目标、范围和预期成果，以此为基础编制预算。</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收集相关资料</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收集与研发项目相关的技术、市场、人力、物资等方面的资料，为预算编制提供依据。</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预算编制的流程与步骤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技术数据</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收集与研发项目相关的技术资料、专利信息、技术标准和规范等。</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市场数据</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收集与研发项目相关的市场调查报告、竞争对手分析、客户需求等信息。</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人力数据</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收集与研发项目相关的人员构成、薪资水平、培训计划等人力资源信息。</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物资数据</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收集与研发项目相关的原材料、设备、办公用品等物资采购信息和价格数据。</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预算数据的收集与整理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92949" y="2035016"/>
            <a:ext cx="1970818" cy="1816132"/>
          </a:xfrm>
          <a:prstGeom prst="roundRect">
            <a:avLst>
              <a:gd name="adj" fmla="val 9350"/>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361408"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1">
              <a:lumMod val="60000"/>
              <a:lumOff val="40000"/>
              <a:alpha val="100000"/>
            </a:schemeClr>
          </a:solidFill>
          <a:ln w="238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2116169" y="2771013"/>
            <a:ext cx="724567" cy="725233"/>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898202" y="2035016"/>
            <a:ext cx="1970818" cy="1816132"/>
          </a:xfrm>
          <a:prstGeom prst="roundRect">
            <a:avLst>
              <a:gd name="adj" fmla="val 935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766661"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1">
              <a:lumMod val="60000"/>
              <a:lumOff val="40000"/>
              <a:alpha val="100000"/>
            </a:schemeClr>
          </a:solidFill>
          <a:ln w="238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AutoShape 7"/>
          <p:cNvSpPr/>
          <p:nvPr/>
        </p:nvSpPr>
        <p:spPr>
          <a:xfrm>
            <a:off x="4521327" y="2771013"/>
            <a:ext cx="724567" cy="72523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8" name="AutoShape 8"/>
          <p:cNvSpPr/>
          <p:nvPr/>
        </p:nvSpPr>
        <p:spPr>
          <a:xfrm>
            <a:off x="6293548" y="2035016"/>
            <a:ext cx="1970818" cy="1816132"/>
          </a:xfrm>
          <a:prstGeom prst="roundRect">
            <a:avLst>
              <a:gd name="adj" fmla="val 9350"/>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161913"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1">
              <a:lumMod val="60000"/>
              <a:lumOff val="40000"/>
              <a:alpha val="100000"/>
            </a:schemeClr>
          </a:solidFill>
          <a:ln w="238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6916674" y="2771013"/>
            <a:ext cx="724567" cy="725233"/>
          </a:xfrm>
          <a:prstGeom prst="ellipse">
            <a:avLst/>
          </a:prstGeom>
          <a:solidFill>
            <a:schemeClr val="accent1">
              <a:lumMod val="5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11" name="AutoShape 11"/>
          <p:cNvSpPr/>
          <p:nvPr/>
        </p:nvSpPr>
        <p:spPr>
          <a:xfrm>
            <a:off x="8698802" y="2035016"/>
            <a:ext cx="1970818" cy="1816132"/>
          </a:xfrm>
          <a:prstGeom prst="roundRect">
            <a:avLst>
              <a:gd name="adj" fmla="val 935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567166"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1">
              <a:lumMod val="60000"/>
              <a:lumOff val="40000"/>
              <a:alpha val="100000"/>
            </a:schemeClr>
          </a:solidFill>
          <a:ln w="238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9321927" y="2771013"/>
            <a:ext cx="724567" cy="725233"/>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492031"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01</a:t>
            </a:r>
          </a:p>
        </p:txBody>
      </p:sp>
      <p:sp>
        <p:nvSpPr>
          <p:cNvPr id="15" name="TextBox 15"/>
          <p:cNvSpPr txBox="1"/>
          <p:nvPr/>
        </p:nvSpPr>
        <p:spPr>
          <a:xfrm>
            <a:off x="3885914"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02</a:t>
            </a:r>
          </a:p>
        </p:txBody>
      </p:sp>
      <p:sp>
        <p:nvSpPr>
          <p:cNvPr id="16" name="TextBox 16"/>
          <p:cNvSpPr txBox="1"/>
          <p:nvPr/>
        </p:nvSpPr>
        <p:spPr>
          <a:xfrm>
            <a:off x="6274498"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03</a:t>
            </a:r>
          </a:p>
        </p:txBody>
      </p:sp>
      <p:sp>
        <p:nvSpPr>
          <p:cNvPr id="17" name="TextBox 17"/>
          <p:cNvSpPr txBox="1"/>
          <p:nvPr/>
        </p:nvSpPr>
        <p:spPr>
          <a:xfrm>
            <a:off x="8689277"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04</a:t>
            </a:r>
          </a:p>
        </p:txBody>
      </p:sp>
      <p:sp>
        <p:nvSpPr>
          <p:cNvPr id="18" name="TextBox 18"/>
          <p:cNvSpPr txBox="1"/>
          <p:nvPr/>
        </p:nvSpPr>
        <p:spPr>
          <a:xfrm>
            <a:off x="1348692" y="3676840"/>
            <a:ext cx="2259330"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lumMod val="50000"/>
                    <a:alpha val="100000"/>
                  </a:schemeClr>
                </a:solidFill>
                <a:latin typeface="Microsoft Yahei"/>
                <a:ea typeface="Microsoft Yahei"/>
                <a:cs typeface="Microsoft Yahei"/>
              </a:rPr>
              <a:t>设计预算表格</a:t>
            </a:r>
          </a:p>
        </p:txBody>
      </p:sp>
      <p:sp>
        <p:nvSpPr>
          <p:cNvPr id="19" name="TextBox 19"/>
          <p:cNvSpPr txBox="1"/>
          <p:nvPr/>
        </p:nvSpPr>
        <p:spPr>
          <a:xfrm>
            <a:off x="15394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accent1">
                    <a:lumMod val="50000"/>
                    <a:alpha val="100000"/>
                  </a:schemeClr>
                </a:solidFill>
                <a:latin typeface="Microsoft Yahei"/>
                <a:ea typeface="Microsoft Yahei"/>
                <a:cs typeface="Microsoft Yahei"/>
              </a:rPr>
              <a:t>根据研发项目的特点和需求，设计相应的预算表格，包括费用明细表、成本估算表、收益预测表等。</a:t>
            </a:r>
          </a:p>
        </p:txBody>
      </p:sp>
      <p:sp>
        <p:nvSpPr>
          <p:cNvPr id="20" name="TextBox 20"/>
          <p:cNvSpPr txBox="1"/>
          <p:nvPr/>
        </p:nvSpPr>
        <p:spPr>
          <a:xfrm>
            <a:off x="3753945" y="3676840"/>
            <a:ext cx="2259330"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lumMod val="50000"/>
                    <a:alpha val="100000"/>
                  </a:schemeClr>
                </a:solidFill>
                <a:latin typeface="Microsoft Yahei"/>
                <a:ea typeface="Microsoft Yahei"/>
                <a:cs typeface="Microsoft Yahei"/>
              </a:rPr>
              <a:t>填写预算表格</a:t>
            </a:r>
          </a:p>
        </p:txBody>
      </p:sp>
      <p:sp>
        <p:nvSpPr>
          <p:cNvPr id="21" name="TextBox 21"/>
          <p:cNvSpPr txBox="1"/>
          <p:nvPr/>
        </p:nvSpPr>
        <p:spPr>
          <a:xfrm>
            <a:off x="39446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accent1">
                    <a:lumMod val="50000"/>
                    <a:alpha val="100000"/>
                  </a:schemeClr>
                </a:solidFill>
                <a:latin typeface="Microsoft Yahei"/>
                <a:ea typeface="Microsoft Yahei"/>
                <a:cs typeface="Microsoft Yahei"/>
              </a:rPr>
              <a:t>按照设计的预算表格，逐项填写各项费用和数据，确保数据的准确性和完整性。</a:t>
            </a:r>
          </a:p>
        </p:txBody>
      </p:sp>
      <p:sp>
        <p:nvSpPr>
          <p:cNvPr id="22" name="TextBox 22"/>
          <p:cNvSpPr txBox="1"/>
          <p:nvPr/>
        </p:nvSpPr>
        <p:spPr>
          <a:xfrm>
            <a:off x="6149292" y="3676840"/>
            <a:ext cx="2259330"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lumMod val="50000"/>
                    <a:alpha val="100000"/>
                  </a:schemeClr>
                </a:solidFill>
                <a:latin typeface="Microsoft Yahei"/>
                <a:ea typeface="Microsoft Yahei"/>
                <a:cs typeface="Microsoft Yahei"/>
              </a:rPr>
              <a:t>审核预算表格</a:t>
            </a:r>
          </a:p>
        </p:txBody>
      </p:sp>
      <p:sp>
        <p:nvSpPr>
          <p:cNvPr id="23" name="TextBox 23"/>
          <p:cNvSpPr txBox="1"/>
          <p:nvPr/>
        </p:nvSpPr>
        <p:spPr>
          <a:xfrm>
            <a:off x="63400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accent1">
                    <a:lumMod val="50000"/>
                    <a:alpha val="100000"/>
                  </a:schemeClr>
                </a:solidFill>
                <a:latin typeface="Microsoft Yahei"/>
                <a:ea typeface="Microsoft Yahei"/>
                <a:cs typeface="Microsoft Yahei"/>
              </a:rPr>
              <a:t>对填写的预算表格进行审核，确保其合理性和可行性，并根据实际情况进行调整和完善。</a:t>
            </a:r>
          </a:p>
        </p:txBody>
      </p:sp>
      <p:sp>
        <p:nvSpPr>
          <p:cNvPr id="24" name="TextBox 24"/>
          <p:cNvSpPr txBox="1"/>
          <p:nvPr/>
        </p:nvSpPr>
        <p:spPr>
          <a:xfrm>
            <a:off x="8554545" y="3676840"/>
            <a:ext cx="2259330"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lumMod val="50000"/>
                    <a:alpha val="100000"/>
                  </a:schemeClr>
                </a:solidFill>
                <a:latin typeface="Microsoft Yahei"/>
                <a:ea typeface="Microsoft Yahei"/>
                <a:cs typeface="Microsoft Yahei"/>
              </a:rPr>
              <a:t>存档与备份</a:t>
            </a:r>
          </a:p>
        </p:txBody>
      </p:sp>
      <p:sp>
        <p:nvSpPr>
          <p:cNvPr id="25" name="TextBox 25"/>
          <p:cNvSpPr txBox="1"/>
          <p:nvPr/>
        </p:nvSpPr>
        <p:spPr>
          <a:xfrm>
            <a:off x="87452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accent1">
                    <a:lumMod val="50000"/>
                    <a:alpha val="100000"/>
                  </a:schemeClr>
                </a:solidFill>
                <a:latin typeface="Microsoft Yahei"/>
                <a:ea typeface="Microsoft Yahei"/>
                <a:cs typeface="Microsoft Yahei"/>
              </a:rPr>
              <a:t>将审核通过的预算表格进行存档和备份，以便后续查阅和使用。</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预算表格的设计与填写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研发经费预算的执行与控制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设立专门的经费监管部门，对研发经费的使用进行实时跟踪和监控，确保经费的合理使用。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监管机制建立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458" r="9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预算调整程序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462" r="1646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信息反馈机制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375" r="103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建立预算调整程序，在研发过程中根据实际情况对预算进行调整，确保研发项目的顺利进行。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建立信息反馈机制，及时收集和处理研发经费使用过程中的问题，为预算调整提供依据。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预算执行过程中的监管与调整</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对比分析方法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采用对比分析的方法，将研发经费的预算与实际支出进行对比，找出差异并分析原因。</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差异处理措施</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针对预算与实际支出的差异，制定相应的处理措施，如调整预算、优化支出结构等。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数据分析工具</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运用数据分析工具对研发经费的预算与实际支出进行深入分析，为决策提供支持。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预算与实际支出的对比分析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https://d.book118.com/945030330103011034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2024-08-29T16:12:23.586</cp:lastPrinted>
  <dcterms:created xsi:type="dcterms:W3CDTF">2024-08-29T08:12:23Z</dcterms:created>
  <dcterms:modified xsi:type="dcterms:W3CDTF">2024-08-29T08:12:25Z</dcterms:modified>
</cp:coreProperties>
</file>