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03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47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EA394C-8641-4665-AB4C-7525D6C37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D5A894-01E2-468D-9AA8-2A86E94808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686D5E-B445-4C66-865D-B0493FD48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48F47A-76CE-4D1E-BC7D-504BE6CDF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B85BB6-AAEE-4CDE-AB21-3769C5E33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D1524F-EEE0-4EF9-8B4D-C5BE36751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459AA3-83B1-4712-B65F-4C602A424F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F630B3-46AC-4973-9480-05CE73A64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D5B5FE-6765-465B-869F-9B059FF46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534BF7-69F4-4185-A2AF-EFFD91A2E5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B442D8-DEF5-4FA2-9803-02B404431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024" r:id="rId2"/>
    <p:sldLayoutId id="2147487025" r:id="rId3"/>
    <p:sldLayoutId id="2147487026" r:id="rId4"/>
    <p:sldLayoutId id="2147487027" r:id="rId5"/>
    <p:sldLayoutId id="2147487028" r:id="rId6"/>
    <p:sldLayoutId id="2147487029" r:id="rId7"/>
    <p:sldLayoutId id="2147487030" r:id="rId8"/>
    <p:sldLayoutId id="2147487031" r:id="rId9"/>
    <p:sldLayoutId id="2147487032" r:id="rId10"/>
    <p:sldLayoutId id="2147487033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16" Type="http://schemas.openxmlformats.org/officeDocument/2006/relationships/tags" Target="../tags/tag145.xml" /><Relationship Id="rId17" Type="http://schemas.openxmlformats.org/officeDocument/2006/relationships/tags" Target="../tags/tag146.xml" /><Relationship Id="rId18" Type="http://schemas.openxmlformats.org/officeDocument/2006/relationships/tags" Target="../tags/tag147.xml" /><Relationship Id="rId19" Type="http://schemas.openxmlformats.org/officeDocument/2006/relationships/tags" Target="../tags/tag148.xml" /><Relationship Id="rId2" Type="http://schemas.openxmlformats.org/officeDocument/2006/relationships/tags" Target="../tags/tag131.xml" /><Relationship Id="rId20" Type="http://schemas.openxmlformats.org/officeDocument/2006/relationships/tags" Target="../tags/tag149.xml" /><Relationship Id="rId21" Type="http://schemas.openxmlformats.org/officeDocument/2006/relationships/tags" Target="../tags/tag150.xml" /><Relationship Id="rId22" Type="http://schemas.openxmlformats.org/officeDocument/2006/relationships/tags" Target="../tags/tag151.xml" /><Relationship Id="rId23" Type="http://schemas.openxmlformats.org/officeDocument/2006/relationships/tags" Target="../tags/tag152.xml" /><Relationship Id="rId24" Type="http://schemas.openxmlformats.org/officeDocument/2006/relationships/tags" Target="../tags/tag153.xml" /><Relationship Id="rId25" Type="http://schemas.openxmlformats.org/officeDocument/2006/relationships/tags" Target="../tags/tag154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16" Type="http://schemas.openxmlformats.org/officeDocument/2006/relationships/tags" Target="../tags/tag169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16" Type="http://schemas.openxmlformats.org/officeDocument/2006/relationships/tags" Target="../tags/tag187.xml" /><Relationship Id="rId17" Type="http://schemas.openxmlformats.org/officeDocument/2006/relationships/tags" Target="../tags/tag188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tags" Target="../tags/tag218.xml" /><Relationship Id="rId14" Type="http://schemas.openxmlformats.org/officeDocument/2006/relationships/tags" Target="../tags/tag219.xml" /><Relationship Id="rId15" Type="http://schemas.openxmlformats.org/officeDocument/2006/relationships/tags" Target="../tags/tag220.xml" /><Relationship Id="rId16" Type="http://schemas.openxmlformats.org/officeDocument/2006/relationships/tags" Target="../tags/tag221.xml" /><Relationship Id="rId17" Type="http://schemas.openxmlformats.org/officeDocument/2006/relationships/tags" Target="../tags/tag222.xml" /><Relationship Id="rId18" Type="http://schemas.openxmlformats.org/officeDocument/2006/relationships/tags" Target="../tags/tag223.xml" /><Relationship Id="rId19" Type="http://schemas.openxmlformats.org/officeDocument/2006/relationships/tags" Target="../tags/tag224.xml" /><Relationship Id="rId2" Type="http://schemas.openxmlformats.org/officeDocument/2006/relationships/tags" Target="../tags/tag207.xml" /><Relationship Id="rId20" Type="http://schemas.openxmlformats.org/officeDocument/2006/relationships/tags" Target="../tags/tag225.xml" /><Relationship Id="rId21" Type="http://schemas.openxmlformats.org/officeDocument/2006/relationships/tags" Target="../tags/tag226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5.xml" /><Relationship Id="rId11" Type="http://schemas.openxmlformats.org/officeDocument/2006/relationships/tags" Target="../tags/tag236.xml" /><Relationship Id="rId12" Type="http://schemas.openxmlformats.org/officeDocument/2006/relationships/tags" Target="../tags/tag237.xml" /><Relationship Id="rId13" Type="http://schemas.openxmlformats.org/officeDocument/2006/relationships/tags" Target="../tags/tag238.xml" /><Relationship Id="rId14" Type="http://schemas.openxmlformats.org/officeDocument/2006/relationships/tags" Target="../tags/tag239.xml" /><Relationship Id="rId15" Type="http://schemas.openxmlformats.org/officeDocument/2006/relationships/tags" Target="../tags/tag240.xml" /><Relationship Id="rId16" Type="http://schemas.openxmlformats.org/officeDocument/2006/relationships/tags" Target="../tags/tag241.xml" /><Relationship Id="rId17" Type="http://schemas.openxmlformats.org/officeDocument/2006/relationships/tags" Target="../tags/tag242.xml" /><Relationship Id="rId18" Type="http://schemas.openxmlformats.org/officeDocument/2006/relationships/tags" Target="../tags/tag243.xml" /><Relationship Id="rId19" Type="http://schemas.openxmlformats.org/officeDocument/2006/relationships/tags" Target="../tags/tag244.xml" /><Relationship Id="rId2" Type="http://schemas.openxmlformats.org/officeDocument/2006/relationships/tags" Target="../tags/tag227.xml" /><Relationship Id="rId20" Type="http://schemas.openxmlformats.org/officeDocument/2006/relationships/tags" Target="../tags/tag245.xml" /><Relationship Id="rId21" Type="http://schemas.openxmlformats.org/officeDocument/2006/relationships/tags" Target="../tags/tag246.xml" /><Relationship Id="rId3" Type="http://schemas.openxmlformats.org/officeDocument/2006/relationships/tags" Target="../tags/tag228.xml" /><Relationship Id="rId4" Type="http://schemas.openxmlformats.org/officeDocument/2006/relationships/tags" Target="../tags/tag229.xml" /><Relationship Id="rId5" Type="http://schemas.openxmlformats.org/officeDocument/2006/relationships/tags" Target="../tags/tag230.xml" /><Relationship Id="rId6" Type="http://schemas.openxmlformats.org/officeDocument/2006/relationships/tags" Target="../tags/tag231.xml" /><Relationship Id="rId7" Type="http://schemas.openxmlformats.org/officeDocument/2006/relationships/tags" Target="../tags/tag232.xml" /><Relationship Id="rId8" Type="http://schemas.openxmlformats.org/officeDocument/2006/relationships/tags" Target="../tags/tag233.xml" /><Relationship Id="rId9" Type="http://schemas.openxmlformats.org/officeDocument/2006/relationships/tags" Target="../tags/tag23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5032211110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利用考研资料提高专业素质的实用方法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考研资料的类型和获取途径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考研资料在提高专业素质方面的作用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如何避免对考研资料的过度依赖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如何筛选和整理考研资料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如何高效利用考研资料学习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104901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考研资料的类型和获取途径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6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考研资料的类型</a:t>
            </a:r>
            <a:endParaRPr lang="zh-CN" altLang="en-US"/>
          </a:p>
        </p:txBody>
      </p:sp>
      <p:sp>
        <p:nvSpPr>
          <p:cNvPr id="1049066" name="Rectangle 6"/>
          <p:cNvSpPr/>
          <p:nvPr>
            <p:custDataLst>
              <p:tags r:id="rId2"/>
            </p:custDataLst>
          </p:nvPr>
        </p:nvSpPr>
        <p:spPr>
          <a:xfrm>
            <a:off x="771476" y="1493563"/>
            <a:ext cx="10778634" cy="74979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68" name="Rectangle 6"/>
          <p:cNvSpPr/>
          <p:nvPr>
            <p:custDataLst>
              <p:tags r:id="rId3"/>
            </p:custDataLst>
          </p:nvPr>
        </p:nvSpPr>
        <p:spPr>
          <a:xfrm>
            <a:off x="771476" y="2294353"/>
            <a:ext cx="10778634" cy="74979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70" name="Rectangle 6"/>
          <p:cNvSpPr/>
          <p:nvPr>
            <p:custDataLst>
              <p:tags r:id="rId4"/>
            </p:custDataLst>
          </p:nvPr>
        </p:nvSpPr>
        <p:spPr>
          <a:xfrm>
            <a:off x="771476" y="3095776"/>
            <a:ext cx="10778634" cy="74979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72" name="Rectangle 6"/>
          <p:cNvSpPr/>
          <p:nvPr>
            <p:custDataLst>
              <p:tags r:id="rId5"/>
            </p:custDataLst>
          </p:nvPr>
        </p:nvSpPr>
        <p:spPr>
          <a:xfrm>
            <a:off x="771476" y="3896566"/>
            <a:ext cx="10778634" cy="74979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74" name="Rectangle 6"/>
          <p:cNvSpPr/>
          <p:nvPr>
            <p:custDataLst>
              <p:tags r:id="rId6"/>
            </p:custDataLst>
          </p:nvPr>
        </p:nvSpPr>
        <p:spPr>
          <a:xfrm>
            <a:off x="771476" y="4697357"/>
            <a:ext cx="10778634" cy="74979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76" name="Rectangle 6"/>
          <p:cNvSpPr/>
          <p:nvPr>
            <p:custDataLst>
              <p:tags r:id="rId7"/>
            </p:custDataLst>
          </p:nvPr>
        </p:nvSpPr>
        <p:spPr>
          <a:xfrm>
            <a:off x="771476" y="5497515"/>
            <a:ext cx="10778634" cy="74979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78" name="矩形: 圆角 34"/>
          <p:cNvSpPr/>
          <p:nvPr>
            <p:custDataLst>
              <p:tags r:id="rId8"/>
            </p:custDataLst>
          </p:nvPr>
        </p:nvSpPr>
        <p:spPr>
          <a:xfrm>
            <a:off x="636113" y="2291823"/>
            <a:ext cx="1957275" cy="755772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1049080" name="矩形: 圆角 35"/>
          <p:cNvSpPr/>
          <p:nvPr>
            <p:custDataLst>
              <p:tags r:id="rId9"/>
            </p:custDataLst>
          </p:nvPr>
        </p:nvSpPr>
        <p:spPr>
          <a:xfrm>
            <a:off x="636113" y="1490400"/>
            <a:ext cx="1957275" cy="755772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82" name="矩形: 圆角 36"/>
          <p:cNvSpPr/>
          <p:nvPr>
            <p:custDataLst>
              <p:tags r:id="rId10"/>
            </p:custDataLst>
          </p:nvPr>
        </p:nvSpPr>
        <p:spPr>
          <a:xfrm>
            <a:off x="636113" y="3893404"/>
            <a:ext cx="1957275" cy="755772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1049084" name="矩形: 圆角 37"/>
          <p:cNvSpPr/>
          <p:nvPr>
            <p:custDataLst>
              <p:tags r:id="rId11"/>
            </p:custDataLst>
          </p:nvPr>
        </p:nvSpPr>
        <p:spPr>
          <a:xfrm>
            <a:off x="636113" y="3092613"/>
            <a:ext cx="1957275" cy="755772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86" name="矩形: 圆角 38"/>
          <p:cNvSpPr/>
          <p:nvPr>
            <p:custDataLst>
              <p:tags r:id="rId12"/>
            </p:custDataLst>
          </p:nvPr>
        </p:nvSpPr>
        <p:spPr>
          <a:xfrm>
            <a:off x="636113" y="5494352"/>
            <a:ext cx="1957275" cy="755772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1049088" name="矩形: 圆角 39"/>
          <p:cNvSpPr/>
          <p:nvPr>
            <p:custDataLst>
              <p:tags r:id="rId13"/>
            </p:custDataLst>
          </p:nvPr>
        </p:nvSpPr>
        <p:spPr>
          <a:xfrm>
            <a:off x="636113" y="4694194"/>
            <a:ext cx="1957275" cy="755772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14"/>
            </p:custDataLst>
          </p:nvPr>
        </p:nvSpPr>
        <p:spPr>
          <a:xfrm>
            <a:off x="2810139" y="1497358"/>
            <a:ext cx="8598039" cy="74173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历年真题：包括历年考研真题、答案和解析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92" name="标题"/>
          <p:cNvSpPr txBox="1"/>
          <p:nvPr>
            <p:custDataLst>
              <p:tags r:id="rId15"/>
            </p:custDataLst>
          </p:nvPr>
        </p:nvSpPr>
        <p:spPr>
          <a:xfrm>
            <a:off x="739217" y="1497358"/>
            <a:ext cx="1751776" cy="74173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94" name="正文"/>
          <p:cNvSpPr txBox="1"/>
          <p:nvPr>
            <p:custDataLst>
              <p:tags r:id="rId16"/>
            </p:custDataLst>
          </p:nvPr>
        </p:nvSpPr>
        <p:spPr>
          <a:xfrm>
            <a:off x="2810139" y="2298781"/>
            <a:ext cx="8598039" cy="74173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模拟试题：模拟考研试题，帮助考生熟悉考试题型和难度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96" name="标题"/>
          <p:cNvSpPr txBox="1"/>
          <p:nvPr>
            <p:custDataLst>
              <p:tags r:id="rId17"/>
            </p:custDataLst>
          </p:nvPr>
        </p:nvSpPr>
        <p:spPr>
          <a:xfrm>
            <a:off x="739217" y="2298781"/>
            <a:ext cx="1751776" cy="74173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98" name="正文"/>
          <p:cNvSpPr txBox="1"/>
          <p:nvPr>
            <p:custDataLst>
              <p:tags r:id="rId18"/>
            </p:custDataLst>
          </p:nvPr>
        </p:nvSpPr>
        <p:spPr>
          <a:xfrm>
            <a:off x="2810139" y="3099571"/>
            <a:ext cx="8598039" cy="74173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复习资料：包括教材、讲义、笔记、视频等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00" name="标题"/>
          <p:cNvSpPr txBox="1"/>
          <p:nvPr>
            <p:custDataLst>
              <p:tags r:id="rId19"/>
            </p:custDataLst>
          </p:nvPr>
        </p:nvSpPr>
        <p:spPr>
          <a:xfrm>
            <a:off x="739217" y="3099571"/>
            <a:ext cx="1751776" cy="74173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02" name="正文"/>
          <p:cNvSpPr txBox="1"/>
          <p:nvPr>
            <p:custDataLst>
              <p:tags r:id="rId20"/>
            </p:custDataLst>
          </p:nvPr>
        </p:nvSpPr>
        <p:spPr>
          <a:xfrm>
            <a:off x="2810139" y="3900994"/>
            <a:ext cx="8598039" cy="74173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辅导资料：包括辅导班讲义、辅导班视频等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04" name="标题"/>
          <p:cNvSpPr txBox="1"/>
          <p:nvPr>
            <p:custDataLst>
              <p:tags r:id="rId21"/>
            </p:custDataLst>
          </p:nvPr>
        </p:nvSpPr>
        <p:spPr>
          <a:xfrm>
            <a:off x="739217" y="3900994"/>
            <a:ext cx="1751776" cy="74173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06" name="正文"/>
          <p:cNvSpPr txBox="1"/>
          <p:nvPr>
            <p:custDataLst>
              <p:tags r:id="rId22"/>
            </p:custDataLst>
          </p:nvPr>
        </p:nvSpPr>
        <p:spPr>
          <a:xfrm>
            <a:off x="2810139" y="4701152"/>
            <a:ext cx="8598039" cy="74173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专业资料：包括专业书籍、论文、报告等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08" name="标题"/>
          <p:cNvSpPr txBox="1"/>
          <p:nvPr>
            <p:custDataLst>
              <p:tags r:id="rId23"/>
            </p:custDataLst>
          </p:nvPr>
        </p:nvSpPr>
        <p:spPr>
          <a:xfrm>
            <a:off x="739217" y="4701152"/>
            <a:ext cx="1751776" cy="74173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10" name="正文"/>
          <p:cNvSpPr txBox="1"/>
          <p:nvPr>
            <p:custDataLst>
              <p:tags r:id="rId24"/>
            </p:custDataLst>
          </p:nvPr>
        </p:nvSpPr>
        <p:spPr>
          <a:xfrm>
            <a:off x="2810139" y="5501310"/>
            <a:ext cx="8598039" cy="74173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考研资讯：包括考研政策、招生简章、考试大纲等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12" name="标题"/>
          <p:cNvSpPr txBox="1"/>
          <p:nvPr>
            <p:custDataLst>
              <p:tags r:id="rId25"/>
            </p:custDataLst>
          </p:nvPr>
        </p:nvSpPr>
        <p:spPr>
          <a:xfrm>
            <a:off x="739217" y="5501310"/>
            <a:ext cx="1751776" cy="74173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5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获取考研资料的途径</a:t>
            </a:r>
            <a:endParaRPr lang="zh-CN" altLang="en-US"/>
          </a:p>
        </p:txBody>
      </p:sp>
      <p:sp>
        <p:nvSpPr>
          <p:cNvPr id="1049160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2552807" y="4005893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2" name="矩形 4"/>
          <p:cNvSpPr/>
          <p:nvPr>
            <p:custDataLst>
              <p:tags r:id="rId3"/>
            </p:custDataLst>
          </p:nvPr>
        </p:nvSpPr>
        <p:spPr>
          <a:xfrm>
            <a:off x="2463271" y="4365944"/>
            <a:ext cx="178865" cy="1802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4" name="文本框 5"/>
          <p:cNvSpPr txBox="1"/>
          <p:nvPr>
            <p:custDataLst>
              <p:tags r:id="rId4"/>
            </p:custDataLst>
          </p:nvPr>
        </p:nvSpPr>
        <p:spPr>
          <a:xfrm>
            <a:off x="2761726" y="4322129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书店：购买考研辅导书、真题等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66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6263818" y="4005893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68" name="矩形 57"/>
          <p:cNvSpPr/>
          <p:nvPr>
            <p:custDataLst>
              <p:tags r:id="rId6"/>
            </p:custDataLst>
          </p:nvPr>
        </p:nvSpPr>
        <p:spPr>
          <a:xfrm>
            <a:off x="6174282" y="4365944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文本框 58"/>
          <p:cNvSpPr txBox="1"/>
          <p:nvPr>
            <p:custDataLst>
              <p:tags r:id="rId7"/>
            </p:custDataLst>
          </p:nvPr>
        </p:nvSpPr>
        <p:spPr>
          <a:xfrm>
            <a:off x="6472737" y="4322129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网络资源：百度网盘、知乎等平台分享考研资料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72" name="任意多边形: 形状 64"/>
          <p:cNvSpPr/>
          <p:nvPr>
            <p:custDataLst>
              <p:tags r:id="rId8"/>
            </p:custDataLst>
          </p:nvPr>
        </p:nvSpPr>
        <p:spPr>
          <a:xfrm rot="10800000">
            <a:off x="697302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74" name="矩形 65"/>
          <p:cNvSpPr/>
          <p:nvPr>
            <p:custDataLst>
              <p:tags r:id="rId9"/>
            </p:custDataLst>
          </p:nvPr>
        </p:nvSpPr>
        <p:spPr>
          <a:xfrm>
            <a:off x="608400" y="1862091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6" name="文本框 66"/>
          <p:cNvSpPr txBox="1"/>
          <p:nvPr>
            <p:custDataLst>
              <p:tags r:id="rId10"/>
            </p:custDataLst>
          </p:nvPr>
        </p:nvSpPr>
        <p:spPr>
          <a:xfrm>
            <a:off x="906856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官方网站：各大高校官方网站、研究生招生信息网等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78" name="任意多边形: 形状 68"/>
          <p:cNvSpPr/>
          <p:nvPr>
            <p:custDataLst>
              <p:tags r:id="rId11"/>
            </p:custDataLst>
          </p:nvPr>
        </p:nvSpPr>
        <p:spPr>
          <a:xfrm rot="10800000">
            <a:off x="4408313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矩形 69"/>
          <p:cNvSpPr/>
          <p:nvPr>
            <p:custDataLst>
              <p:tags r:id="rId12"/>
            </p:custDataLst>
          </p:nvPr>
        </p:nvSpPr>
        <p:spPr>
          <a:xfrm>
            <a:off x="4318776" y="1862091"/>
            <a:ext cx="178865" cy="1802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2" name="文本框 70"/>
          <p:cNvSpPr txBox="1"/>
          <p:nvPr>
            <p:custDataLst>
              <p:tags r:id="rId13"/>
            </p:custDataLst>
          </p:nvPr>
        </p:nvSpPr>
        <p:spPr>
          <a:xfrm>
            <a:off x="4617232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社交媒体：微博、微信公众号、QQ群等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84" name="任意多边形: 形状 72"/>
          <p:cNvSpPr/>
          <p:nvPr>
            <p:custDataLst>
              <p:tags r:id="rId14"/>
            </p:custDataLst>
          </p:nvPr>
        </p:nvSpPr>
        <p:spPr>
          <a:xfrm rot="10800000">
            <a:off x="8119324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86" name="文本框 74"/>
          <p:cNvSpPr txBox="1"/>
          <p:nvPr>
            <p:custDataLst>
              <p:tags r:id="rId15"/>
            </p:custDataLst>
          </p:nvPr>
        </p:nvSpPr>
        <p:spPr>
          <a:xfrm>
            <a:off x="8328243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论坛：考研论坛、贴吧等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88" name="矩形 73"/>
          <p:cNvSpPr/>
          <p:nvPr>
            <p:custDataLst>
              <p:tags r:id="rId16"/>
            </p:custDataLst>
          </p:nvPr>
        </p:nvSpPr>
        <p:spPr>
          <a:xfrm>
            <a:off x="8029787" y="1862091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23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104923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如何筛选和整理考研资料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9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筛选考研资料的标准</a:t>
            </a:r>
            <a:endParaRPr lang="zh-CN" altLang="en-US"/>
          </a:p>
        </p:txBody>
      </p:sp>
      <p:sp>
        <p:nvSpPr>
          <p:cNvPr id="1049292" name="圆角矩形 5"/>
          <p:cNvSpPr/>
          <p:nvPr>
            <p:custDataLst>
              <p:tags r:id="rId2"/>
            </p:custDataLst>
          </p:nvPr>
        </p:nvSpPr>
        <p:spPr>
          <a:xfrm>
            <a:off x="631891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圆角矩形 3"/>
          <p:cNvSpPr/>
          <p:nvPr>
            <p:custDataLst>
              <p:tags r:id="rId3"/>
            </p:custDataLst>
          </p:nvPr>
        </p:nvSpPr>
        <p:spPr>
          <a:xfrm>
            <a:off x="608400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6" name="文本框 5"/>
          <p:cNvSpPr txBox="1"/>
          <p:nvPr>
            <p:custDataLst>
              <p:tags r:id="rId4"/>
            </p:custDataLst>
          </p:nvPr>
        </p:nvSpPr>
        <p:spPr>
          <a:xfrm>
            <a:off x="784903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权威性：选择权威机构或专家编写的资料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16"/>
          <p:cNvSpPr/>
          <p:nvPr>
            <p:custDataLst>
              <p:tags r:id="rId5"/>
            </p:custDataLst>
          </p:nvPr>
        </p:nvSpPr>
        <p:spPr>
          <a:xfrm>
            <a:off x="791252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01</a:t>
            </a:r>
            <a:endParaRPr lang="en-US" altLang="zh-CN" sz="3600" b="1">
              <a:latin typeface="+mn-ea"/>
            </a:endParaRPr>
          </a:p>
        </p:txBody>
      </p:sp>
      <p:sp>
        <p:nvSpPr>
          <p:cNvPr id="1049300" name="圆角矩形 12"/>
          <p:cNvSpPr/>
          <p:nvPr>
            <p:custDataLst>
              <p:tags r:id="rId6"/>
            </p:custDataLst>
          </p:nvPr>
        </p:nvSpPr>
        <p:spPr>
          <a:xfrm>
            <a:off x="3431174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2" name="圆角矩形 13"/>
          <p:cNvSpPr/>
          <p:nvPr>
            <p:custDataLst>
              <p:tags r:id="rId7"/>
            </p:custDataLst>
          </p:nvPr>
        </p:nvSpPr>
        <p:spPr>
          <a:xfrm>
            <a:off x="3401968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圆角矩形 15"/>
          <p:cNvSpPr/>
          <p:nvPr>
            <p:custDataLst>
              <p:tags r:id="rId8"/>
            </p:custDataLst>
          </p:nvPr>
        </p:nvSpPr>
        <p:spPr>
          <a:xfrm>
            <a:off x="3634977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306" name="文本框 10"/>
          <p:cNvSpPr txBox="1"/>
          <p:nvPr>
            <p:custDataLst>
              <p:tags r:id="rId9"/>
            </p:custDataLst>
          </p:nvPr>
        </p:nvSpPr>
        <p:spPr>
          <a:xfrm>
            <a:off x="3579741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针对性：选择与考研科目相关的资料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5"/>
          <p:cNvSpPr/>
          <p:nvPr>
            <p:custDataLst>
              <p:tags r:id="rId10"/>
            </p:custDataLst>
          </p:nvPr>
        </p:nvSpPr>
        <p:spPr>
          <a:xfrm>
            <a:off x="6224742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0" name="圆角矩形 3"/>
          <p:cNvSpPr/>
          <p:nvPr>
            <p:custDataLst>
              <p:tags r:id="rId11"/>
            </p:custDataLst>
          </p:nvPr>
        </p:nvSpPr>
        <p:spPr>
          <a:xfrm>
            <a:off x="6201251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2" name="文本框 23"/>
          <p:cNvSpPr txBox="1"/>
          <p:nvPr>
            <p:custDataLst>
              <p:tags r:id="rId12"/>
            </p:custDataLst>
          </p:nvPr>
        </p:nvSpPr>
        <p:spPr>
          <a:xfrm>
            <a:off x="6377754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实用性：选择实用性强、易于理解的资料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16"/>
          <p:cNvSpPr/>
          <p:nvPr>
            <p:custDataLst>
              <p:tags r:id="rId13"/>
            </p:custDataLst>
          </p:nvPr>
        </p:nvSpPr>
        <p:spPr>
          <a:xfrm>
            <a:off x="6384103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316" name="圆角矩形 12"/>
          <p:cNvSpPr/>
          <p:nvPr>
            <p:custDataLst>
              <p:tags r:id="rId14"/>
            </p:custDataLst>
          </p:nvPr>
        </p:nvSpPr>
        <p:spPr>
          <a:xfrm>
            <a:off x="9024025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圆角矩形 13"/>
          <p:cNvSpPr/>
          <p:nvPr>
            <p:custDataLst>
              <p:tags r:id="rId15"/>
            </p:custDataLst>
          </p:nvPr>
        </p:nvSpPr>
        <p:spPr>
          <a:xfrm>
            <a:off x="8994819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圆角矩形 15"/>
          <p:cNvSpPr/>
          <p:nvPr>
            <p:custDataLst>
              <p:tags r:id="rId16"/>
            </p:custDataLst>
          </p:nvPr>
        </p:nvSpPr>
        <p:spPr>
          <a:xfrm>
            <a:off x="9227828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322" name="文本框 32"/>
          <p:cNvSpPr txBox="1"/>
          <p:nvPr>
            <p:custDataLst>
              <p:tags r:id="rId17"/>
            </p:custDataLst>
          </p:nvPr>
        </p:nvSpPr>
        <p:spPr>
          <a:xfrm>
            <a:off x="9172592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时效性：选择最新出版的资料，避免过时信息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整理考研资料的方法</a:t>
            </a:r>
            <a:endParaRPr lang="zh-CN" altLang="en-US"/>
          </a:p>
        </p:txBody>
      </p:sp>
      <p:sp>
        <p:nvSpPr>
          <p:cNvPr id="1049370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2552807" y="4005893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2" name="矩形 4"/>
          <p:cNvSpPr/>
          <p:nvPr>
            <p:custDataLst>
              <p:tags r:id="rId3"/>
            </p:custDataLst>
          </p:nvPr>
        </p:nvSpPr>
        <p:spPr>
          <a:xfrm>
            <a:off x="2463271" y="4365944"/>
            <a:ext cx="178865" cy="1802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文本框 5"/>
          <p:cNvSpPr txBox="1"/>
          <p:nvPr>
            <p:custDataLst>
              <p:tags r:id="rId4"/>
            </p:custDataLst>
          </p:nvPr>
        </p:nvSpPr>
        <p:spPr>
          <a:xfrm>
            <a:off x="2761726" y="4322129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制作笔记：将重要知识点、难点、易错点等整理成笔记，便于复习和记忆。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76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6263818" y="4005893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78" name="矩形 57"/>
          <p:cNvSpPr/>
          <p:nvPr>
            <p:custDataLst>
              <p:tags r:id="rId6"/>
            </p:custDataLst>
          </p:nvPr>
        </p:nvSpPr>
        <p:spPr>
          <a:xfrm>
            <a:off x="6174282" y="4365944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文本框 58"/>
          <p:cNvSpPr txBox="1"/>
          <p:nvPr>
            <p:custDataLst>
              <p:tags r:id="rId7"/>
            </p:custDataLst>
          </p:nvPr>
        </p:nvSpPr>
        <p:spPr>
          <a:xfrm>
            <a:off x="6472737" y="4322129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定期复习：定期对整理的资料进行复习，加深理解和记忆，提高专业素质。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82" name="任意多边形: 形状 64"/>
          <p:cNvSpPr/>
          <p:nvPr>
            <p:custDataLst>
              <p:tags r:id="rId8"/>
            </p:custDataLst>
          </p:nvPr>
        </p:nvSpPr>
        <p:spPr>
          <a:xfrm rot="10800000">
            <a:off x="697302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84" name="矩形 65"/>
          <p:cNvSpPr/>
          <p:nvPr>
            <p:custDataLst>
              <p:tags r:id="rId9"/>
            </p:custDataLst>
          </p:nvPr>
        </p:nvSpPr>
        <p:spPr>
          <a:xfrm>
            <a:off x="608400" y="1862091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文本框 66"/>
          <p:cNvSpPr txBox="1"/>
          <p:nvPr>
            <p:custDataLst>
              <p:tags r:id="rId10"/>
            </p:custDataLst>
          </p:nvPr>
        </p:nvSpPr>
        <p:spPr>
          <a:xfrm>
            <a:off x="906856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明确目标：根据考研科目和考试大纲，确定需要整理的资料类型和范围。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88" name="任意多边形: 形状 68"/>
          <p:cNvSpPr/>
          <p:nvPr>
            <p:custDataLst>
              <p:tags r:id="rId11"/>
            </p:custDataLst>
          </p:nvPr>
        </p:nvSpPr>
        <p:spPr>
          <a:xfrm rot="10800000">
            <a:off x="4408313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矩形 69"/>
          <p:cNvSpPr/>
          <p:nvPr>
            <p:custDataLst>
              <p:tags r:id="rId12"/>
            </p:custDataLst>
          </p:nvPr>
        </p:nvSpPr>
        <p:spPr>
          <a:xfrm>
            <a:off x="4318776" y="1862091"/>
            <a:ext cx="178865" cy="1802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文本框 70"/>
          <p:cNvSpPr txBox="1"/>
          <p:nvPr>
            <p:custDataLst>
              <p:tags r:id="rId13"/>
            </p:custDataLst>
          </p:nvPr>
        </p:nvSpPr>
        <p:spPr>
          <a:xfrm>
            <a:off x="4617232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筛选资料：根据目标，从众多资料中筛选出有价值的资料，剔除无关或过时的资料。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94" name="任意多边形: 形状 72"/>
          <p:cNvSpPr/>
          <p:nvPr>
            <p:custDataLst>
              <p:tags r:id="rId14"/>
            </p:custDataLst>
          </p:nvPr>
        </p:nvSpPr>
        <p:spPr>
          <a:xfrm rot="10800000">
            <a:off x="8119324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96" name="文本框 74"/>
          <p:cNvSpPr txBox="1"/>
          <p:nvPr>
            <p:custDataLst>
              <p:tags r:id="rId15"/>
            </p:custDataLst>
          </p:nvPr>
        </p:nvSpPr>
        <p:spPr>
          <a:xfrm>
            <a:off x="8328243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分类整理：将筛选出的资料按照科目、知识点、题型等进行分类整理，便于查找和使用。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98" name="矩形 73"/>
          <p:cNvSpPr/>
          <p:nvPr>
            <p:custDataLst>
              <p:tags r:id="rId16"/>
            </p:custDataLst>
          </p:nvPr>
        </p:nvSpPr>
        <p:spPr>
          <a:xfrm>
            <a:off x="8029787" y="1862091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44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四 章</a:t>
            </a:r>
            <a:endParaRPr lang="zh-CN" altLang="en-US"/>
          </a:p>
        </p:txBody>
      </p:sp>
      <p:sp>
        <p:nvSpPr>
          <p:cNvPr id="104944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如何高效利用考研资料学习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50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制定学习计划</a:t>
            </a:r>
            <a:endParaRPr lang="zh-CN" altLang="en-US"/>
          </a:p>
        </p:txBody>
      </p:sp>
      <p:sp>
        <p:nvSpPr>
          <p:cNvPr id="1049502" name="Freeform 27"/>
          <p:cNvSpPr/>
          <p:nvPr>
            <p:custDataLst>
              <p:tags r:id="rId2"/>
            </p:custDataLst>
          </p:nvPr>
        </p:nvSpPr>
        <p:spPr bwMode="auto">
          <a:xfrm>
            <a:off x="69095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04" name="矩形: 圆角 32"/>
          <p:cNvSpPr/>
          <p:nvPr>
            <p:custDataLst>
              <p:tags r:id="rId3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06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9095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508" name="正文"/>
          <p:cNvSpPr txBox="1"/>
          <p:nvPr>
            <p:custDataLst>
              <p:tags r:id="rId5"/>
            </p:custDataLst>
          </p:nvPr>
        </p:nvSpPr>
        <p:spPr>
          <a:xfrm>
            <a:off x="952172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明确学习目标：根据考研资料，确定学习重点和难点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10" name="标题"/>
          <p:cNvSpPr txBox="1"/>
          <p:nvPr>
            <p:custDataLst>
              <p:tags r:id="rId6"/>
            </p:custDataLst>
          </p:nvPr>
        </p:nvSpPr>
        <p:spPr>
          <a:xfrm>
            <a:off x="75976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12" name="Freeform 27"/>
          <p:cNvSpPr/>
          <p:nvPr>
            <p:custDataLst>
              <p:tags r:id="rId7"/>
            </p:custDataLst>
          </p:nvPr>
        </p:nvSpPr>
        <p:spPr bwMode="auto">
          <a:xfrm>
            <a:off x="351334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14" name="矩形: 圆角 38"/>
          <p:cNvSpPr/>
          <p:nvPr>
            <p:custDataLst>
              <p:tags r:id="rId8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16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51334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518" name="正文"/>
          <p:cNvSpPr txBox="1"/>
          <p:nvPr>
            <p:custDataLst>
              <p:tags r:id="rId10"/>
            </p:custDataLst>
          </p:nvPr>
        </p:nvSpPr>
        <p:spPr>
          <a:xfrm>
            <a:off x="377456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制定学习计划：根据学习目标，制定合理的学习计划，包括学习时间、学习内容等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20" name="标题"/>
          <p:cNvSpPr txBox="1"/>
          <p:nvPr>
            <p:custDataLst>
              <p:tags r:id="rId11"/>
            </p:custDataLst>
          </p:nvPr>
        </p:nvSpPr>
        <p:spPr>
          <a:xfrm>
            <a:off x="358215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22" name="Freeform 27"/>
          <p:cNvSpPr/>
          <p:nvPr>
            <p:custDataLst>
              <p:tags r:id="rId12"/>
            </p:custDataLst>
          </p:nvPr>
        </p:nvSpPr>
        <p:spPr bwMode="auto">
          <a:xfrm>
            <a:off x="633573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24" name="矩形: 圆角 68"/>
          <p:cNvSpPr/>
          <p:nvPr>
            <p:custDataLst>
              <p:tags r:id="rId13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26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3573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528" name="正文"/>
          <p:cNvSpPr txBox="1"/>
          <p:nvPr>
            <p:custDataLst>
              <p:tags r:id="rId15"/>
            </p:custDataLst>
          </p:nvPr>
        </p:nvSpPr>
        <p:spPr>
          <a:xfrm>
            <a:off x="659695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坚持执行计划：按照学习计划，坚持执行，避免拖延和懈怠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30" name="标题"/>
          <p:cNvSpPr txBox="1"/>
          <p:nvPr>
            <p:custDataLst>
              <p:tags r:id="rId16"/>
            </p:custDataLst>
          </p:nvPr>
        </p:nvSpPr>
        <p:spPr>
          <a:xfrm>
            <a:off x="640454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32" name="Freeform 27"/>
          <p:cNvSpPr/>
          <p:nvPr>
            <p:custDataLst>
              <p:tags r:id="rId17"/>
            </p:custDataLst>
          </p:nvPr>
        </p:nvSpPr>
        <p:spPr bwMode="auto">
          <a:xfrm>
            <a:off x="9158129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34" name="矩形: 圆角 74"/>
          <p:cNvSpPr/>
          <p:nvPr>
            <p:custDataLst>
              <p:tags r:id="rId18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36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158129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538" name="正文"/>
          <p:cNvSpPr txBox="1"/>
          <p:nvPr>
            <p:custDataLst>
              <p:tags r:id="rId20"/>
            </p:custDataLst>
          </p:nvPr>
        </p:nvSpPr>
        <p:spPr>
          <a:xfrm>
            <a:off x="941934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定期检查和调整：定期检查学习进度，根据实际情况调整学习计划，确保学习效果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40" name="标题"/>
          <p:cNvSpPr txBox="1"/>
          <p:nvPr>
            <p:custDataLst>
              <p:tags r:id="rId21"/>
            </p:custDataLst>
          </p:nvPr>
        </p:nvSpPr>
        <p:spPr>
          <a:xfrm>
            <a:off x="9227573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8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做好笔记和总结</a:t>
            </a:r>
            <a:endParaRPr lang="zh-CN" altLang="en-US"/>
          </a:p>
        </p:txBody>
      </p:sp>
      <p:sp>
        <p:nvSpPr>
          <p:cNvPr id="104958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阅读资料时，做好笔记，记录重点和难点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总结学习心得，反思学习过程，找出不足和改进方向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利用思维导图等工具，帮助理解和记忆知识点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定期整理笔记，形成知识体系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https://d.book118.com/945032211110011120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3"/>
  <p:tag name="KSO_WM_UNIT_INDEX" val="1_6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5*l_h_i*1_1_1"/>
  <p:tag name="KSO_WM_UNIT_INDEX" val="1_1_1"/>
  <p:tag name="KSO_WM_UNIT_LAYERLEVEL" val="1_1_1"/>
  <p:tag name="KSO_WM_UNIT_LINE_FORE_SCHEMECOLOR_INDEX" val="5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5*l_h_i*1_2_1"/>
  <p:tag name="KSO_WM_UNIT_INDEX" val="1_2_1"/>
  <p:tag name="KSO_WM_UNIT_LAYERLEVEL" val="1_1_1"/>
  <p:tag name="KSO_WM_UNIT_LINE_FORE_SCHEMECOLOR_INDEX" val="8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5*l_h_i*1_3_1"/>
  <p:tag name="KSO_WM_UNIT_INDEX" val="1_3_1"/>
  <p:tag name="KSO_WM_UNIT_LAYERLEVEL" val="1_1_1"/>
  <p:tag name="KSO_WM_UNIT_LINE_FORE_SCHEMECOLOR_INDEX" val="5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5*l_h_i*1_4_1"/>
  <p:tag name="KSO_WM_UNIT_INDEX" val="1_4_1"/>
  <p:tag name="KSO_WM_UNIT_LAYERLEVEL" val="1_1_1"/>
  <p:tag name="KSO_WM_UNIT_LINE_FORE_SCHEMECOLOR_INDEX" val="8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5*l_h_i*1_5_1"/>
  <p:tag name="KSO_WM_UNIT_INDEX" val="1_5_1"/>
  <p:tag name="KSO_WM_UNIT_LAYERLEVEL" val="1_1_1"/>
  <p:tag name="KSO_WM_UNIT_LINE_FORE_SCHEMECOLOR_INDEX" val="5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5*l_h_i*1_6_1"/>
  <p:tag name="KSO_WM_UNIT_INDEX" val="1_6_1"/>
  <p:tag name="KSO_WM_UNIT_LAYERLEVEL" val="1_1_1"/>
  <p:tag name="KSO_WM_UNIT_LINE_FORE_SCHEMECOLOR_INDEX" val="8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5*l_h_i*1_2_2"/>
  <p:tag name="KSO_WM_UNIT_INDEX" val="1_2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5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5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5*l_h_i*1_3_2"/>
  <p:tag name="KSO_WM_UNIT_INDEX" val="1_3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5*l_h_i*1_6_2"/>
  <p:tag name="KSO_WM_UNIT_INDEX" val="1_6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5*l_h_i*1_5_2"/>
  <p:tag name="KSO_WM_UNIT_INDEX" val="1_5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f*1_1_1"/>
  <p:tag name="KSO_WM_UNIT_INDEX" val="1_1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f*1_2_1"/>
  <p:tag name="KSO_WM_UNIT_INDEX" val="1_2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f*1_3_1"/>
  <p:tag name="KSO_WM_UNIT_INDEX" val="1_3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f*1_4_1"/>
  <p:tag name="KSO_WM_UNIT_INDEX" val="1_4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f*1_5_1"/>
  <p:tag name="KSO_WM_UNIT_INDEX" val="1_5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f*1_6_1"/>
  <p:tag name="KSO_WM_UNIT_INDEX" val="1_6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1"/>
  <p:tag name="KSO_WM_UNIT_INDEX" val="1_4_1"/>
  <p:tag name="KSO_WM_UNIT_LAYERLEVEL" val="1_1_1"/>
  <p:tag name="KSO_WM_UNIT_LINE_FORE_SCHEMECOLOR_INDEX" val="7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2"/>
  <p:tag name="KSO_WM_UNIT_INDEX" val="1_4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1"/>
  <p:tag name="KSO_WM_UNIT_INDEX" val="1_5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2"/>
  <p:tag name="KSO_WM_UNIT_INDEX" val="1_5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1"/>
  <p:tag name="KSO_WM_UNIT_INDEX" val="1_1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2"/>
  <p:tag name="KSO_WM_UNIT_INDEX" val="1_1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1"/>
  <p:tag name="KSO_WM_UNIT_INDEX" val="1_2_1"/>
  <p:tag name="KSO_WM_UNIT_LAYERLEVEL" val="1_1_1"/>
  <p:tag name="KSO_WM_UNIT_LINE_FORE_SCHEMECOLOR_INDEX" val="7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2"/>
  <p:tag name="KSO_WM_UNIT_INDEX" val="1_2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1"/>
  <p:tag name="KSO_WM_UNIT_INDEX" val="1_3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2"/>
  <p:tag name="KSO_WM_UNIT_INDEX" val="1_3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72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1"/>
  <p:tag name="KSO_WM_UNIT_INDEX" val="1_4_1"/>
  <p:tag name="KSO_WM_UNIT_LAYERLEVEL" val="1_1_1"/>
  <p:tag name="KSO_WM_UNIT_LINE_FORE_SCHEMECOLOR_INDEX" val="7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2"/>
  <p:tag name="KSO_WM_UNIT_INDEX" val="1_4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1"/>
  <p:tag name="KSO_WM_UNIT_INDEX" val="1_5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2"/>
  <p:tag name="KSO_WM_UNIT_INDEX" val="1_5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1"/>
  <p:tag name="KSO_WM_UNIT_INDEX" val="1_1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2"/>
  <p:tag name="KSO_WM_UNIT_INDEX" val="1_1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1"/>
  <p:tag name="KSO_WM_UNIT_INDEX" val="1_2_1"/>
  <p:tag name="KSO_WM_UNIT_LAYERLEVEL" val="1_1_1"/>
  <p:tag name="KSO_WM_UNIT_LINE_FORE_SCHEMECOLOR_INDEX" val="7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2"/>
  <p:tag name="KSO_WM_UNIT_INDEX" val="1_2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四 章"/>
  <p:tag name="KSO_WM_UNIT_TYPE" val="e"/>
  <p:tag name="KSO_WM_UNIT_VALUE" val="6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06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4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Calibri Light</vt:lpstr>
      <vt:lpstr>宋体</vt:lpstr>
      <vt:lpstr>Office Theme</vt:lpstr>
      <vt:lpstr>利用考研资料提高专业素质的实用方法</vt:lpstr>
      <vt:lpstr>目录</vt:lpstr>
      <vt:lpstr>单击添加章节标题</vt:lpstr>
      <vt:lpstr>考研资料的类型和获取途径</vt:lpstr>
      <vt:lpstr>考研资料的类型</vt:lpstr>
      <vt:lpstr>获取考研资料的途径</vt:lpstr>
      <vt:lpstr>如何筛选和整理考研资料</vt:lpstr>
      <vt:lpstr>筛选考研资料的标准</vt:lpstr>
      <vt:lpstr>整理考研资料的方法</vt:lpstr>
      <vt:lpstr>如何高效利用考研资料学习</vt:lpstr>
      <vt:lpstr>制定学习计划</vt:lpstr>
      <vt:lpstr>做好笔记和总结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2024-09-22T18:23:46.263</cp:lastPrinted>
  <dcterms:created xsi:type="dcterms:W3CDTF">2024-09-22T10:23:46Z</dcterms:created>
  <dcterms:modified xsi:type="dcterms:W3CDTF">2024-09-22T10:23:48Z</dcterms:modified>
</cp:coreProperties>
</file>