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F371400-7923-4D3F-82AF-EEBF6442C7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29D793-92F1-4C9E-A1A4-2A7B14A05D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6B04E6D-F027-4CEB-97CA-0DA291022D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B19092E-16B6-407D-B9D9-9488327414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4604449-84A8-486A-A631-010D7140022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36C24CB-BBDC-4897-9575-BB003430ACD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AB90E72-C033-47E3-940D-CB94DA3D2A2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E495525-5167-488E-A9BB-FB9939A645D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79C7666-464B-4A5E-94DF-2C4AB9FF69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0E7982-91CC-4CC2-AD8A-3CA042BA63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9A75D36-80ED-4354-AE13-809C9E2F99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4.jpeg" /><Relationship Id="rId6"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450341330140111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9816" y="1127918"/>
            <a:ext cx="9829800" cy="21050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压疮护理案例分析</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压疮基本概念及危险因素</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案例分析：具体压疮事件描述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护理措施与实施方案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效果评价及持续改进策略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01</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压疮护理的重要性</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压疮是长期卧床患者常见的并发症，严重影响患者的生活质量和健康状况。通过专业的压疮护理，可以有效预防压疮的发生，减轻患者痛苦，提高患者生活质量。</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案例分析的目的</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通过对压疮护理案例的分析，可以深入了解压疮发生的原因、护理过程中的问题和挑战，以及有效的护理措施和策略。这有助于医护人员提高压疮护理的专业水平，为患者提供更加优质的护理服务。</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案例选择</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本次分析选择了具有代表性的压疮护理案例，涉及不同年龄段、性别、疾病类型和压疮严重程度的患者。</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分析内容</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275">
                <a:solidFill>
                  <a:srgbClr val="FFFDFD">
                    <a:alpha val="100000"/>
                  </a:srgbClr>
                </a:solidFill>
                <a:latin typeface="Microsoft Yahei"/>
                <a:ea typeface="Microsoft Yahei"/>
                <a:cs typeface="Microsoft Yahei"/>
              </a:rPr>
              <a:t>汇报将围绕压疮发生的原因、评估、护理措施及效果评价等方面进行详细分析，同时探讨护理过程中的问题和挑战，提出改进建议。</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汇报目的</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通过案例分析，分享压疮护理的经验和教训，促进医护人员之间的交流和学习，提高整体压疮护理水平。</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02</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压疮基本概念及危险因素</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5273" r="3527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压疮是由于长时间的压力或压力联合剪切力导致皮肤或皮下组织局部损伤，常发生在骨隆突处。</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压疮定义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根据压疮的严重程度和发展过程，可分为Ⅰ度（红斑期）、Ⅱ度（水疱期）、Ⅲ度（溃疡期）和Ⅳ度（坏死期）。</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压疮分类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压疮定义与分类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疾病因素</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神经系统疾病、糖尿病等会影响皮肤感觉和血液循环，增加压疮风险。</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年龄因素</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老年人皮肤松弛、干燥、缺乏弹性，更易受压损伤。</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营养状况</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营养不良、贫血、低蛋白血症等会导致皮肤抵抗力下降，易发压疮。</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力学因素</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包括垂直压力、摩擦力、剪切力等，是压疮形成的主要因素。</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皮肤因素</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皮肤潮湿、过度干燥、受到化学刺激等都会增加压疮风险。</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危险因素识别</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30845" y="252838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20017" y="5027098"/>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36105" y="5027098"/>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36988" y="293181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66977" y="290681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75518" y="443644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70342" y="532092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23592" y="447077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32415" y="2756572"/>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老年患者</a:t>
            </a:r>
          </a:p>
        </p:txBody>
      </p:sp>
      <p:sp>
        <p:nvSpPr>
          <p:cNvPr id="11" name="TextBox 11"/>
          <p:cNvSpPr txBox="1"/>
          <p:nvPr/>
        </p:nvSpPr>
        <p:spPr>
          <a:xfrm>
            <a:off x="813241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老年人皮肤及皮下组织变薄，弹性降低，更易受到压力损伤。</a:t>
            </a:r>
          </a:p>
        </p:txBody>
      </p:sp>
      <p:sp>
        <p:nvSpPr>
          <p:cNvPr id="12" name="TextBox 12"/>
          <p:cNvSpPr txBox="1"/>
          <p:nvPr/>
        </p:nvSpPr>
        <p:spPr>
          <a:xfrm>
            <a:off x="4541030" y="1027328"/>
            <a:ext cx="41243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卧床患者</a:t>
            </a:r>
          </a:p>
        </p:txBody>
      </p:sp>
      <p:sp>
        <p:nvSpPr>
          <p:cNvPr id="13" name="TextBox 13"/>
          <p:cNvSpPr txBox="1"/>
          <p:nvPr/>
        </p:nvSpPr>
        <p:spPr>
          <a:xfrm>
            <a:off x="4541030" y="1453445"/>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长期卧床导致身体局部长时间受压，血液循环不畅，易发压疮。</a:t>
            </a:r>
          </a:p>
        </p:txBody>
      </p:sp>
      <p:sp>
        <p:nvSpPr>
          <p:cNvPr id="14" name="Freeform 14"/>
          <p:cNvSpPr/>
          <p:nvPr/>
        </p:nvSpPr>
        <p:spPr>
          <a:xfrm>
            <a:off x="5793785" y="279132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958501" y="3293513"/>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250975" y="358598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101166" y="3337992"/>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403006" y="359535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922225" y="5355934"/>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598325" y="5290510"/>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7824133"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肥胖患者</a:t>
            </a:r>
          </a:p>
        </p:txBody>
      </p:sp>
      <p:sp>
        <p:nvSpPr>
          <p:cNvPr id="22" name="TextBox 22"/>
          <p:cNvSpPr txBox="1"/>
          <p:nvPr/>
        </p:nvSpPr>
        <p:spPr>
          <a:xfrm>
            <a:off x="7824133"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肥胖患者皮下脂肪厚，皮肤松弛，易在骨隆突处形成压疮。</a:t>
            </a:r>
          </a:p>
        </p:txBody>
      </p:sp>
      <p:sp>
        <p:nvSpPr>
          <p:cNvPr id="23" name="TextBox 23"/>
          <p:cNvSpPr txBox="1"/>
          <p:nvPr/>
        </p:nvSpPr>
        <p:spPr>
          <a:xfrm>
            <a:off x="689125" y="2785147"/>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神经系统疾病患者</a:t>
            </a:r>
          </a:p>
        </p:txBody>
      </p:sp>
      <p:sp>
        <p:nvSpPr>
          <p:cNvPr id="24" name="TextBox 24"/>
          <p:cNvSpPr txBox="1"/>
          <p:nvPr/>
        </p:nvSpPr>
        <p:spPr>
          <a:xfrm>
            <a:off x="68912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神经系统疾病会影响患者的感觉和运动功能，使得患者无法及时调整姿势或减轻局部压力，从而增加压疮风险。</a:t>
            </a:r>
          </a:p>
        </p:txBody>
      </p:sp>
      <p:sp>
        <p:nvSpPr>
          <p:cNvPr id="25" name="TextBox 25"/>
          <p:cNvSpPr txBox="1"/>
          <p:nvPr/>
        </p:nvSpPr>
        <p:spPr>
          <a:xfrm>
            <a:off x="1054890"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营养不良患者</a:t>
            </a:r>
          </a:p>
        </p:txBody>
      </p:sp>
      <p:sp>
        <p:nvSpPr>
          <p:cNvPr id="26" name="TextBox 26"/>
          <p:cNvSpPr txBox="1"/>
          <p:nvPr/>
        </p:nvSpPr>
        <p:spPr>
          <a:xfrm>
            <a:off x="1054890"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营养不良导致皮肤抵抗力下降，易受到压力损伤。</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易感人群特征</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03</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案例分析：具体压疮事件描述</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413" r="12413"/>
          <a:stretch>
            <a:fillRect/>
          </a:stretch>
        </p:blipFill>
        <p:spPr>
          <a:xfrm>
            <a:off x="882858" y="1563009"/>
            <a:ext cx="2465519" cy="2459823"/>
          </a:xfrm>
          <a:prstGeom prst="rect">
            <a:avLst/>
          </a:prstGeom>
        </p:spPr>
      </p:pic>
      <p:pic>
        <p:nvPicPr>
          <p:cNvPr id="3" name="Picture 3"/>
          <p:cNvPicPr>
            <a:picLocks noChangeAspect="1"/>
          </p:cNvPicPr>
          <p:nvPr/>
        </p:nvPicPr>
        <p:blipFill>
          <a:blip r:embed="rId3"/>
          <a:srcRect l="12413" r="12413"/>
          <a:stretch>
            <a:fillRect/>
          </a:stretch>
        </p:blipFill>
        <p:spPr>
          <a:xfrm>
            <a:off x="3561054" y="1563009"/>
            <a:ext cx="2465519" cy="2459823"/>
          </a:xfrm>
          <a:prstGeom prst="rect">
            <a:avLst/>
          </a:prstGeom>
        </p:spPr>
      </p:pic>
      <p:pic>
        <p:nvPicPr>
          <p:cNvPr id="4" name="Picture 4"/>
          <p:cNvPicPr>
            <a:picLocks noChangeAspect="1"/>
          </p:cNvPicPr>
          <p:nvPr/>
        </p:nvPicPr>
        <p:blipFill>
          <a:blip r:embed="rId4"/>
          <a:srcRect t="116" b="116"/>
          <a:stretch>
            <a:fillRect/>
          </a:stretch>
        </p:blipFill>
        <p:spPr>
          <a:xfrm>
            <a:off x="6239251" y="1563009"/>
            <a:ext cx="2465519" cy="2459823"/>
          </a:xfrm>
          <a:prstGeom prst="rect">
            <a:avLst/>
          </a:prstGeom>
        </p:spPr>
      </p:pic>
      <p:pic>
        <p:nvPicPr>
          <p:cNvPr id="5" name="Picture 5"/>
          <p:cNvPicPr>
            <a:picLocks noChangeAspect="1"/>
          </p:cNvPicPr>
          <p:nvPr/>
        </p:nvPicPr>
        <p:blipFill>
          <a:blip r:embed="rId5"/>
          <a:srcRect t="116" b="116"/>
          <a:stretch>
            <a:fillRect/>
          </a:stretch>
        </p:blipFill>
        <p:spPr>
          <a:xfrm>
            <a:off x="8917448" y="1563009"/>
            <a:ext cx="2465519" cy="2459823"/>
          </a:xfrm>
          <a:prstGeom prst="rect">
            <a:avLst/>
          </a:prstGeom>
        </p:spPr>
      </p:pic>
      <p:sp>
        <p:nvSpPr>
          <p:cNvPr id="6" name="AutoShape 6"/>
          <p:cNvSpPr/>
          <p:nvPr/>
        </p:nvSpPr>
        <p:spPr>
          <a:xfrm>
            <a:off x="1401243" y="3336168"/>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079439" y="3336168"/>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466032" y="3336168"/>
            <a:ext cx="1368351" cy="146042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757636" y="3336168"/>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7981" y="5054414"/>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姓名：李先生</a:t>
            </a:r>
            <a:endParaRPr lang="en-US" sz="1100"/>
          </a:p>
        </p:txBody>
      </p:sp>
      <p:sp>
        <p:nvSpPr>
          <p:cNvPr id="11" name="AutoShape 11"/>
          <p:cNvSpPr/>
          <p:nvPr/>
        </p:nvSpPr>
        <p:spPr>
          <a:xfrm>
            <a:off x="3586178" y="5054414"/>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年龄：65岁</a:t>
            </a:r>
            <a:endParaRPr lang="en-US" sz="1100"/>
          </a:p>
        </p:txBody>
      </p:sp>
      <p:sp>
        <p:nvSpPr>
          <p:cNvPr id="12" name="AutoShape 12"/>
          <p:cNvSpPr/>
          <p:nvPr/>
        </p:nvSpPr>
        <p:spPr>
          <a:xfrm>
            <a:off x="6264374" y="5054414"/>
            <a:ext cx="2415273" cy="999925"/>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性别：男</a:t>
            </a:r>
            <a:endParaRPr lang="en-US" sz="1100"/>
          </a:p>
        </p:txBody>
      </p:sp>
      <p:sp>
        <p:nvSpPr>
          <p:cNvPr id="13" name="AutoShape 13"/>
          <p:cNvSpPr/>
          <p:nvPr/>
        </p:nvSpPr>
        <p:spPr>
          <a:xfrm>
            <a:off x="8942570" y="5054414"/>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病史：糖尿病、高血压</a:t>
            </a:r>
            <a:endParaRPr lang="en-US" sz="1100"/>
          </a:p>
        </p:txBody>
      </p:sp>
      <p:sp>
        <p:nvSpPr>
          <p:cNvPr id="14" name="TextBox 14"/>
          <p:cNvSpPr txBox="1"/>
          <p:nvPr/>
        </p:nvSpPr>
        <p:spPr>
          <a:xfrm>
            <a:off x="1431442" y="3725383"/>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15" name="TextBox 15"/>
          <p:cNvSpPr txBox="1"/>
          <p:nvPr/>
        </p:nvSpPr>
        <p:spPr>
          <a:xfrm>
            <a:off x="4111824"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16" name="TextBox 16"/>
          <p:cNvSpPr txBox="1"/>
          <p:nvPr/>
        </p:nvSpPr>
        <p:spPr>
          <a:xfrm>
            <a:off x="6790020"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17" name="TextBox 17"/>
          <p:cNvSpPr txBox="1"/>
          <p:nvPr/>
        </p:nvSpPr>
        <p:spPr>
          <a:xfrm>
            <a:off x="9468217"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患者基本信息</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发生时间：入院后第7天</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发生部位：骶尾部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压疮发生时间与部位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https://d.book118.com/945034133014011130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2024-09-29T14:57:10.203</cp:lastPrinted>
  <dcterms:created xsi:type="dcterms:W3CDTF">2024-09-29T06:57:10Z</dcterms:created>
  <dcterms:modified xsi:type="dcterms:W3CDTF">2024-09-29T06:57:12Z</dcterms:modified>
</cp:coreProperties>
</file>