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E1316C76-5D88-4D34-ACA5-93CFCE5F6E6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9F9A11A-A5E5-4BD3-8C33-22A1CD6072E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0E114758-64D9-4E0A-BBD7-CAEFCEF74E6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800BDA35-907E-4E02-942B-6D6FF6CD54B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0E981AC7-F4A8-43C9-A6EB-79CDE7AAEADB}"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39A3750D-988A-44AE-8903-C2A8E67EF019}"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21C98833-6AED-47C8-827E-F9F81AF6B0DF}"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C879960-1C0D-4E3D-AAC1-E57601AE98C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BB53386-90EA-45C4-8986-8683EAC41E7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B404C79-1954-49C6-B758-7FC2859DC27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8AFDAAF-5FEE-4606-AE7E-76F74251ACA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1/2/2024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1/2/2024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1/2/2024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1/2/2024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4514202220101103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5715000" y="1066800"/>
            <a:ext cx="6025042" cy="209207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err="1">
                <a:solidFill>
                  <a:schemeClr val="accent1">
                    <a:alpha val="100000"/>
                  </a:schemeClr>
                </a:solidFill>
                <a:latin typeface="Microsoft Yahei"/>
                <a:ea typeface="Microsoft Yahei"/>
                <a:cs typeface="Microsoft Yahei"/>
              </a:rPr>
              <a:t>电踏车电气系统行业发展趋势预测与发展战略研究报告</a:t>
            </a:r>
            <a:endParaRPr lang="en-US" sz="5175" b="1">
              <a:solidFill>
                <a:schemeClr val="accent1">
                  <a:alpha val="100000"/>
                </a:schemeClr>
              </a:solidFill>
              <a:latin typeface="Microsoft Yahei"/>
              <a:ea typeface="Microsoft Yahei"/>
              <a:cs typeface="Microsoft Yahei"/>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AutoShape 2"/>
          <p:cNvSpPr/>
          <p:nvPr/>
        </p:nvSpPr>
        <p:spPr>
          <a:xfrm>
            <a:off x="297491" y="810388"/>
            <a:ext cx="5298183" cy="5298183"/>
          </a:xfrm>
          <a:prstGeom prst="ellipse">
            <a:avLst/>
          </a:prstGeom>
          <a:solidFill>
            <a:schemeClr val="accent1">
              <a:alpha val="1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938400" y="1451298"/>
            <a:ext cx="4016365" cy="401636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31235" y="2407957"/>
            <a:ext cx="3626990" cy="252374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7650" b="1">
                <a:solidFill>
                  <a:srgbClr val="FFFFFF">
                    <a:alpha val="100000"/>
                  </a:srgbClr>
                </a:solidFill>
                <a:latin typeface="Microsoft Yahei"/>
                <a:ea typeface="Microsoft Yahei"/>
                <a:cs typeface="Microsoft Yahei"/>
              </a:rPr>
              <a:t>目录</a:t>
            </a:r>
          </a:p>
        </p:txBody>
      </p:sp>
      <p:sp>
        <p:nvSpPr>
          <p:cNvPr id="5" name="TextBox 5"/>
          <p:cNvSpPr txBox="1"/>
          <p:nvPr/>
        </p:nvSpPr>
        <p:spPr>
          <a:xfrm>
            <a:off x="1401923" y="2066581"/>
            <a:ext cx="3089320" cy="104165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700">
                <a:solidFill>
                  <a:srgbClr val="FFFFFF">
                    <a:alpha val="100000"/>
                  </a:srgbClr>
                </a:solidFill>
                <a:latin typeface="Microsoft Yahei"/>
                <a:ea typeface="Microsoft Yahei"/>
                <a:cs typeface="Microsoft Yahei"/>
              </a:rPr>
              <a:t>contents</a:t>
            </a:r>
          </a:p>
        </p:txBody>
      </p:sp>
      <p:sp>
        <p:nvSpPr>
          <p:cNvPr id="6" name="TextBox 6"/>
          <p:cNvSpPr txBox="1"/>
          <p:nvPr/>
        </p:nvSpPr>
        <p:spPr>
          <a:xfrm>
            <a:off x="5922569" y="1019175"/>
            <a:ext cx="5810250" cy="481965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电踏车电气系统行业概述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电踏车电气系统行业市场分析</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电踏车电气系统技术发展分析</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电踏车电气系统行业发展策略与建议</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电踏车电气系统行业投资机会与风险</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电踏车电气系统行业案例研究</a:t>
            </a:r>
          </a:p>
        </p:txBody>
      </p:sp>
      <p:sp>
        <p:nvSpPr>
          <p:cNvPr id="7" name="AutoShape 7"/>
          <p:cNvSpPr/>
          <p:nvPr/>
        </p:nvSpPr>
        <p:spPr>
          <a:xfrm>
            <a:off x="11307391"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1736478"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1346376" y="332232"/>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1307391"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1736478"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1346376" y="508550"/>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1307391"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1736478"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46376" y="684869"/>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alpha val="100000"/>
                  </a:schemeClr>
                </a:solidFill>
                <a:latin typeface="Microsoft Yahei"/>
                <a:ea typeface="Microsoft Yahei"/>
                <a:cs typeface="Microsoft Yahei"/>
              </a:rPr>
              <a:t>电踏车电气系统行业概述</a:t>
            </a:r>
          </a:p>
        </p:txBody>
      </p:sp>
      <p:sp>
        <p:nvSpPr>
          <p:cNvPr id="3" name="AutoShape 3"/>
          <p:cNvSpPr/>
          <p:nvPr/>
        </p:nvSpPr>
        <p:spPr>
          <a:xfrm>
            <a:off x="530711" y="774551"/>
            <a:ext cx="493417" cy="493417"/>
          </a:xfrm>
          <a:prstGeom prst="ellipse">
            <a:avLst/>
          </a:prstGeom>
          <a:gradFill>
            <a:gsLst>
              <a:gs pos="0">
                <a:schemeClr val="accent1">
                  <a:alpha val="20000"/>
                  <a:lumMod val="20000"/>
                  <a:lumOff val="80000"/>
                </a:schemeClr>
              </a:gs>
              <a:gs pos="100000">
                <a:schemeClr val="accent2">
                  <a:alpha val="20000"/>
                  <a:lumMod val="20000"/>
                  <a:lumOff val="8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0591670" y="5593080"/>
            <a:ext cx="689835" cy="689835"/>
          </a:xfrm>
          <a:prstGeom prst="ellipse">
            <a:avLst/>
          </a:prstGeom>
          <a:gradFill>
            <a:gsLst>
              <a:gs pos="0">
                <a:schemeClr val="accent1">
                  <a:alpha val="20000"/>
                  <a:lumMod val="20000"/>
                  <a:lumOff val="80000"/>
                </a:schemeClr>
              </a:gs>
              <a:gs pos="100000">
                <a:schemeClr val="accent2">
                  <a:alpha val="20000"/>
                  <a:lumMod val="20000"/>
                  <a:lumOff val="8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57538" y="1814132"/>
            <a:ext cx="2276924" cy="3364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ts val="450"/>
              </a:spcBef>
            </a:pPr>
            <a:r>
              <a:rPr lang="en-US" sz="1500" b="1">
                <a:solidFill>
                  <a:schemeClr val="accent1">
                    <a:lumMod val="60000"/>
                    <a:lumOff val="40000"/>
                    <a:alpha val="100000"/>
                  </a:schemeClr>
                </a:solidFill>
                <a:latin typeface="Microsoft Yahei"/>
                <a:ea typeface="Microsoft Yahei"/>
                <a:cs typeface="Microsoft Yahei"/>
              </a:rPr>
              <a:t>CATALOGUE</a:t>
            </a:r>
          </a:p>
        </p:txBody>
      </p:sp>
      <p:sp>
        <p:nvSpPr>
          <p:cNvPr id="6" name="TextBox 6"/>
          <p:cNvSpPr txBox="1"/>
          <p:nvPr/>
        </p:nvSpPr>
        <p:spPr>
          <a:xfrm>
            <a:off x="2710445" y="331660"/>
            <a:ext cx="6771110" cy="148247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pPr>
            <a:r>
              <a:rPr lang="en-US" sz="7650" b="1">
                <a:solidFill>
                  <a:srgbClr val="FFFFFF">
                    <a:alpha val="100000"/>
                  </a:srgbClr>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pic>
        <p:nvPicPr>
          <p:cNvPr id="2" name="Picture 2"/>
          <p:cNvPicPr>
            <a:picLocks noChangeAspect="1"/>
          </p:cNvPicPr>
          <p:nvPr/>
        </p:nvPicPr>
        <p:blipFill>
          <a:blip r:embed="rId2"/>
          <a:srcRect l="151" r="151"/>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电踏车电气系统是指为电动自行车提供动力的电气系统，包括电机、控制器、电池等核心组件。</a:t>
            </a:r>
            <a:endParaRPr lang="en-US" sz="1100"/>
          </a:p>
        </p:txBody>
      </p:sp>
      <p:sp>
        <p:nvSpPr>
          <p:cNvPr id="5" name="AutoShape 5"/>
          <p:cNvSpPr/>
          <p:nvPr/>
        </p:nvSpPr>
        <p:spPr>
          <a:xfrm>
            <a:off x="601724" y="431596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根据技术特点和应用领域，电踏车电气系统可分为交流电机系统、直流电机系统和混合动力系统等。</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定义与分类</a:t>
              </a:r>
            </a:p>
          </p:txBody>
        </p:sp>
      </p:grpSp>
      <p:sp>
        <p:nvSpPr>
          <p:cNvPr id="28" name="AutoShape 28"/>
          <p:cNvSpPr/>
          <p:nvPr/>
        </p:nvSpPr>
        <p:spPr>
          <a:xfrm>
            <a:off x="601724" y="3976765"/>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分类</a:t>
            </a:r>
            <a:endParaRPr lang="en-US" sz="1100"/>
          </a:p>
        </p:txBody>
      </p:sp>
      <p:sp>
        <p:nvSpPr>
          <p:cNvPr id="29" name="AutoShape 29"/>
          <p:cNvSpPr/>
          <p:nvPr/>
        </p:nvSpPr>
        <p:spPr>
          <a:xfrm>
            <a:off x="563624" y="1405309"/>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定义</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行业规模与增长</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市场规模</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随着环保意识的提高和城市交通拥堵问题的加剧，电踏车电气系统行业规模不断扩大，全球市场规模预计在未来几年将保持稳定增长。</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增长动力</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环保政策推动、技术进步、消费者对便捷出行的需求等因素共同推动电踏车电气系统行业的增长。</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AutoShape 2"/>
          <p:cNvSpPr/>
          <p:nvPr/>
        </p:nvSpPr>
        <p:spPr>
          <a:xfrm>
            <a:off x="731631"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05998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662092"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196862" y="1742733"/>
            <a:ext cx="3798277" cy="3798277"/>
          </a:xfrm>
          <a:prstGeom prst="ellipse">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170411"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alpha val="100000"/>
                  </a:srgbClr>
                </a:solidFill>
                <a:latin typeface="Microsoft Yahei"/>
                <a:ea typeface="Microsoft Yahei"/>
                <a:cs typeface="Microsoft Yahei"/>
              </a:rPr>
              <a:t>产业链上游</a:t>
            </a:r>
          </a:p>
        </p:txBody>
      </p:sp>
      <p:sp>
        <p:nvSpPr>
          <p:cNvPr id="7" name="TextBox 7"/>
          <p:cNvSpPr txBox="1"/>
          <p:nvPr/>
        </p:nvSpPr>
        <p:spPr>
          <a:xfrm>
            <a:off x="1170411"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alpha val="100000"/>
                  </a:srgbClr>
                </a:solidFill>
                <a:latin typeface="Microsoft Yahei"/>
                <a:ea typeface="Microsoft Yahei"/>
                <a:cs typeface="Microsoft Yahei"/>
              </a:rPr>
              <a:t>主要包括原材料供应商和零部件制造商，如电池、电机、控制器等。</a:t>
            </a:r>
          </a:p>
        </p:txBody>
      </p:sp>
      <p:sp>
        <p:nvSpPr>
          <p:cNvPr id="8" name="TextBox 8"/>
          <p:cNvSpPr txBox="1"/>
          <p:nvPr/>
        </p:nvSpPr>
        <p:spPr>
          <a:xfrm>
            <a:off x="4707422" y="2510291"/>
            <a:ext cx="2800350" cy="1076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chemeClr val="accent1">
                    <a:lumMod val="50000"/>
                    <a:alpha val="100000"/>
                  </a:schemeClr>
                </a:solidFill>
                <a:latin typeface="Microsoft Yahei"/>
                <a:ea typeface="Microsoft Yahei"/>
                <a:cs typeface="Microsoft Yahei"/>
              </a:rPr>
              <a:t>产业链中游</a:t>
            </a:r>
          </a:p>
        </p:txBody>
      </p:sp>
      <p:sp>
        <p:nvSpPr>
          <p:cNvPr id="9" name="TextBox 9"/>
          <p:cNvSpPr txBox="1"/>
          <p:nvPr/>
        </p:nvSpPr>
        <p:spPr>
          <a:xfrm>
            <a:off x="4707422" y="3541108"/>
            <a:ext cx="2924175" cy="12477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chemeClr val="accent1">
                    <a:lumMod val="50000"/>
                    <a:alpha val="100000"/>
                  </a:schemeClr>
                </a:solidFill>
                <a:latin typeface="Microsoft Yahei"/>
                <a:ea typeface="Microsoft Yahei"/>
                <a:cs typeface="Microsoft Yahei"/>
              </a:rPr>
              <a:t>电踏车电气系统集成商，负责将各种零部件组合成完整的电气系统。</a:t>
            </a:r>
          </a:p>
        </p:txBody>
      </p:sp>
      <p:sp>
        <p:nvSpPr>
          <p:cNvPr id="10" name="TextBox 10"/>
          <p:cNvSpPr txBox="1"/>
          <p:nvPr/>
        </p:nvSpPr>
        <p:spPr>
          <a:xfrm>
            <a:off x="8226846"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alpha val="100000"/>
                  </a:srgbClr>
                </a:solidFill>
                <a:latin typeface="Microsoft Yahei"/>
                <a:ea typeface="Microsoft Yahei"/>
                <a:cs typeface="Microsoft Yahei"/>
              </a:rPr>
              <a:t>产业链下游</a:t>
            </a:r>
          </a:p>
        </p:txBody>
      </p:sp>
      <p:sp>
        <p:nvSpPr>
          <p:cNvPr id="11" name="TextBox 11"/>
          <p:cNvSpPr txBox="1"/>
          <p:nvPr/>
        </p:nvSpPr>
        <p:spPr>
          <a:xfrm>
            <a:off x="8226846"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alpha val="100000"/>
                  </a:srgbClr>
                </a:solidFill>
                <a:latin typeface="Microsoft Yahei"/>
                <a:ea typeface="Microsoft Yahei"/>
                <a:cs typeface="Microsoft Yahei"/>
              </a:rPr>
              <a:t>电动自行车制造商，他们将电踏车电气系统安装到自行车上，生产出最终的电动自行车产品。</a:t>
            </a:r>
          </a:p>
        </p:txBody>
      </p:sp>
      <p:sp>
        <p:nvSpPr>
          <p:cNvPr id="12" name="AutoShape 12"/>
          <p:cNvSpPr/>
          <p:nvPr/>
        </p:nvSpPr>
        <p:spPr>
          <a:xfrm>
            <a:off x="312666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a:off x="1209343" y="6393165"/>
            <a:ext cx="10991852" cy="0"/>
          </a:xfrm>
          <a:prstGeom prst="line">
            <a:avLst/>
          </a:prstGeom>
          <a:ln w="14288">
            <a:solidFill>
              <a:schemeClr val="accent2"/>
            </a:solidFill>
            <a:prstDash val="dash"/>
          </a:ln>
        </p:spPr>
        <p:style>
          <a:lnRef idx="0">
            <a:schemeClr val="accent2"/>
          </a:lnRef>
          <a:fillRef idx="1">
            <a:schemeClr val="accent2"/>
          </a:fillRef>
          <a:effectRef idx="0">
            <a:schemeClr val="accent2"/>
          </a:effectRef>
          <a:fontRef idx="minor">
            <a:schemeClr val="lt1"/>
          </a:fontRef>
        </p:style>
      </p:cxnSp>
      <p:grpSp>
        <p:nvGrpSpPr>
          <p:cNvPr id="17" name="Group 17"/>
          <p:cNvGrpSpPr/>
          <p:nvPr/>
        </p:nvGrpSpPr>
        <p:grpSpPr>
          <a:xfrm>
            <a:off x="454963" y="93878"/>
            <a:ext cx="10641129" cy="914400"/>
            <a:chOff x="454963" y="93878"/>
            <a:chExt cx="10641129" cy="914400"/>
          </a:xfrm>
        </p:grpSpPr>
        <p:sp>
          <p:nvSpPr>
            <p:cNvPr id="18" name="AutoShape 1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TextBox 3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产业链结构</a:t>
              </a:r>
            </a:p>
          </p:txBody>
        </p:sp>
      </p:grpSp>
      <p:sp>
        <p:nvSpPr>
          <p:cNvPr id="39" name="AutoShape 39"/>
          <p:cNvSpPr/>
          <p:nvPr/>
        </p:nvSpPr>
        <p:spPr>
          <a:xfrm>
            <a:off x="680115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6783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10237651"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10304326"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207807"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03</a:t>
            </a:r>
          </a:p>
        </p:txBody>
      </p:sp>
      <p:sp>
        <p:nvSpPr>
          <p:cNvPr id="44" name="TextBox 44"/>
          <p:cNvSpPr txBox="1"/>
          <p:nvPr/>
        </p:nvSpPr>
        <p:spPr>
          <a:xfrm>
            <a:off x="6761790"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02</a:t>
            </a:r>
          </a:p>
        </p:txBody>
      </p:sp>
      <p:sp>
        <p:nvSpPr>
          <p:cNvPr id="45" name="TextBox 45"/>
          <p:cNvSpPr txBox="1"/>
          <p:nvPr/>
        </p:nvSpPr>
        <p:spPr>
          <a:xfrm>
            <a:off x="3030145"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01</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alpha val="100000"/>
                  </a:schemeClr>
                </a:solidFill>
                <a:latin typeface="Microsoft Yahei"/>
                <a:ea typeface="Microsoft Yahei"/>
                <a:cs typeface="Microsoft Yahei"/>
              </a:rPr>
              <a:t>电踏车电气系统行业市场分析</a:t>
            </a:r>
          </a:p>
        </p:txBody>
      </p:sp>
      <p:sp>
        <p:nvSpPr>
          <p:cNvPr id="3" name="AutoShape 3"/>
          <p:cNvSpPr/>
          <p:nvPr/>
        </p:nvSpPr>
        <p:spPr>
          <a:xfrm>
            <a:off x="530711" y="774551"/>
            <a:ext cx="493417" cy="493417"/>
          </a:xfrm>
          <a:prstGeom prst="ellipse">
            <a:avLst/>
          </a:prstGeom>
          <a:gradFill>
            <a:gsLst>
              <a:gs pos="0">
                <a:schemeClr val="accent1">
                  <a:alpha val="20000"/>
                  <a:lumMod val="20000"/>
                  <a:lumOff val="80000"/>
                </a:schemeClr>
              </a:gs>
              <a:gs pos="100000">
                <a:schemeClr val="accent2">
                  <a:alpha val="20000"/>
                  <a:lumMod val="20000"/>
                  <a:lumOff val="8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0591670" y="5593080"/>
            <a:ext cx="689835" cy="689835"/>
          </a:xfrm>
          <a:prstGeom prst="ellipse">
            <a:avLst/>
          </a:prstGeom>
          <a:gradFill>
            <a:gsLst>
              <a:gs pos="0">
                <a:schemeClr val="accent1">
                  <a:alpha val="20000"/>
                  <a:lumMod val="20000"/>
                  <a:lumOff val="80000"/>
                </a:schemeClr>
              </a:gs>
              <a:gs pos="100000">
                <a:schemeClr val="accent2">
                  <a:alpha val="20000"/>
                  <a:lumMod val="20000"/>
                  <a:lumOff val="8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57538" y="1814132"/>
            <a:ext cx="2276924" cy="3364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ts val="450"/>
              </a:spcBef>
            </a:pPr>
            <a:r>
              <a:rPr lang="en-US" sz="1500" b="1">
                <a:solidFill>
                  <a:schemeClr val="accent1">
                    <a:lumMod val="60000"/>
                    <a:lumOff val="40000"/>
                    <a:alpha val="100000"/>
                  </a:schemeClr>
                </a:solidFill>
                <a:latin typeface="Microsoft Yahei"/>
                <a:ea typeface="Microsoft Yahei"/>
                <a:cs typeface="Microsoft Yahei"/>
              </a:rPr>
              <a:t>CATALOGUE</a:t>
            </a:r>
          </a:p>
        </p:txBody>
      </p:sp>
      <p:sp>
        <p:nvSpPr>
          <p:cNvPr id="6" name="TextBox 6"/>
          <p:cNvSpPr txBox="1"/>
          <p:nvPr/>
        </p:nvSpPr>
        <p:spPr>
          <a:xfrm>
            <a:off x="2710445" y="331660"/>
            <a:ext cx="6771110" cy="148247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pPr>
            <a:r>
              <a:rPr lang="en-US" sz="7650" b="1">
                <a:solidFill>
                  <a:srgbClr val="FFFFFF">
                    <a:alpha val="100000"/>
                  </a:srgbClr>
                </a:solidFill>
                <a:latin typeface="Microsoft Yahei"/>
                <a:ea typeface="Microsoft Yahei"/>
                <a:cs typeface="Microsoft Yahei"/>
              </a:rPr>
              <a:t>02</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Freeform 2"/>
          <p:cNvSpPr/>
          <p:nvPr/>
        </p:nvSpPr>
        <p:spPr>
          <a:xfrm rot="16200000">
            <a:off x="2007200" y="2256367"/>
            <a:ext cx="2931584" cy="2931584"/>
          </a:xfrm>
          <a:custGeom>
            <a:rect l="l" t="t" r="r" b="b"/>
            <a:pathLst>
              <a:path w="21600" h="21600">
                <a:moveTo>
                  <a:pt x="2950" y="15226"/>
                </a:moveTo>
                <a:cubicBezTo>
                  <a:pt x="2188" y="13875"/>
                  <a:pt x="1788" y="12351"/>
                  <a:pt x="1788" y="10800"/>
                </a:cubicBezTo>
                <a:cubicBezTo>
                  <a:pt x="1788" y="5822"/>
                  <a:pt x="5822" y="1788"/>
                  <a:pt x="10800" y="1788"/>
                </a:cubicBezTo>
                <a:cubicBezTo>
                  <a:pt x="15777" y="1788"/>
                  <a:pt x="19812" y="5822"/>
                  <a:pt x="19812" y="10800"/>
                </a:cubicBezTo>
                <a:cubicBezTo>
                  <a:pt x="19811" y="12351"/>
                  <a:pt x="19411" y="13875"/>
                  <a:pt x="18649" y="15226"/>
                </a:cubicBezTo>
                <a:lnTo>
                  <a:pt x="20207" y="16105"/>
                </a:lnTo>
                <a:cubicBezTo>
                  <a:pt x="21120" y="14486"/>
                  <a:pt x="21600" y="12658"/>
                  <a:pt x="21600" y="10800"/>
                </a:cubicBezTo>
                <a:cubicBezTo>
                  <a:pt x="21600" y="4835"/>
                  <a:pt x="16764" y="0"/>
                  <a:pt x="10800" y="0"/>
                </a:cubicBezTo>
                <a:cubicBezTo>
                  <a:pt x="4835" y="0"/>
                  <a:pt x="0" y="4835"/>
                  <a:pt x="0" y="10800"/>
                </a:cubicBezTo>
                <a:cubicBezTo>
                  <a:pt x="-1" y="12658"/>
                  <a:pt x="479" y="14486"/>
                  <a:pt x="1392" y="16105"/>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rot="16426183">
            <a:off x="2243210" y="2494492"/>
            <a:ext cx="2432049" cy="2434167"/>
          </a:xfrm>
          <a:custGeom>
            <a:rect l="l" t="t" r="r" b="b"/>
            <a:pathLst>
              <a:path w="21600" h="21600">
                <a:moveTo>
                  <a:pt x="2643" y="7715"/>
                </a:moveTo>
                <a:cubicBezTo>
                  <a:pt x="3926" y="4323"/>
                  <a:pt x="7173" y="2080"/>
                  <a:pt x="10799" y="2080"/>
                </a:cubicBezTo>
                <a:cubicBezTo>
                  <a:pt x="14426" y="2080"/>
                  <a:pt x="17673" y="4323"/>
                  <a:pt x="18956" y="7715"/>
                </a:cubicBezTo>
                <a:lnTo>
                  <a:pt x="20901" y="6979"/>
                </a:lnTo>
                <a:cubicBezTo>
                  <a:pt x="19313" y="2779"/>
                  <a:pt x="15290" y="-1"/>
                  <a:pt x="10800" y="-1"/>
                </a:cubicBezTo>
                <a:cubicBezTo>
                  <a:pt x="6309" y="-1"/>
                  <a:pt x="2286" y="2779"/>
                  <a:pt x="698" y="6979"/>
                </a:cubicBezTo>
                <a:close/>
              </a:path>
            </a:pathLst>
          </a:cu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rot="-5400000">
            <a:off x="1752143" y="2015067"/>
            <a:ext cx="3414183" cy="3414184"/>
          </a:xfrm>
          <a:custGeom>
            <a:rect l="l" t="t" r="r" b="b"/>
            <a:pathLst>
              <a:path w="21600" h="21600">
                <a:moveTo>
                  <a:pt x="6106" y="18536"/>
                </a:moveTo>
                <a:cubicBezTo>
                  <a:pt x="3402" y="16896"/>
                  <a:pt x="1751" y="13962"/>
                  <a:pt x="1751" y="10800"/>
                </a:cubicBezTo>
                <a:cubicBezTo>
                  <a:pt x="1751" y="5802"/>
                  <a:pt x="5802" y="1751"/>
                  <a:pt x="10800" y="1751"/>
                </a:cubicBezTo>
                <a:cubicBezTo>
                  <a:pt x="15797" y="1751"/>
                  <a:pt x="19849" y="5802"/>
                  <a:pt x="19849" y="10800"/>
                </a:cubicBezTo>
                <a:cubicBezTo>
                  <a:pt x="19848" y="13962"/>
                  <a:pt x="18197" y="16896"/>
                  <a:pt x="15493" y="18536"/>
                </a:cubicBezTo>
                <a:lnTo>
                  <a:pt x="16401" y="20033"/>
                </a:lnTo>
                <a:cubicBezTo>
                  <a:pt x="19628" y="18075"/>
                  <a:pt x="21600" y="14574"/>
                  <a:pt x="21600" y="10800"/>
                </a:cubicBezTo>
                <a:cubicBezTo>
                  <a:pt x="21600" y="4835"/>
                  <a:pt x="16764" y="0"/>
                  <a:pt x="10800" y="0"/>
                </a:cubicBezTo>
                <a:cubicBezTo>
                  <a:pt x="4835" y="0"/>
                  <a:pt x="0" y="4835"/>
                  <a:pt x="0" y="10800"/>
                </a:cubicBezTo>
                <a:cubicBezTo>
                  <a:pt x="-1" y="14574"/>
                  <a:pt x="1971" y="18075"/>
                  <a:pt x="5198" y="20033"/>
                </a:cubicBezTo>
                <a:lnTo>
                  <a:pt x="6106" y="18536"/>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510528" y="1542295"/>
            <a:ext cx="480060" cy="382734"/>
          </a:xfrm>
          <a:prstGeom prst="rect">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511480" y="3223760"/>
            <a:ext cx="478346" cy="399410"/>
            <a:chOff x="6511480" y="3223760"/>
            <a:chExt cx="478346" cy="399410"/>
          </a:xfrm>
        </p:grpSpPr>
        <p:sp>
          <p:nvSpPr>
            <p:cNvPr id="7" name="AutoShape 7"/>
            <p:cNvSpPr/>
            <p:nvPr/>
          </p:nvSpPr>
          <p:spPr>
            <a:xfrm>
              <a:off x="6511480" y="3223760"/>
              <a:ext cx="478346" cy="39941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6511480" y="4805669"/>
            <a:ext cx="478346" cy="413650"/>
            <a:chOff x="6511480" y="4805669"/>
            <a:chExt cx="478346" cy="413650"/>
          </a:xfrm>
        </p:grpSpPr>
        <p:sp>
          <p:nvSpPr>
            <p:cNvPr id="9" name="AutoShape 9"/>
            <p:cNvSpPr/>
            <p:nvPr/>
          </p:nvSpPr>
          <p:spPr>
            <a:xfrm>
              <a:off x="6511480" y="4805669"/>
              <a:ext cx="478346" cy="413650"/>
            </a:xfrm>
            <a:prstGeom prst="rect">
              <a:avLst/>
            </a:pr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0" name="Freeform 10"/>
          <p:cNvSpPr/>
          <p:nvPr/>
        </p:nvSpPr>
        <p:spPr>
          <a:xfrm>
            <a:off x="2802998" y="2871591"/>
            <a:ext cx="1701137" cy="1701137"/>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市场需求分析</a:t>
              </a:r>
            </a:p>
          </p:txBody>
        </p:sp>
      </p:grpSp>
      <p:grpSp>
        <p:nvGrpSpPr>
          <p:cNvPr id="33" name="Group 33"/>
          <p:cNvGrpSpPr/>
          <p:nvPr/>
        </p:nvGrpSpPr>
        <p:grpSpPr>
          <a:xfrm>
            <a:off x="6384512" y="2015068"/>
            <a:ext cx="5082159" cy="1071601"/>
            <a:chOff x="6384512" y="2015068"/>
            <a:chExt cx="5082159" cy="1071601"/>
          </a:xfrm>
        </p:grpSpPr>
        <p:sp>
          <p:nvSpPr>
            <p:cNvPr id="34" name="TextBox 34"/>
            <p:cNvSpPr txBox="1"/>
            <p:nvPr/>
          </p:nvSpPr>
          <p:spPr>
            <a:xfrm>
              <a:off x="6384512" y="2015068"/>
              <a:ext cx="5082159" cy="1071601"/>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350">
                  <a:solidFill>
                    <a:schemeClr val="dk1">
                      <a:alpha val="100000"/>
                    </a:schemeClr>
                  </a:solidFill>
                  <a:latin typeface="Microsoft Yahei"/>
                  <a:ea typeface="Microsoft Yahei"/>
                  <a:cs typeface="Microsoft Yahei"/>
                </a:rPr>
                <a:t>随着全球环保意识的日益增强，消费者对环保出行方式的需求不断增加，电踏车电气系统作为环保出行的重要配件，市场需求不断增长。</a:t>
              </a:r>
            </a:p>
          </p:txBody>
        </p:sp>
      </p:grpSp>
      <p:grpSp>
        <p:nvGrpSpPr>
          <p:cNvPr id="35" name="Group 35"/>
          <p:cNvGrpSpPr/>
          <p:nvPr/>
        </p:nvGrpSpPr>
        <p:grpSpPr>
          <a:xfrm>
            <a:off x="7116604" y="3155950"/>
            <a:ext cx="4476083" cy="490334"/>
            <a:chOff x="7116604" y="3155950"/>
            <a:chExt cx="4476083" cy="490334"/>
          </a:xfrm>
        </p:grpSpPr>
        <p:sp>
          <p:nvSpPr>
            <p:cNvPr id="36" name="TextBox 36"/>
            <p:cNvSpPr txBox="1"/>
            <p:nvPr/>
          </p:nvSpPr>
          <p:spPr>
            <a:xfrm>
              <a:off x="7116604" y="3155950"/>
              <a:ext cx="447608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技术创新推动</a:t>
              </a:r>
            </a:p>
          </p:txBody>
        </p:sp>
      </p:grpSp>
      <p:grpSp>
        <p:nvGrpSpPr>
          <p:cNvPr id="37" name="Group 37"/>
          <p:cNvGrpSpPr/>
          <p:nvPr/>
        </p:nvGrpSpPr>
        <p:grpSpPr>
          <a:xfrm>
            <a:off x="6510528" y="3652633"/>
            <a:ext cx="5082159" cy="1071601"/>
            <a:chOff x="6510528" y="3652633"/>
            <a:chExt cx="5082159" cy="1071601"/>
          </a:xfrm>
        </p:grpSpPr>
        <p:sp>
          <p:nvSpPr>
            <p:cNvPr id="38" name="TextBox 38"/>
            <p:cNvSpPr txBox="1"/>
            <p:nvPr/>
          </p:nvSpPr>
          <p:spPr>
            <a:xfrm>
              <a:off x="6510528" y="3652633"/>
              <a:ext cx="5082159" cy="1071601"/>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425">
                  <a:solidFill>
                    <a:schemeClr val="dk1">
                      <a:alpha val="100000"/>
                    </a:schemeClr>
                  </a:solidFill>
                  <a:latin typeface="Microsoft Yahei"/>
                  <a:ea typeface="Microsoft Yahei"/>
                  <a:cs typeface="Microsoft Yahei"/>
                </a:rPr>
                <a:t>电踏车电气系统的技术创新不断涌现，如电池续航能力的提升、电机性能的优化等，这些创新推动了市场需求的发展。</a:t>
              </a:r>
            </a:p>
          </p:txBody>
        </p:sp>
      </p:grpSp>
      <p:grpSp>
        <p:nvGrpSpPr>
          <p:cNvPr id="39" name="Group 39"/>
          <p:cNvGrpSpPr/>
          <p:nvPr/>
        </p:nvGrpSpPr>
        <p:grpSpPr>
          <a:xfrm>
            <a:off x="7116604" y="4743284"/>
            <a:ext cx="4476083" cy="490334"/>
            <a:chOff x="7116604" y="4743284"/>
            <a:chExt cx="4476083" cy="490334"/>
          </a:xfrm>
        </p:grpSpPr>
        <p:sp>
          <p:nvSpPr>
            <p:cNvPr id="40" name="TextBox 40"/>
            <p:cNvSpPr txBox="1"/>
            <p:nvPr/>
          </p:nvSpPr>
          <p:spPr>
            <a:xfrm>
              <a:off x="7116604" y="4743284"/>
              <a:ext cx="447608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城市交通拥堵</a:t>
              </a:r>
            </a:p>
          </p:txBody>
        </p:sp>
      </p:grpSp>
      <p:grpSp>
        <p:nvGrpSpPr>
          <p:cNvPr id="41" name="Group 41"/>
          <p:cNvGrpSpPr/>
          <p:nvPr/>
        </p:nvGrpSpPr>
        <p:grpSpPr>
          <a:xfrm>
            <a:off x="6510528" y="5239966"/>
            <a:ext cx="5082159" cy="1071601"/>
            <a:chOff x="6510528" y="5239966"/>
            <a:chExt cx="5082159" cy="1071601"/>
          </a:xfrm>
        </p:grpSpPr>
        <p:sp>
          <p:nvSpPr>
            <p:cNvPr id="42" name="TextBox 42"/>
            <p:cNvSpPr txBox="1"/>
            <p:nvPr/>
          </p:nvSpPr>
          <p:spPr>
            <a:xfrm>
              <a:off x="6510528" y="5239966"/>
              <a:ext cx="5082159" cy="1071601"/>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350">
                  <a:solidFill>
                    <a:schemeClr val="dk1">
                      <a:alpha val="100000"/>
                    </a:schemeClr>
                  </a:solidFill>
                  <a:latin typeface="Microsoft Yahei"/>
                  <a:ea typeface="Microsoft Yahei"/>
                  <a:cs typeface="Microsoft Yahei"/>
                </a:rPr>
                <a:t>随着城市交通拥堵问题的日益严重，消费者对便捷、高效的出行方式的需求增加，电踏车电气系统作为短途出行的理想选择，市场需求随之增长。</a:t>
              </a:r>
            </a:p>
          </p:txBody>
        </p:sp>
      </p:grpSp>
      <p:grpSp>
        <p:nvGrpSpPr>
          <p:cNvPr id="43" name="Group 43"/>
          <p:cNvGrpSpPr/>
          <p:nvPr/>
        </p:nvGrpSpPr>
        <p:grpSpPr>
          <a:xfrm>
            <a:off x="7116604" y="1472796"/>
            <a:ext cx="4476083" cy="490334"/>
            <a:chOff x="7116604" y="1472796"/>
            <a:chExt cx="4476083" cy="490334"/>
          </a:xfrm>
        </p:grpSpPr>
        <p:sp>
          <p:nvSpPr>
            <p:cNvPr id="44" name="TextBox 44"/>
            <p:cNvSpPr txBox="1"/>
            <p:nvPr/>
          </p:nvSpPr>
          <p:spPr>
            <a:xfrm>
              <a:off x="7116604" y="1472796"/>
              <a:ext cx="447608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环保意识增强</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6667" r="16667"/>
          <a:stretch>
            <a:fillRect/>
          </a:stretch>
        </p:blipFill>
        <p:spPr>
          <a:xfrm>
            <a:off x="7092557"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电踏车电气系统市场上品牌众多，竞争激烈，各品牌之间的价格战、技术战不断升级。</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品牌竞争激烈</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随着技术的不断发展，新兴企业在电踏车电气系统市场上崭露头角，成为传统企业的有力竞争对手。</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新兴企业崛起</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各大品牌在市场份额的争夺上展开激烈竞争，通过技术创新、市场营销等手段抢占市场。</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市场份额争夺</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市场竞争格局</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智能化发展</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智能化技术的发展将推动电踏车电气系统向智能化方向发展，提升用户的使用体验和安全性。</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技术创新</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随着技术的不断发展，电踏车电气系统将不断涌现出新的技术和产品，提升用户体验和产品性能。</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绿色环保</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环保意识的日益增强将促使电踏车电气系统行业向更加绿色、环保的方向发展。</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行业发展趋势</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alpha val="100000"/>
                  </a:schemeClr>
                </a:solidFill>
                <a:latin typeface="Microsoft Yahei"/>
                <a:ea typeface="Microsoft Yahei"/>
                <a:cs typeface="Microsoft Yahei"/>
              </a:rPr>
              <a:t>电踏车电气系统技术发展分析</a:t>
            </a:r>
          </a:p>
        </p:txBody>
      </p:sp>
      <p:sp>
        <p:nvSpPr>
          <p:cNvPr id="3" name="AutoShape 3"/>
          <p:cNvSpPr/>
          <p:nvPr/>
        </p:nvSpPr>
        <p:spPr>
          <a:xfrm>
            <a:off x="530711" y="774551"/>
            <a:ext cx="493417" cy="493417"/>
          </a:xfrm>
          <a:prstGeom prst="ellipse">
            <a:avLst/>
          </a:prstGeom>
          <a:gradFill>
            <a:gsLst>
              <a:gs pos="0">
                <a:schemeClr val="accent1">
                  <a:alpha val="20000"/>
                  <a:lumMod val="20000"/>
                  <a:lumOff val="80000"/>
                </a:schemeClr>
              </a:gs>
              <a:gs pos="100000">
                <a:schemeClr val="accent2">
                  <a:alpha val="20000"/>
                  <a:lumMod val="20000"/>
                  <a:lumOff val="8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0591670" y="5593080"/>
            <a:ext cx="689835" cy="689835"/>
          </a:xfrm>
          <a:prstGeom prst="ellipse">
            <a:avLst/>
          </a:prstGeom>
          <a:gradFill>
            <a:gsLst>
              <a:gs pos="0">
                <a:schemeClr val="accent1">
                  <a:alpha val="20000"/>
                  <a:lumMod val="20000"/>
                  <a:lumOff val="80000"/>
                </a:schemeClr>
              </a:gs>
              <a:gs pos="100000">
                <a:schemeClr val="accent2">
                  <a:alpha val="20000"/>
                  <a:lumMod val="20000"/>
                  <a:lumOff val="8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57538" y="1814132"/>
            <a:ext cx="2276924" cy="3364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ts val="450"/>
              </a:spcBef>
            </a:pPr>
            <a:r>
              <a:rPr lang="en-US" sz="1500" b="1">
                <a:solidFill>
                  <a:schemeClr val="accent1">
                    <a:lumMod val="60000"/>
                    <a:lumOff val="40000"/>
                    <a:alpha val="100000"/>
                  </a:schemeClr>
                </a:solidFill>
                <a:latin typeface="Microsoft Yahei"/>
                <a:ea typeface="Microsoft Yahei"/>
                <a:cs typeface="Microsoft Yahei"/>
              </a:rPr>
              <a:t>CATALOGUE</a:t>
            </a:r>
          </a:p>
        </p:txBody>
      </p:sp>
      <p:sp>
        <p:nvSpPr>
          <p:cNvPr id="6" name="TextBox 6"/>
          <p:cNvSpPr txBox="1"/>
          <p:nvPr/>
        </p:nvSpPr>
        <p:spPr>
          <a:xfrm>
            <a:off x="2710445" y="331660"/>
            <a:ext cx="6771110" cy="148247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pPr>
            <a:r>
              <a:rPr lang="en-US" sz="7650" b="1">
                <a:solidFill>
                  <a:srgbClr val="FFFFFF">
                    <a:alpha val="100000"/>
                  </a:srgbClr>
                </a:solidFill>
                <a:latin typeface="Microsoft Yahei"/>
                <a:ea typeface="Microsoft Yahei"/>
                <a:cs typeface="Microsoft Yahei"/>
              </a:rPr>
              <a:t>03</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电机控制技术</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电机控制技术是电踏车电气系统的核心，直接影响电踏车的性能和效率。</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智能化技术</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随着物联网、传感器等技术的发展，智能化技术逐渐应用于电踏车电气系统，提升了用户体验和安全性。</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高效能电池技术</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随着电池技术的不断进步，高效能、轻量化的电池成为电踏车电气系统的关键技术之一。</a:t>
            </a:r>
          </a:p>
        </p:txBody>
      </p:sp>
      <p:pic>
        <p:nvPicPr>
          <p:cNvPr id="10" name="Picture 10"/>
          <p:cNvPicPr>
            <a:picLocks noChangeAspect="1"/>
          </p:cNvPicPr>
          <p:nvPr/>
        </p:nvPicPr>
        <p:blipFill>
          <a:blip r:embed="rId2"/>
          <a:srcRect l="16792" r="16792"/>
          <a:stretch>
            <a:fillRect/>
          </a:stretch>
        </p:blipFill>
        <p:spPr>
          <a:xfrm>
            <a:off x="869006" y="1293634"/>
            <a:ext cx="4563024"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关键技术分析</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pic>
        <p:nvPicPr>
          <p:cNvPr id="2" name="Picture 2"/>
          <p:cNvPicPr>
            <a:picLocks noChangeAspect="1"/>
          </p:cNvPicPr>
          <p:nvPr/>
        </p:nvPicPr>
        <p:blipFill>
          <a:blip r:embed="rId2"/>
          <a:srcRect l="16667" r="16667"/>
          <a:stretch>
            <a:fillRect/>
          </a:stretch>
        </p:blipFill>
        <p:spPr>
          <a:xfrm>
            <a:off x="454963" y="1569535"/>
            <a:ext cx="4219249" cy="4219249"/>
          </a:xfrm>
          <a:prstGeom prst="ellipse">
            <a:avLst/>
          </a:prstGeom>
        </p:spPr>
      </p:pic>
      <p:grpSp>
        <p:nvGrpSpPr>
          <p:cNvPr id="3" name="Group 3"/>
          <p:cNvGrpSpPr/>
          <p:nvPr/>
        </p:nvGrpSpPr>
        <p:grpSpPr>
          <a:xfrm>
            <a:off x="5163133" y="1294832"/>
            <a:ext cx="6264882" cy="1468186"/>
            <a:chOff x="5163133" y="1294832"/>
            <a:chExt cx="6264882" cy="1468186"/>
          </a:xfrm>
        </p:grpSpPr>
        <p:sp>
          <p:nvSpPr>
            <p:cNvPr id="4" name="AutoShape 4"/>
            <p:cNvSpPr/>
            <p:nvPr/>
          </p:nvSpPr>
          <p:spPr>
            <a:xfrm>
              <a:off x="5328795" y="1294832"/>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5632910" y="1424361"/>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集成化</a:t>
              </a:r>
            </a:p>
          </p:txBody>
        </p:sp>
        <p:sp>
          <p:nvSpPr>
            <p:cNvPr id="6" name="TextBox 6"/>
            <p:cNvSpPr txBox="1"/>
            <p:nvPr/>
          </p:nvSpPr>
          <p:spPr>
            <a:xfrm>
              <a:off x="5632910" y="1910708"/>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未来电踏车电气系统将更加集成化，将电池、电机、控制器等部件整合在一起，简化安装和维护。</a:t>
              </a:r>
            </a:p>
          </p:txBody>
        </p:sp>
        <p:sp>
          <p:nvSpPr>
            <p:cNvPr id="7" name="AutoShape 7"/>
            <p:cNvSpPr/>
            <p:nvPr/>
          </p:nvSpPr>
          <p:spPr>
            <a:xfrm>
              <a:off x="5163133" y="1294832"/>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5163133" y="2945066"/>
            <a:ext cx="6264882" cy="1468186"/>
            <a:chOff x="5163133" y="2945066"/>
            <a:chExt cx="6264882" cy="1468186"/>
          </a:xfrm>
        </p:grpSpPr>
        <p:sp>
          <p:nvSpPr>
            <p:cNvPr id="9" name="AutoShape 9"/>
            <p:cNvSpPr/>
            <p:nvPr/>
          </p:nvSpPr>
          <p:spPr>
            <a:xfrm>
              <a:off x="5328795" y="2945066"/>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5632910" y="3074595"/>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高效化</a:t>
              </a:r>
            </a:p>
          </p:txBody>
        </p:sp>
        <p:sp>
          <p:nvSpPr>
            <p:cNvPr id="11" name="TextBox 11"/>
            <p:cNvSpPr txBox="1"/>
            <p:nvPr/>
          </p:nvSpPr>
          <p:spPr>
            <a:xfrm>
              <a:off x="5632910" y="3560941"/>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随着技术的进步，电踏车电气系统的效率和性能将得到进一步提升，提高电踏车的续航里程和动力性能。</a:t>
              </a:r>
            </a:p>
          </p:txBody>
        </p:sp>
        <p:sp>
          <p:nvSpPr>
            <p:cNvPr id="12" name="AutoShape 12"/>
            <p:cNvSpPr/>
            <p:nvPr/>
          </p:nvSpPr>
          <p:spPr>
            <a:xfrm>
              <a:off x="5163133" y="2945066"/>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5163133" y="4595300"/>
            <a:ext cx="6264882" cy="1468186"/>
            <a:chOff x="5163133" y="4595300"/>
            <a:chExt cx="6264882" cy="1468186"/>
          </a:xfrm>
        </p:grpSpPr>
        <p:sp>
          <p:nvSpPr>
            <p:cNvPr id="14" name="AutoShape 14"/>
            <p:cNvSpPr/>
            <p:nvPr/>
          </p:nvSpPr>
          <p:spPr>
            <a:xfrm>
              <a:off x="5328795" y="4595300"/>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5632910" y="4724828"/>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智能化</a:t>
              </a:r>
            </a:p>
          </p:txBody>
        </p:sp>
        <p:sp>
          <p:nvSpPr>
            <p:cNvPr id="16" name="TextBox 16"/>
            <p:cNvSpPr txBox="1"/>
            <p:nvPr/>
          </p:nvSpPr>
          <p:spPr>
            <a:xfrm>
              <a:off x="5632910" y="5211175"/>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智能化技术将进一步应用于电踏车电气系统，实现远程控制、故障诊断、能量管理等功能。</a:t>
              </a:r>
            </a:p>
          </p:txBody>
        </p:sp>
        <p:sp>
          <p:nvSpPr>
            <p:cNvPr id="17" name="AutoShape 17"/>
            <p:cNvSpPr/>
            <p:nvPr/>
          </p:nvSpPr>
          <p:spPr>
            <a:xfrm>
              <a:off x="5163133" y="4595300"/>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技术发展趋势</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https://d.book118.com/945142022201011034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80</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2024-08-30T01:20:47.571</cp:lastPrinted>
  <dcterms:created xsi:type="dcterms:W3CDTF">2024-08-29T17:20:47Z</dcterms:created>
  <dcterms:modified xsi:type="dcterms:W3CDTF">2024-08-29T17:20:49Z</dcterms:modified>
</cp:coreProperties>
</file>