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B4F688-FE43-4AEA-A52F-DFDEBE58CE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4ACA3F-2C82-48D0-87C8-A6079E054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88D97B-91ED-471D-8B8C-7751C5C277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DA927F-1DC2-4B95-B27A-CB7F0DA9CF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44FBEC-5F51-4BDB-B15F-A1F97D83D6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6C6E92-103C-4AA7-9AFC-22E4551E65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874268-5FF7-4B55-8D8C-500349EE0E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30F8C9-11EE-42D4-8A37-AD67BF48FC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01ABD2-61F5-44F0-8E0E-928C035CF0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A859B8-B56E-489C-8073-8CC419B6E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F2070F-D3B0-4B41-9625-F8164391B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2"/>
          </p:nvPr>
        </p:nvSpPr>
        <p:spPr/>
        <p:txBody>
          <a:bodyPr/>
          <a:lstStyle/>
          <a:p>
            <a:pPr lvl="0"/>
            <a:fld id="{201667EF-A7FF-482A-BF44-6DD892723658}" type="datetime1">
              <a:rPr sz="1400"/>
              <a:t>*</a:t>
            </a:fld>
            <a:endParaRPr sz="1400"/>
          </a:p>
        </p:txBody>
      </p:sp>
      <p:sp>
        <p:nvSpPr>
          <p:cNvPr id="5" name="Footer Placeholder 4"/>
          <p:cNvSpPr>
            <a:spLocks noGrp="1"/>
          </p:cNvSpPr>
          <p:nvPr>
            <p:ph type="ftr" sz="quarter" idx="3"/>
          </p:nvPr>
        </p:nvSpPr>
        <p:spPr/>
        <p:txBody>
          <a:bodyPr/>
          <a:lstStyle/>
          <a:p>
            <a:pPr lvl="0" algn="ctr"/>
            <a:fld id="{1B7642DF-42CC-4B7B-8EF9-BF2978870B05}" type="footer">
              <a:rPr sz="1400"/>
              <a:t>*</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6BD325F6-6E63-4F99-A098-517FC1C284E2}" type="datetime1">
              <a:rPr sz="1400"/>
              <a:t>*</a:t>
            </a:fld>
            <a:endParaRPr sz="1400"/>
          </a:p>
        </p:txBody>
      </p:sp>
      <p:sp>
        <p:nvSpPr>
          <p:cNvPr id="3" name="Footer Placeholder 2"/>
          <p:cNvSpPr>
            <a:spLocks noGrp="1"/>
          </p:cNvSpPr>
          <p:nvPr>
            <p:ph type="ftr" sz="quarter" idx="1"/>
          </p:nvPr>
        </p:nvSpPr>
        <p:spPr/>
        <p:txBody>
          <a:bodyPr/>
          <a:lstStyle/>
          <a:p>
            <a:pPr lvl="0" algn="ctr"/>
            <a:fld id="{74F61C86-7AF2-4483-8206-59E507B14E65}"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68589D0F-B3DA-498D-8C7F-394BD462B416}" type="datetime1">
              <a:rPr sz="1400"/>
              <a:t>*</a:t>
            </a:fld>
            <a:endParaRPr sz="1400"/>
          </a:p>
        </p:txBody>
      </p:sp>
      <p:sp>
        <p:nvSpPr>
          <p:cNvPr id="5" name="Footer Placeholder 4"/>
          <p:cNvSpPr>
            <a:spLocks noGrp="1"/>
          </p:cNvSpPr>
          <p:nvPr>
            <p:ph type="ftr" sz="quarter" idx="3"/>
          </p:nvPr>
        </p:nvSpPr>
        <p:spPr/>
        <p:txBody>
          <a:bodyPr/>
          <a:lstStyle/>
          <a:p>
            <a:pPr lvl="0" algn="ctr"/>
            <a:fld id="{D2BB58F7-658B-4772-B366-8FB5DFC73B18}" type="footer">
              <a:rPr sz="1400"/>
              <a:t>*</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97FBA51C-7664-49DF-B7EF-C512D07203F7}" type="datetime1">
              <a:rPr sz="1400"/>
              <a:t>*</a:t>
            </a:fld>
            <a:endParaRPr sz="1400"/>
          </a:p>
        </p:txBody>
      </p:sp>
      <p:sp>
        <p:nvSpPr>
          <p:cNvPr id="3" name="Footer Placeholder 2"/>
          <p:cNvSpPr>
            <a:spLocks noGrp="1"/>
          </p:cNvSpPr>
          <p:nvPr>
            <p:ph type="ftr" sz="quarter" idx="1"/>
          </p:nvPr>
        </p:nvSpPr>
        <p:spPr/>
        <p:txBody>
          <a:bodyPr/>
          <a:lstStyle/>
          <a:p>
            <a:pPr lvl="0" algn="ctr"/>
            <a:fld id="{4C8733E1-E120-4AC4-B479-0B6F088ADA6A}"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9AE77526-8814-4C40-AAB0-55162FD7BE7C}" type="datetime1">
              <a:rPr sz="1400"/>
              <a:t>*</a:t>
            </a:fld>
            <a:endParaRPr sz="1400"/>
          </a:p>
        </p:txBody>
      </p:sp>
      <p:sp>
        <p:nvSpPr>
          <p:cNvPr id="3" name="Footer Placeholder 2"/>
          <p:cNvSpPr>
            <a:spLocks noGrp="1"/>
          </p:cNvSpPr>
          <p:nvPr>
            <p:ph type="ftr" sz="quarter" idx="1"/>
          </p:nvPr>
        </p:nvSpPr>
        <p:spPr/>
        <p:txBody>
          <a:bodyPr/>
          <a:lstStyle/>
          <a:p>
            <a:pPr lvl="0" algn="ctr"/>
            <a:fld id="{0EBA620D-56B0-4371-A3EB-D2710FBB378B}"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668F9E20-E03A-4B37-9D84-8D897E81AD22}" type="datetime1">
              <a:rPr sz="1400"/>
              <a:t>*</a:t>
            </a:fld>
            <a:endParaRPr sz="1400"/>
          </a:p>
        </p:txBody>
      </p:sp>
      <p:sp>
        <p:nvSpPr>
          <p:cNvPr id="3" name="Footer Placeholder 2"/>
          <p:cNvSpPr>
            <a:spLocks noGrp="1"/>
          </p:cNvSpPr>
          <p:nvPr>
            <p:ph type="ftr" sz="quarter" idx="1"/>
          </p:nvPr>
        </p:nvSpPr>
        <p:spPr/>
        <p:txBody>
          <a:bodyPr/>
          <a:lstStyle/>
          <a:p>
            <a:pPr lvl="0" algn="ctr"/>
            <a:fld id="{F5B5140F-47CB-467B-A087-C0654D998A21}"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E90A2754-798C-4171-992B-4A4B488A8BB0}" type="datetime1">
              <a:rPr sz="1400"/>
              <a:t>*</a:t>
            </a:fld>
            <a:endParaRPr sz="1400"/>
          </a:p>
        </p:txBody>
      </p:sp>
      <p:sp>
        <p:nvSpPr>
          <p:cNvPr id="3" name="Footer Placeholder 2"/>
          <p:cNvSpPr>
            <a:spLocks noGrp="1"/>
          </p:cNvSpPr>
          <p:nvPr>
            <p:ph type="ftr" sz="quarter" idx="1"/>
          </p:nvPr>
        </p:nvSpPr>
        <p:spPr/>
        <p:txBody>
          <a:bodyPr/>
          <a:lstStyle/>
          <a:p>
            <a:pPr lvl="0" algn="ctr"/>
            <a:fld id="{834AF5FB-2675-45F2-AFC4-B646FC24218C}"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6FE8E742-3FE8-406F-B2FA-ED76F6C32E06}" type="datetime1">
              <a:rPr sz="1400"/>
              <a:t>*</a:t>
            </a:fld>
            <a:endParaRPr sz="1400"/>
          </a:p>
        </p:txBody>
      </p:sp>
      <p:sp>
        <p:nvSpPr>
          <p:cNvPr id="3" name="Footer Placeholder 2"/>
          <p:cNvSpPr>
            <a:spLocks noGrp="1"/>
          </p:cNvSpPr>
          <p:nvPr>
            <p:ph type="ftr" sz="quarter" idx="1"/>
          </p:nvPr>
        </p:nvSpPr>
        <p:spPr/>
        <p:txBody>
          <a:bodyPr/>
          <a:lstStyle/>
          <a:p>
            <a:pPr lvl="0" algn="ctr"/>
            <a:fld id="{EF2E5AFC-F2CE-4DC5-B7FB-08C5F4C1413D}"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05439417-9C56-4F03-8D1F-0E9EE4936A61}" type="datetime1">
              <a:rPr sz="1400"/>
              <a:t>*</a:t>
            </a:fld>
            <a:endParaRPr sz="1400"/>
          </a:p>
        </p:txBody>
      </p:sp>
      <p:sp>
        <p:nvSpPr>
          <p:cNvPr id="3" name="Footer Placeholder 2"/>
          <p:cNvSpPr>
            <a:spLocks noGrp="1"/>
          </p:cNvSpPr>
          <p:nvPr>
            <p:ph type="ftr" sz="quarter" idx="1"/>
          </p:nvPr>
        </p:nvSpPr>
        <p:spPr/>
        <p:txBody>
          <a:bodyPr/>
          <a:lstStyle/>
          <a:p>
            <a:pPr lvl="0" algn="ctr"/>
            <a:fld id="{E5039F35-B978-4BAE-89B6-8AC9D640EB45}"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fld id="{994E855C-4341-4A81-BC13-FE3AFEA1B830}" type="datetime1">
              <a:rPr sz="1400"/>
              <a:t>*</a:t>
            </a:fld>
            <a:endParaRPr sz="1400"/>
          </a:p>
        </p:txBody>
      </p:sp>
      <p:sp>
        <p:nvSpPr>
          <p:cNvPr id="6" name="Footer Placeholder 5"/>
          <p:cNvSpPr>
            <a:spLocks noGrp="1"/>
          </p:cNvSpPr>
          <p:nvPr>
            <p:ph type="ftr" sz="quarter" idx="4"/>
          </p:nvPr>
        </p:nvSpPr>
        <p:spPr/>
        <p:txBody>
          <a:bodyPr/>
          <a:lstStyle/>
          <a:p>
            <a:pPr lvl="0" algn="ctr"/>
            <a:fld id="{B17A7CAA-3D6D-4058-9599-E9A28FE99E58}" type="footer">
              <a:rPr sz="1400"/>
              <a:t>*</a:t>
            </a:fld>
            <a:endParaRPr sz="1400"/>
          </a:p>
        </p:txBody>
      </p:sp>
      <p:sp>
        <p:nvSpPr>
          <p:cNvPr id="7" name="Slide Number Placeholder 6"/>
          <p:cNvSpPr>
            <a:spLocks noGrp="1"/>
          </p:cNvSpPr>
          <p:nvPr>
            <p:ph type="sldNum" sz="quarter" idx="5"/>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8827F16C-5AE9-46D3-902C-E29C25BAC64F}" type="datetime1">
              <a:rPr sz="1400"/>
              <a:t>*</a:t>
            </a:fld>
            <a:endParaRPr sz="1400"/>
          </a:p>
        </p:txBody>
      </p:sp>
      <p:sp>
        <p:nvSpPr>
          <p:cNvPr id="3" name="Footer Placeholder 2"/>
          <p:cNvSpPr>
            <a:spLocks noGrp="1"/>
          </p:cNvSpPr>
          <p:nvPr>
            <p:ph type="ftr" sz="quarter" idx="1"/>
          </p:nvPr>
        </p:nvSpPr>
        <p:spPr/>
        <p:txBody>
          <a:bodyPr/>
          <a:lstStyle/>
          <a:p>
            <a:pPr lvl="0" algn="ctr"/>
            <a:fld id="{9603BE9F-0A6B-4161-88C4-0C6A2A75B4FB}"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EA765ACF-D2DB-4F7D-9BB6-849193D32DCC}" type="datetime1">
              <a:rPr sz="1400"/>
              <a:t>*</a:t>
            </a:fld>
            <a:endParaRPr sz="1400"/>
          </a:p>
        </p:txBody>
      </p:sp>
      <p:sp>
        <p:nvSpPr>
          <p:cNvPr id="3" name="Footer Placeholder 2"/>
          <p:cNvSpPr>
            <a:spLocks noGrp="1"/>
          </p:cNvSpPr>
          <p:nvPr>
            <p:ph type="ftr" sz="quarter" idx="1"/>
          </p:nvPr>
        </p:nvSpPr>
        <p:spPr/>
        <p:txBody>
          <a:bodyPr/>
          <a:lstStyle/>
          <a:p>
            <a:pPr lvl="0" algn="ctr"/>
            <a:fld id="{98727C5E-E350-4524-9148-ED0249266DBB}"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14CB4571-C238-428B-BCFA-6A4FE387B13C}" type="datetime1">
              <a:rPr sz="1400"/>
              <a:t>*</a:t>
            </a:fld>
            <a:endParaRPr sz="1400"/>
          </a:p>
        </p:txBody>
      </p:sp>
      <p:sp>
        <p:nvSpPr>
          <p:cNvPr id="3" name="Footer Placeholder 2"/>
          <p:cNvSpPr>
            <a:spLocks noGrp="1"/>
          </p:cNvSpPr>
          <p:nvPr>
            <p:ph type="ftr" sz="quarter" idx="1"/>
          </p:nvPr>
        </p:nvSpPr>
        <p:spPr/>
        <p:txBody>
          <a:bodyPr/>
          <a:lstStyle/>
          <a:p>
            <a:pPr lvl="0" algn="ctr"/>
            <a:fld id="{D6CB376B-4246-444E-9201-5CF0914E2B9B}"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EF66E7F2-8816-4272-AD0E-CA628061B1D1}" type="datetime1">
              <a:rPr sz="1400"/>
              <a:t>*</a:t>
            </a:fld>
            <a:endParaRPr sz="1400"/>
          </a:p>
        </p:txBody>
      </p:sp>
      <p:sp>
        <p:nvSpPr>
          <p:cNvPr id="3" name="Footer Placeholder 2"/>
          <p:cNvSpPr>
            <a:spLocks noGrp="1"/>
          </p:cNvSpPr>
          <p:nvPr>
            <p:ph type="ftr" sz="quarter" idx="1"/>
          </p:nvPr>
        </p:nvSpPr>
        <p:spPr/>
        <p:txBody>
          <a:bodyPr/>
          <a:lstStyle/>
          <a:p>
            <a:pPr lvl="0" algn="ctr"/>
            <a:fld id="{7CC27AE9-0BEC-4194-8D14-B381E7900ED3}"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A98FF6B7-6E88-416F-B48B-9C3585374EF2}" type="datetime1">
              <a:rPr sz="1400"/>
              <a:t>*</a:t>
            </a:fld>
            <a:endParaRPr sz="1400"/>
          </a:p>
        </p:txBody>
      </p:sp>
      <p:sp>
        <p:nvSpPr>
          <p:cNvPr id="3" name="Footer Placeholder 2"/>
          <p:cNvSpPr>
            <a:spLocks noGrp="1"/>
          </p:cNvSpPr>
          <p:nvPr>
            <p:ph type="ftr" sz="quarter" idx="1"/>
          </p:nvPr>
        </p:nvSpPr>
        <p:spPr/>
        <p:txBody>
          <a:bodyPr/>
          <a:lstStyle/>
          <a:p>
            <a:pPr lvl="0" algn="ctr"/>
            <a:fld id="{9A649867-81EA-4045-9100-5326B269F9FA}"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B0B6CAEC-56C4-46C7-B0C5-4D42FE9FE3C0}" type="datetime1">
              <a:rPr sz="1400"/>
              <a:t>*</a:t>
            </a:fld>
            <a:endParaRPr sz="1400"/>
          </a:p>
        </p:txBody>
      </p:sp>
      <p:sp>
        <p:nvSpPr>
          <p:cNvPr id="3" name="Footer Placeholder 2"/>
          <p:cNvSpPr>
            <a:spLocks noGrp="1"/>
          </p:cNvSpPr>
          <p:nvPr>
            <p:ph type="ftr" sz="quarter" idx="1"/>
          </p:nvPr>
        </p:nvSpPr>
        <p:spPr/>
        <p:txBody>
          <a:bodyPr/>
          <a:lstStyle/>
          <a:p>
            <a:pPr lvl="0" algn="ctr"/>
            <a:fld id="{5456B327-FF82-4550-85AB-2397C3914818}"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79E5ACBE-3EA5-4324-89D8-9BF8AD40788D}" type="datetime1">
              <a:rPr sz="1400"/>
              <a:t>*</a:t>
            </a:fld>
            <a:endParaRPr sz="1400"/>
          </a:p>
        </p:txBody>
      </p:sp>
      <p:sp>
        <p:nvSpPr>
          <p:cNvPr id="3" name="Footer Placeholder 2"/>
          <p:cNvSpPr>
            <a:spLocks noGrp="1"/>
          </p:cNvSpPr>
          <p:nvPr>
            <p:ph type="ftr" sz="quarter" idx="1"/>
          </p:nvPr>
        </p:nvSpPr>
        <p:spPr/>
        <p:txBody>
          <a:bodyPr/>
          <a:lstStyle/>
          <a:p>
            <a:pPr lvl="0" algn="ctr"/>
            <a:fld id="{73C7B4E7-F5EA-4669-92A8-724C9DD65EB3}"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248165E1-4C9B-4343-89BD-AA26DC5B605A}" type="datetime1">
              <a:rPr sz="1400"/>
              <a:t>*</a:t>
            </a:fld>
            <a:endParaRPr sz="1400"/>
          </a:p>
        </p:txBody>
      </p:sp>
      <p:sp>
        <p:nvSpPr>
          <p:cNvPr id="3" name="Footer Placeholder 2"/>
          <p:cNvSpPr>
            <a:spLocks noGrp="1"/>
          </p:cNvSpPr>
          <p:nvPr>
            <p:ph type="ftr" sz="quarter" idx="1"/>
          </p:nvPr>
        </p:nvSpPr>
        <p:spPr/>
        <p:txBody>
          <a:bodyPr/>
          <a:lstStyle/>
          <a:p>
            <a:pPr lvl="0" algn="ctr"/>
            <a:fld id="{04061A91-B2E9-438E-86EB-2A4758CCF87B}"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C9841A4F-793A-4A28-8F10-9801FAFD604E}" type="datetime1">
              <a:rPr sz="1400"/>
              <a:t>*</a:t>
            </a:fld>
            <a:endParaRPr sz="1400"/>
          </a:p>
        </p:txBody>
      </p:sp>
      <p:sp>
        <p:nvSpPr>
          <p:cNvPr id="3" name="Footer Placeholder 2"/>
          <p:cNvSpPr>
            <a:spLocks noGrp="1"/>
          </p:cNvSpPr>
          <p:nvPr>
            <p:ph type="ftr" sz="quarter" idx="1"/>
          </p:nvPr>
        </p:nvSpPr>
        <p:spPr/>
        <p:txBody>
          <a:bodyPr/>
          <a:lstStyle/>
          <a:p>
            <a:pPr lvl="0" algn="ctr"/>
            <a:fld id="{5D16E72E-2CD0-4C27-989F-183EDA2FCA5E}"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8B2D9402-B578-445E-8153-B80F637ED54A}" type="datetime1">
              <a:rPr sz="1400"/>
              <a:t>*</a:t>
            </a:fld>
            <a:endParaRPr sz="1400"/>
          </a:p>
        </p:txBody>
      </p:sp>
      <p:sp>
        <p:nvSpPr>
          <p:cNvPr id="3" name="Footer Placeholder 2"/>
          <p:cNvSpPr>
            <a:spLocks noGrp="1"/>
          </p:cNvSpPr>
          <p:nvPr>
            <p:ph type="ftr" sz="quarter" idx="1"/>
          </p:nvPr>
        </p:nvSpPr>
        <p:spPr/>
        <p:txBody>
          <a:bodyPr/>
          <a:lstStyle/>
          <a:p>
            <a:pPr lvl="0" algn="ctr"/>
            <a:fld id="{3983651B-4DCB-4FF1-A225-2DF8839DEA76}"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43CC0E5F-76B4-4C9A-9C7E-3C0D1DAA8E32}" type="datetime1">
              <a:rPr sz="1400"/>
              <a:t>*</a:t>
            </a:fld>
            <a:endParaRPr sz="1400"/>
          </a:p>
        </p:txBody>
      </p:sp>
      <p:sp>
        <p:nvSpPr>
          <p:cNvPr id="3" name="Footer Placeholder 2"/>
          <p:cNvSpPr>
            <a:spLocks noGrp="1"/>
          </p:cNvSpPr>
          <p:nvPr>
            <p:ph type="ftr" sz="quarter" idx="1"/>
          </p:nvPr>
        </p:nvSpPr>
        <p:spPr/>
        <p:txBody>
          <a:bodyPr/>
          <a:lstStyle/>
          <a:p>
            <a:pPr lvl="0" algn="ctr"/>
            <a:fld id="{9DC1B06B-BECE-4BEA-9A2A-330DAF30D3F6}"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C31D4497-C0A0-4042-8731-C460E06EE938}" type="datetime1">
              <a:rPr sz="1400"/>
              <a:t>*</a:t>
            </a:fld>
            <a:endParaRPr sz="1400"/>
          </a:p>
        </p:txBody>
      </p:sp>
      <p:sp>
        <p:nvSpPr>
          <p:cNvPr id="3" name="Footer Placeholder 2"/>
          <p:cNvSpPr>
            <a:spLocks noGrp="1"/>
          </p:cNvSpPr>
          <p:nvPr>
            <p:ph type="ftr" sz="quarter" idx="1"/>
          </p:nvPr>
        </p:nvSpPr>
        <p:spPr/>
        <p:txBody>
          <a:bodyPr/>
          <a:lstStyle/>
          <a:p>
            <a:pPr lvl="0" algn="ctr"/>
            <a:fld id="{75BBD7E5-5758-4CDE-A0EC-4CA265FB09C9}"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137E4534-E3CB-4B4F-94D0-76A0027EB67B}" type="datetime1">
              <a:rPr sz="1400"/>
              <a:t>*</a:t>
            </a:fld>
            <a:endParaRPr sz="1400"/>
          </a:p>
        </p:txBody>
      </p:sp>
      <p:sp>
        <p:nvSpPr>
          <p:cNvPr id="3" name="Footer Placeholder 2"/>
          <p:cNvSpPr>
            <a:spLocks noGrp="1"/>
          </p:cNvSpPr>
          <p:nvPr>
            <p:ph type="ftr" sz="quarter" idx="1"/>
          </p:nvPr>
        </p:nvSpPr>
        <p:spPr/>
        <p:txBody>
          <a:bodyPr/>
          <a:lstStyle/>
          <a:p>
            <a:pPr lvl="0" algn="ctr"/>
            <a:fld id="{F0254DED-CBC1-4B6A-91D9-E7925E7B94EA}"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8392C9EB-C01B-423F-BEE9-8D52C2349741}" type="datetime1">
              <a:rPr sz="1400"/>
              <a:t>*</a:t>
            </a:fld>
            <a:endParaRPr sz="1400"/>
          </a:p>
        </p:txBody>
      </p:sp>
      <p:sp>
        <p:nvSpPr>
          <p:cNvPr id="3" name="Footer Placeholder 2"/>
          <p:cNvSpPr>
            <a:spLocks noGrp="1"/>
          </p:cNvSpPr>
          <p:nvPr>
            <p:ph type="ftr" sz="quarter" idx="1"/>
          </p:nvPr>
        </p:nvSpPr>
        <p:spPr/>
        <p:txBody>
          <a:bodyPr/>
          <a:lstStyle/>
          <a:p>
            <a:pPr lvl="0" algn="ctr"/>
            <a:fld id="{8E0766DA-2B9B-4730-AAE9-ED2AB528DB89}"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FBFF8C38-80B4-4DE6-BC8F-7C23CFC97C31}" type="datetime1">
              <a:rPr sz="1400"/>
              <a:t>*</a:t>
            </a:fld>
            <a:endParaRPr sz="1400"/>
          </a:p>
        </p:txBody>
      </p:sp>
      <p:sp>
        <p:nvSpPr>
          <p:cNvPr id="3" name="Footer Placeholder 2"/>
          <p:cNvSpPr>
            <a:spLocks noGrp="1"/>
          </p:cNvSpPr>
          <p:nvPr>
            <p:ph type="ftr" sz="quarter" idx="1"/>
          </p:nvPr>
        </p:nvSpPr>
        <p:spPr/>
        <p:txBody>
          <a:bodyPr/>
          <a:lstStyle/>
          <a:p>
            <a:pPr lvl="0" algn="ctr"/>
            <a:fld id="{586A8E7B-2F24-44D4-95AF-CD16810C42E1}"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accent1"/>
        </a:solidFill>
      </p:bgPr>
    </p:bg>
    <p:spTree>
      <p:nvGrpSpPr>
        <p:cNvPr id="1" name=""/>
        <p:cNvGrpSpPr/>
        <p:nvPr/>
      </p:nvGrpSpPr>
      <p:grpSpPr/>
      <p:sp>
        <p:nvSpPr>
          <p:cNvPr id="1026" name=""/>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单击此处编辑母版标题样式</a:t>
            </a:r>
          </a:p>
        </p:txBody>
      </p:sp>
      <p:sp>
        <p:nvSpPr>
          <p:cNvPr id="1027" name=""/>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457200" y="6245225"/>
            <a:ext cx="2133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fld id="{6ADD3742-4BC8-4842-AFD5-B219B4A65D0F}" type="datetime1">
              <a:rPr sz="1400"/>
              <a:t>*</a:t>
            </a:fld>
            <a:endParaRPr sz="1400"/>
          </a:p>
        </p:txBody>
      </p:sp>
      <p:sp>
        <p:nvSpPr>
          <p:cNvPr id="1029"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3D9A4D84-9C42-4D3B-B35E-9BAB29F47FD0}" type="footer">
              <a:rPr sz="1400"/>
              <a:t>*</a:t>
            </a:fld>
            <a:endParaRPr sz="1400"/>
          </a:p>
        </p:txBody>
      </p:sp>
      <p:sp>
        <p:nvSpPr>
          <p:cNvPr id="1030" name=""/>
          <p:cNvSpPr/>
          <p:nvPr>
            <p:ph type="sldNum" sz="quarter" idx="4"/>
          </p:nvPr>
        </p:nvSpPr>
        <p:spPr>
          <a:xfrm>
            <a:off x="6553200" y="6245225"/>
            <a:ext cx="2133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6CDECFA9-CFA2-48F0-B4F4-3ED5456BA976}"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Lst>
  <p:transition/>
  <p:timing/>
  <p:hf hdr="0" ft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wmf"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wmf" /><Relationship Id="rId3" Type="http://schemas.openxmlformats.org/officeDocument/2006/relationships/image" Target="../media/image3.wmf" /><Relationship Id="rId4" Type="http://schemas.openxmlformats.org/officeDocument/2006/relationships/image" Target="../media/image4.wm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5.wmf" /><Relationship Id="rId3" Type="http://schemas.openxmlformats.org/officeDocument/2006/relationships/image" Target="../media/image6.wmf" /><Relationship Id="rId4" Type="http://schemas.openxmlformats.org/officeDocument/2006/relationships/image" Target="../media/image7.wmf" /><Relationship Id="rId5" Type="http://schemas.openxmlformats.org/officeDocument/2006/relationships/image" Target="../media/image8.wmf"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9.wmf"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0.wmf" /><Relationship Id="rId3" Type="http://schemas.openxmlformats.org/officeDocument/2006/relationships/image" Target="../media/image11.wmf" /><Relationship Id="rId4" Type="http://schemas.openxmlformats.org/officeDocument/2006/relationships/image" Target="../media/image12.wmf" /><Relationship Id="rId5" Type="http://schemas.openxmlformats.org/officeDocument/2006/relationships/image" Target="../media/image13.wmf"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14.wmf" /><Relationship Id="rId3" Type="http://schemas.openxmlformats.org/officeDocument/2006/relationships/image" Target="../media/image15.wmf" /><Relationship Id="rId4" Type="http://schemas.openxmlformats.org/officeDocument/2006/relationships/image" Target="../media/image16.wmf" /><Relationship Id="rId5" Type="http://schemas.openxmlformats.org/officeDocument/2006/relationships/image" Target="../media/image17.wmf" /><Relationship Id="rId6" Type="http://schemas.openxmlformats.org/officeDocument/2006/relationships/image" Target="../media/image18.wmf"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9.wmf" /><Relationship Id="rId3" Type="http://schemas.openxmlformats.org/officeDocument/2006/relationships/image" Target="../media/image20.wmf" /><Relationship Id="rId4" Type="http://schemas.openxmlformats.org/officeDocument/2006/relationships/image" Target="../media/image21.wmf" /><Relationship Id="rId5" Type="http://schemas.openxmlformats.org/officeDocument/2006/relationships/image" Target="../media/image22.wmf" /><Relationship Id="rId6" Type="http://schemas.openxmlformats.org/officeDocument/2006/relationships/image" Target="../media/image23.wmf"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24.wmf" /><Relationship Id="rId3" Type="http://schemas.openxmlformats.org/officeDocument/2006/relationships/image" Target="../media/image25.wmf" /><Relationship Id="rId4" Type="http://schemas.openxmlformats.org/officeDocument/2006/relationships/image" Target="../media/image26.wmf" /><Relationship Id="rId5" Type="http://schemas.openxmlformats.org/officeDocument/2006/relationships/image" Target="../media/image27.wmf" /><Relationship Id="rId6" Type="http://schemas.openxmlformats.org/officeDocument/2006/relationships/image" Target="../media/image28.wmf"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29.wmf" /><Relationship Id="rId3" Type="http://schemas.openxmlformats.org/officeDocument/2006/relationships/image" Target="../media/image30.wmf" /><Relationship Id="rId4" Type="http://schemas.openxmlformats.org/officeDocument/2006/relationships/image" Target="../media/image31.wmf"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image" Target="../media/image30.wmf" /><Relationship Id="rId3" Type="http://schemas.openxmlformats.org/officeDocument/2006/relationships/image" Target="../media/image32.wmf" /><Relationship Id="rId4" Type="http://schemas.openxmlformats.org/officeDocument/2006/relationships/image" Target="../media/image33.wmf" /><Relationship Id="rId5" Type="http://schemas.openxmlformats.org/officeDocument/2006/relationships/image" Target="../media/image34.wmf" /><Relationship Id="rId6" Type="http://schemas.openxmlformats.org/officeDocument/2006/relationships/image" Target="../media/image35.wmf"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6.wmf" /><Relationship Id="rId3" Type="http://schemas.openxmlformats.org/officeDocument/2006/relationships/image" Target="../media/image37.wmf" /><Relationship Id="rId4" Type="http://schemas.openxmlformats.org/officeDocument/2006/relationships/image" Target="../media/image38.wmf" /><Relationship Id="rId5" Type="http://schemas.openxmlformats.org/officeDocument/2006/relationships/image" Target="../media/image39.wmf" /><Relationship Id="rId6" Type="http://schemas.openxmlformats.org/officeDocument/2006/relationships/image" Target="../media/image40.wmf"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image" Target="../media/image41.wmf" /><Relationship Id="rId3" Type="http://schemas.openxmlformats.org/officeDocument/2006/relationships/image" Target="../media/image42.wmf" /><Relationship Id="rId4" Type="http://schemas.openxmlformats.org/officeDocument/2006/relationships/image" Target="../media/image43.wmf" /><Relationship Id="rId5" Type="http://schemas.openxmlformats.org/officeDocument/2006/relationships/image" Target="../media/image44.wmf" /><Relationship Id="rId6" Type="http://schemas.openxmlformats.org/officeDocument/2006/relationships/image" Target="../media/image45.wmf"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46.wmf" /><Relationship Id="rId3" Type="http://schemas.openxmlformats.org/officeDocument/2006/relationships/image" Target="../media/image47.wmf"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48.wmf" /><Relationship Id="rId3" Type="http://schemas.openxmlformats.org/officeDocument/2006/relationships/image" Target="../media/image49.wmf" /><Relationship Id="rId4" Type="http://schemas.openxmlformats.org/officeDocument/2006/relationships/image" Target="../media/image50.wmf" /><Relationship Id="rId5" Type="http://schemas.openxmlformats.org/officeDocument/2006/relationships/image" Target="../media/image51.wmf"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14211430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684212" y="1341438"/>
            <a:ext cx="7848600" cy="7207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4000"/>
              <a:t>第六章  线性定常系统的综合</a:t>
            </a:r>
            <a:endParaRPr sz="4000"/>
          </a:p>
        </p:txBody>
      </p:sp>
      <p:sp>
        <p:nvSpPr>
          <p:cNvPr id="2052" name=""/>
          <p:cNvSpPr/>
          <p:nvPr/>
        </p:nvSpPr>
        <p:spPr>
          <a:xfrm>
            <a:off x="1403350" y="2781300"/>
            <a:ext cx="6264275" cy="30845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a:t>1状态反馈和输出反馈</a:t>
            </a:r>
            <a:endParaRPr sz="2800"/>
          </a:p>
          <a:p>
            <a:pPr lvl="0">
              <a:spcBef>
                <a:spcPct val="50000"/>
              </a:spcBef>
            </a:pPr>
            <a:r>
              <a:rPr sz="2800"/>
              <a:t>2极点配置</a:t>
            </a:r>
            <a:endParaRPr sz="2800"/>
          </a:p>
          <a:p>
            <a:pPr lvl="0">
              <a:spcBef>
                <a:spcPct val="50000"/>
              </a:spcBef>
            </a:pPr>
            <a:r>
              <a:rPr sz="2800"/>
              <a:t>3状态观测器</a:t>
            </a:r>
            <a:endParaRPr sz="2800"/>
          </a:p>
          <a:p>
            <a:pPr lvl="0">
              <a:spcBef>
                <a:spcPct val="50000"/>
              </a:spcBef>
            </a:pPr>
            <a:r>
              <a:rPr sz="2800"/>
              <a:t>4带状态观测器的状态反馈闭环系统的 </a:t>
            </a:r>
            <a:endParaRPr sz="2800"/>
          </a:p>
          <a:p>
            <a:pPr lvl="0">
              <a:spcBef>
                <a:spcPct val="50000"/>
              </a:spcBef>
            </a:pPr>
            <a:r>
              <a:rPr sz="2800"/>
              <a:t>   特点</a:t>
            </a:r>
            <a:endParaRPr sz="2800"/>
          </a:p>
        </p:txBody>
      </p:sp>
      <p:sp>
        <p:nvSpPr>
          <p:cNvPr id="2053" name="Slide Number Placeholder 5"/>
          <p:cNvSpPr>
            <a:spLocks noGrp="1"/>
          </p:cNvSpPr>
          <p:nvPr>
            <p:ph type="sldNum" sz="quarter" idx="4"/>
          </p:nvPr>
        </p:nvSpPr>
        <p:spPr/>
        <p:txBody>
          <a:bodyPr/>
          <a:lstStyle/>
          <a:p>
            <a:pPr lvl="0" algn="r"/>
            <a:fld id="{B75637DC-1B44-4E34-A45B-5DEB6BEDED1A}" type="slidenum">
              <a:rPr sz="1400"/>
              <a:t>1</a:t>
            </a:fld>
            <a:endParaRPr lang="en-US"/>
          </a:p>
        </p:txBody>
      </p:sp>
      <p:sp>
        <p:nvSpPr>
          <p:cNvPr id="2054" name="TextBox 205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6" name=""/>
          <p:cNvSpPr/>
          <p:nvPr/>
        </p:nvSpPr>
        <p:spPr>
          <a:xfrm>
            <a:off x="2555875" y="0"/>
            <a:ext cx="3311525" cy="5794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a:latin typeface="楷体_GB2312" pitchFamily="49" charset="-122"/>
                <a:ea typeface="楷体_GB2312" pitchFamily="49" charset="-122"/>
              </a:rPr>
              <a:t>节    引言</a:t>
            </a:r>
            <a:endParaRPr sz="3200">
              <a:latin typeface="楷体_GB2312" pitchFamily="49" charset="-122"/>
              <a:ea typeface="楷体_GB2312" pitchFamily="49" charset="-122"/>
            </a:endParaRPr>
          </a:p>
        </p:txBody>
      </p:sp>
      <p:sp>
        <p:nvSpPr>
          <p:cNvPr id="3077" name=""/>
          <p:cNvSpPr/>
          <p:nvPr/>
        </p:nvSpPr>
        <p:spPr>
          <a:xfrm>
            <a:off x="0" y="908050"/>
            <a:ext cx="3563938" cy="5191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a:t>1  综合的三要素</a:t>
            </a:r>
            <a:endParaRPr sz="2800"/>
          </a:p>
        </p:txBody>
      </p:sp>
      <p:sp>
        <p:nvSpPr>
          <p:cNvPr id="3078" name=""/>
          <p:cNvSpPr/>
          <p:nvPr/>
        </p:nvSpPr>
        <p:spPr>
          <a:xfrm>
            <a:off x="0" y="1412875"/>
            <a:ext cx="421163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1）对象——受控系统。</a:t>
            </a:r>
            <a:endParaRPr sz="2400"/>
          </a:p>
        </p:txBody>
      </p:sp>
      <p:pic>
        <p:nvPicPr>
          <p:cNvPr id="3079" name=""/>
          <p:cNvPicPr/>
          <p:nvPr>
            <p:ph/>
          </p:nvPr>
        </p:nvPicPr>
        <p:blipFill>
          <a:blip r:embed="rId2"/>
          <a:stretch>
            <a:fillRect/>
          </a:stretch>
        </p:blipFill>
        <p:spPr>
          <a:xfrm>
            <a:off x="3995738" y="1341438"/>
            <a:ext cx="3840162" cy="706438"/>
          </a:xfrm>
          <a:prstGeom prst="rect">
            <a:avLst/>
          </a:prstGeom>
          <a:noFill/>
          <a:ln>
            <a:noFill/>
            <a:miter lim="800000"/>
          </a:ln>
          <a:effectLst/>
        </p:spPr>
      </p:pic>
      <p:sp>
        <p:nvSpPr>
          <p:cNvPr id="3081" name=""/>
          <p:cNvSpPr/>
          <p:nvPr/>
        </p:nvSpPr>
        <p:spPr>
          <a:xfrm>
            <a:off x="0" y="2060575"/>
            <a:ext cx="889317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2）目标——性能指标。性能指标可以有不同的形式。</a:t>
            </a:r>
            <a:endParaRPr sz="2400"/>
          </a:p>
        </p:txBody>
      </p:sp>
      <p:sp>
        <p:nvSpPr>
          <p:cNvPr id="3082" name=""/>
          <p:cNvSpPr/>
          <p:nvPr/>
        </p:nvSpPr>
        <p:spPr>
          <a:xfrm>
            <a:off x="0" y="2636838"/>
            <a:ext cx="9144000" cy="17351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3）手段——控制输入。通常取反馈控制形式：①状态反馈——将实现综合目标的控制输入</a:t>
            </a:r>
            <a:r>
              <a:rPr sz="2400" i="1"/>
              <a:t>u</a:t>
            </a:r>
            <a:r>
              <a:rPr sz="2400"/>
              <a:t> 取为系统状态</a:t>
            </a:r>
            <a:r>
              <a:rPr sz="2400" i="1"/>
              <a:t>X</a:t>
            </a:r>
            <a:r>
              <a:rPr sz="2400"/>
              <a:t> 的一个线性向量函数</a:t>
            </a:r>
            <a:endParaRPr sz="2400"/>
          </a:p>
          <a:p>
            <a:pPr lvl="0">
              <a:spcBef>
                <a:spcPct val="50000"/>
              </a:spcBef>
            </a:pPr>
            <a:r>
              <a:rPr sz="2400" i="1">
                <a:latin typeface="Book Antiqua" pitchFamily="18" charset="0"/>
              </a:rPr>
              <a:t>u</a:t>
            </a:r>
            <a:r>
              <a:rPr sz="2400">
                <a:latin typeface="Book Antiqua" pitchFamily="18" charset="0"/>
              </a:rPr>
              <a:t> (</a:t>
            </a:r>
            <a:r>
              <a:rPr sz="2400" i="1">
                <a:latin typeface="Book Antiqua" pitchFamily="18" charset="0"/>
              </a:rPr>
              <a:t>t</a:t>
            </a:r>
            <a:r>
              <a:rPr sz="2400">
                <a:latin typeface="Book Antiqua" pitchFamily="18" charset="0"/>
              </a:rPr>
              <a:t> ) =－</a:t>
            </a:r>
            <a:r>
              <a:rPr sz="2400" i="1">
                <a:latin typeface="Book Antiqua" pitchFamily="18" charset="0"/>
              </a:rPr>
              <a:t>K X</a:t>
            </a:r>
            <a:r>
              <a:rPr sz="2400">
                <a:latin typeface="Book Antiqua" pitchFamily="18" charset="0"/>
              </a:rPr>
              <a:t>(</a:t>
            </a:r>
            <a:r>
              <a:rPr sz="2400" i="1">
                <a:latin typeface="Book Antiqua" pitchFamily="18" charset="0"/>
              </a:rPr>
              <a:t>t </a:t>
            </a:r>
            <a:r>
              <a:rPr sz="2400">
                <a:latin typeface="Book Antiqua" pitchFamily="18" charset="0"/>
              </a:rPr>
              <a:t>)+</a:t>
            </a:r>
            <a:r>
              <a:rPr sz="2400" i="1">
                <a:latin typeface="Book Antiqua" pitchFamily="18" charset="0"/>
              </a:rPr>
              <a:t>r </a:t>
            </a:r>
            <a:r>
              <a:rPr sz="2400">
                <a:latin typeface="Book Antiqua" pitchFamily="18" charset="0"/>
              </a:rPr>
              <a:t>(</a:t>
            </a:r>
            <a:r>
              <a:rPr sz="2400" i="1">
                <a:latin typeface="Book Antiqua" pitchFamily="18" charset="0"/>
              </a:rPr>
              <a:t>t</a:t>
            </a:r>
            <a:r>
              <a:rPr sz="2400"/>
              <a:t> ) ； ②输出反馈——将实现综合目标的控制输入</a:t>
            </a:r>
            <a:r>
              <a:rPr sz="2400" i="1"/>
              <a:t>u</a:t>
            </a:r>
            <a:r>
              <a:rPr sz="2400"/>
              <a:t> 取为系统输出</a:t>
            </a:r>
            <a:r>
              <a:rPr sz="2400" i="1"/>
              <a:t>y</a:t>
            </a:r>
            <a:r>
              <a:rPr sz="2400"/>
              <a:t> 的一个线性向量函数</a:t>
            </a:r>
            <a:r>
              <a:rPr sz="2400" i="1"/>
              <a:t>u</a:t>
            </a:r>
            <a:r>
              <a:rPr sz="2400"/>
              <a:t> (</a:t>
            </a:r>
            <a:r>
              <a:rPr sz="2400" i="1"/>
              <a:t>t</a:t>
            </a:r>
            <a:r>
              <a:rPr sz="2400"/>
              <a:t> ) =－</a:t>
            </a:r>
            <a:r>
              <a:rPr sz="2400" i="1"/>
              <a:t>Hy</a:t>
            </a:r>
            <a:r>
              <a:rPr sz="2400"/>
              <a:t>(</a:t>
            </a:r>
            <a:r>
              <a:rPr sz="2400" i="1"/>
              <a:t>t </a:t>
            </a:r>
            <a:r>
              <a:rPr sz="2400"/>
              <a:t>)+</a:t>
            </a:r>
            <a:r>
              <a:rPr sz="2400" i="1"/>
              <a:t>r </a:t>
            </a:r>
            <a:r>
              <a:rPr sz="2400"/>
              <a:t>(</a:t>
            </a:r>
            <a:r>
              <a:rPr sz="2400" i="1"/>
              <a:t>t</a:t>
            </a:r>
            <a:r>
              <a:rPr sz="2400"/>
              <a:t> )</a:t>
            </a:r>
            <a:r>
              <a:t> </a:t>
            </a:r>
            <a:r>
              <a:rPr sz="2400"/>
              <a:t>。</a:t>
            </a:r>
          </a:p>
        </p:txBody>
      </p:sp>
      <p:sp>
        <p:nvSpPr>
          <p:cNvPr id="3083" name=""/>
          <p:cNvSpPr/>
          <p:nvPr/>
        </p:nvSpPr>
        <p:spPr>
          <a:xfrm>
            <a:off x="0" y="4437062"/>
            <a:ext cx="9144000"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综合的概念是：对给定受控系统，确定反馈形式的一个控制</a:t>
            </a:r>
            <a:r>
              <a:rPr sz="2400" i="1"/>
              <a:t>u ,</a:t>
            </a:r>
            <a:r>
              <a:rPr sz="2400"/>
              <a:t>使所导出的闭环控制系统的运动行为达到或优于指定的期望性能指标。</a:t>
            </a:r>
            <a:endParaRPr sz="2400" i="1"/>
          </a:p>
        </p:txBody>
      </p:sp>
      <p:sp>
        <p:nvSpPr>
          <p:cNvPr id="3084" name=""/>
          <p:cNvSpPr/>
          <p:nvPr/>
        </p:nvSpPr>
        <p:spPr>
          <a:xfrm>
            <a:off x="0" y="5938838"/>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注意：“系统综合”与“系统设计”是不同的概念。</a:t>
            </a:r>
            <a:endParaRPr sz="2400"/>
          </a:p>
        </p:txBody>
      </p:sp>
      <p:sp>
        <p:nvSpPr>
          <p:cNvPr id="3085" name="Slide Number Placeholder 3"/>
          <p:cNvSpPr>
            <a:spLocks noGrp="1"/>
          </p:cNvSpPr>
          <p:nvPr>
            <p:ph type="sldNum" sz="quarter" idx="2"/>
          </p:nvPr>
        </p:nvSpPr>
        <p:spPr/>
        <p:txBody>
          <a:bodyPr/>
          <a:lstStyle/>
          <a:p>
            <a:pPr lvl="0" algn="r"/>
            <a:fld id="{F18FB159-829C-4EA6-A495-8805F4A7357C}" type="slidenum">
              <a:rPr sz="1400"/>
              <a:t>2</a:t>
            </a:fld>
            <a:endParaRPr lang="en-US"/>
          </a:p>
        </p:txBody>
      </p:sp>
      <p:sp>
        <p:nvSpPr>
          <p:cNvPr id="3086" name="TextBox 308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3076"/>
                                        </p:tgtEl>
                                        <p:attrNameLst>
                                          <p:attrName>style.visibility</p:attrName>
                                        </p:attrNameLst>
                                      </p:cBhvr>
                                      <p:to>
                                        <p:strVal val="visible"/>
                                      </p:to>
                                    </p:set>
                                    <p:animEffect transition="in" filter="blinds(horizontal)">
                                      <p:cBhvr additive="base">
                                        <p:cTn id="7" dur="1000"/>
                                        <p:tgtEl>
                                          <p:spTgt spid="307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3077"/>
                                        </p:tgtEl>
                                        <p:attrNameLst>
                                          <p:attrName>style.visibility</p:attrName>
                                        </p:attrNameLst>
                                      </p:cBhvr>
                                      <p:to>
                                        <p:strVal val="visible"/>
                                      </p:to>
                                    </p:set>
                                    <p:animEffect transition="in" filter="box(in)">
                                      <p:cBhvr additive="base">
                                        <p:cTn id="12" dur="1000"/>
                                        <p:tgtEl>
                                          <p:spTgt spid="307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1000" fill="hold" grpId="2" nodeType="clickEffect">
                                  <p:stCondLst>
                                    <p:cond delay="0"/>
                                  </p:stCondLst>
                                  <p:childTnLst>
                                    <p:set>
                                      <p:cBhvr additive="base">
                                        <p:cTn id="16" dur="1" fill="hold">
                                          <p:stCondLst>
                                            <p:cond delay="0"/>
                                          </p:stCondLst>
                                        </p:cTn>
                                        <p:tgtEl>
                                          <p:spTgt spid="3078"/>
                                        </p:tgtEl>
                                        <p:attrNameLst>
                                          <p:attrName>style.visibility</p:attrName>
                                        </p:attrNameLst>
                                      </p:cBhvr>
                                      <p:to>
                                        <p:strVal val="visible"/>
                                      </p:to>
                                    </p:set>
                                    <p:animEffect transition="in" filter="box(in)">
                                      <p:cBhvr additive="base">
                                        <p:cTn id="17" dur="1000"/>
                                        <p:tgtEl>
                                          <p:spTgt spid="3078"/>
                                        </p:tgtEl>
                                      </p:cBhvr>
                                    </p:animEffect>
                                  </p:childTnLst>
                                </p:cTn>
                              </p:par>
                            </p:childTnLst>
                          </p:cTn>
                        </p:par>
                        <p:par>
                          <p:cTn id="18" fill="hold" nodeType="afterGroup">
                            <p:stCondLst>
                              <p:cond delay="1000"/>
                            </p:stCondLst>
                            <p:childTnLst>
                              <p:par>
                                <p:cTn id="19" presetID="10" presetClass="entr" presetSubtype="0" dur="500" fill="hold" nodeType="afterEffect">
                                  <p:stCondLst>
                                    <p:cond delay="1000"/>
                                  </p:stCondLst>
                                  <p:childTnLst>
                                    <p:set>
                                      <p:cBhvr additive="base">
                                        <p:cTn id="20" dur="1" fill="hold">
                                          <p:stCondLst>
                                            <p:cond delay="0"/>
                                          </p:stCondLst>
                                        </p:cTn>
                                        <p:tgtEl>
                                          <p:spTgt spid="3079"/>
                                        </p:tgtEl>
                                        <p:attrNameLst>
                                          <p:attrName>style.visibility</p:attrName>
                                        </p:attrNameLst>
                                      </p:cBhvr>
                                      <p:to>
                                        <p:strVal val="visible"/>
                                      </p:to>
                                    </p:set>
                                    <p:animEffect transition="in" filter="fade">
                                      <p:cBhvr additive="base">
                                        <p:cTn id="21" dur="500"/>
                                        <p:tgtEl>
                                          <p:spTgt spid="3079"/>
                                        </p:tgtEl>
                                      </p:cBhvr>
                                    </p:animEffect>
                                  </p:childTnLst>
                                </p:cTn>
                              </p:par>
                            </p:childTnLst>
                          </p:cTn>
                        </p:par>
                      </p:childTnLst>
                    </p:cTn>
                  </p:par>
                  <p:par>
                    <p:cTn id="22" fill="hold" nodeType="clickPar">
                      <p:stCondLst>
                        <p:cond delay="indefinite"/>
                      </p:stCondLst>
                      <p:childTnLst>
                        <p:par>
                          <p:cTn id="23" fill="hold" nodeType="afterGroup">
                            <p:stCondLst>
                              <p:cond delay="0"/>
                            </p:stCondLst>
                            <p:childTnLst>
                              <p:par>
                                <p:cTn id="24" presetID="4" presetClass="entr" presetSubtype="16" dur="1000" fill="hold" grpId="3" nodeType="clickEffect">
                                  <p:stCondLst>
                                    <p:cond delay="0"/>
                                  </p:stCondLst>
                                  <p:childTnLst>
                                    <p:set>
                                      <p:cBhvr additive="base">
                                        <p:cTn id="25" dur="1" fill="hold">
                                          <p:stCondLst>
                                            <p:cond delay="0"/>
                                          </p:stCondLst>
                                        </p:cTn>
                                        <p:tgtEl>
                                          <p:spTgt spid="3081"/>
                                        </p:tgtEl>
                                        <p:attrNameLst>
                                          <p:attrName>style.visibility</p:attrName>
                                        </p:attrNameLst>
                                      </p:cBhvr>
                                      <p:to>
                                        <p:strVal val="visible"/>
                                      </p:to>
                                    </p:set>
                                    <p:animEffect transition="in" filter="box(in)">
                                      <p:cBhvr additive="base">
                                        <p:cTn id="26" dur="1000"/>
                                        <p:tgtEl>
                                          <p:spTgt spid="3081"/>
                                        </p:tgtEl>
                                      </p:cBhvr>
                                    </p:animEffect>
                                  </p:childTnLst>
                                </p:cTn>
                              </p:par>
                            </p:childTnLst>
                          </p:cTn>
                        </p:par>
                        <p:par>
                          <p:cTn id="27" fill="hold" nodeType="afterGroup">
                            <p:stCondLst>
                              <p:cond delay="1000"/>
                            </p:stCondLst>
                            <p:childTnLst>
                              <p:par>
                                <p:cTn id="28" presetID="3" presetClass="entr" presetSubtype="10" dur="1000" fill="hold" grpId="4" nodeType="afterEffect">
                                  <p:stCondLst>
                                    <p:cond delay="1000"/>
                                  </p:stCondLst>
                                  <p:childTnLst>
                                    <p:set>
                                      <p:cBhvr additive="base">
                                        <p:cTn id="29" dur="1" fill="hold">
                                          <p:stCondLst>
                                            <p:cond delay="0"/>
                                          </p:stCondLst>
                                        </p:cTn>
                                        <p:tgtEl>
                                          <p:spTgt spid="3082">
                                            <p:txEl>
                                              <p:pRg st="0" end="0"/>
                                            </p:txEl>
                                          </p:spTgt>
                                        </p:tgtEl>
                                        <p:attrNameLst>
                                          <p:attrName>style.visibility</p:attrName>
                                        </p:attrNameLst>
                                      </p:cBhvr>
                                      <p:to>
                                        <p:strVal val="visible"/>
                                      </p:to>
                                    </p:set>
                                    <p:animEffect transition="in" filter="blinds(horizontal)">
                                      <p:cBhvr additive="base">
                                        <p:cTn id="30" dur="1000"/>
                                        <p:tgtEl>
                                          <p:spTgt spid="3082">
                                            <p:txEl>
                                              <p:pRg st="0" end="0"/>
                                            </p:txEl>
                                          </p:spTgt>
                                        </p:tgtEl>
                                      </p:cBhvr>
                                    </p:animEffect>
                                  </p:childTnLst>
                                </p:cTn>
                              </p:par>
                            </p:childTnLst>
                          </p:cTn>
                        </p:par>
                        <p:par>
                          <p:cTn id="31" fill="hold" nodeType="afterGroup">
                            <p:stCondLst>
                              <p:cond delay="3000"/>
                            </p:stCondLst>
                            <p:childTnLst>
                              <p:par>
                                <p:cTn id="32" presetID="3" presetClass="entr" presetSubtype="10" dur="1000" fill="hold" grpId="4" nodeType="afterEffect">
                                  <p:stCondLst>
                                    <p:cond delay="1000"/>
                                  </p:stCondLst>
                                  <p:childTnLst>
                                    <p:set>
                                      <p:cBhvr additive="base">
                                        <p:cTn id="33" dur="1" fill="hold">
                                          <p:stCondLst>
                                            <p:cond delay="0"/>
                                          </p:stCondLst>
                                        </p:cTn>
                                        <p:tgtEl>
                                          <p:spTgt spid="3082">
                                            <p:txEl>
                                              <p:pRg st="1" end="1"/>
                                            </p:txEl>
                                          </p:spTgt>
                                        </p:tgtEl>
                                        <p:attrNameLst>
                                          <p:attrName>style.visibility</p:attrName>
                                        </p:attrNameLst>
                                      </p:cBhvr>
                                      <p:to>
                                        <p:strVal val="visible"/>
                                      </p:to>
                                    </p:set>
                                    <p:animEffect transition="in" filter="blinds(horizontal)">
                                      <p:cBhvr additive="base">
                                        <p:cTn id="34" dur="1000"/>
                                        <p:tgtEl>
                                          <p:spTgt spid="3082">
                                            <p:txEl>
                                              <p:pRg st="1" end="1"/>
                                            </p:txEl>
                                          </p:spTgt>
                                        </p:tgtEl>
                                      </p:cBhvr>
                                    </p:animEffect>
                                  </p:childTnLst>
                                </p:cTn>
                              </p:par>
                            </p:childTnLst>
                          </p:cTn>
                        </p:par>
                      </p:childTnLst>
                    </p:cTn>
                  </p:par>
                  <p:par>
                    <p:cTn id="35" fill="hold" nodeType="clickPar">
                      <p:stCondLst>
                        <p:cond delay="indefinite"/>
                      </p:stCondLst>
                      <p:childTnLst>
                        <p:par>
                          <p:cTn id="36" fill="hold" nodeType="afterGroup">
                            <p:stCondLst>
                              <p:cond delay="0"/>
                            </p:stCondLst>
                            <p:childTnLst>
                              <p:par>
                                <p:cTn id="37" presetID="4" presetClass="entr" presetSubtype="16" dur="1000" fill="hold" grpId="5" nodeType="clickEffect">
                                  <p:stCondLst>
                                    <p:cond delay="0"/>
                                  </p:stCondLst>
                                  <p:childTnLst>
                                    <p:set>
                                      <p:cBhvr additive="base">
                                        <p:cTn id="38" dur="1" fill="hold">
                                          <p:stCondLst>
                                            <p:cond delay="0"/>
                                          </p:stCondLst>
                                        </p:cTn>
                                        <p:tgtEl>
                                          <p:spTgt spid="3083"/>
                                        </p:tgtEl>
                                        <p:attrNameLst>
                                          <p:attrName>style.visibility</p:attrName>
                                        </p:attrNameLst>
                                      </p:cBhvr>
                                      <p:to>
                                        <p:strVal val="visible"/>
                                      </p:to>
                                    </p:set>
                                    <p:animEffect transition="in" filter="box(in)">
                                      <p:cBhvr additive="base">
                                        <p:cTn id="39" dur="1000"/>
                                        <p:tgtEl>
                                          <p:spTgt spid="3083"/>
                                        </p:tgtEl>
                                      </p:cBhvr>
                                    </p:animEffect>
                                  </p:childTnLst>
                                </p:cTn>
                              </p:par>
                            </p:childTnLst>
                          </p:cTn>
                        </p:par>
                        <p:par>
                          <p:cTn id="40" fill="hold" nodeType="afterGroup">
                            <p:stCondLst>
                              <p:cond delay="1000"/>
                            </p:stCondLst>
                            <p:childTnLst>
                              <p:par>
                                <p:cTn id="41" presetID="5" presetClass="entr" presetSubtype="10" dur="1000" fill="hold" grpId="6" nodeType="afterEffect">
                                  <p:stCondLst>
                                    <p:cond delay="1000"/>
                                  </p:stCondLst>
                                  <p:childTnLst>
                                    <p:set>
                                      <p:cBhvr additive="base">
                                        <p:cTn id="42" dur="1" fill="hold">
                                          <p:stCondLst>
                                            <p:cond delay="0"/>
                                          </p:stCondLst>
                                        </p:cTn>
                                        <p:tgtEl>
                                          <p:spTgt spid="3084"/>
                                        </p:tgtEl>
                                        <p:attrNameLst>
                                          <p:attrName>style.visibility</p:attrName>
                                        </p:attrNameLst>
                                      </p:cBhvr>
                                      <p:to>
                                        <p:strVal val="visible"/>
                                      </p:to>
                                    </p:set>
                                    <p:animEffect transition="in" filter="checkerboard(across)">
                                      <p:cBhvr additive="base">
                                        <p:cTn id="43" dur="1000"/>
                                        <p:tgtEl>
                                          <p:spTgt spid="30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6" grpId="0"/>
      <p:bldP spid="3077" grpId="1"/>
      <p:bldP spid="3078" grpId="2"/>
      <p:bldP spid="3081" grpId="3"/>
      <p:bldP spid="3082" grpId="4" uiExpand="1" build="p"/>
      <p:bldP spid="3083" grpId="5"/>
      <p:bldP spid="3084" grpId="6"/>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4" name=""/>
          <p:cNvSpPr/>
          <p:nvPr/>
        </p:nvSpPr>
        <p:spPr>
          <a:xfrm>
            <a:off x="0" y="0"/>
            <a:ext cx="9144000" cy="5191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a:t>
            </a:r>
            <a:r>
              <a:rPr sz="2800"/>
              <a:t>2 性能指标类型</a:t>
            </a:r>
            <a:endParaRPr sz="2800"/>
          </a:p>
        </p:txBody>
      </p:sp>
      <p:sp>
        <p:nvSpPr>
          <p:cNvPr id="5125" name=""/>
          <p:cNvSpPr/>
          <p:nvPr/>
        </p:nvSpPr>
        <p:spPr>
          <a:xfrm>
            <a:off x="0" y="404812"/>
            <a:ext cx="9144000"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1）非优化性能指标：属于不等式型指标的范畴，其目标是使综合导出的控制性能达到或好于期望性能指标。在控制工程中，典型的非优化型性能指标主要有四种类型。</a:t>
            </a:r>
            <a:endParaRPr sz="2400"/>
          </a:p>
        </p:txBody>
      </p:sp>
      <p:sp>
        <p:nvSpPr>
          <p:cNvPr id="5126" name=""/>
          <p:cNvSpPr/>
          <p:nvPr/>
        </p:nvSpPr>
        <p:spPr>
          <a:xfrm>
            <a:off x="0" y="1557338"/>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①以渐近稳定作为性能指标。综合目标是使反馈控制系统为渐近稳定，这类综合称为镇定问题。</a:t>
            </a:r>
            <a:endParaRPr sz="2400"/>
          </a:p>
        </p:txBody>
      </p:sp>
      <p:sp>
        <p:nvSpPr>
          <p:cNvPr id="5127" name=""/>
          <p:cNvSpPr/>
          <p:nvPr/>
        </p:nvSpPr>
        <p:spPr>
          <a:xfrm>
            <a:off x="0" y="2276475"/>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②以一组期望闭环极点作为性能指标。综合目标是使反馈控制系统的特征值置于的[s] 的期望位置，这类综合称为极点配置问题。</a:t>
            </a:r>
            <a:endParaRPr sz="2400"/>
          </a:p>
        </p:txBody>
      </p:sp>
      <p:sp>
        <p:nvSpPr>
          <p:cNvPr id="5128" name=""/>
          <p:cNvSpPr/>
          <p:nvPr/>
        </p:nvSpPr>
        <p:spPr>
          <a:xfrm>
            <a:off x="0" y="3068638"/>
            <a:ext cx="9144000"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③以将</a:t>
            </a:r>
            <a:r>
              <a:rPr sz="2400">
                <a:latin typeface="Book Antiqua" pitchFamily="18" charset="0"/>
                <a:ea typeface="楷体_GB2312" pitchFamily="49" charset="-122"/>
              </a:rPr>
              <a:t>“</a:t>
            </a:r>
            <a:r>
              <a:rPr sz="2400"/>
              <a:t>一个</a:t>
            </a:r>
            <a:r>
              <a:rPr sz="2400" i="1">
                <a:latin typeface="Book Antiqua" pitchFamily="18" charset="0"/>
              </a:rPr>
              <a:t>m</a:t>
            </a:r>
            <a:r>
              <a:rPr sz="2400">
                <a:latin typeface="Book Antiqua" pitchFamily="18" charset="0"/>
              </a:rPr>
              <a:t>输入</a:t>
            </a:r>
            <a:r>
              <a:rPr sz="2400" i="1">
                <a:latin typeface="Book Antiqua" pitchFamily="18" charset="0"/>
              </a:rPr>
              <a:t> m</a:t>
            </a:r>
            <a:r>
              <a:rPr sz="2400">
                <a:latin typeface="Book Antiqua" pitchFamily="18" charset="0"/>
              </a:rPr>
              <a:t>输出系统”化为“</a:t>
            </a:r>
            <a:r>
              <a:rPr sz="2400" i="1">
                <a:latin typeface="Book Antiqua" pitchFamily="18" charset="0"/>
              </a:rPr>
              <a:t> m</a:t>
            </a:r>
            <a:r>
              <a:rPr sz="2400">
                <a:latin typeface="Book Antiqua" pitchFamily="18" charset="0"/>
              </a:rPr>
              <a:t>个单输入单输出系统”作为性能指标。</a:t>
            </a:r>
            <a:r>
              <a:rPr sz="2400"/>
              <a:t>综合目标是使反馈控制系统实现一个输出仅有一个输入所控制，这类综合称为解耦控制问题。</a:t>
            </a:r>
            <a:endParaRPr sz="2400"/>
          </a:p>
        </p:txBody>
      </p:sp>
      <p:sp>
        <p:nvSpPr>
          <p:cNvPr id="5129" name=""/>
          <p:cNvSpPr/>
          <p:nvPr/>
        </p:nvSpPr>
        <p:spPr>
          <a:xfrm>
            <a:off x="0" y="4221162"/>
            <a:ext cx="9144000"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④以使系统输出在存在外部扰动环境下无静差地跟踪参考信号作为性能指标。综合目标是使反馈控制系统实现扰动抑制和渐近跟踪，这类综合称为跟踪问题。</a:t>
            </a:r>
            <a:endParaRPr sz="2400"/>
          </a:p>
        </p:txBody>
      </p:sp>
      <p:sp>
        <p:nvSpPr>
          <p:cNvPr id="5130" name=""/>
          <p:cNvSpPr/>
          <p:nvPr/>
        </p:nvSpPr>
        <p:spPr>
          <a:xfrm>
            <a:off x="0" y="5516562"/>
            <a:ext cx="9144000"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2）优化型性能指标：综合目标是确定一个控制</a:t>
            </a:r>
            <a:r>
              <a:rPr sz="2400" i="1">
                <a:latin typeface="Book Antiqua" pitchFamily="18" charset="0"/>
              </a:rPr>
              <a:t>u</a:t>
            </a:r>
            <a:r>
              <a:rPr sz="2400"/>
              <a:t>，使控制系统综合性能指标 </a:t>
            </a:r>
            <a:r>
              <a:rPr sz="2400" i="1">
                <a:latin typeface="Tahoma" pitchFamily="34" charset="0"/>
              </a:rPr>
              <a:t>J</a:t>
            </a:r>
            <a:r>
              <a:rPr sz="2400" i="1">
                <a:latin typeface="Book Antiqua" pitchFamily="18" charset="0"/>
              </a:rPr>
              <a:t>  </a:t>
            </a:r>
            <a:r>
              <a:rPr sz="2400"/>
              <a:t>取为极小值 </a:t>
            </a:r>
            <a:r>
              <a:rPr sz="2000" i="1"/>
              <a:t>J</a:t>
            </a:r>
            <a:r>
              <a:rPr sz="2000" baseline="-25000"/>
              <a:t>min </a:t>
            </a:r>
            <a:r>
              <a:rPr sz="2400"/>
              <a:t>，此时称 </a:t>
            </a:r>
            <a:r>
              <a:rPr sz="2400" i="1">
                <a:latin typeface="Book Antiqua" pitchFamily="18" charset="0"/>
              </a:rPr>
              <a:t>u </a:t>
            </a:r>
            <a:r>
              <a:rPr sz="2400"/>
              <a:t>为最优控制，</a:t>
            </a:r>
            <a:r>
              <a:rPr sz="2000" i="1"/>
              <a:t>J</a:t>
            </a:r>
            <a:r>
              <a:rPr sz="2000" baseline="-25000"/>
              <a:t>min </a:t>
            </a:r>
            <a:r>
              <a:rPr sz="2400"/>
              <a:t>为最优性能。</a:t>
            </a:r>
            <a:endParaRPr sz="2400"/>
          </a:p>
        </p:txBody>
      </p:sp>
      <p:sp>
        <p:nvSpPr>
          <p:cNvPr id="5131" name="Slide Number Placeholder 5"/>
          <p:cNvSpPr>
            <a:spLocks noGrp="1"/>
          </p:cNvSpPr>
          <p:nvPr>
            <p:ph type="sldNum" sz="quarter" idx="4"/>
          </p:nvPr>
        </p:nvSpPr>
        <p:spPr/>
        <p:txBody>
          <a:bodyPr/>
          <a:lstStyle/>
          <a:p>
            <a:pPr lvl="0" algn="r"/>
            <a:fld id="{1CDC1049-D8BA-4E5D-BF8C-503FFE838732}" type="slidenum">
              <a:rPr sz="1400"/>
              <a:t>3</a:t>
            </a:fld>
            <a:endParaRPr lang="en-US"/>
          </a:p>
        </p:txBody>
      </p:sp>
      <p:sp>
        <p:nvSpPr>
          <p:cNvPr id="5132" name="TextBox 513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5124"/>
                                        </p:tgtEl>
                                        <p:attrNameLst>
                                          <p:attrName>style.visibility</p:attrName>
                                        </p:attrNameLst>
                                      </p:cBhvr>
                                      <p:to>
                                        <p:strVal val="visible"/>
                                      </p:to>
                                    </p:set>
                                    <p:animEffect transition="in" filter="blinds(horizontal)">
                                      <p:cBhvr additive="base">
                                        <p:cTn id="7" dur="1000"/>
                                        <p:tgtEl>
                                          <p:spTgt spid="512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5125"/>
                                        </p:tgtEl>
                                        <p:attrNameLst>
                                          <p:attrName>style.visibility</p:attrName>
                                        </p:attrNameLst>
                                      </p:cBhvr>
                                      <p:to>
                                        <p:strVal val="visible"/>
                                      </p:to>
                                    </p:set>
                                    <p:animEffect transition="in" filter="box(in)">
                                      <p:cBhvr additive="base">
                                        <p:cTn id="12" dur="1000"/>
                                        <p:tgtEl>
                                          <p:spTgt spid="512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1000" fill="hold" grpId="2" nodeType="clickEffect">
                                  <p:stCondLst>
                                    <p:cond delay="0"/>
                                  </p:stCondLst>
                                  <p:childTnLst>
                                    <p:set>
                                      <p:cBhvr additive="base">
                                        <p:cTn id="16" dur="1" fill="hold">
                                          <p:stCondLst>
                                            <p:cond delay="0"/>
                                          </p:stCondLst>
                                        </p:cTn>
                                        <p:tgtEl>
                                          <p:spTgt spid="5126"/>
                                        </p:tgtEl>
                                        <p:attrNameLst>
                                          <p:attrName>style.visibility</p:attrName>
                                        </p:attrNameLst>
                                      </p:cBhvr>
                                      <p:to>
                                        <p:strVal val="visible"/>
                                      </p:to>
                                    </p:set>
                                    <p:animEffect transition="in" filter="checkerboard(across)">
                                      <p:cBhvr additive="base">
                                        <p:cTn id="17" dur="1000"/>
                                        <p:tgtEl>
                                          <p:spTgt spid="5126"/>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5" presetClass="entr" presetSubtype="10" dur="1000" fill="hold" grpId="3" nodeType="clickEffect">
                                  <p:stCondLst>
                                    <p:cond delay="0"/>
                                  </p:stCondLst>
                                  <p:childTnLst>
                                    <p:set>
                                      <p:cBhvr additive="base">
                                        <p:cTn id="21" dur="1" fill="hold">
                                          <p:stCondLst>
                                            <p:cond delay="0"/>
                                          </p:stCondLst>
                                        </p:cTn>
                                        <p:tgtEl>
                                          <p:spTgt spid="5127"/>
                                        </p:tgtEl>
                                        <p:attrNameLst>
                                          <p:attrName>style.visibility</p:attrName>
                                        </p:attrNameLst>
                                      </p:cBhvr>
                                      <p:to>
                                        <p:strVal val="visible"/>
                                      </p:to>
                                    </p:set>
                                    <p:animEffect transition="in" filter="checkerboard(across)">
                                      <p:cBhvr additive="base">
                                        <p:cTn id="22" dur="1000"/>
                                        <p:tgtEl>
                                          <p:spTgt spid="5127"/>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5" presetClass="entr" presetSubtype="10" dur="1000" fill="hold" grpId="4" nodeType="clickEffect">
                                  <p:stCondLst>
                                    <p:cond delay="0"/>
                                  </p:stCondLst>
                                  <p:childTnLst>
                                    <p:set>
                                      <p:cBhvr additive="base">
                                        <p:cTn id="26" dur="1" fill="hold">
                                          <p:stCondLst>
                                            <p:cond delay="0"/>
                                          </p:stCondLst>
                                        </p:cTn>
                                        <p:tgtEl>
                                          <p:spTgt spid="5128"/>
                                        </p:tgtEl>
                                        <p:attrNameLst>
                                          <p:attrName>style.visibility</p:attrName>
                                        </p:attrNameLst>
                                      </p:cBhvr>
                                      <p:to>
                                        <p:strVal val="visible"/>
                                      </p:to>
                                    </p:set>
                                    <p:animEffect transition="in" filter="checkerboard(across)">
                                      <p:cBhvr additive="base">
                                        <p:cTn id="27" dur="1000"/>
                                        <p:tgtEl>
                                          <p:spTgt spid="5128"/>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5" presetClass="entr" presetSubtype="10" dur="1000" fill="hold" grpId="5" nodeType="clickEffect">
                                  <p:stCondLst>
                                    <p:cond delay="0"/>
                                  </p:stCondLst>
                                  <p:childTnLst>
                                    <p:set>
                                      <p:cBhvr additive="base">
                                        <p:cTn id="31" dur="1" fill="hold">
                                          <p:stCondLst>
                                            <p:cond delay="0"/>
                                          </p:stCondLst>
                                        </p:cTn>
                                        <p:tgtEl>
                                          <p:spTgt spid="5129"/>
                                        </p:tgtEl>
                                        <p:attrNameLst>
                                          <p:attrName>style.visibility</p:attrName>
                                        </p:attrNameLst>
                                      </p:cBhvr>
                                      <p:to>
                                        <p:strVal val="visible"/>
                                      </p:to>
                                    </p:set>
                                    <p:animEffect transition="in" filter="checkerboard(across)">
                                      <p:cBhvr additive="base">
                                        <p:cTn id="32" dur="1000"/>
                                        <p:tgtEl>
                                          <p:spTgt spid="5129"/>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4" presetClass="entr" presetSubtype="16" dur="500" fill="hold" grpId="6" nodeType="clickEffect">
                                  <p:stCondLst>
                                    <p:cond delay="0"/>
                                  </p:stCondLst>
                                  <p:childTnLst>
                                    <p:set>
                                      <p:cBhvr additive="base">
                                        <p:cTn id="36" dur="1" fill="hold">
                                          <p:stCondLst>
                                            <p:cond delay="0"/>
                                          </p:stCondLst>
                                        </p:cTn>
                                        <p:tgtEl>
                                          <p:spTgt spid="5130"/>
                                        </p:tgtEl>
                                        <p:attrNameLst>
                                          <p:attrName>style.visibility</p:attrName>
                                        </p:attrNameLst>
                                      </p:cBhvr>
                                      <p:to>
                                        <p:strVal val="visible"/>
                                      </p:to>
                                    </p:set>
                                    <p:animEffect transition="in" filter="box(in)">
                                      <p:cBhvr additive="base">
                                        <p:cTn id="37" dur="500"/>
                                        <p:tgtEl>
                                          <p:spTgt spid="5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p:bldP spid="5125" grpId="1"/>
      <p:bldP spid="5126" grpId="2"/>
      <p:bldP spid="5127" grpId="3"/>
      <p:bldP spid="5128" grpId="4"/>
      <p:bldP spid="5129" grpId="5"/>
      <p:bldP spid="5130" grpId="6"/>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8" name=""/>
          <p:cNvSpPr/>
          <p:nvPr/>
        </p:nvSpPr>
        <p:spPr>
          <a:xfrm>
            <a:off x="0" y="333375"/>
            <a:ext cx="9144000" cy="5191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a:t>       3 综合问题的研究思路</a:t>
            </a:r>
            <a:endParaRPr sz="2800"/>
          </a:p>
        </p:txBody>
      </p:sp>
      <p:sp>
        <p:nvSpPr>
          <p:cNvPr id="6149" name=""/>
          <p:cNvSpPr/>
          <p:nvPr/>
        </p:nvSpPr>
        <p:spPr>
          <a:xfrm>
            <a:off x="0" y="1052512"/>
            <a:ext cx="9144000" cy="22828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1）综合理论——建立综合问题的“可综合条件”。即相对于给定的对象和性能指标，实现综合目标的反馈控制应该满足的条件。不同类型的综合或性能指标，其“可综合条件”一般不相同。显然，只是对满足“可综合条件”的综合问题，相应的反馈控制律才是可综合（可解）的。因此，建立“可综合条件”，使对系统综合的研究置于严格的理论基础之上，避免系统综合过程中的盲目性。</a:t>
            </a:r>
            <a:endParaRPr sz="2400"/>
          </a:p>
        </p:txBody>
      </p:sp>
      <p:sp>
        <p:nvSpPr>
          <p:cNvPr id="6150" name=""/>
          <p:cNvSpPr/>
          <p:nvPr/>
        </p:nvSpPr>
        <p:spPr>
          <a:xfrm>
            <a:off x="0" y="3706812"/>
            <a:ext cx="9144000"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2）综合方法——建立用以确定相应控制规律的“算法”。即提供计算状态反馈或输出反馈的方法和步骤。合理的算法并不一定要求算法具有解析的形式，而要适合在计算机上进行运算。</a:t>
            </a:r>
            <a:endParaRPr sz="2400"/>
          </a:p>
        </p:txBody>
      </p:sp>
      <p:sp>
        <p:nvSpPr>
          <p:cNvPr id="6151" name=""/>
          <p:cNvSpPr/>
          <p:nvPr/>
        </p:nvSpPr>
        <p:spPr>
          <a:xfrm>
            <a:off x="0" y="4941888"/>
            <a:ext cx="9144000" cy="15525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评价算法的一个重要标准是数值稳定性，即在计算过程中，数值误差不会被不断地“放大”。作为一般正则，若所研究的综合问题是非病态的，所采用的算法是数值稳定的，则计算结果通常是可信的。</a:t>
            </a:r>
            <a:endParaRPr sz="2400"/>
          </a:p>
        </p:txBody>
      </p:sp>
      <p:sp>
        <p:nvSpPr>
          <p:cNvPr id="6152" name="Slide Number Placeholder 5"/>
          <p:cNvSpPr>
            <a:spLocks noGrp="1"/>
          </p:cNvSpPr>
          <p:nvPr>
            <p:ph type="sldNum" sz="quarter" idx="4"/>
          </p:nvPr>
        </p:nvSpPr>
        <p:spPr/>
        <p:txBody>
          <a:bodyPr/>
          <a:lstStyle/>
          <a:p>
            <a:pPr lvl="0" algn="r"/>
            <a:fld id="{1DD344C0-B5D6-424F-A41F-103F0D167B14}" type="slidenum">
              <a:rPr sz="1400"/>
              <a:t>4</a:t>
            </a:fld>
            <a:endParaRPr lang="en-US"/>
          </a:p>
        </p:txBody>
      </p:sp>
      <p:sp>
        <p:nvSpPr>
          <p:cNvPr id="6153" name="TextBox 6152"/>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1000" fill="hold" grpId="0" nodeType="clickEffect">
                                  <p:stCondLst>
                                    <p:cond delay="0"/>
                                  </p:stCondLst>
                                  <p:childTnLst>
                                    <p:set>
                                      <p:cBhvr additive="base">
                                        <p:cTn id="6" dur="1" fill="hold">
                                          <p:stCondLst>
                                            <p:cond delay="0"/>
                                          </p:stCondLst>
                                        </p:cTn>
                                        <p:tgtEl>
                                          <p:spTgt spid="6148"/>
                                        </p:tgtEl>
                                        <p:attrNameLst>
                                          <p:attrName>style.visibility</p:attrName>
                                        </p:attrNameLst>
                                      </p:cBhvr>
                                      <p:to>
                                        <p:strVal val="visible"/>
                                      </p:to>
                                    </p:set>
                                    <p:animEffect transition="in" filter="box(in)">
                                      <p:cBhvr additive="base">
                                        <p:cTn id="7" dur="1000"/>
                                        <p:tgtEl>
                                          <p:spTgt spid="614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1000" fill="hold" grpId="1" nodeType="clickEffect">
                                  <p:stCondLst>
                                    <p:cond delay="0"/>
                                  </p:stCondLst>
                                  <p:childTnLst>
                                    <p:set>
                                      <p:cBhvr additive="base">
                                        <p:cTn id="11" dur="1" fill="hold">
                                          <p:stCondLst>
                                            <p:cond delay="0"/>
                                          </p:stCondLst>
                                        </p:cTn>
                                        <p:tgtEl>
                                          <p:spTgt spid="6149"/>
                                        </p:tgtEl>
                                        <p:attrNameLst>
                                          <p:attrName>style.visibility</p:attrName>
                                        </p:attrNameLst>
                                      </p:cBhvr>
                                      <p:to>
                                        <p:strVal val="visible"/>
                                      </p:to>
                                    </p:set>
                                    <p:animEffect transition="in" filter="blinds(horizontal)">
                                      <p:cBhvr additive="base">
                                        <p:cTn id="12" dur="1000"/>
                                        <p:tgtEl>
                                          <p:spTgt spid="614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1000" fill="hold" grpId="2" nodeType="clickEffect">
                                  <p:stCondLst>
                                    <p:cond delay="0"/>
                                  </p:stCondLst>
                                  <p:childTnLst>
                                    <p:set>
                                      <p:cBhvr additive="base">
                                        <p:cTn id="16" dur="1" fill="hold">
                                          <p:stCondLst>
                                            <p:cond delay="0"/>
                                          </p:stCondLst>
                                        </p:cTn>
                                        <p:tgtEl>
                                          <p:spTgt spid="6150"/>
                                        </p:tgtEl>
                                        <p:attrNameLst>
                                          <p:attrName>style.visibility</p:attrName>
                                        </p:attrNameLst>
                                      </p:cBhvr>
                                      <p:to>
                                        <p:strVal val="visible"/>
                                      </p:to>
                                    </p:set>
                                    <p:animEffect transition="in" filter="blinds(horizontal)">
                                      <p:cBhvr additive="base">
                                        <p:cTn id="17" dur="1000"/>
                                        <p:tgtEl>
                                          <p:spTgt spid="6150"/>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1000" fill="hold" grpId="3" nodeType="clickEffect">
                                  <p:stCondLst>
                                    <p:cond delay="0"/>
                                  </p:stCondLst>
                                  <p:childTnLst>
                                    <p:set>
                                      <p:cBhvr additive="base">
                                        <p:cTn id="21" dur="1" fill="hold">
                                          <p:stCondLst>
                                            <p:cond delay="0"/>
                                          </p:stCondLst>
                                        </p:cTn>
                                        <p:tgtEl>
                                          <p:spTgt spid="6151"/>
                                        </p:tgtEl>
                                        <p:attrNameLst>
                                          <p:attrName>style.visibility</p:attrName>
                                        </p:attrNameLst>
                                      </p:cBhvr>
                                      <p:to>
                                        <p:strVal val="visible"/>
                                      </p:to>
                                    </p:set>
                                    <p:animEffect transition="in" filter="blinds(horizontal)">
                                      <p:cBhvr additive="base">
                                        <p:cTn id="22" dur="1000"/>
                                        <p:tgtEl>
                                          <p:spTgt spid="61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p:bldP spid="6149" grpId="1"/>
      <p:bldP spid="6150" grpId="2"/>
      <p:bldP spid="6151" grpId="3"/>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
          <p:cNvSpPr/>
          <p:nvPr>
            <p:ph type="title" idx="4294967295"/>
          </p:nvPr>
        </p:nvSpPr>
        <p:spPr>
          <a:xfrm>
            <a:off x="468312" y="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第二节  状态反馈和输出反馈</a:t>
            </a:r>
          </a:p>
        </p:txBody>
      </p:sp>
      <p:pic>
        <p:nvPicPr>
          <p:cNvPr id="8229" name=""/>
          <p:cNvPicPr/>
          <p:nvPr>
            <p:ph sz="half" idx="1"/>
          </p:nvPr>
        </p:nvPicPr>
        <p:blipFill>
          <a:blip r:embed="rId2"/>
          <a:stretch>
            <a:fillRect/>
          </a:stretch>
        </p:blipFill>
        <p:spPr>
          <a:xfrm>
            <a:off x="2195512" y="3429000"/>
            <a:ext cx="4967288" cy="833438"/>
          </a:xfrm>
          <a:prstGeom prst="rect">
            <a:avLst/>
          </a:prstGeom>
          <a:noFill/>
          <a:ln>
            <a:noFill/>
            <a:miter lim="800000"/>
          </a:ln>
          <a:effectLst/>
        </p:spPr>
      </p:pic>
      <p:pic>
        <p:nvPicPr>
          <p:cNvPr id="8231" name=""/>
          <p:cNvPicPr/>
          <p:nvPr>
            <p:ph sz="quarter" idx="2"/>
          </p:nvPr>
        </p:nvPicPr>
        <p:blipFill>
          <a:blip r:embed="rId3"/>
          <a:stretch>
            <a:fillRect/>
          </a:stretch>
        </p:blipFill>
        <p:spPr>
          <a:xfrm>
            <a:off x="2411412" y="4508500"/>
            <a:ext cx="1800225" cy="393700"/>
          </a:xfrm>
          <a:prstGeom prst="rect">
            <a:avLst/>
          </a:prstGeom>
          <a:noFill/>
          <a:ln>
            <a:noFill/>
            <a:miter lim="800000"/>
          </a:ln>
          <a:effectLst/>
        </p:spPr>
      </p:pic>
      <p:sp>
        <p:nvSpPr>
          <p:cNvPr id="8196" name=""/>
          <p:cNvSpPr/>
          <p:nvPr/>
        </p:nvSpPr>
        <p:spPr>
          <a:xfrm>
            <a:off x="0" y="981075"/>
            <a:ext cx="8893175" cy="5191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a:t>
            </a:r>
            <a:r>
              <a:rPr sz="2800"/>
              <a:t>一 状态反馈</a:t>
            </a:r>
            <a:endParaRPr sz="2800"/>
          </a:p>
        </p:txBody>
      </p:sp>
      <p:sp>
        <p:nvSpPr>
          <p:cNvPr id="8197" name=""/>
          <p:cNvSpPr/>
          <p:nvPr/>
        </p:nvSpPr>
        <p:spPr>
          <a:xfrm>
            <a:off x="0" y="1690688"/>
            <a:ext cx="37084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(1)  状态反馈的构成：</a:t>
            </a:r>
            <a:endParaRPr sz="2400"/>
          </a:p>
        </p:txBody>
      </p:sp>
      <p:sp>
        <p:nvSpPr>
          <p:cNvPr id="8198" name=""/>
          <p:cNvSpPr/>
          <p:nvPr/>
        </p:nvSpPr>
        <p:spPr>
          <a:xfrm>
            <a:off x="6372225" y="1700212"/>
            <a:ext cx="433388" cy="466725"/>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a:t>
            </a:r>
            <a:endParaRPr sz="2400"/>
          </a:p>
        </p:txBody>
      </p:sp>
      <p:sp>
        <p:nvSpPr>
          <p:cNvPr id="8199" name=""/>
          <p:cNvSpPr/>
          <p:nvPr/>
        </p:nvSpPr>
        <p:spPr>
          <a:xfrm>
            <a:off x="6372225" y="2708275"/>
            <a:ext cx="433388" cy="406400"/>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i="1"/>
              <a:t>K</a:t>
            </a:r>
            <a:endParaRPr sz="2000" i="1"/>
          </a:p>
        </p:txBody>
      </p:sp>
      <p:sp>
        <p:nvSpPr>
          <p:cNvPr id="8200" name=""/>
          <p:cNvSpPr/>
          <p:nvPr/>
        </p:nvSpPr>
        <p:spPr>
          <a:xfrm>
            <a:off x="7380288" y="1700212"/>
            <a:ext cx="433388" cy="406400"/>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i="1"/>
              <a:t>C</a:t>
            </a:r>
            <a:endParaRPr sz="2000" i="1"/>
          </a:p>
        </p:txBody>
      </p:sp>
      <p:sp>
        <p:nvSpPr>
          <p:cNvPr id="8201" name=""/>
          <p:cNvSpPr/>
          <p:nvPr/>
        </p:nvSpPr>
        <p:spPr>
          <a:xfrm>
            <a:off x="4787900" y="1700212"/>
            <a:ext cx="433388" cy="406400"/>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i="1"/>
              <a:t>B</a:t>
            </a:r>
            <a:endParaRPr sz="2000" i="1"/>
          </a:p>
        </p:txBody>
      </p:sp>
      <p:sp>
        <p:nvSpPr>
          <p:cNvPr id="8202" name=""/>
          <p:cNvSpPr/>
          <p:nvPr/>
        </p:nvSpPr>
        <p:spPr>
          <a:xfrm>
            <a:off x="6372225" y="2205038"/>
            <a:ext cx="433388" cy="406400"/>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i="1"/>
              <a:t>A</a:t>
            </a:r>
            <a:endParaRPr sz="2000" i="1"/>
          </a:p>
        </p:txBody>
      </p:sp>
      <p:cxnSp>
        <p:nvCxnSpPr>
          <p:cNvPr id="8203" name=""/>
          <p:cNvCxnSpPr/>
          <p:nvPr/>
        </p:nvCxnSpPr>
        <p:spPr>
          <a:xfrm>
            <a:off x="7812088" y="1916112"/>
            <a:ext cx="504825" cy="0"/>
          </a:xfrm>
          <a:prstGeom prst="line">
            <a:avLst/>
          </a:prstGeom>
          <a:noFill/>
          <a:ln>
            <a:solidFill>
              <a:schemeClr val="tx1"/>
            </a:solidFill>
            <a:miter lim="800000"/>
            <a:tailEnd type="triangle"/>
          </a:ln>
        </p:spPr>
      </p:cxnSp>
      <p:cxnSp>
        <p:nvCxnSpPr>
          <p:cNvPr id="8204" name=""/>
          <p:cNvCxnSpPr/>
          <p:nvPr/>
        </p:nvCxnSpPr>
        <p:spPr>
          <a:xfrm>
            <a:off x="6804025" y="1916112"/>
            <a:ext cx="576262" cy="0"/>
          </a:xfrm>
          <a:prstGeom prst="line">
            <a:avLst/>
          </a:prstGeom>
          <a:noFill/>
          <a:ln>
            <a:solidFill>
              <a:schemeClr val="tx1"/>
            </a:solidFill>
            <a:miter lim="800000"/>
            <a:tailEnd type="triangle"/>
          </a:ln>
        </p:spPr>
      </p:cxnSp>
      <p:cxnSp>
        <p:nvCxnSpPr>
          <p:cNvPr id="8205" name=""/>
          <p:cNvCxnSpPr/>
          <p:nvPr/>
        </p:nvCxnSpPr>
        <p:spPr>
          <a:xfrm flipH="1">
            <a:off x="7019925" y="1916112"/>
            <a:ext cx="0" cy="1008062"/>
          </a:xfrm>
          <a:prstGeom prst="line">
            <a:avLst/>
          </a:prstGeom>
          <a:noFill/>
          <a:ln>
            <a:solidFill>
              <a:schemeClr val="tx1"/>
            </a:solidFill>
            <a:miter lim="800000"/>
          </a:ln>
        </p:spPr>
      </p:cxnSp>
      <p:cxnSp>
        <p:nvCxnSpPr>
          <p:cNvPr id="8207" name=""/>
          <p:cNvCxnSpPr/>
          <p:nvPr/>
        </p:nvCxnSpPr>
        <p:spPr>
          <a:xfrm flipH="1">
            <a:off x="6804025" y="2924175"/>
            <a:ext cx="215900" cy="0"/>
          </a:xfrm>
          <a:prstGeom prst="line">
            <a:avLst/>
          </a:prstGeom>
          <a:noFill/>
          <a:ln>
            <a:solidFill>
              <a:schemeClr val="tx1"/>
            </a:solidFill>
            <a:miter lim="800000"/>
            <a:tailEnd type="triangle"/>
          </a:ln>
        </p:spPr>
      </p:cxnSp>
      <p:cxnSp>
        <p:nvCxnSpPr>
          <p:cNvPr id="8208" name=""/>
          <p:cNvCxnSpPr/>
          <p:nvPr/>
        </p:nvCxnSpPr>
        <p:spPr>
          <a:xfrm flipH="1">
            <a:off x="6804025" y="2420938"/>
            <a:ext cx="215900" cy="0"/>
          </a:xfrm>
          <a:prstGeom prst="line">
            <a:avLst/>
          </a:prstGeom>
          <a:noFill/>
          <a:ln>
            <a:solidFill>
              <a:schemeClr val="tx1"/>
            </a:solidFill>
            <a:miter lim="800000"/>
            <a:tailEnd type="triangle"/>
          </a:ln>
        </p:spPr>
      </p:cxnSp>
      <p:sp>
        <p:nvSpPr>
          <p:cNvPr id="8209" name=""/>
          <p:cNvSpPr/>
          <p:nvPr/>
        </p:nvSpPr>
        <p:spPr>
          <a:xfrm>
            <a:off x="4140200" y="1844675"/>
            <a:ext cx="215900" cy="215900"/>
          </a:xfrm>
          <a:prstGeom prst="ellipse">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210" name=""/>
          <p:cNvSpPr/>
          <p:nvPr/>
        </p:nvSpPr>
        <p:spPr>
          <a:xfrm>
            <a:off x="5651500" y="1844675"/>
            <a:ext cx="215900" cy="215900"/>
          </a:xfrm>
          <a:prstGeom prst="ellipse">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cxnSp>
        <p:nvCxnSpPr>
          <p:cNvPr id="8211" name=""/>
          <p:cNvCxnSpPr/>
          <p:nvPr/>
        </p:nvCxnSpPr>
        <p:spPr>
          <a:xfrm>
            <a:off x="5867400" y="1916112"/>
            <a:ext cx="504825" cy="0"/>
          </a:xfrm>
          <a:prstGeom prst="line">
            <a:avLst/>
          </a:prstGeom>
          <a:noFill/>
          <a:ln>
            <a:solidFill>
              <a:schemeClr val="tx1"/>
            </a:solidFill>
            <a:miter lim="800000"/>
            <a:tailEnd type="triangle"/>
          </a:ln>
        </p:spPr>
      </p:cxnSp>
      <p:cxnSp>
        <p:nvCxnSpPr>
          <p:cNvPr id="8212" name=""/>
          <p:cNvCxnSpPr/>
          <p:nvPr/>
        </p:nvCxnSpPr>
        <p:spPr>
          <a:xfrm flipH="1" flipV="1">
            <a:off x="5795962" y="2060575"/>
            <a:ext cx="0" cy="360362"/>
          </a:xfrm>
          <a:prstGeom prst="line">
            <a:avLst/>
          </a:prstGeom>
          <a:noFill/>
          <a:ln>
            <a:solidFill>
              <a:schemeClr val="tx1"/>
            </a:solidFill>
            <a:miter lim="800000"/>
            <a:tailEnd type="triangle"/>
          </a:ln>
        </p:spPr>
      </p:cxnSp>
      <p:cxnSp>
        <p:nvCxnSpPr>
          <p:cNvPr id="8213" name=""/>
          <p:cNvCxnSpPr/>
          <p:nvPr/>
        </p:nvCxnSpPr>
        <p:spPr>
          <a:xfrm>
            <a:off x="5795962" y="2420938"/>
            <a:ext cx="576262" cy="0"/>
          </a:xfrm>
          <a:prstGeom prst="line">
            <a:avLst/>
          </a:prstGeom>
          <a:noFill/>
          <a:ln>
            <a:solidFill>
              <a:schemeClr val="tx1"/>
            </a:solidFill>
            <a:miter lim="800000"/>
          </a:ln>
        </p:spPr>
      </p:cxnSp>
      <p:cxnSp>
        <p:nvCxnSpPr>
          <p:cNvPr id="8214" name=""/>
          <p:cNvCxnSpPr/>
          <p:nvPr/>
        </p:nvCxnSpPr>
        <p:spPr>
          <a:xfrm>
            <a:off x="5219700" y="1916112"/>
            <a:ext cx="431800" cy="0"/>
          </a:xfrm>
          <a:prstGeom prst="line">
            <a:avLst/>
          </a:prstGeom>
          <a:noFill/>
          <a:ln>
            <a:solidFill>
              <a:schemeClr val="tx1"/>
            </a:solidFill>
            <a:miter lim="800000"/>
            <a:tailEnd type="triangle"/>
          </a:ln>
        </p:spPr>
      </p:cxnSp>
      <p:cxnSp>
        <p:nvCxnSpPr>
          <p:cNvPr id="8215" name=""/>
          <p:cNvCxnSpPr/>
          <p:nvPr/>
        </p:nvCxnSpPr>
        <p:spPr>
          <a:xfrm>
            <a:off x="4356100" y="1916112"/>
            <a:ext cx="431800" cy="0"/>
          </a:xfrm>
          <a:prstGeom prst="line">
            <a:avLst/>
          </a:prstGeom>
          <a:noFill/>
          <a:ln>
            <a:solidFill>
              <a:schemeClr val="tx1"/>
            </a:solidFill>
            <a:miter lim="800000"/>
            <a:tailEnd type="triangle"/>
          </a:ln>
        </p:spPr>
      </p:cxnSp>
      <p:cxnSp>
        <p:nvCxnSpPr>
          <p:cNvPr id="8217" name=""/>
          <p:cNvCxnSpPr/>
          <p:nvPr/>
        </p:nvCxnSpPr>
        <p:spPr>
          <a:xfrm>
            <a:off x="3635375" y="1916112"/>
            <a:ext cx="504825" cy="0"/>
          </a:xfrm>
          <a:prstGeom prst="line">
            <a:avLst/>
          </a:prstGeom>
          <a:noFill/>
          <a:ln>
            <a:solidFill>
              <a:schemeClr val="tx1"/>
            </a:solidFill>
            <a:miter lim="800000"/>
            <a:tailEnd type="triangle"/>
          </a:ln>
        </p:spPr>
      </p:cxnSp>
      <p:cxnSp>
        <p:nvCxnSpPr>
          <p:cNvPr id="8218" name=""/>
          <p:cNvCxnSpPr/>
          <p:nvPr/>
        </p:nvCxnSpPr>
        <p:spPr>
          <a:xfrm>
            <a:off x="4284662" y="2924175"/>
            <a:ext cx="2087562" cy="0"/>
          </a:xfrm>
          <a:prstGeom prst="line">
            <a:avLst/>
          </a:prstGeom>
          <a:noFill/>
          <a:ln>
            <a:solidFill>
              <a:schemeClr val="tx1"/>
            </a:solidFill>
            <a:miter lim="800000"/>
          </a:ln>
        </p:spPr>
      </p:cxnSp>
      <p:cxnSp>
        <p:nvCxnSpPr>
          <p:cNvPr id="8219" name=""/>
          <p:cNvCxnSpPr/>
          <p:nvPr/>
        </p:nvCxnSpPr>
        <p:spPr>
          <a:xfrm flipH="1" flipV="1">
            <a:off x="4284662" y="2060575"/>
            <a:ext cx="0" cy="863600"/>
          </a:xfrm>
          <a:prstGeom prst="line">
            <a:avLst/>
          </a:prstGeom>
          <a:noFill/>
          <a:ln>
            <a:solidFill>
              <a:schemeClr val="tx1"/>
            </a:solidFill>
            <a:miter lim="800000"/>
            <a:tailEnd type="triangle"/>
          </a:ln>
        </p:spPr>
      </p:cxnSp>
      <p:sp>
        <p:nvSpPr>
          <p:cNvPr id="8223" name=""/>
          <p:cNvSpPr/>
          <p:nvPr/>
        </p:nvSpPr>
        <p:spPr>
          <a:xfrm>
            <a:off x="3708400" y="1557338"/>
            <a:ext cx="433388"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r</a:t>
            </a:r>
            <a:endParaRPr i="1"/>
          </a:p>
        </p:txBody>
      </p:sp>
      <p:sp>
        <p:nvSpPr>
          <p:cNvPr id="8224" name=""/>
          <p:cNvSpPr/>
          <p:nvPr/>
        </p:nvSpPr>
        <p:spPr>
          <a:xfrm>
            <a:off x="4356100" y="1557338"/>
            <a:ext cx="433388"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u</a:t>
            </a:r>
            <a:endParaRPr i="1"/>
          </a:p>
        </p:txBody>
      </p:sp>
      <p:sp>
        <p:nvSpPr>
          <p:cNvPr id="8225" name=""/>
          <p:cNvSpPr/>
          <p:nvPr/>
        </p:nvSpPr>
        <p:spPr>
          <a:xfrm>
            <a:off x="6877050" y="1557338"/>
            <a:ext cx="433388"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X</a:t>
            </a:r>
            <a:endParaRPr i="1"/>
          </a:p>
        </p:txBody>
      </p:sp>
      <p:sp>
        <p:nvSpPr>
          <p:cNvPr id="8226" name=""/>
          <p:cNvSpPr/>
          <p:nvPr/>
        </p:nvSpPr>
        <p:spPr>
          <a:xfrm>
            <a:off x="8027988" y="1557338"/>
            <a:ext cx="433388"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y</a:t>
            </a:r>
            <a:endParaRPr i="1"/>
          </a:p>
        </p:txBody>
      </p:sp>
      <p:sp>
        <p:nvSpPr>
          <p:cNvPr id="8227" name=""/>
          <p:cNvSpPr/>
          <p:nvPr/>
        </p:nvSpPr>
        <p:spPr>
          <a:xfrm>
            <a:off x="3924300" y="2060575"/>
            <a:ext cx="504825"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t>－</a:t>
            </a:r>
          </a:p>
        </p:txBody>
      </p:sp>
      <p:sp>
        <p:nvSpPr>
          <p:cNvPr id="8228" name=""/>
          <p:cNvSpPr/>
          <p:nvPr/>
        </p:nvSpPr>
        <p:spPr>
          <a:xfrm>
            <a:off x="0" y="2997200"/>
            <a:ext cx="442753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(2)  状态反馈系统的描述：</a:t>
            </a:r>
            <a:endParaRPr sz="2400"/>
          </a:p>
        </p:txBody>
      </p:sp>
      <p:pic>
        <p:nvPicPr>
          <p:cNvPr id="8233" name=""/>
          <p:cNvPicPr/>
          <p:nvPr>
            <p:ph sz="quarter" idx="3"/>
          </p:nvPr>
        </p:nvPicPr>
        <p:blipFill>
          <a:blip r:embed="rId4"/>
          <a:stretch>
            <a:fillRect/>
          </a:stretch>
        </p:blipFill>
        <p:spPr>
          <a:xfrm>
            <a:off x="2268538" y="5084762"/>
            <a:ext cx="3671888" cy="930275"/>
          </a:xfrm>
          <a:prstGeom prst="rect">
            <a:avLst/>
          </a:prstGeom>
          <a:noFill/>
          <a:ln>
            <a:noFill/>
            <a:miter lim="800000"/>
          </a:ln>
          <a:effectLst/>
        </p:spPr>
      </p:pic>
      <p:sp>
        <p:nvSpPr>
          <p:cNvPr id="8235" name=""/>
          <p:cNvSpPr/>
          <p:nvPr/>
        </p:nvSpPr>
        <p:spPr>
          <a:xfrm>
            <a:off x="0" y="6165850"/>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a:t>
            </a:r>
            <a:r>
              <a:rPr sz="2400" i="1">
                <a:latin typeface="Book Antiqua" pitchFamily="18" charset="0"/>
              </a:rPr>
              <a:t>G</a:t>
            </a:r>
            <a:r>
              <a:rPr sz="2400" baseline="-25000">
                <a:latin typeface="Book Antiqua" pitchFamily="18" charset="0"/>
              </a:rPr>
              <a:t>K </a:t>
            </a:r>
            <a:r>
              <a:rPr sz="2400">
                <a:latin typeface="Book Antiqua" pitchFamily="18" charset="0"/>
              </a:rPr>
              <a:t>(</a:t>
            </a:r>
            <a:r>
              <a:rPr sz="2400" i="1">
                <a:latin typeface="Book Antiqua" pitchFamily="18" charset="0"/>
              </a:rPr>
              <a:t>s</a:t>
            </a:r>
            <a:r>
              <a:rPr sz="2400">
                <a:latin typeface="Book Antiqua" pitchFamily="18" charset="0"/>
              </a:rPr>
              <a:t>)=</a:t>
            </a:r>
            <a:r>
              <a:rPr sz="2400" i="1">
                <a:latin typeface="Book Antiqua" pitchFamily="18" charset="0"/>
              </a:rPr>
              <a:t>C </a:t>
            </a:r>
            <a:r>
              <a:rPr sz="2400">
                <a:latin typeface="Book Antiqua" pitchFamily="18" charset="0"/>
              </a:rPr>
              <a:t>(</a:t>
            </a:r>
            <a:r>
              <a:rPr sz="2400" i="1">
                <a:latin typeface="Book Antiqua" pitchFamily="18" charset="0"/>
              </a:rPr>
              <a:t>s I </a:t>
            </a:r>
            <a:r>
              <a:rPr sz="2400">
                <a:latin typeface="Book Antiqua" pitchFamily="18" charset="0"/>
              </a:rPr>
              <a:t>–</a:t>
            </a:r>
            <a:r>
              <a:rPr sz="2400" i="1">
                <a:latin typeface="Book Antiqua" pitchFamily="18" charset="0"/>
              </a:rPr>
              <a:t>A </a:t>
            </a:r>
            <a:r>
              <a:rPr sz="2400">
                <a:latin typeface="Book Antiqua" pitchFamily="18" charset="0"/>
              </a:rPr>
              <a:t>+ </a:t>
            </a:r>
            <a:r>
              <a:rPr sz="2400" i="1">
                <a:latin typeface="Book Antiqua" pitchFamily="18" charset="0"/>
              </a:rPr>
              <a:t>BK</a:t>
            </a:r>
            <a:r>
              <a:rPr sz="2400">
                <a:latin typeface="Book Antiqua" pitchFamily="18" charset="0"/>
              </a:rPr>
              <a:t>) </a:t>
            </a:r>
            <a:r>
              <a:rPr sz="2400" baseline="30000">
                <a:latin typeface="Book Antiqua" pitchFamily="18" charset="0"/>
              </a:rPr>
              <a:t>－1</a:t>
            </a:r>
            <a:r>
              <a:rPr sz="2400" i="1">
                <a:latin typeface="Book Antiqua" pitchFamily="18" charset="0"/>
              </a:rPr>
              <a:t>B</a:t>
            </a:r>
            <a:endParaRPr sz="2400" i="1">
              <a:latin typeface="Book Antiqua" pitchFamily="18" charset="0"/>
            </a:endParaRPr>
          </a:p>
        </p:txBody>
      </p:sp>
      <p:sp>
        <p:nvSpPr>
          <p:cNvPr id="8236" name="Slide Number Placeholder 3"/>
          <p:cNvSpPr>
            <a:spLocks noGrp="1"/>
          </p:cNvSpPr>
          <p:nvPr>
            <p:ph type="sldNum" sz="quarter" idx="2"/>
          </p:nvPr>
        </p:nvSpPr>
        <p:spPr/>
        <p:txBody>
          <a:bodyPr/>
          <a:lstStyle/>
          <a:p>
            <a:pPr lvl="0" algn="r"/>
            <a:fld id="{AE40C50A-00CB-49B5-9F37-4C2ADA8C46FA}" type="slidenum">
              <a:rPr sz="1400"/>
              <a:t>5</a:t>
            </a:fld>
            <a:endParaRPr lang="en-US"/>
          </a:p>
        </p:txBody>
      </p:sp>
      <p:sp>
        <p:nvSpPr>
          <p:cNvPr id="8237" name="TextBox 823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8194"/>
                                        </p:tgtEl>
                                        <p:attrNameLst>
                                          <p:attrName>style.visibility</p:attrName>
                                        </p:attrNameLst>
                                      </p:cBhvr>
                                      <p:to>
                                        <p:strVal val="visible"/>
                                      </p:to>
                                    </p:set>
                                    <p:animEffect transition="in" filter="blinds(horizontal)">
                                      <p:cBhvr additive="base">
                                        <p:cTn id="7" dur="1000"/>
                                        <p:tgtEl>
                                          <p:spTgt spid="819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8196"/>
                                        </p:tgtEl>
                                        <p:attrNameLst>
                                          <p:attrName>style.visibility</p:attrName>
                                        </p:attrNameLst>
                                      </p:cBhvr>
                                      <p:to>
                                        <p:strVal val="visible"/>
                                      </p:to>
                                    </p:set>
                                    <p:animEffect transition="in" filter="box(in)">
                                      <p:cBhvr additive="base">
                                        <p:cTn id="12" dur="1000"/>
                                        <p:tgtEl>
                                          <p:spTgt spid="8196"/>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1000" fill="hold" grpId="2" nodeType="clickEffect">
                                  <p:stCondLst>
                                    <p:cond delay="0"/>
                                  </p:stCondLst>
                                  <p:childTnLst>
                                    <p:set>
                                      <p:cBhvr additive="base">
                                        <p:cTn id="16" dur="1" fill="hold">
                                          <p:stCondLst>
                                            <p:cond delay="0"/>
                                          </p:stCondLst>
                                        </p:cTn>
                                        <p:tgtEl>
                                          <p:spTgt spid="8197"/>
                                        </p:tgtEl>
                                        <p:attrNameLst>
                                          <p:attrName>style.visibility</p:attrName>
                                        </p:attrNameLst>
                                      </p:cBhvr>
                                      <p:to>
                                        <p:strVal val="visible"/>
                                      </p:to>
                                    </p:set>
                                    <p:animEffect transition="in" filter="box(in)">
                                      <p:cBhvr additive="base">
                                        <p:cTn id="17" dur="1000"/>
                                        <p:tgtEl>
                                          <p:spTgt spid="8197"/>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16" dur="500" fill="hold" grpId="3" nodeType="clickEffect">
                                  <p:stCondLst>
                                    <p:cond delay="0"/>
                                  </p:stCondLst>
                                  <p:childTnLst>
                                    <p:set>
                                      <p:cBhvr additive="base">
                                        <p:cTn id="21" dur="1" fill="hold">
                                          <p:stCondLst>
                                            <p:cond delay="0"/>
                                          </p:stCondLst>
                                        </p:cTn>
                                        <p:tgtEl>
                                          <p:spTgt spid="8228"/>
                                        </p:tgtEl>
                                        <p:attrNameLst>
                                          <p:attrName>style.visibility</p:attrName>
                                        </p:attrNameLst>
                                      </p:cBhvr>
                                      <p:to>
                                        <p:strVal val="visible"/>
                                      </p:to>
                                    </p:set>
                                    <p:animEffect transition="in" filter="box(in)">
                                      <p:cBhvr additive="base">
                                        <p:cTn id="22" dur="500"/>
                                        <p:tgtEl>
                                          <p:spTgt spid="8228"/>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0" presetClass="entr" presetSubtype="0" dur="1000" fill="hold" nodeType="clickEffect">
                                  <p:stCondLst>
                                    <p:cond delay="0"/>
                                  </p:stCondLst>
                                  <p:childTnLst>
                                    <p:set>
                                      <p:cBhvr additive="base">
                                        <p:cTn id="26" dur="1" fill="hold">
                                          <p:stCondLst>
                                            <p:cond delay="0"/>
                                          </p:stCondLst>
                                        </p:cTn>
                                        <p:tgtEl>
                                          <p:spTgt spid="8229"/>
                                        </p:tgtEl>
                                        <p:attrNameLst>
                                          <p:attrName>style.visibility</p:attrName>
                                        </p:attrNameLst>
                                      </p:cBhvr>
                                      <p:to>
                                        <p:strVal val="visible"/>
                                      </p:to>
                                    </p:set>
                                    <p:animEffect transition="in" filter="fade">
                                      <p:cBhvr additive="base">
                                        <p:cTn id="27" dur="1000"/>
                                        <p:tgtEl>
                                          <p:spTgt spid="8229"/>
                                        </p:tgtEl>
                                      </p:cBhvr>
                                    </p:animEffect>
                                  </p:childTnLst>
                                </p:cTn>
                              </p:par>
                            </p:childTnLst>
                          </p:cTn>
                        </p:par>
                        <p:par>
                          <p:cTn id="28" fill="hold" nodeType="afterGroup">
                            <p:stCondLst>
                              <p:cond delay="1000"/>
                            </p:stCondLst>
                            <p:childTnLst>
                              <p:par>
                                <p:cTn id="29" presetID="10" presetClass="entr" presetSubtype="0" dur="1000" fill="hold" nodeType="afterEffect">
                                  <p:stCondLst>
                                    <p:cond delay="1000"/>
                                  </p:stCondLst>
                                  <p:childTnLst>
                                    <p:set>
                                      <p:cBhvr additive="base">
                                        <p:cTn id="30" dur="1" fill="hold">
                                          <p:stCondLst>
                                            <p:cond delay="0"/>
                                          </p:stCondLst>
                                        </p:cTn>
                                        <p:tgtEl>
                                          <p:spTgt spid="8231"/>
                                        </p:tgtEl>
                                        <p:attrNameLst>
                                          <p:attrName>style.visibility</p:attrName>
                                        </p:attrNameLst>
                                      </p:cBhvr>
                                      <p:to>
                                        <p:strVal val="visible"/>
                                      </p:to>
                                    </p:set>
                                    <p:animEffect transition="in" filter="fade">
                                      <p:cBhvr additive="base">
                                        <p:cTn id="31" dur="1000"/>
                                        <p:tgtEl>
                                          <p:spTgt spid="8231"/>
                                        </p:tgtEl>
                                      </p:cBhvr>
                                    </p:animEffect>
                                  </p:childTnLst>
                                </p:cTn>
                              </p:par>
                            </p:childTnLst>
                          </p:cTn>
                        </p:par>
                        <p:par>
                          <p:cTn id="32" fill="hold" nodeType="afterGroup">
                            <p:stCondLst>
                              <p:cond delay="3000"/>
                            </p:stCondLst>
                            <p:childTnLst>
                              <p:par>
                                <p:cTn id="33" presetID="10" presetClass="entr" presetSubtype="0" dur="1000" fill="hold" nodeType="afterEffect">
                                  <p:stCondLst>
                                    <p:cond delay="2000"/>
                                  </p:stCondLst>
                                  <p:childTnLst>
                                    <p:set>
                                      <p:cBhvr additive="base">
                                        <p:cTn id="34" dur="1" fill="hold">
                                          <p:stCondLst>
                                            <p:cond delay="0"/>
                                          </p:stCondLst>
                                        </p:cTn>
                                        <p:tgtEl>
                                          <p:spTgt spid="8233"/>
                                        </p:tgtEl>
                                        <p:attrNameLst>
                                          <p:attrName>style.visibility</p:attrName>
                                        </p:attrNameLst>
                                      </p:cBhvr>
                                      <p:to>
                                        <p:strVal val="visible"/>
                                      </p:to>
                                    </p:set>
                                    <p:animEffect transition="in" filter="fade">
                                      <p:cBhvr additive="base">
                                        <p:cTn id="35" dur="1000"/>
                                        <p:tgtEl>
                                          <p:spTgt spid="8233"/>
                                        </p:tgtEl>
                                      </p:cBhvr>
                                    </p:animEffect>
                                  </p:childTnLst>
                                </p:cTn>
                              </p:par>
                            </p:childTnLst>
                          </p:cTn>
                        </p:par>
                        <p:par>
                          <p:cTn id="36" fill="hold" nodeType="afterGroup">
                            <p:stCondLst>
                              <p:cond delay="6000"/>
                            </p:stCondLst>
                            <p:childTnLst>
                              <p:par>
                                <p:cTn id="37" presetID="10" presetClass="entr" presetSubtype="0" dur="1000" fill="hold" grpId="4" nodeType="afterEffect">
                                  <p:stCondLst>
                                    <p:cond delay="3000"/>
                                  </p:stCondLst>
                                  <p:childTnLst>
                                    <p:set>
                                      <p:cBhvr additive="base">
                                        <p:cTn id="38" dur="1" fill="hold">
                                          <p:stCondLst>
                                            <p:cond delay="0"/>
                                          </p:stCondLst>
                                        </p:cTn>
                                        <p:tgtEl>
                                          <p:spTgt spid="8235"/>
                                        </p:tgtEl>
                                        <p:attrNameLst>
                                          <p:attrName>style.visibility</p:attrName>
                                        </p:attrNameLst>
                                      </p:cBhvr>
                                      <p:to>
                                        <p:strVal val="visible"/>
                                      </p:to>
                                    </p:set>
                                    <p:animEffect transition="in" filter="fade">
                                      <p:cBhvr additive="base">
                                        <p:cTn id="39" dur="1000"/>
                                        <p:tgtEl>
                                          <p:spTgt spid="82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6" grpId="1"/>
      <p:bldP spid="8197" grpId="2"/>
      <p:bldP spid="8228" grpId="3"/>
      <p:bldP spid="8235" grpId="4"/>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40" name=""/>
          <p:cNvSpPr/>
          <p:nvPr/>
        </p:nvSpPr>
        <p:spPr>
          <a:xfrm>
            <a:off x="0" y="0"/>
            <a:ext cx="9144000" cy="5191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a:t> 二 输出反馈</a:t>
            </a:r>
            <a:endParaRPr sz="2800"/>
          </a:p>
        </p:txBody>
      </p:sp>
      <p:sp>
        <p:nvSpPr>
          <p:cNvPr id="14341" name=""/>
          <p:cNvSpPr/>
          <p:nvPr/>
        </p:nvSpPr>
        <p:spPr>
          <a:xfrm>
            <a:off x="0" y="765175"/>
            <a:ext cx="363537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(1)  输出反馈的构成：</a:t>
            </a:r>
            <a:endParaRPr sz="2400"/>
          </a:p>
        </p:txBody>
      </p:sp>
      <p:sp>
        <p:nvSpPr>
          <p:cNvPr id="14342" name=""/>
          <p:cNvSpPr/>
          <p:nvPr/>
        </p:nvSpPr>
        <p:spPr>
          <a:xfrm>
            <a:off x="6227762" y="908050"/>
            <a:ext cx="431800" cy="406400"/>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a:t>
            </a:r>
            <a:endParaRPr sz="2000"/>
          </a:p>
        </p:txBody>
      </p:sp>
      <p:sp>
        <p:nvSpPr>
          <p:cNvPr id="14343" name=""/>
          <p:cNvSpPr/>
          <p:nvPr/>
        </p:nvSpPr>
        <p:spPr>
          <a:xfrm>
            <a:off x="6227762" y="1412875"/>
            <a:ext cx="431800"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A</a:t>
            </a:r>
            <a:endParaRPr i="1"/>
          </a:p>
        </p:txBody>
      </p:sp>
      <p:sp>
        <p:nvSpPr>
          <p:cNvPr id="14344" name=""/>
          <p:cNvSpPr/>
          <p:nvPr/>
        </p:nvSpPr>
        <p:spPr>
          <a:xfrm>
            <a:off x="4716462" y="981075"/>
            <a:ext cx="431800"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B</a:t>
            </a:r>
            <a:endParaRPr i="1"/>
          </a:p>
        </p:txBody>
      </p:sp>
      <p:sp>
        <p:nvSpPr>
          <p:cNvPr id="14345" name=""/>
          <p:cNvSpPr/>
          <p:nvPr/>
        </p:nvSpPr>
        <p:spPr>
          <a:xfrm>
            <a:off x="7380288" y="908050"/>
            <a:ext cx="431800"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C</a:t>
            </a:r>
            <a:endParaRPr i="1"/>
          </a:p>
        </p:txBody>
      </p:sp>
      <p:sp>
        <p:nvSpPr>
          <p:cNvPr id="14346" name=""/>
          <p:cNvSpPr/>
          <p:nvPr/>
        </p:nvSpPr>
        <p:spPr>
          <a:xfrm>
            <a:off x="6227762" y="1916112"/>
            <a:ext cx="431800"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H</a:t>
            </a:r>
            <a:endParaRPr i="1"/>
          </a:p>
        </p:txBody>
      </p:sp>
      <p:cxnSp>
        <p:nvCxnSpPr>
          <p:cNvPr id="14347" name=""/>
          <p:cNvCxnSpPr/>
          <p:nvPr/>
        </p:nvCxnSpPr>
        <p:spPr>
          <a:xfrm>
            <a:off x="7812088" y="1125538"/>
            <a:ext cx="504825" cy="0"/>
          </a:xfrm>
          <a:prstGeom prst="line">
            <a:avLst/>
          </a:prstGeom>
          <a:noFill/>
          <a:ln>
            <a:solidFill>
              <a:schemeClr val="tx1"/>
            </a:solidFill>
            <a:miter lim="800000"/>
            <a:tailEnd type="triangle"/>
          </a:ln>
        </p:spPr>
      </p:cxnSp>
      <p:cxnSp>
        <p:nvCxnSpPr>
          <p:cNvPr id="14348" name=""/>
          <p:cNvCxnSpPr/>
          <p:nvPr/>
        </p:nvCxnSpPr>
        <p:spPr>
          <a:xfrm>
            <a:off x="6659562" y="1125538"/>
            <a:ext cx="720725" cy="0"/>
          </a:xfrm>
          <a:prstGeom prst="line">
            <a:avLst/>
          </a:prstGeom>
          <a:noFill/>
          <a:ln>
            <a:solidFill>
              <a:schemeClr val="tx1"/>
            </a:solidFill>
            <a:miter lim="800000"/>
            <a:tailEnd type="triangle"/>
          </a:ln>
        </p:spPr>
      </p:cxnSp>
      <p:cxnSp>
        <p:nvCxnSpPr>
          <p:cNvPr id="14351" name=""/>
          <p:cNvCxnSpPr/>
          <p:nvPr/>
        </p:nvCxnSpPr>
        <p:spPr>
          <a:xfrm flipH="1">
            <a:off x="6659562" y="1557338"/>
            <a:ext cx="360362" cy="0"/>
          </a:xfrm>
          <a:prstGeom prst="line">
            <a:avLst/>
          </a:prstGeom>
          <a:noFill/>
          <a:ln>
            <a:solidFill>
              <a:schemeClr val="tx1"/>
            </a:solidFill>
            <a:miter lim="800000"/>
            <a:tailEnd type="triangle"/>
          </a:ln>
        </p:spPr>
      </p:cxnSp>
      <p:sp>
        <p:nvSpPr>
          <p:cNvPr id="14352" name=""/>
          <p:cNvSpPr/>
          <p:nvPr/>
        </p:nvSpPr>
        <p:spPr>
          <a:xfrm>
            <a:off x="4211638" y="1052512"/>
            <a:ext cx="215900" cy="215900"/>
          </a:xfrm>
          <a:prstGeom prst="ellipse">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4353" name=""/>
          <p:cNvSpPr/>
          <p:nvPr/>
        </p:nvSpPr>
        <p:spPr>
          <a:xfrm>
            <a:off x="5508625" y="1052512"/>
            <a:ext cx="215900" cy="215900"/>
          </a:xfrm>
          <a:prstGeom prst="ellipse">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cxnSp>
        <p:nvCxnSpPr>
          <p:cNvPr id="14354" name=""/>
          <p:cNvCxnSpPr/>
          <p:nvPr/>
        </p:nvCxnSpPr>
        <p:spPr>
          <a:xfrm>
            <a:off x="5724525" y="1125538"/>
            <a:ext cx="503238" cy="0"/>
          </a:xfrm>
          <a:prstGeom prst="line">
            <a:avLst/>
          </a:prstGeom>
          <a:noFill/>
          <a:ln>
            <a:solidFill>
              <a:schemeClr val="tx1"/>
            </a:solidFill>
            <a:miter lim="800000"/>
            <a:tailEnd type="triangle"/>
          </a:ln>
        </p:spPr>
      </p:cxnSp>
      <p:cxnSp>
        <p:nvCxnSpPr>
          <p:cNvPr id="14355" name=""/>
          <p:cNvCxnSpPr/>
          <p:nvPr/>
        </p:nvCxnSpPr>
        <p:spPr>
          <a:xfrm flipH="1" flipV="1">
            <a:off x="5651500" y="1268412"/>
            <a:ext cx="0" cy="288925"/>
          </a:xfrm>
          <a:prstGeom prst="line">
            <a:avLst/>
          </a:prstGeom>
          <a:noFill/>
          <a:ln>
            <a:solidFill>
              <a:schemeClr val="tx1"/>
            </a:solidFill>
            <a:miter lim="800000"/>
            <a:tailEnd type="triangle"/>
          </a:ln>
        </p:spPr>
      </p:cxnSp>
      <p:cxnSp>
        <p:nvCxnSpPr>
          <p:cNvPr id="14356" name=""/>
          <p:cNvCxnSpPr/>
          <p:nvPr/>
        </p:nvCxnSpPr>
        <p:spPr>
          <a:xfrm>
            <a:off x="5651500" y="1557338"/>
            <a:ext cx="576262" cy="0"/>
          </a:xfrm>
          <a:prstGeom prst="line">
            <a:avLst/>
          </a:prstGeom>
          <a:noFill/>
          <a:ln>
            <a:solidFill>
              <a:schemeClr val="tx1"/>
            </a:solidFill>
            <a:miter lim="800000"/>
          </a:ln>
        </p:spPr>
      </p:cxnSp>
      <p:cxnSp>
        <p:nvCxnSpPr>
          <p:cNvPr id="14357" name=""/>
          <p:cNvCxnSpPr/>
          <p:nvPr/>
        </p:nvCxnSpPr>
        <p:spPr>
          <a:xfrm>
            <a:off x="5148262" y="1125538"/>
            <a:ext cx="360362" cy="0"/>
          </a:xfrm>
          <a:prstGeom prst="line">
            <a:avLst/>
          </a:prstGeom>
          <a:noFill/>
          <a:ln>
            <a:solidFill>
              <a:schemeClr val="tx1"/>
            </a:solidFill>
            <a:miter lim="800000"/>
            <a:tailEnd type="triangle"/>
          </a:ln>
        </p:spPr>
      </p:cxnSp>
      <p:cxnSp>
        <p:nvCxnSpPr>
          <p:cNvPr id="14358" name=""/>
          <p:cNvCxnSpPr/>
          <p:nvPr/>
        </p:nvCxnSpPr>
        <p:spPr>
          <a:xfrm>
            <a:off x="4427538" y="1125538"/>
            <a:ext cx="288925" cy="0"/>
          </a:xfrm>
          <a:prstGeom prst="line">
            <a:avLst/>
          </a:prstGeom>
          <a:noFill/>
          <a:ln>
            <a:solidFill>
              <a:schemeClr val="tx1"/>
            </a:solidFill>
            <a:miter lim="800000"/>
            <a:tailEnd type="triangle"/>
          </a:ln>
        </p:spPr>
      </p:cxnSp>
      <p:cxnSp>
        <p:nvCxnSpPr>
          <p:cNvPr id="14360" name=""/>
          <p:cNvCxnSpPr/>
          <p:nvPr/>
        </p:nvCxnSpPr>
        <p:spPr>
          <a:xfrm>
            <a:off x="3779838" y="1125538"/>
            <a:ext cx="431800" cy="0"/>
          </a:xfrm>
          <a:prstGeom prst="line">
            <a:avLst/>
          </a:prstGeom>
          <a:noFill/>
          <a:ln>
            <a:solidFill>
              <a:schemeClr val="tx1"/>
            </a:solidFill>
            <a:miter lim="800000"/>
            <a:tailEnd type="triangle"/>
          </a:ln>
        </p:spPr>
      </p:cxnSp>
      <p:cxnSp>
        <p:nvCxnSpPr>
          <p:cNvPr id="14362" name=""/>
          <p:cNvCxnSpPr/>
          <p:nvPr/>
        </p:nvCxnSpPr>
        <p:spPr>
          <a:xfrm flipH="1" flipV="1">
            <a:off x="4284662" y="1268412"/>
            <a:ext cx="0" cy="792162"/>
          </a:xfrm>
          <a:prstGeom prst="line">
            <a:avLst/>
          </a:prstGeom>
          <a:noFill/>
          <a:ln>
            <a:solidFill>
              <a:schemeClr val="tx1"/>
            </a:solidFill>
            <a:miter lim="800000"/>
            <a:tailEnd type="triangle"/>
          </a:ln>
        </p:spPr>
      </p:cxnSp>
      <p:cxnSp>
        <p:nvCxnSpPr>
          <p:cNvPr id="14363" name=""/>
          <p:cNvCxnSpPr/>
          <p:nvPr/>
        </p:nvCxnSpPr>
        <p:spPr>
          <a:xfrm>
            <a:off x="4284662" y="2060575"/>
            <a:ext cx="1943100" cy="0"/>
          </a:xfrm>
          <a:prstGeom prst="line">
            <a:avLst/>
          </a:prstGeom>
          <a:noFill/>
          <a:ln>
            <a:solidFill>
              <a:schemeClr val="tx1"/>
            </a:solidFill>
            <a:miter lim="800000"/>
          </a:ln>
        </p:spPr>
      </p:cxnSp>
      <p:sp>
        <p:nvSpPr>
          <p:cNvPr id="14364" name=""/>
          <p:cNvSpPr/>
          <p:nvPr/>
        </p:nvSpPr>
        <p:spPr>
          <a:xfrm>
            <a:off x="4284662" y="1341438"/>
            <a:ext cx="431800"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t>－</a:t>
            </a:r>
          </a:p>
        </p:txBody>
      </p:sp>
      <p:sp>
        <p:nvSpPr>
          <p:cNvPr id="14366" name=""/>
          <p:cNvSpPr/>
          <p:nvPr/>
        </p:nvSpPr>
        <p:spPr>
          <a:xfrm>
            <a:off x="3708400" y="765175"/>
            <a:ext cx="360362"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i="1">
                <a:latin typeface="Book Antiqua" pitchFamily="18" charset="0"/>
              </a:rPr>
              <a:t>r</a:t>
            </a:r>
            <a:endParaRPr sz="2000" i="1">
              <a:latin typeface="Book Antiqua" pitchFamily="18" charset="0"/>
            </a:endParaRPr>
          </a:p>
        </p:txBody>
      </p:sp>
      <p:sp>
        <p:nvSpPr>
          <p:cNvPr id="14367" name=""/>
          <p:cNvSpPr/>
          <p:nvPr/>
        </p:nvSpPr>
        <p:spPr>
          <a:xfrm>
            <a:off x="6877050" y="692150"/>
            <a:ext cx="360362"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i="1">
                <a:latin typeface="Book Antiqua" pitchFamily="18" charset="0"/>
              </a:rPr>
              <a:t>X</a:t>
            </a:r>
            <a:endParaRPr sz="2000" i="1">
              <a:latin typeface="Book Antiqua" pitchFamily="18" charset="0"/>
            </a:endParaRPr>
          </a:p>
        </p:txBody>
      </p:sp>
      <p:sp>
        <p:nvSpPr>
          <p:cNvPr id="14368" name=""/>
          <p:cNvSpPr/>
          <p:nvPr/>
        </p:nvSpPr>
        <p:spPr>
          <a:xfrm>
            <a:off x="8243888" y="692150"/>
            <a:ext cx="360362"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i="1">
                <a:latin typeface="Book Antiqua" pitchFamily="18" charset="0"/>
              </a:rPr>
              <a:t>y</a:t>
            </a:r>
            <a:endParaRPr sz="2000" i="1">
              <a:latin typeface="Book Antiqua" pitchFamily="18" charset="0"/>
            </a:endParaRPr>
          </a:p>
        </p:txBody>
      </p:sp>
      <p:sp>
        <p:nvSpPr>
          <p:cNvPr id="14369" name=""/>
          <p:cNvSpPr/>
          <p:nvPr/>
        </p:nvSpPr>
        <p:spPr>
          <a:xfrm>
            <a:off x="4427538" y="692150"/>
            <a:ext cx="360362"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i="1">
                <a:latin typeface="Book Antiqua" pitchFamily="18" charset="0"/>
              </a:rPr>
              <a:t>u</a:t>
            </a:r>
            <a:endParaRPr sz="2000" i="1">
              <a:latin typeface="Book Antiqua" pitchFamily="18" charset="0"/>
            </a:endParaRPr>
          </a:p>
        </p:txBody>
      </p:sp>
      <p:sp>
        <p:nvSpPr>
          <p:cNvPr id="14370" name=""/>
          <p:cNvSpPr/>
          <p:nvPr/>
        </p:nvSpPr>
        <p:spPr>
          <a:xfrm>
            <a:off x="0" y="1989138"/>
            <a:ext cx="356393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(2)  输出反馈的描述：</a:t>
            </a:r>
            <a:endParaRPr sz="2400"/>
          </a:p>
        </p:txBody>
      </p:sp>
      <p:sp>
        <p:nvSpPr>
          <p:cNvPr id="14371" name=""/>
          <p:cNvSpPr/>
          <p:nvPr/>
        </p:nvSpPr>
        <p:spPr>
          <a:xfrm>
            <a:off x="2268538" y="2492375"/>
            <a:ext cx="302418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i="1">
                <a:latin typeface="Book Antiqua" pitchFamily="18" charset="0"/>
              </a:rPr>
              <a:t>u </a:t>
            </a:r>
            <a:r>
              <a:rPr sz="2400"/>
              <a:t>=－</a:t>
            </a:r>
            <a:r>
              <a:rPr sz="2400" i="1">
                <a:latin typeface="Book Antiqua" pitchFamily="18" charset="0"/>
              </a:rPr>
              <a:t>H y </a:t>
            </a:r>
            <a:r>
              <a:rPr sz="2400">
                <a:latin typeface="Book Antiqua" pitchFamily="18" charset="0"/>
              </a:rPr>
              <a:t>+ </a:t>
            </a:r>
            <a:r>
              <a:rPr sz="2400" i="1">
                <a:latin typeface="Book Antiqua" pitchFamily="18" charset="0"/>
              </a:rPr>
              <a:t>r</a:t>
            </a:r>
            <a:endParaRPr sz="2400" i="1">
              <a:latin typeface="Book Antiqua" pitchFamily="18" charset="0"/>
            </a:endParaRPr>
          </a:p>
        </p:txBody>
      </p:sp>
      <p:pic>
        <p:nvPicPr>
          <p:cNvPr id="14372" name=""/>
          <p:cNvPicPr/>
          <p:nvPr>
            <p:ph sz="quarter" idx="1"/>
          </p:nvPr>
        </p:nvPicPr>
        <p:blipFill>
          <a:blip r:embed="rId2"/>
          <a:stretch>
            <a:fillRect/>
          </a:stretch>
        </p:blipFill>
        <p:spPr>
          <a:xfrm>
            <a:off x="1403350" y="3213100"/>
            <a:ext cx="5761038" cy="820738"/>
          </a:xfrm>
          <a:prstGeom prst="rect">
            <a:avLst/>
          </a:prstGeom>
          <a:noFill/>
          <a:ln>
            <a:noFill/>
            <a:miter lim="800000"/>
          </a:ln>
          <a:effectLst/>
        </p:spPr>
      </p:pic>
      <p:pic>
        <p:nvPicPr>
          <p:cNvPr id="14374" name=""/>
          <p:cNvPicPr/>
          <p:nvPr>
            <p:ph sz="quarter" idx="2"/>
          </p:nvPr>
        </p:nvPicPr>
        <p:blipFill>
          <a:blip r:embed="rId3"/>
          <a:stretch>
            <a:fillRect/>
          </a:stretch>
        </p:blipFill>
        <p:spPr>
          <a:xfrm>
            <a:off x="2195512" y="4221162"/>
            <a:ext cx="3960812" cy="542925"/>
          </a:xfrm>
          <a:prstGeom prst="rect">
            <a:avLst/>
          </a:prstGeom>
          <a:noFill/>
          <a:ln>
            <a:noFill/>
            <a:miter lim="800000"/>
          </a:ln>
          <a:effectLst/>
        </p:spPr>
      </p:pic>
      <p:pic>
        <p:nvPicPr>
          <p:cNvPr id="14377" name=""/>
          <p:cNvPicPr/>
          <p:nvPr>
            <p:ph sz="quarter" idx="3"/>
          </p:nvPr>
        </p:nvPicPr>
        <p:blipFill>
          <a:blip r:embed="rId4"/>
          <a:stretch>
            <a:fillRect/>
          </a:stretch>
        </p:blipFill>
        <p:spPr>
          <a:xfrm>
            <a:off x="2195512" y="4868862"/>
            <a:ext cx="3024188" cy="531812"/>
          </a:xfrm>
          <a:prstGeom prst="rect">
            <a:avLst/>
          </a:prstGeom>
          <a:noFill/>
          <a:ln>
            <a:noFill/>
            <a:miter lim="800000"/>
          </a:ln>
          <a:effectLst/>
        </p:spPr>
      </p:pic>
      <p:pic>
        <p:nvPicPr>
          <p:cNvPr id="14380" name=""/>
          <p:cNvPicPr/>
          <p:nvPr>
            <p:ph sz="quarter" idx="4"/>
          </p:nvPr>
        </p:nvPicPr>
        <p:blipFill>
          <a:blip r:embed="rId5"/>
          <a:stretch>
            <a:fillRect/>
          </a:stretch>
        </p:blipFill>
        <p:spPr>
          <a:xfrm>
            <a:off x="1187450" y="5734050"/>
            <a:ext cx="6461125" cy="504825"/>
          </a:xfrm>
          <a:prstGeom prst="rect">
            <a:avLst/>
          </a:prstGeom>
          <a:noFill/>
          <a:ln>
            <a:noFill/>
            <a:miter lim="800000"/>
          </a:ln>
          <a:effectLst/>
        </p:spPr>
      </p:pic>
      <p:cxnSp>
        <p:nvCxnSpPr>
          <p:cNvPr id="14383" name=""/>
          <p:cNvCxnSpPr/>
          <p:nvPr/>
        </p:nvCxnSpPr>
        <p:spPr>
          <a:xfrm flipH="1" flipV="1">
            <a:off x="7019925" y="1125538"/>
            <a:ext cx="0" cy="431800"/>
          </a:xfrm>
          <a:prstGeom prst="line">
            <a:avLst/>
          </a:prstGeom>
          <a:noFill/>
          <a:ln>
            <a:solidFill>
              <a:schemeClr val="tx1"/>
            </a:solidFill>
            <a:miter lim="800000"/>
          </a:ln>
        </p:spPr>
      </p:cxnSp>
      <p:cxnSp>
        <p:nvCxnSpPr>
          <p:cNvPr id="14384" name=""/>
          <p:cNvCxnSpPr/>
          <p:nvPr/>
        </p:nvCxnSpPr>
        <p:spPr>
          <a:xfrm flipH="1">
            <a:off x="7956550" y="1125538"/>
            <a:ext cx="0" cy="935038"/>
          </a:xfrm>
          <a:prstGeom prst="line">
            <a:avLst/>
          </a:prstGeom>
          <a:noFill/>
          <a:ln>
            <a:solidFill>
              <a:schemeClr val="tx1"/>
            </a:solidFill>
            <a:miter lim="800000"/>
          </a:ln>
        </p:spPr>
      </p:cxnSp>
      <p:cxnSp>
        <p:nvCxnSpPr>
          <p:cNvPr id="14385" name=""/>
          <p:cNvCxnSpPr/>
          <p:nvPr/>
        </p:nvCxnSpPr>
        <p:spPr>
          <a:xfrm flipH="1">
            <a:off x="6659562" y="2060575"/>
            <a:ext cx="1296988" cy="0"/>
          </a:xfrm>
          <a:prstGeom prst="line">
            <a:avLst/>
          </a:prstGeom>
          <a:noFill/>
          <a:ln>
            <a:solidFill>
              <a:schemeClr val="tx1"/>
            </a:solidFill>
            <a:miter lim="800000"/>
            <a:tailEnd type="triangle"/>
          </a:ln>
        </p:spPr>
      </p:cxnSp>
      <p:sp>
        <p:nvSpPr>
          <p:cNvPr id="14386" name="Slide Number Placeholder 3"/>
          <p:cNvSpPr>
            <a:spLocks noGrp="1"/>
          </p:cNvSpPr>
          <p:nvPr>
            <p:ph type="sldNum" sz="quarter" idx="2"/>
          </p:nvPr>
        </p:nvSpPr>
        <p:spPr/>
        <p:txBody>
          <a:bodyPr/>
          <a:lstStyle/>
          <a:p>
            <a:pPr lvl="0" algn="r"/>
            <a:fld id="{ACAD61CA-7433-4026-8F17-E5D1ED951C46}" type="slidenum">
              <a:rPr sz="1400"/>
              <a:t>6</a:t>
            </a:fld>
            <a:endParaRPr lang="en-US"/>
          </a:p>
        </p:txBody>
      </p:sp>
      <p:sp>
        <p:nvSpPr>
          <p:cNvPr id="14387" name="TextBox 1438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14340"/>
                                        </p:tgtEl>
                                        <p:attrNameLst>
                                          <p:attrName>style.visibility</p:attrName>
                                        </p:attrNameLst>
                                      </p:cBhvr>
                                      <p:to>
                                        <p:strVal val="visible"/>
                                      </p:to>
                                    </p:set>
                                    <p:animEffect transition="in" filter="blinds(horizontal)">
                                      <p:cBhvr additive="base">
                                        <p:cTn id="7" dur="1000"/>
                                        <p:tgtEl>
                                          <p:spTgt spid="14340"/>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14341"/>
                                        </p:tgtEl>
                                        <p:attrNameLst>
                                          <p:attrName>style.visibility</p:attrName>
                                        </p:attrNameLst>
                                      </p:cBhvr>
                                      <p:to>
                                        <p:strVal val="visible"/>
                                      </p:to>
                                    </p:set>
                                    <p:animEffect transition="in" filter="box(in)">
                                      <p:cBhvr additive="base">
                                        <p:cTn id="12" dur="1000"/>
                                        <p:tgtEl>
                                          <p:spTgt spid="1434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1000" fill="hold" grpId="2" nodeType="clickEffect">
                                  <p:stCondLst>
                                    <p:cond delay="0"/>
                                  </p:stCondLst>
                                  <p:childTnLst>
                                    <p:set>
                                      <p:cBhvr additive="base">
                                        <p:cTn id="16" dur="1" fill="hold">
                                          <p:stCondLst>
                                            <p:cond delay="0"/>
                                          </p:stCondLst>
                                        </p:cTn>
                                        <p:tgtEl>
                                          <p:spTgt spid="14370"/>
                                        </p:tgtEl>
                                        <p:attrNameLst>
                                          <p:attrName>style.visibility</p:attrName>
                                        </p:attrNameLst>
                                      </p:cBhvr>
                                      <p:to>
                                        <p:strVal val="visible"/>
                                      </p:to>
                                    </p:set>
                                    <p:animEffect transition="in" filter="box(in)">
                                      <p:cBhvr additive="base">
                                        <p:cTn id="17" dur="1000"/>
                                        <p:tgtEl>
                                          <p:spTgt spid="14370"/>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0" presetClass="entr" presetSubtype="0" dur="1000" fill="hold" grpId="3" nodeType="clickEffect">
                                  <p:stCondLst>
                                    <p:cond delay="0"/>
                                  </p:stCondLst>
                                  <p:childTnLst>
                                    <p:set>
                                      <p:cBhvr additive="base">
                                        <p:cTn id="21" dur="1" fill="hold">
                                          <p:stCondLst>
                                            <p:cond delay="0"/>
                                          </p:stCondLst>
                                        </p:cTn>
                                        <p:tgtEl>
                                          <p:spTgt spid="14371"/>
                                        </p:tgtEl>
                                        <p:attrNameLst>
                                          <p:attrName>style.visibility</p:attrName>
                                        </p:attrNameLst>
                                      </p:cBhvr>
                                      <p:to>
                                        <p:strVal val="visible"/>
                                      </p:to>
                                    </p:set>
                                    <p:animEffect transition="in" filter="fade">
                                      <p:cBhvr additive="base">
                                        <p:cTn id="22" dur="1000"/>
                                        <p:tgtEl>
                                          <p:spTgt spid="14371"/>
                                        </p:tgtEl>
                                      </p:cBhvr>
                                    </p:animEffect>
                                  </p:childTnLst>
                                </p:cTn>
                              </p:par>
                            </p:childTnLst>
                          </p:cTn>
                        </p:par>
                        <p:par>
                          <p:cTn id="23" fill="hold" nodeType="afterGroup">
                            <p:stCondLst>
                              <p:cond delay="1000"/>
                            </p:stCondLst>
                            <p:childTnLst>
                              <p:par>
                                <p:cTn id="24" presetID="10" presetClass="entr" presetSubtype="0" dur="1000" fill="hold" nodeType="afterEffect">
                                  <p:stCondLst>
                                    <p:cond delay="1000"/>
                                  </p:stCondLst>
                                  <p:childTnLst>
                                    <p:set>
                                      <p:cBhvr additive="base">
                                        <p:cTn id="25" dur="1" fill="hold">
                                          <p:stCondLst>
                                            <p:cond delay="0"/>
                                          </p:stCondLst>
                                        </p:cTn>
                                        <p:tgtEl>
                                          <p:spTgt spid="14372"/>
                                        </p:tgtEl>
                                        <p:attrNameLst>
                                          <p:attrName>style.visibility</p:attrName>
                                        </p:attrNameLst>
                                      </p:cBhvr>
                                      <p:to>
                                        <p:strVal val="visible"/>
                                      </p:to>
                                    </p:set>
                                    <p:animEffect transition="in" filter="fade">
                                      <p:cBhvr additive="base">
                                        <p:cTn id="26" dur="1000"/>
                                        <p:tgtEl>
                                          <p:spTgt spid="14372"/>
                                        </p:tgtEl>
                                      </p:cBhvr>
                                    </p:animEffect>
                                  </p:childTnLst>
                                </p:cTn>
                              </p:par>
                            </p:childTnLst>
                          </p:cTn>
                        </p:par>
                      </p:childTnLst>
                    </p:cTn>
                  </p:par>
                  <p:par>
                    <p:cTn id="27" fill="hold" nodeType="clickPar">
                      <p:stCondLst>
                        <p:cond delay="indefinite"/>
                      </p:stCondLst>
                      <p:childTnLst>
                        <p:par>
                          <p:cTn id="28" fill="hold" nodeType="afterGroup">
                            <p:stCondLst>
                              <p:cond delay="0"/>
                            </p:stCondLst>
                            <p:childTnLst>
                              <p:par>
                                <p:cTn id="29" presetID="10" presetClass="entr" presetSubtype="0" dur="1000" fill="hold" nodeType="clickEffect">
                                  <p:stCondLst>
                                    <p:cond delay="0"/>
                                  </p:stCondLst>
                                  <p:childTnLst>
                                    <p:set>
                                      <p:cBhvr additive="base">
                                        <p:cTn id="30" dur="1" fill="hold">
                                          <p:stCondLst>
                                            <p:cond delay="0"/>
                                          </p:stCondLst>
                                        </p:cTn>
                                        <p:tgtEl>
                                          <p:spTgt spid="14374"/>
                                        </p:tgtEl>
                                        <p:attrNameLst>
                                          <p:attrName>style.visibility</p:attrName>
                                        </p:attrNameLst>
                                      </p:cBhvr>
                                      <p:to>
                                        <p:strVal val="visible"/>
                                      </p:to>
                                    </p:set>
                                    <p:animEffect transition="in" filter="fade">
                                      <p:cBhvr additive="base">
                                        <p:cTn id="31" dur="1000"/>
                                        <p:tgtEl>
                                          <p:spTgt spid="14374"/>
                                        </p:tgtEl>
                                      </p:cBhvr>
                                    </p:animEffect>
                                  </p:childTnLst>
                                </p:cTn>
                              </p:par>
                            </p:childTnLst>
                          </p:cTn>
                        </p:par>
                        <p:par>
                          <p:cTn id="32" fill="hold" nodeType="afterGroup">
                            <p:stCondLst>
                              <p:cond delay="1000"/>
                            </p:stCondLst>
                            <p:childTnLst>
                              <p:par>
                                <p:cTn id="33" presetID="4" presetClass="entr" presetSubtype="16" dur="1000" fill="hold" nodeType="afterEffect">
                                  <p:stCondLst>
                                    <p:cond delay="1000"/>
                                  </p:stCondLst>
                                  <p:childTnLst>
                                    <p:set>
                                      <p:cBhvr additive="base">
                                        <p:cTn id="34" dur="1" fill="hold">
                                          <p:stCondLst>
                                            <p:cond delay="0"/>
                                          </p:stCondLst>
                                        </p:cTn>
                                        <p:tgtEl>
                                          <p:spTgt spid="14377"/>
                                        </p:tgtEl>
                                        <p:attrNameLst>
                                          <p:attrName>style.visibility</p:attrName>
                                        </p:attrNameLst>
                                      </p:cBhvr>
                                      <p:to>
                                        <p:strVal val="visible"/>
                                      </p:to>
                                    </p:set>
                                    <p:animEffect transition="in" filter="box(in)">
                                      <p:cBhvr additive="base">
                                        <p:cTn id="35" dur="1000"/>
                                        <p:tgtEl>
                                          <p:spTgt spid="14377"/>
                                        </p:tgtEl>
                                      </p:cBhvr>
                                    </p:animEffect>
                                  </p:childTnLst>
                                </p:cTn>
                              </p:par>
                            </p:childTnLst>
                          </p:cTn>
                        </p:par>
                        <p:par>
                          <p:cTn id="36" fill="hold" nodeType="afterGroup">
                            <p:stCondLst>
                              <p:cond delay="3000"/>
                            </p:stCondLst>
                            <p:childTnLst>
                              <p:par>
                                <p:cTn id="37" presetID="10" presetClass="entr" presetSubtype="0" dur="1000" fill="hold" nodeType="afterEffect">
                                  <p:stCondLst>
                                    <p:cond delay="2000"/>
                                  </p:stCondLst>
                                  <p:childTnLst>
                                    <p:set>
                                      <p:cBhvr additive="base">
                                        <p:cTn id="38" dur="1" fill="hold">
                                          <p:stCondLst>
                                            <p:cond delay="0"/>
                                          </p:stCondLst>
                                        </p:cTn>
                                        <p:tgtEl>
                                          <p:spTgt spid="14380"/>
                                        </p:tgtEl>
                                        <p:attrNameLst>
                                          <p:attrName>style.visibility</p:attrName>
                                        </p:attrNameLst>
                                      </p:cBhvr>
                                      <p:to>
                                        <p:strVal val="visible"/>
                                      </p:to>
                                    </p:set>
                                    <p:animEffect transition="in" filter="fade">
                                      <p:cBhvr additive="base">
                                        <p:cTn id="39" dur="1000"/>
                                        <p:tgtEl>
                                          <p:spTgt spid="143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p:bldP spid="14341" grpId="1"/>
      <p:bldP spid="14370" grpId="2"/>
      <p:bldP spid="14371" grpId="3"/>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8" name=""/>
          <p:cNvSpPr/>
          <p:nvPr/>
        </p:nvSpPr>
        <p:spPr>
          <a:xfrm>
            <a:off x="0" y="0"/>
            <a:ext cx="9144000" cy="5191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a:t>三 状态反馈与输出反馈的比较</a:t>
            </a:r>
            <a:endParaRPr sz="2800"/>
          </a:p>
        </p:txBody>
      </p:sp>
      <p:sp>
        <p:nvSpPr>
          <p:cNvPr id="21509" name=""/>
          <p:cNvSpPr/>
          <p:nvPr/>
        </p:nvSpPr>
        <p:spPr>
          <a:xfrm>
            <a:off x="0" y="692150"/>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（1）反馈属性：状态反馈是系统结构信息的完全反馈；输出反馈是系统结构信息的不完全反馈。</a:t>
            </a:r>
            <a:endParaRPr sz="2400"/>
          </a:p>
        </p:txBody>
      </p:sp>
      <p:sp>
        <p:nvSpPr>
          <p:cNvPr id="21510" name=""/>
          <p:cNvSpPr/>
          <p:nvPr/>
        </p:nvSpPr>
        <p:spPr>
          <a:xfrm>
            <a:off x="0" y="1557338"/>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（2）反馈功能：状态反馈在功能上优于输出反馈，后叙综合问题几乎全采用状态反馈。</a:t>
            </a:r>
            <a:endParaRPr sz="2400"/>
          </a:p>
        </p:txBody>
      </p:sp>
      <p:sp>
        <p:nvSpPr>
          <p:cNvPr id="21511" name=""/>
          <p:cNvSpPr/>
          <p:nvPr/>
        </p:nvSpPr>
        <p:spPr>
          <a:xfrm>
            <a:off x="0" y="2492375"/>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（3）改善输出反馈达到状态反馈功能的途径：即在反馈系统中单独或同时引入串联补偿器和并联补偿器（提高反馈系统的阶次）。</a:t>
            </a:r>
            <a:endParaRPr sz="2400"/>
          </a:p>
        </p:txBody>
      </p:sp>
      <p:sp>
        <p:nvSpPr>
          <p:cNvPr id="21512" name=""/>
          <p:cNvSpPr/>
          <p:nvPr/>
        </p:nvSpPr>
        <p:spPr>
          <a:xfrm>
            <a:off x="0" y="3500438"/>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（4）反馈实现：输出反馈是在物理上可构成的，状态反馈则是在物理上不可构成的，则就反馈的物理实现而言，前者优于后者。</a:t>
            </a:r>
            <a:endParaRPr sz="2400"/>
          </a:p>
        </p:txBody>
      </p:sp>
      <p:sp>
        <p:nvSpPr>
          <p:cNvPr id="21513" name=""/>
          <p:cNvSpPr/>
          <p:nvPr/>
        </p:nvSpPr>
        <p:spPr>
          <a:xfrm>
            <a:off x="0" y="4437062"/>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（5）解决状态反馈物理实现的途径：引入附加状态观测器重构状态     后，构成状态反馈（注意，其同样提高了反馈系统的阶次）。   </a:t>
            </a:r>
            <a:endParaRPr sz="2400"/>
          </a:p>
        </p:txBody>
      </p:sp>
      <p:pic>
        <p:nvPicPr>
          <p:cNvPr id="21514" name=""/>
          <p:cNvPicPr/>
          <p:nvPr>
            <p:ph/>
          </p:nvPr>
        </p:nvPicPr>
        <p:blipFill>
          <a:blip r:embed="rId2"/>
          <a:stretch>
            <a:fillRect/>
          </a:stretch>
        </p:blipFill>
        <p:spPr>
          <a:xfrm>
            <a:off x="468312" y="4868862"/>
            <a:ext cx="268288" cy="287338"/>
          </a:xfrm>
          <a:prstGeom prst="rect">
            <a:avLst/>
          </a:prstGeom>
          <a:noFill/>
          <a:ln>
            <a:noFill/>
            <a:miter lim="800000"/>
          </a:ln>
          <a:effectLst/>
        </p:spPr>
      </p:pic>
      <p:sp>
        <p:nvSpPr>
          <p:cNvPr id="21517" name=""/>
          <p:cNvSpPr/>
          <p:nvPr/>
        </p:nvSpPr>
        <p:spPr>
          <a:xfrm>
            <a:off x="0" y="5445125"/>
            <a:ext cx="9144000"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（6）说明：扩展（动态）输出反馈系统和扩展（带状态观测器）状态反馈系统实质上是等价的，可利用简单关系将其从一种结构转换到另一种结构。</a:t>
            </a:r>
            <a:endParaRPr sz="2400"/>
          </a:p>
        </p:txBody>
      </p:sp>
      <p:sp>
        <p:nvSpPr>
          <p:cNvPr id="21518" name="Slide Number Placeholder 3"/>
          <p:cNvSpPr>
            <a:spLocks noGrp="1"/>
          </p:cNvSpPr>
          <p:nvPr>
            <p:ph type="sldNum" sz="quarter" idx="2"/>
          </p:nvPr>
        </p:nvSpPr>
        <p:spPr/>
        <p:txBody>
          <a:bodyPr/>
          <a:lstStyle/>
          <a:p>
            <a:pPr lvl="0" algn="r"/>
            <a:fld id="{DB0B790C-33F3-4490-ADA7-348BE26E44F8}" type="slidenum">
              <a:rPr sz="1400"/>
              <a:t>7</a:t>
            </a:fld>
            <a:endParaRPr lang="en-US"/>
          </a:p>
        </p:txBody>
      </p:sp>
      <p:sp>
        <p:nvSpPr>
          <p:cNvPr id="21519" name="TextBox 21518"/>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21508"/>
                                        </p:tgtEl>
                                        <p:attrNameLst>
                                          <p:attrName>style.visibility</p:attrName>
                                        </p:attrNameLst>
                                      </p:cBhvr>
                                      <p:to>
                                        <p:strVal val="visible"/>
                                      </p:to>
                                    </p:set>
                                    <p:animEffect transition="in" filter="blinds(horizontal)">
                                      <p:cBhvr additive="base">
                                        <p:cTn id="7" dur="1000"/>
                                        <p:tgtEl>
                                          <p:spTgt spid="2150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21509"/>
                                        </p:tgtEl>
                                        <p:attrNameLst>
                                          <p:attrName>style.visibility</p:attrName>
                                        </p:attrNameLst>
                                      </p:cBhvr>
                                      <p:to>
                                        <p:strVal val="visible"/>
                                      </p:to>
                                    </p:set>
                                    <p:animEffect transition="in" filter="box(in)">
                                      <p:cBhvr additive="base">
                                        <p:cTn id="12" dur="1000"/>
                                        <p:tgtEl>
                                          <p:spTgt spid="2150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1000" fill="hold" grpId="2" nodeType="clickEffect">
                                  <p:stCondLst>
                                    <p:cond delay="0"/>
                                  </p:stCondLst>
                                  <p:childTnLst>
                                    <p:set>
                                      <p:cBhvr additive="base">
                                        <p:cTn id="16" dur="1" fill="hold">
                                          <p:stCondLst>
                                            <p:cond delay="0"/>
                                          </p:stCondLst>
                                        </p:cTn>
                                        <p:tgtEl>
                                          <p:spTgt spid="21510"/>
                                        </p:tgtEl>
                                        <p:attrNameLst>
                                          <p:attrName>style.visibility</p:attrName>
                                        </p:attrNameLst>
                                      </p:cBhvr>
                                      <p:to>
                                        <p:strVal val="visible"/>
                                      </p:to>
                                    </p:set>
                                    <p:animEffect transition="in" filter="box(in)">
                                      <p:cBhvr additive="base">
                                        <p:cTn id="17" dur="1000"/>
                                        <p:tgtEl>
                                          <p:spTgt spid="21510"/>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0" presetClass="entr" presetSubtype="0" dur="2000" fill="hold" grpId="4" nodeType="clickEffect">
                                  <p:stCondLst>
                                    <p:cond delay="0"/>
                                  </p:stCondLst>
                                  <p:childTnLst>
                                    <p:set>
                                      <p:cBhvr additive="base">
                                        <p:cTn id="21" dur="1" fill="hold">
                                          <p:stCondLst>
                                            <p:cond delay="0"/>
                                          </p:stCondLst>
                                        </p:cTn>
                                        <p:tgtEl>
                                          <p:spTgt spid="21511"/>
                                        </p:tgtEl>
                                        <p:attrNameLst>
                                          <p:attrName>style.visibility</p:attrName>
                                        </p:attrNameLst>
                                      </p:cBhvr>
                                      <p:to>
                                        <p:strVal val="visible"/>
                                      </p:to>
                                    </p:set>
                                    <p:animEffect transition="in" filter="fade">
                                      <p:cBhvr additive="base">
                                        <p:cTn id="22" dur="2000"/>
                                        <p:tgtEl>
                                          <p:spTgt spid="21511"/>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4" presetClass="entr" presetSubtype="16" dur="1000" fill="hold" grpId="1" nodeType="clickEffect">
                                  <p:stCondLst>
                                    <p:cond delay="0"/>
                                  </p:stCondLst>
                                  <p:childTnLst>
                                    <p:set>
                                      <p:cBhvr additive="base">
                                        <p:cTn id="26" dur="1" fill="hold">
                                          <p:stCondLst>
                                            <p:cond delay="0"/>
                                          </p:stCondLst>
                                        </p:cTn>
                                        <p:tgtEl>
                                          <p:spTgt spid="21511"/>
                                        </p:tgtEl>
                                        <p:attrNameLst>
                                          <p:attrName>style.visibility</p:attrName>
                                        </p:attrNameLst>
                                      </p:cBhvr>
                                      <p:to>
                                        <p:strVal val="visible"/>
                                      </p:to>
                                    </p:set>
                                    <p:animEffect transition="in" filter="box(in)">
                                      <p:cBhvr additive="base">
                                        <p:cTn id="27" dur="1000"/>
                                        <p:tgtEl>
                                          <p:spTgt spid="21511"/>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4" presetClass="entr" presetSubtype="16" dur="1000" fill="hold" grpId="5" nodeType="clickEffect">
                                  <p:stCondLst>
                                    <p:cond delay="0"/>
                                  </p:stCondLst>
                                  <p:childTnLst>
                                    <p:set>
                                      <p:cBhvr additive="base">
                                        <p:cTn id="31" dur="1" fill="hold">
                                          <p:stCondLst>
                                            <p:cond delay="0"/>
                                          </p:stCondLst>
                                        </p:cTn>
                                        <p:tgtEl>
                                          <p:spTgt spid="21512"/>
                                        </p:tgtEl>
                                        <p:attrNameLst>
                                          <p:attrName>style.visibility</p:attrName>
                                        </p:attrNameLst>
                                      </p:cBhvr>
                                      <p:to>
                                        <p:strVal val="visible"/>
                                      </p:to>
                                    </p:set>
                                    <p:animEffect transition="in" filter="box(in)">
                                      <p:cBhvr additive="base">
                                        <p:cTn id="32" dur="1000"/>
                                        <p:tgtEl>
                                          <p:spTgt spid="21512"/>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4" presetClass="entr" presetSubtype="16" dur="1000" fill="hold" grpId="6" nodeType="clickEffect">
                                  <p:stCondLst>
                                    <p:cond delay="0"/>
                                  </p:stCondLst>
                                  <p:childTnLst>
                                    <p:set>
                                      <p:cBhvr additive="base">
                                        <p:cTn id="36" dur="1" fill="hold">
                                          <p:stCondLst>
                                            <p:cond delay="0"/>
                                          </p:stCondLst>
                                        </p:cTn>
                                        <p:tgtEl>
                                          <p:spTgt spid="21513"/>
                                        </p:tgtEl>
                                        <p:attrNameLst>
                                          <p:attrName>style.visibility</p:attrName>
                                        </p:attrNameLst>
                                      </p:cBhvr>
                                      <p:to>
                                        <p:strVal val="visible"/>
                                      </p:to>
                                    </p:set>
                                    <p:animEffect transition="in" filter="box(in)">
                                      <p:cBhvr additive="base">
                                        <p:cTn id="37" dur="1000"/>
                                        <p:tgtEl>
                                          <p:spTgt spid="21513"/>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4" presetClass="entr" presetSubtype="16" dur="1000" fill="hold" grpId="7" nodeType="clickEffect">
                                  <p:stCondLst>
                                    <p:cond delay="0"/>
                                  </p:stCondLst>
                                  <p:childTnLst>
                                    <p:set>
                                      <p:cBhvr additive="base">
                                        <p:cTn id="41" dur="1" fill="hold">
                                          <p:stCondLst>
                                            <p:cond delay="0"/>
                                          </p:stCondLst>
                                        </p:cTn>
                                        <p:tgtEl>
                                          <p:spTgt spid="21517"/>
                                        </p:tgtEl>
                                        <p:attrNameLst>
                                          <p:attrName>style.visibility</p:attrName>
                                        </p:attrNameLst>
                                      </p:cBhvr>
                                      <p:to>
                                        <p:strVal val="visible"/>
                                      </p:to>
                                    </p:set>
                                    <p:animEffect transition="in" filter="box(in)">
                                      <p:cBhvr additive="base">
                                        <p:cTn id="42" dur="1000"/>
                                        <p:tgtEl>
                                          <p:spTgt spid="215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8" grpId="0"/>
      <p:bldP spid="21509" grpId="1"/>
      <p:bldP spid="21510" grpId="2"/>
      <p:bldP spid="21511" grpId="4"/>
      <p:bldP spid="21512" grpId="5"/>
      <p:bldP spid="21513" grpId="6"/>
      <p:bldP spid="21517" grpId="7"/>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
          <p:cNvSpPr/>
          <p:nvPr>
            <p:ph type="title" idx="4294967295"/>
          </p:nvPr>
        </p:nvSpPr>
        <p:spPr>
          <a:xfrm>
            <a:off x="468312" y="0"/>
            <a:ext cx="7920038" cy="7651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4000"/>
              <a:t>第三节   状态反馈极点配置</a:t>
            </a:r>
            <a:endParaRPr sz="4000"/>
          </a:p>
        </p:txBody>
      </p:sp>
      <p:pic>
        <p:nvPicPr>
          <p:cNvPr id="23564" name=""/>
          <p:cNvPicPr/>
          <p:nvPr>
            <p:ph sz="quarter" idx="1"/>
          </p:nvPr>
        </p:nvPicPr>
        <p:blipFill>
          <a:blip r:embed="rId2"/>
          <a:stretch>
            <a:fillRect/>
          </a:stretch>
        </p:blipFill>
        <p:spPr>
          <a:xfrm>
            <a:off x="3492500" y="2636838"/>
            <a:ext cx="1584325" cy="361950"/>
          </a:xfrm>
          <a:prstGeom prst="rect">
            <a:avLst/>
          </a:prstGeom>
          <a:noFill/>
          <a:ln>
            <a:noFill/>
            <a:miter lim="800000"/>
          </a:ln>
          <a:effectLst/>
        </p:spPr>
      </p:pic>
      <p:pic>
        <p:nvPicPr>
          <p:cNvPr id="23566" name=""/>
          <p:cNvPicPr/>
          <p:nvPr>
            <p:ph sz="quarter" idx="2"/>
          </p:nvPr>
        </p:nvPicPr>
        <p:blipFill>
          <a:blip r:embed="rId3"/>
          <a:stretch>
            <a:fillRect/>
          </a:stretch>
        </p:blipFill>
        <p:spPr>
          <a:xfrm>
            <a:off x="3635375" y="3213100"/>
            <a:ext cx="1841500" cy="401638"/>
          </a:xfrm>
          <a:prstGeom prst="rect">
            <a:avLst/>
          </a:prstGeom>
          <a:noFill/>
          <a:ln>
            <a:noFill/>
            <a:miter lim="800000"/>
          </a:ln>
          <a:effectLst/>
        </p:spPr>
      </p:pic>
      <p:pic>
        <p:nvPicPr>
          <p:cNvPr id="23568" name=""/>
          <p:cNvPicPr/>
          <p:nvPr>
            <p:ph sz="quarter" idx="3"/>
          </p:nvPr>
        </p:nvPicPr>
        <p:blipFill>
          <a:blip r:embed="rId4"/>
          <a:stretch>
            <a:fillRect/>
          </a:stretch>
        </p:blipFill>
        <p:spPr>
          <a:xfrm>
            <a:off x="4500562" y="4221162"/>
            <a:ext cx="2735262" cy="450850"/>
          </a:xfrm>
          <a:prstGeom prst="rect">
            <a:avLst/>
          </a:prstGeom>
          <a:noFill/>
          <a:ln>
            <a:noFill/>
            <a:miter lim="800000"/>
          </a:ln>
          <a:effectLst/>
        </p:spPr>
      </p:pic>
      <p:sp>
        <p:nvSpPr>
          <p:cNvPr id="23556" name=""/>
          <p:cNvSpPr/>
          <p:nvPr/>
        </p:nvSpPr>
        <p:spPr>
          <a:xfrm>
            <a:off x="0" y="908050"/>
            <a:ext cx="3924300" cy="5191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a:t>
            </a:r>
            <a:r>
              <a:rPr sz="2800"/>
              <a:t>一 问题的提法</a:t>
            </a:r>
            <a:endParaRPr sz="2800"/>
          </a:p>
        </p:txBody>
      </p:sp>
      <p:sp>
        <p:nvSpPr>
          <p:cNvPr id="23557" name=""/>
          <p:cNvSpPr/>
          <p:nvPr/>
        </p:nvSpPr>
        <p:spPr>
          <a:xfrm>
            <a:off x="0" y="1412875"/>
            <a:ext cx="9144000"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状态反馈极点配置的含义——以一组期望极点为性能指标，对线性定常系统综合一个状态反馈型的控制，使综合后系统的特征值配置到 s 平面的期望位置.</a:t>
            </a:r>
            <a:endParaRPr sz="2400"/>
          </a:p>
        </p:txBody>
      </p:sp>
      <p:sp>
        <p:nvSpPr>
          <p:cNvPr id="23558" name=""/>
          <p:cNvSpPr/>
          <p:nvPr/>
        </p:nvSpPr>
        <p:spPr>
          <a:xfrm>
            <a:off x="0" y="2636838"/>
            <a:ext cx="385127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设被控系统为</a:t>
            </a:r>
            <a:endParaRPr sz="2400"/>
          </a:p>
        </p:txBody>
      </p:sp>
      <p:sp>
        <p:nvSpPr>
          <p:cNvPr id="23559" name=""/>
          <p:cNvSpPr/>
          <p:nvPr/>
        </p:nvSpPr>
        <p:spPr>
          <a:xfrm>
            <a:off x="755650" y="3213100"/>
            <a:ext cx="34925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期望的闭环极点为</a:t>
            </a:r>
            <a:endParaRPr sz="2400"/>
          </a:p>
        </p:txBody>
      </p:sp>
      <p:sp>
        <p:nvSpPr>
          <p:cNvPr id="23560" name=""/>
          <p:cNvSpPr/>
          <p:nvPr/>
        </p:nvSpPr>
        <p:spPr>
          <a:xfrm>
            <a:off x="900112" y="3716338"/>
            <a:ext cx="4824412"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状态反馈为          </a:t>
            </a:r>
            <a:r>
              <a:rPr sz="2400" i="1">
                <a:latin typeface="Book Antiqua" pitchFamily="18" charset="0"/>
              </a:rPr>
              <a:t>u</a:t>
            </a:r>
            <a:r>
              <a:rPr sz="2400">
                <a:latin typeface="Book Antiqua" pitchFamily="18" charset="0"/>
              </a:rPr>
              <a:t> =－</a:t>
            </a:r>
            <a:r>
              <a:rPr sz="2400" i="1">
                <a:latin typeface="Book Antiqua" pitchFamily="18" charset="0"/>
              </a:rPr>
              <a:t>KX </a:t>
            </a:r>
            <a:r>
              <a:rPr sz="2400">
                <a:latin typeface="Book Antiqua" pitchFamily="18" charset="0"/>
              </a:rPr>
              <a:t>+ </a:t>
            </a:r>
            <a:r>
              <a:rPr sz="2400" i="1">
                <a:latin typeface="Book Antiqua" pitchFamily="18" charset="0"/>
              </a:rPr>
              <a:t>r</a:t>
            </a:r>
            <a:endParaRPr sz="2400" i="1">
              <a:latin typeface="Book Antiqua" pitchFamily="18" charset="0"/>
            </a:endParaRPr>
          </a:p>
        </p:txBody>
      </p:sp>
      <p:sp>
        <p:nvSpPr>
          <p:cNvPr id="23561" name=""/>
          <p:cNvSpPr/>
          <p:nvPr/>
        </p:nvSpPr>
        <p:spPr>
          <a:xfrm>
            <a:off x="0" y="4221162"/>
            <a:ext cx="485933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则确定状态反馈阵，使闭环系统</a:t>
            </a:r>
            <a:endParaRPr sz="2400"/>
          </a:p>
        </p:txBody>
      </p:sp>
      <p:sp>
        <p:nvSpPr>
          <p:cNvPr id="23562" name=""/>
          <p:cNvSpPr/>
          <p:nvPr/>
        </p:nvSpPr>
        <p:spPr>
          <a:xfrm>
            <a:off x="0" y="4868862"/>
            <a:ext cx="2627312"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的特征值满足</a:t>
            </a:r>
            <a:endParaRPr sz="2400"/>
          </a:p>
        </p:txBody>
      </p:sp>
      <p:sp>
        <p:nvSpPr>
          <p:cNvPr id="23563" name=""/>
          <p:cNvSpPr/>
          <p:nvPr/>
        </p:nvSpPr>
        <p:spPr>
          <a:xfrm>
            <a:off x="0" y="5516562"/>
            <a:ext cx="9144000" cy="100488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研究两个属性：极点可任意被配置条件——属综合理论；</a:t>
            </a:r>
            <a:endParaRPr sz="2400"/>
          </a:p>
          <a:p>
            <a:pPr lvl="0">
              <a:spcBef>
                <a:spcPct val="50000"/>
              </a:spcBef>
            </a:pPr>
            <a:r>
              <a:rPr sz="2400"/>
              <a:t>                          建立极点配置（确定</a:t>
            </a:r>
            <a:r>
              <a:rPr sz="2400" i="1"/>
              <a:t>K</a:t>
            </a:r>
            <a:r>
              <a:rPr sz="2400"/>
              <a:t>)的算法——属综合方法。</a:t>
            </a:r>
            <a:endParaRPr sz="2400"/>
          </a:p>
        </p:txBody>
      </p:sp>
      <p:pic>
        <p:nvPicPr>
          <p:cNvPr id="23570" name=""/>
          <p:cNvPicPr/>
          <p:nvPr>
            <p:ph sz="quarter" idx="4"/>
          </p:nvPr>
        </p:nvPicPr>
        <p:blipFill>
          <a:blip r:embed="rId5"/>
          <a:stretch>
            <a:fillRect/>
          </a:stretch>
        </p:blipFill>
        <p:spPr>
          <a:xfrm>
            <a:off x="3132138" y="4797425"/>
            <a:ext cx="3024188" cy="503238"/>
          </a:xfrm>
          <a:prstGeom prst="rect">
            <a:avLst/>
          </a:prstGeom>
          <a:noFill/>
          <a:ln>
            <a:noFill/>
            <a:miter lim="800000"/>
          </a:ln>
          <a:effectLst/>
        </p:spPr>
      </p:pic>
      <p:sp>
        <p:nvSpPr>
          <p:cNvPr id="23571" name="Slide Number Placeholder 3"/>
          <p:cNvSpPr>
            <a:spLocks noGrp="1"/>
          </p:cNvSpPr>
          <p:nvPr>
            <p:ph type="sldNum" sz="quarter" idx="2"/>
          </p:nvPr>
        </p:nvSpPr>
        <p:spPr/>
        <p:txBody>
          <a:bodyPr/>
          <a:lstStyle/>
          <a:p>
            <a:pPr lvl="0" algn="r"/>
            <a:fld id="{FFB75A26-EA95-4D9F-A81A-2A070B5EC132}" type="slidenum">
              <a:rPr sz="1400"/>
              <a:t>8</a:t>
            </a:fld>
            <a:endParaRPr lang="en-US"/>
          </a:p>
        </p:txBody>
      </p:sp>
      <p:sp>
        <p:nvSpPr>
          <p:cNvPr id="23572" name="TextBox 2357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23554"/>
                                        </p:tgtEl>
                                        <p:attrNameLst>
                                          <p:attrName>style.visibility</p:attrName>
                                        </p:attrNameLst>
                                      </p:cBhvr>
                                      <p:to>
                                        <p:strVal val="visible"/>
                                      </p:to>
                                    </p:set>
                                    <p:animEffect transition="in" filter="blinds(horizontal)">
                                      <p:cBhvr additive="base">
                                        <p:cTn id="7" dur="1000"/>
                                        <p:tgtEl>
                                          <p:spTgt spid="2355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23556"/>
                                        </p:tgtEl>
                                        <p:attrNameLst>
                                          <p:attrName>style.visibility</p:attrName>
                                        </p:attrNameLst>
                                      </p:cBhvr>
                                      <p:to>
                                        <p:strVal val="visible"/>
                                      </p:to>
                                    </p:set>
                                    <p:animEffect transition="in" filter="box(in)">
                                      <p:cBhvr additive="base">
                                        <p:cTn id="12" dur="1000"/>
                                        <p:tgtEl>
                                          <p:spTgt spid="23556"/>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1000" fill="hold" grpId="2" nodeType="clickEffect">
                                  <p:stCondLst>
                                    <p:cond delay="0"/>
                                  </p:stCondLst>
                                  <p:childTnLst>
                                    <p:set>
                                      <p:cBhvr additive="base">
                                        <p:cTn id="16" dur="1" fill="hold">
                                          <p:stCondLst>
                                            <p:cond delay="0"/>
                                          </p:stCondLst>
                                        </p:cTn>
                                        <p:tgtEl>
                                          <p:spTgt spid="23557"/>
                                        </p:tgtEl>
                                        <p:attrNameLst>
                                          <p:attrName>style.visibility</p:attrName>
                                        </p:attrNameLst>
                                      </p:cBhvr>
                                      <p:to>
                                        <p:strVal val="visible"/>
                                      </p:to>
                                    </p:set>
                                    <p:animEffect transition="in" filter="box(in)">
                                      <p:cBhvr additive="base">
                                        <p:cTn id="17" dur="1000"/>
                                        <p:tgtEl>
                                          <p:spTgt spid="23557"/>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16" dur="1000" fill="hold" grpId="3" nodeType="clickEffect">
                                  <p:stCondLst>
                                    <p:cond delay="0"/>
                                  </p:stCondLst>
                                  <p:childTnLst>
                                    <p:set>
                                      <p:cBhvr additive="base">
                                        <p:cTn id="21" dur="1" fill="hold">
                                          <p:stCondLst>
                                            <p:cond delay="0"/>
                                          </p:stCondLst>
                                        </p:cTn>
                                        <p:tgtEl>
                                          <p:spTgt spid="23558"/>
                                        </p:tgtEl>
                                        <p:attrNameLst>
                                          <p:attrName>style.visibility</p:attrName>
                                        </p:attrNameLst>
                                      </p:cBhvr>
                                      <p:to>
                                        <p:strVal val="visible"/>
                                      </p:to>
                                    </p:set>
                                    <p:animEffect transition="in" filter="box(in)">
                                      <p:cBhvr additive="base">
                                        <p:cTn id="22" dur="1000"/>
                                        <p:tgtEl>
                                          <p:spTgt spid="23558"/>
                                        </p:tgtEl>
                                      </p:cBhvr>
                                    </p:animEffect>
                                  </p:childTnLst>
                                </p:cTn>
                              </p:par>
                            </p:childTnLst>
                          </p:cTn>
                        </p:par>
                        <p:par>
                          <p:cTn id="23" fill="hold" nodeType="afterGroup">
                            <p:stCondLst>
                              <p:cond delay="1000"/>
                            </p:stCondLst>
                            <p:childTnLst>
                              <p:par>
                                <p:cTn id="24" presetID="10" presetClass="entr" presetSubtype="0" dur="500" fill="hold" nodeType="afterEffect">
                                  <p:stCondLst>
                                    <p:cond delay="1000"/>
                                  </p:stCondLst>
                                  <p:childTnLst>
                                    <p:set>
                                      <p:cBhvr additive="base">
                                        <p:cTn id="25" dur="1" fill="hold">
                                          <p:stCondLst>
                                            <p:cond delay="0"/>
                                          </p:stCondLst>
                                        </p:cTn>
                                        <p:tgtEl>
                                          <p:spTgt spid="23564"/>
                                        </p:tgtEl>
                                        <p:attrNameLst>
                                          <p:attrName>style.visibility</p:attrName>
                                        </p:attrNameLst>
                                      </p:cBhvr>
                                      <p:to>
                                        <p:strVal val="visible"/>
                                      </p:to>
                                    </p:set>
                                    <p:animEffect transition="in" filter="fade">
                                      <p:cBhvr additive="base">
                                        <p:cTn id="26" dur="500"/>
                                        <p:tgtEl>
                                          <p:spTgt spid="23564"/>
                                        </p:tgtEl>
                                      </p:cBhvr>
                                    </p:animEffect>
                                  </p:childTnLst>
                                </p:cTn>
                              </p:par>
                            </p:childTnLst>
                          </p:cTn>
                        </p:par>
                      </p:childTnLst>
                    </p:cTn>
                  </p:par>
                  <p:par>
                    <p:cTn id="27" fill="hold" nodeType="clickPar">
                      <p:stCondLst>
                        <p:cond delay="indefinite"/>
                      </p:stCondLst>
                      <p:childTnLst>
                        <p:par>
                          <p:cTn id="28" fill="hold" nodeType="afterGroup">
                            <p:stCondLst>
                              <p:cond delay="0"/>
                            </p:stCondLst>
                            <p:childTnLst>
                              <p:par>
                                <p:cTn id="29" presetID="4" presetClass="entr" presetSubtype="16" dur="1000" fill="hold" grpId="4" nodeType="clickEffect">
                                  <p:stCondLst>
                                    <p:cond delay="0"/>
                                  </p:stCondLst>
                                  <p:childTnLst>
                                    <p:set>
                                      <p:cBhvr additive="base">
                                        <p:cTn id="30" dur="1" fill="hold">
                                          <p:stCondLst>
                                            <p:cond delay="0"/>
                                          </p:stCondLst>
                                        </p:cTn>
                                        <p:tgtEl>
                                          <p:spTgt spid="23559"/>
                                        </p:tgtEl>
                                        <p:attrNameLst>
                                          <p:attrName>style.visibility</p:attrName>
                                        </p:attrNameLst>
                                      </p:cBhvr>
                                      <p:to>
                                        <p:strVal val="visible"/>
                                      </p:to>
                                    </p:set>
                                    <p:animEffect transition="in" filter="box(in)">
                                      <p:cBhvr additive="base">
                                        <p:cTn id="31" dur="1000"/>
                                        <p:tgtEl>
                                          <p:spTgt spid="23559"/>
                                        </p:tgtEl>
                                      </p:cBhvr>
                                    </p:animEffect>
                                  </p:childTnLst>
                                </p:cTn>
                              </p:par>
                            </p:childTnLst>
                          </p:cTn>
                        </p:par>
                        <p:par>
                          <p:cTn id="32" fill="hold" nodeType="afterGroup">
                            <p:stCondLst>
                              <p:cond delay="1000"/>
                            </p:stCondLst>
                            <p:childTnLst>
                              <p:par>
                                <p:cTn id="33" presetID="10" presetClass="entr" presetSubtype="0" dur="500" fill="hold" nodeType="afterEffect">
                                  <p:stCondLst>
                                    <p:cond delay="1000"/>
                                  </p:stCondLst>
                                  <p:childTnLst>
                                    <p:set>
                                      <p:cBhvr additive="base">
                                        <p:cTn id="34" dur="1" fill="hold">
                                          <p:stCondLst>
                                            <p:cond delay="0"/>
                                          </p:stCondLst>
                                        </p:cTn>
                                        <p:tgtEl>
                                          <p:spTgt spid="23566"/>
                                        </p:tgtEl>
                                        <p:attrNameLst>
                                          <p:attrName>style.visibility</p:attrName>
                                        </p:attrNameLst>
                                      </p:cBhvr>
                                      <p:to>
                                        <p:strVal val="visible"/>
                                      </p:to>
                                    </p:set>
                                    <p:animEffect transition="in" filter="fade">
                                      <p:cBhvr additive="base">
                                        <p:cTn id="35" dur="500"/>
                                        <p:tgtEl>
                                          <p:spTgt spid="23566"/>
                                        </p:tgtEl>
                                      </p:cBhvr>
                                    </p:animEffect>
                                  </p:childTnLst>
                                </p:cTn>
                              </p:par>
                            </p:childTnLst>
                          </p:cTn>
                        </p:par>
                      </p:childTnLst>
                    </p:cTn>
                  </p:par>
                  <p:par>
                    <p:cTn id="36" fill="hold" nodeType="clickPar">
                      <p:stCondLst>
                        <p:cond delay="indefinite"/>
                      </p:stCondLst>
                      <p:childTnLst>
                        <p:par>
                          <p:cTn id="37" fill="hold" nodeType="afterGroup">
                            <p:stCondLst>
                              <p:cond delay="0"/>
                            </p:stCondLst>
                            <p:childTnLst>
                              <p:par>
                                <p:cTn id="38" presetID="4" presetClass="entr" presetSubtype="16" dur="1000" fill="hold" grpId="5" nodeType="clickEffect">
                                  <p:stCondLst>
                                    <p:cond delay="0"/>
                                  </p:stCondLst>
                                  <p:childTnLst>
                                    <p:set>
                                      <p:cBhvr additive="base">
                                        <p:cTn id="39" dur="1" fill="hold">
                                          <p:stCondLst>
                                            <p:cond delay="0"/>
                                          </p:stCondLst>
                                        </p:cTn>
                                        <p:tgtEl>
                                          <p:spTgt spid="23560"/>
                                        </p:tgtEl>
                                        <p:attrNameLst>
                                          <p:attrName>style.visibility</p:attrName>
                                        </p:attrNameLst>
                                      </p:cBhvr>
                                      <p:to>
                                        <p:strVal val="visible"/>
                                      </p:to>
                                    </p:set>
                                    <p:animEffect transition="in" filter="box(in)">
                                      <p:cBhvr additive="base">
                                        <p:cTn id="40" dur="1000"/>
                                        <p:tgtEl>
                                          <p:spTgt spid="23560"/>
                                        </p:tgtEl>
                                      </p:cBhvr>
                                    </p:animEffect>
                                  </p:childTnLst>
                                </p:cTn>
                              </p:par>
                            </p:childTnLst>
                          </p:cTn>
                        </p:par>
                      </p:childTnLst>
                    </p:cTn>
                  </p:par>
                  <p:par>
                    <p:cTn id="41" fill="hold" nodeType="clickPar">
                      <p:stCondLst>
                        <p:cond delay="indefinite"/>
                      </p:stCondLst>
                      <p:childTnLst>
                        <p:par>
                          <p:cTn id="42" fill="hold" nodeType="afterGroup">
                            <p:stCondLst>
                              <p:cond delay="0"/>
                            </p:stCondLst>
                            <p:childTnLst>
                              <p:par>
                                <p:cTn id="43" presetID="4" presetClass="entr" presetSubtype="16" dur="1000" fill="hold" grpId="6" nodeType="clickEffect">
                                  <p:stCondLst>
                                    <p:cond delay="0"/>
                                  </p:stCondLst>
                                  <p:childTnLst>
                                    <p:set>
                                      <p:cBhvr additive="base">
                                        <p:cTn id="44" dur="1" fill="hold">
                                          <p:stCondLst>
                                            <p:cond delay="0"/>
                                          </p:stCondLst>
                                        </p:cTn>
                                        <p:tgtEl>
                                          <p:spTgt spid="23561"/>
                                        </p:tgtEl>
                                        <p:attrNameLst>
                                          <p:attrName>style.visibility</p:attrName>
                                        </p:attrNameLst>
                                      </p:cBhvr>
                                      <p:to>
                                        <p:strVal val="visible"/>
                                      </p:to>
                                    </p:set>
                                    <p:animEffect transition="in" filter="box(in)">
                                      <p:cBhvr additive="base">
                                        <p:cTn id="45" dur="1000"/>
                                        <p:tgtEl>
                                          <p:spTgt spid="23561"/>
                                        </p:tgtEl>
                                      </p:cBhvr>
                                    </p:animEffect>
                                  </p:childTnLst>
                                </p:cTn>
                              </p:par>
                            </p:childTnLst>
                          </p:cTn>
                        </p:par>
                      </p:childTnLst>
                    </p:cTn>
                  </p:par>
                  <p:par>
                    <p:cTn id="46" fill="hold" nodeType="clickPar">
                      <p:stCondLst>
                        <p:cond delay="indefinite"/>
                      </p:stCondLst>
                      <p:childTnLst>
                        <p:par>
                          <p:cTn id="47" fill="hold" nodeType="afterGroup">
                            <p:stCondLst>
                              <p:cond delay="0"/>
                            </p:stCondLst>
                            <p:childTnLst>
                              <p:par>
                                <p:cTn id="48" presetID="10" presetClass="entr" presetSubtype="0" dur="500" fill="hold" nodeType="clickEffect">
                                  <p:stCondLst>
                                    <p:cond delay="0"/>
                                  </p:stCondLst>
                                  <p:childTnLst>
                                    <p:set>
                                      <p:cBhvr additive="base">
                                        <p:cTn id="49" dur="1" fill="hold">
                                          <p:stCondLst>
                                            <p:cond delay="0"/>
                                          </p:stCondLst>
                                        </p:cTn>
                                        <p:tgtEl>
                                          <p:spTgt spid="23568"/>
                                        </p:tgtEl>
                                        <p:attrNameLst>
                                          <p:attrName>style.visibility</p:attrName>
                                        </p:attrNameLst>
                                      </p:cBhvr>
                                      <p:to>
                                        <p:strVal val="visible"/>
                                      </p:to>
                                    </p:set>
                                    <p:animEffect transition="in" filter="fade">
                                      <p:cBhvr additive="base">
                                        <p:cTn id="50" dur="500"/>
                                        <p:tgtEl>
                                          <p:spTgt spid="23568"/>
                                        </p:tgtEl>
                                      </p:cBhvr>
                                    </p:animEffect>
                                  </p:childTnLst>
                                </p:cTn>
                              </p:par>
                            </p:childTnLst>
                          </p:cTn>
                        </p:par>
                        <p:par>
                          <p:cTn id="51" fill="hold" nodeType="afterGroup">
                            <p:stCondLst>
                              <p:cond delay="500"/>
                            </p:stCondLst>
                            <p:childTnLst>
                              <p:par>
                                <p:cTn id="52" presetID="4" presetClass="entr" presetSubtype="16" dur="1000" fill="hold" grpId="7" nodeType="afterEffect">
                                  <p:stCondLst>
                                    <p:cond delay="500"/>
                                  </p:stCondLst>
                                  <p:childTnLst>
                                    <p:set>
                                      <p:cBhvr additive="base">
                                        <p:cTn id="53" dur="1" fill="hold">
                                          <p:stCondLst>
                                            <p:cond delay="0"/>
                                          </p:stCondLst>
                                        </p:cTn>
                                        <p:tgtEl>
                                          <p:spTgt spid="23562"/>
                                        </p:tgtEl>
                                        <p:attrNameLst>
                                          <p:attrName>style.visibility</p:attrName>
                                        </p:attrNameLst>
                                      </p:cBhvr>
                                      <p:to>
                                        <p:strVal val="visible"/>
                                      </p:to>
                                    </p:set>
                                    <p:animEffect transition="in" filter="box(in)">
                                      <p:cBhvr additive="base">
                                        <p:cTn id="54" dur="1000"/>
                                        <p:tgtEl>
                                          <p:spTgt spid="23562"/>
                                        </p:tgtEl>
                                      </p:cBhvr>
                                    </p:animEffect>
                                  </p:childTnLst>
                                </p:cTn>
                              </p:par>
                            </p:childTnLst>
                          </p:cTn>
                        </p:par>
                        <p:par>
                          <p:cTn id="55" fill="hold" nodeType="afterGroup">
                            <p:stCondLst>
                              <p:cond delay="2000"/>
                            </p:stCondLst>
                            <p:childTnLst>
                              <p:par>
                                <p:cTn id="56" presetID="10" presetClass="entr" presetSubtype="0" dur="500" fill="hold" nodeType="afterEffect">
                                  <p:stCondLst>
                                    <p:cond delay="1500"/>
                                  </p:stCondLst>
                                  <p:childTnLst>
                                    <p:set>
                                      <p:cBhvr additive="base">
                                        <p:cTn id="57" dur="1" fill="hold">
                                          <p:stCondLst>
                                            <p:cond delay="0"/>
                                          </p:stCondLst>
                                        </p:cTn>
                                        <p:tgtEl>
                                          <p:spTgt spid="23570"/>
                                        </p:tgtEl>
                                        <p:attrNameLst>
                                          <p:attrName>style.visibility</p:attrName>
                                        </p:attrNameLst>
                                      </p:cBhvr>
                                      <p:to>
                                        <p:strVal val="visible"/>
                                      </p:to>
                                    </p:set>
                                    <p:animEffect transition="in" filter="fade">
                                      <p:cBhvr additive="base">
                                        <p:cTn id="58" dur="500"/>
                                        <p:tgtEl>
                                          <p:spTgt spid="23570"/>
                                        </p:tgtEl>
                                      </p:cBhvr>
                                    </p:animEffect>
                                  </p:childTnLst>
                                </p:cTn>
                              </p:par>
                            </p:childTnLst>
                          </p:cTn>
                        </p:par>
                        <p:par>
                          <p:cTn id="59" fill="hold" nodeType="afterGroup">
                            <p:stCondLst>
                              <p:cond delay="4000"/>
                            </p:stCondLst>
                            <p:childTnLst>
                              <p:par>
                                <p:cTn id="60" presetID="3" presetClass="entr" presetSubtype="10" dur="1000" fill="hold" grpId="8" nodeType="afterEffect">
                                  <p:stCondLst>
                                    <p:cond delay="2000"/>
                                  </p:stCondLst>
                                  <p:childTnLst>
                                    <p:set>
                                      <p:cBhvr additive="base">
                                        <p:cTn id="61" dur="1" fill="hold">
                                          <p:stCondLst>
                                            <p:cond delay="0"/>
                                          </p:stCondLst>
                                        </p:cTn>
                                        <p:tgtEl>
                                          <p:spTgt spid="23563">
                                            <p:txEl>
                                              <p:pRg st="0" end="0"/>
                                            </p:txEl>
                                          </p:spTgt>
                                        </p:tgtEl>
                                        <p:attrNameLst>
                                          <p:attrName>style.visibility</p:attrName>
                                        </p:attrNameLst>
                                      </p:cBhvr>
                                      <p:to>
                                        <p:strVal val="visible"/>
                                      </p:to>
                                    </p:set>
                                    <p:animEffect transition="in" filter="blinds(horizontal)">
                                      <p:cBhvr additive="base">
                                        <p:cTn id="62" dur="1000"/>
                                        <p:tgtEl>
                                          <p:spTgt spid="23563">
                                            <p:txEl>
                                              <p:pRg st="0" end="0"/>
                                            </p:txEl>
                                          </p:spTgt>
                                        </p:tgtEl>
                                      </p:cBhvr>
                                    </p:animEffect>
                                  </p:childTnLst>
                                </p:cTn>
                              </p:par>
                            </p:childTnLst>
                          </p:cTn>
                        </p:par>
                        <p:par>
                          <p:cTn id="63" fill="hold" nodeType="afterGroup">
                            <p:stCondLst>
                              <p:cond delay="7000"/>
                            </p:stCondLst>
                            <p:childTnLst>
                              <p:par>
                                <p:cTn id="64" presetID="3" presetClass="entr" presetSubtype="10" dur="1000" fill="hold" grpId="8" nodeType="afterEffect">
                                  <p:stCondLst>
                                    <p:cond delay="2000"/>
                                  </p:stCondLst>
                                  <p:childTnLst>
                                    <p:set>
                                      <p:cBhvr additive="base">
                                        <p:cTn id="65" dur="1" fill="hold">
                                          <p:stCondLst>
                                            <p:cond delay="0"/>
                                          </p:stCondLst>
                                        </p:cTn>
                                        <p:tgtEl>
                                          <p:spTgt spid="23563">
                                            <p:txEl>
                                              <p:pRg st="1" end="1"/>
                                            </p:txEl>
                                          </p:spTgt>
                                        </p:tgtEl>
                                        <p:attrNameLst>
                                          <p:attrName>style.visibility</p:attrName>
                                        </p:attrNameLst>
                                      </p:cBhvr>
                                      <p:to>
                                        <p:strVal val="visible"/>
                                      </p:to>
                                    </p:set>
                                    <p:animEffect transition="in" filter="blinds(horizontal)">
                                      <p:cBhvr additive="base">
                                        <p:cTn id="66" dur="1000"/>
                                        <p:tgtEl>
                                          <p:spTgt spid="2356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6" grpId="1"/>
      <p:bldP spid="23557" grpId="2"/>
      <p:bldP spid="23558" grpId="3"/>
      <p:bldP spid="23559" grpId="4"/>
      <p:bldP spid="23560" grpId="5"/>
      <p:bldP spid="23561" grpId="6"/>
      <p:bldP spid="23562" grpId="7"/>
      <p:bldP spid="23563" grpId="8"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8" name=""/>
          <p:cNvSpPr/>
          <p:nvPr/>
        </p:nvSpPr>
        <p:spPr>
          <a:xfrm>
            <a:off x="323850" y="620712"/>
            <a:ext cx="8424862" cy="15525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（4）基本类型性能指标与期望闭环极点组的主导极点间的</a:t>
            </a:r>
            <a:endParaRPr sz="2400"/>
          </a:p>
          <a:p>
            <a:pPr lvl="0">
              <a:spcBef>
                <a:spcPct val="50000"/>
              </a:spcBef>
            </a:pPr>
            <a:r>
              <a:rPr sz="2400"/>
              <a:t>关系：由基本类型性能指标查典型二阶系统曲线表，构成一对</a:t>
            </a:r>
            <a:endParaRPr sz="2400"/>
          </a:p>
          <a:p>
            <a:pPr lvl="0">
              <a:spcBef>
                <a:spcPct val="50000"/>
              </a:spcBef>
            </a:pPr>
            <a:r>
              <a:rPr sz="2400"/>
              <a:t>共轭复数根，将其作为期望闭环极点组的主导极点。</a:t>
            </a:r>
            <a:endParaRPr sz="2400"/>
          </a:p>
        </p:txBody>
      </p:sp>
      <p:sp>
        <p:nvSpPr>
          <p:cNvPr id="31749" name=""/>
          <p:cNvSpPr/>
          <p:nvPr/>
        </p:nvSpPr>
        <p:spPr>
          <a:xfrm>
            <a:off x="250825" y="2636838"/>
            <a:ext cx="8642350" cy="35607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（5）对 </a:t>
            </a:r>
            <a:r>
              <a:rPr sz="2400" i="1">
                <a:latin typeface="Book Antiqua" pitchFamily="18" charset="0"/>
              </a:rPr>
              <a:t>n </a:t>
            </a:r>
            <a:r>
              <a:rPr sz="2400">
                <a:latin typeface="Book Antiqua" pitchFamily="18" charset="0"/>
              </a:rPr>
              <a:t>维连续线性定常系统，作为综合指标的 </a:t>
            </a:r>
            <a:r>
              <a:rPr sz="2400" i="1">
                <a:latin typeface="Book Antiqua" pitchFamily="18" charset="0"/>
              </a:rPr>
              <a:t>n</a:t>
            </a:r>
            <a:r>
              <a:rPr sz="2400">
                <a:latin typeface="Book Antiqua" pitchFamily="18" charset="0"/>
              </a:rPr>
              <a:t>  个期望闭环极点的确定步骤：</a:t>
            </a:r>
            <a:endParaRPr sz="2400">
              <a:latin typeface="Book Antiqua" pitchFamily="18" charset="0"/>
            </a:endParaRPr>
          </a:p>
          <a:p>
            <a:pPr lvl="0">
              <a:spcBef>
                <a:spcPct val="50000"/>
              </a:spcBef>
            </a:pPr>
            <a:r>
              <a:rPr sz="2400">
                <a:latin typeface="Book Antiqua" pitchFamily="18" charset="0"/>
              </a:rPr>
              <a:t>      ①   根据（4）确定闭环主导极点；</a:t>
            </a:r>
            <a:endParaRPr sz="2400">
              <a:latin typeface="Book Antiqua" pitchFamily="18" charset="0"/>
            </a:endParaRPr>
          </a:p>
          <a:p>
            <a:pPr lvl="0">
              <a:spcBef>
                <a:spcPct val="50000"/>
              </a:spcBef>
            </a:pPr>
            <a:r>
              <a:rPr sz="2400">
                <a:latin typeface="Book Antiqua" pitchFamily="18" charset="0"/>
              </a:rPr>
              <a:t>      ②对其余的(n-2)个期望闭环极点，可在 s 左半平面远离闭环</a:t>
            </a:r>
            <a:endParaRPr sz="2400">
              <a:latin typeface="Book Antiqua" pitchFamily="18" charset="0"/>
            </a:endParaRPr>
          </a:p>
          <a:p>
            <a:pPr lvl="0">
              <a:spcBef>
                <a:spcPct val="50000"/>
              </a:spcBef>
            </a:pPr>
            <a:r>
              <a:rPr sz="2400">
                <a:latin typeface="Book Antiqua" pitchFamily="18" charset="0"/>
              </a:rPr>
              <a:t>主导极点对的区域内选取，但要注意，区域右端离虚轴距离至</a:t>
            </a:r>
            <a:endParaRPr sz="2400">
              <a:latin typeface="Book Antiqua" pitchFamily="18" charset="0"/>
            </a:endParaRPr>
          </a:p>
          <a:p>
            <a:pPr lvl="0">
              <a:spcBef>
                <a:spcPct val="50000"/>
              </a:spcBef>
            </a:pPr>
            <a:r>
              <a:rPr sz="2400">
                <a:latin typeface="Book Antiqua" pitchFamily="18" charset="0"/>
              </a:rPr>
              <a:t>少是闭环主导极点对离虚轴距离的4～6倍，此时综合导出的系</a:t>
            </a:r>
            <a:endParaRPr sz="2400">
              <a:latin typeface="Book Antiqua" pitchFamily="18" charset="0"/>
            </a:endParaRPr>
          </a:p>
          <a:p>
            <a:pPr lvl="0">
              <a:spcBef>
                <a:spcPct val="50000"/>
              </a:spcBef>
            </a:pPr>
            <a:r>
              <a:rPr sz="2400">
                <a:latin typeface="Book Antiqua" pitchFamily="18" charset="0"/>
              </a:rPr>
              <a:t>统的性能几乎完全由闭环主导极点确定。</a:t>
            </a:r>
            <a:endParaRPr sz="2400">
              <a:latin typeface="Book Antiqua" pitchFamily="18" charset="0"/>
            </a:endParaRPr>
          </a:p>
        </p:txBody>
      </p:sp>
      <p:sp>
        <p:nvSpPr>
          <p:cNvPr id="31750" name="Slide Number Placeholder 5"/>
          <p:cNvSpPr>
            <a:spLocks noGrp="1"/>
          </p:cNvSpPr>
          <p:nvPr>
            <p:ph type="sldNum" sz="quarter" idx="4"/>
          </p:nvPr>
        </p:nvSpPr>
        <p:spPr/>
        <p:txBody>
          <a:bodyPr/>
          <a:lstStyle/>
          <a:p>
            <a:pPr lvl="0" algn="r"/>
            <a:fld id="{8087F37C-DD75-4641-BE02-B91F0F4CC268}" type="slidenum">
              <a:rPr sz="1400"/>
              <a:t>9</a:t>
            </a:fld>
            <a:endParaRPr lang="en-US"/>
          </a:p>
        </p:txBody>
      </p:sp>
      <p:sp>
        <p:nvSpPr>
          <p:cNvPr id="31751" name="TextBox 31750"/>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1000" fill="hold" grpId="0" nodeType="clickEffect">
                                  <p:stCondLst>
                                    <p:cond delay="0"/>
                                  </p:stCondLst>
                                  <p:childTnLst>
                                    <p:set>
                                      <p:cBhvr additive="base">
                                        <p:cTn id="6" dur="1" fill="hold">
                                          <p:stCondLst>
                                            <p:cond delay="0"/>
                                          </p:stCondLst>
                                        </p:cTn>
                                        <p:tgtEl>
                                          <p:spTgt spid="31748"/>
                                        </p:tgtEl>
                                        <p:attrNameLst>
                                          <p:attrName>style.visibility</p:attrName>
                                        </p:attrNameLst>
                                      </p:cBhvr>
                                      <p:to>
                                        <p:strVal val="visible"/>
                                      </p:to>
                                    </p:set>
                                    <p:animEffect transition="in" filter="box(in)">
                                      <p:cBhvr additive="base">
                                        <p:cTn id="7" dur="1000"/>
                                        <p:tgtEl>
                                          <p:spTgt spid="31748"/>
                                        </p:tgtEl>
                                      </p:cBhvr>
                                    </p:animEffect>
                                  </p:childTnLst>
                                </p:cTn>
                              </p:par>
                            </p:childTnLst>
                          </p:cTn>
                        </p:par>
                        <p:par>
                          <p:cTn id="8" fill="hold" nodeType="afterGroup">
                            <p:stCondLst>
                              <p:cond delay="1000"/>
                            </p:stCondLst>
                            <p:childTnLst>
                              <p:par>
                                <p:cTn id="9" presetID="3" presetClass="entr" presetSubtype="10" dur="1000" fill="hold" grpId="1" nodeType="afterEffect">
                                  <p:stCondLst>
                                    <p:cond delay="1000"/>
                                  </p:stCondLst>
                                  <p:childTnLst>
                                    <p:set>
                                      <p:cBhvr additive="base">
                                        <p:cTn id="10" dur="1" fill="hold">
                                          <p:stCondLst>
                                            <p:cond delay="0"/>
                                          </p:stCondLst>
                                        </p:cTn>
                                        <p:tgtEl>
                                          <p:spTgt spid="31749">
                                            <p:txEl>
                                              <p:pRg st="0" end="0"/>
                                            </p:txEl>
                                          </p:spTgt>
                                        </p:tgtEl>
                                        <p:attrNameLst>
                                          <p:attrName>style.visibility</p:attrName>
                                        </p:attrNameLst>
                                      </p:cBhvr>
                                      <p:to>
                                        <p:strVal val="visible"/>
                                      </p:to>
                                    </p:set>
                                    <p:animEffect transition="in" filter="blinds(horizontal)">
                                      <p:cBhvr additive="base">
                                        <p:cTn id="11" dur="1000"/>
                                        <p:tgtEl>
                                          <p:spTgt spid="31749">
                                            <p:txEl>
                                              <p:pRg st="0" end="0"/>
                                            </p:txEl>
                                          </p:spTgt>
                                        </p:tgtEl>
                                      </p:cBhvr>
                                    </p:animEffect>
                                  </p:childTnLst>
                                </p:cTn>
                              </p:par>
                            </p:childTnLst>
                          </p:cTn>
                        </p:par>
                        <p:par>
                          <p:cTn id="12" fill="hold" nodeType="afterGroup">
                            <p:stCondLst>
                              <p:cond delay="3000"/>
                            </p:stCondLst>
                            <p:childTnLst>
                              <p:par>
                                <p:cTn id="13" presetID="3" presetClass="entr" presetSubtype="10" dur="1000" fill="hold" grpId="1" nodeType="afterEffect">
                                  <p:stCondLst>
                                    <p:cond delay="1000"/>
                                  </p:stCondLst>
                                  <p:childTnLst>
                                    <p:set>
                                      <p:cBhvr additive="base">
                                        <p:cTn id="14" dur="1" fill="hold">
                                          <p:stCondLst>
                                            <p:cond delay="0"/>
                                          </p:stCondLst>
                                        </p:cTn>
                                        <p:tgtEl>
                                          <p:spTgt spid="31749">
                                            <p:txEl>
                                              <p:pRg st="1" end="1"/>
                                            </p:txEl>
                                          </p:spTgt>
                                        </p:tgtEl>
                                        <p:attrNameLst>
                                          <p:attrName>style.visibility</p:attrName>
                                        </p:attrNameLst>
                                      </p:cBhvr>
                                      <p:to>
                                        <p:strVal val="visible"/>
                                      </p:to>
                                    </p:set>
                                    <p:animEffect transition="in" filter="blinds(horizontal)">
                                      <p:cBhvr additive="base">
                                        <p:cTn id="15" dur="1000"/>
                                        <p:tgtEl>
                                          <p:spTgt spid="31749">
                                            <p:txEl>
                                              <p:pRg st="1" end="1"/>
                                            </p:txEl>
                                          </p:spTgt>
                                        </p:tgtEl>
                                      </p:cBhvr>
                                    </p:animEffect>
                                  </p:childTnLst>
                                </p:cTn>
                              </p:par>
                            </p:childTnLst>
                          </p:cTn>
                        </p:par>
                        <p:par>
                          <p:cTn id="16" fill="hold" nodeType="afterGroup">
                            <p:stCondLst>
                              <p:cond delay="5000"/>
                            </p:stCondLst>
                            <p:childTnLst>
                              <p:par>
                                <p:cTn id="17" presetID="3" presetClass="entr" presetSubtype="10" dur="1000" fill="hold" grpId="1" nodeType="afterEffect">
                                  <p:stCondLst>
                                    <p:cond delay="1000"/>
                                  </p:stCondLst>
                                  <p:childTnLst>
                                    <p:set>
                                      <p:cBhvr additive="base">
                                        <p:cTn id="18" dur="1" fill="hold">
                                          <p:stCondLst>
                                            <p:cond delay="0"/>
                                          </p:stCondLst>
                                        </p:cTn>
                                        <p:tgtEl>
                                          <p:spTgt spid="31749">
                                            <p:txEl>
                                              <p:pRg st="2" end="2"/>
                                            </p:txEl>
                                          </p:spTgt>
                                        </p:tgtEl>
                                        <p:attrNameLst>
                                          <p:attrName>style.visibility</p:attrName>
                                        </p:attrNameLst>
                                      </p:cBhvr>
                                      <p:to>
                                        <p:strVal val="visible"/>
                                      </p:to>
                                    </p:set>
                                    <p:animEffect transition="in" filter="blinds(horizontal)">
                                      <p:cBhvr additive="base">
                                        <p:cTn id="19" dur="1000"/>
                                        <p:tgtEl>
                                          <p:spTgt spid="31749">
                                            <p:txEl>
                                              <p:pRg st="2" end="2"/>
                                            </p:txEl>
                                          </p:spTgt>
                                        </p:tgtEl>
                                      </p:cBhvr>
                                    </p:animEffect>
                                  </p:childTnLst>
                                </p:cTn>
                              </p:par>
                            </p:childTnLst>
                          </p:cTn>
                        </p:par>
                        <p:par>
                          <p:cTn id="20" fill="hold" nodeType="afterGroup">
                            <p:stCondLst>
                              <p:cond delay="7000"/>
                            </p:stCondLst>
                            <p:childTnLst>
                              <p:par>
                                <p:cTn id="21" presetID="3" presetClass="entr" presetSubtype="10" dur="1000" fill="hold" grpId="1" nodeType="afterEffect">
                                  <p:stCondLst>
                                    <p:cond delay="1000"/>
                                  </p:stCondLst>
                                  <p:childTnLst>
                                    <p:set>
                                      <p:cBhvr additive="base">
                                        <p:cTn id="22" dur="1" fill="hold">
                                          <p:stCondLst>
                                            <p:cond delay="0"/>
                                          </p:stCondLst>
                                        </p:cTn>
                                        <p:tgtEl>
                                          <p:spTgt spid="31749">
                                            <p:txEl>
                                              <p:pRg st="3" end="3"/>
                                            </p:txEl>
                                          </p:spTgt>
                                        </p:tgtEl>
                                        <p:attrNameLst>
                                          <p:attrName>style.visibility</p:attrName>
                                        </p:attrNameLst>
                                      </p:cBhvr>
                                      <p:to>
                                        <p:strVal val="visible"/>
                                      </p:to>
                                    </p:set>
                                    <p:animEffect transition="in" filter="blinds(horizontal)">
                                      <p:cBhvr additive="base">
                                        <p:cTn id="23" dur="1000"/>
                                        <p:tgtEl>
                                          <p:spTgt spid="31749">
                                            <p:txEl>
                                              <p:pRg st="3" end="3"/>
                                            </p:txEl>
                                          </p:spTgt>
                                        </p:tgtEl>
                                      </p:cBhvr>
                                    </p:animEffect>
                                  </p:childTnLst>
                                </p:cTn>
                              </p:par>
                            </p:childTnLst>
                          </p:cTn>
                        </p:par>
                        <p:par>
                          <p:cTn id="24" fill="hold" nodeType="afterGroup">
                            <p:stCondLst>
                              <p:cond delay="9000"/>
                            </p:stCondLst>
                            <p:childTnLst>
                              <p:par>
                                <p:cTn id="25" presetID="3" presetClass="entr" presetSubtype="10" dur="1000" fill="hold" grpId="1" nodeType="afterEffect">
                                  <p:stCondLst>
                                    <p:cond delay="1000"/>
                                  </p:stCondLst>
                                  <p:childTnLst>
                                    <p:set>
                                      <p:cBhvr additive="base">
                                        <p:cTn id="26" dur="1" fill="hold">
                                          <p:stCondLst>
                                            <p:cond delay="0"/>
                                          </p:stCondLst>
                                        </p:cTn>
                                        <p:tgtEl>
                                          <p:spTgt spid="31749">
                                            <p:txEl>
                                              <p:pRg st="4" end="4"/>
                                            </p:txEl>
                                          </p:spTgt>
                                        </p:tgtEl>
                                        <p:attrNameLst>
                                          <p:attrName>style.visibility</p:attrName>
                                        </p:attrNameLst>
                                      </p:cBhvr>
                                      <p:to>
                                        <p:strVal val="visible"/>
                                      </p:to>
                                    </p:set>
                                    <p:animEffect transition="in" filter="blinds(horizontal)">
                                      <p:cBhvr additive="base">
                                        <p:cTn id="27" dur="1000"/>
                                        <p:tgtEl>
                                          <p:spTgt spid="31749">
                                            <p:txEl>
                                              <p:pRg st="4" end="4"/>
                                            </p:txEl>
                                          </p:spTgt>
                                        </p:tgtEl>
                                      </p:cBhvr>
                                    </p:animEffect>
                                  </p:childTnLst>
                                </p:cTn>
                              </p:par>
                            </p:childTnLst>
                          </p:cTn>
                        </p:par>
                        <p:par>
                          <p:cTn id="28" fill="hold" nodeType="afterGroup">
                            <p:stCondLst>
                              <p:cond delay="11000"/>
                            </p:stCondLst>
                            <p:childTnLst>
                              <p:par>
                                <p:cTn id="29" presetID="3" presetClass="entr" presetSubtype="10" dur="1000" fill="hold" grpId="1" nodeType="afterEffect">
                                  <p:stCondLst>
                                    <p:cond delay="1000"/>
                                  </p:stCondLst>
                                  <p:childTnLst>
                                    <p:set>
                                      <p:cBhvr additive="base">
                                        <p:cTn id="30" dur="1" fill="hold">
                                          <p:stCondLst>
                                            <p:cond delay="0"/>
                                          </p:stCondLst>
                                        </p:cTn>
                                        <p:tgtEl>
                                          <p:spTgt spid="31749">
                                            <p:txEl>
                                              <p:pRg st="5" end="5"/>
                                            </p:txEl>
                                          </p:spTgt>
                                        </p:tgtEl>
                                        <p:attrNameLst>
                                          <p:attrName>style.visibility</p:attrName>
                                        </p:attrNameLst>
                                      </p:cBhvr>
                                      <p:to>
                                        <p:strVal val="visible"/>
                                      </p:to>
                                    </p:set>
                                    <p:animEffect transition="in" filter="blinds(horizontal)">
                                      <p:cBhvr additive="base">
                                        <p:cTn id="31" dur="1000"/>
                                        <p:tgtEl>
                                          <p:spTgt spid="3174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p:bldP spid="31749" grpId="1"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6" name=""/>
          <p:cNvSpPr/>
          <p:nvPr/>
        </p:nvSpPr>
        <p:spPr>
          <a:xfrm>
            <a:off x="900112" y="260350"/>
            <a:ext cx="6911975"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1   判断(</a:t>
            </a:r>
            <a:r>
              <a:rPr sz="2000" i="1"/>
              <a:t>A </a:t>
            </a:r>
            <a:r>
              <a:rPr sz="2000"/>
              <a:t>, </a:t>
            </a:r>
            <a:r>
              <a:rPr sz="2000" i="1"/>
              <a:t>b</a:t>
            </a:r>
            <a:r>
              <a:rPr sz="2000"/>
              <a:t> )的能控性，若能控转第2步，否则转第8步；</a:t>
            </a:r>
            <a:endParaRPr sz="2000"/>
          </a:p>
        </p:txBody>
      </p:sp>
      <p:pic>
        <p:nvPicPr>
          <p:cNvPr id="35849" name=""/>
          <p:cNvPicPr/>
          <p:nvPr>
            <p:ph sz="quarter" idx="1"/>
          </p:nvPr>
        </p:nvPicPr>
        <p:blipFill>
          <a:blip r:embed="rId2"/>
          <a:stretch>
            <a:fillRect/>
          </a:stretch>
        </p:blipFill>
        <p:spPr>
          <a:xfrm>
            <a:off x="2051050" y="1268412"/>
            <a:ext cx="5329238" cy="741362"/>
          </a:xfrm>
          <a:prstGeom prst="rect">
            <a:avLst/>
          </a:prstGeom>
          <a:noFill/>
          <a:ln>
            <a:noFill/>
            <a:miter lim="800000"/>
          </a:ln>
          <a:effectLst/>
        </p:spPr>
      </p:pic>
      <p:pic>
        <p:nvPicPr>
          <p:cNvPr id="35853" name=""/>
          <p:cNvPicPr/>
          <p:nvPr>
            <p:ph sz="quarter" idx="2"/>
          </p:nvPr>
        </p:nvPicPr>
        <p:blipFill>
          <a:blip r:embed="rId3"/>
          <a:stretch>
            <a:fillRect/>
          </a:stretch>
        </p:blipFill>
        <p:spPr>
          <a:xfrm>
            <a:off x="2124075" y="2133600"/>
            <a:ext cx="4032250" cy="409575"/>
          </a:xfrm>
          <a:prstGeom prst="rect">
            <a:avLst/>
          </a:prstGeom>
          <a:noFill/>
          <a:ln>
            <a:noFill/>
            <a:miter lim="800000"/>
          </a:ln>
          <a:effectLst/>
        </p:spPr>
      </p:pic>
      <p:pic>
        <p:nvPicPr>
          <p:cNvPr id="35857" name=""/>
          <p:cNvPicPr/>
          <p:nvPr>
            <p:ph sz="quarter" idx="3"/>
          </p:nvPr>
        </p:nvPicPr>
        <p:blipFill>
          <a:blip r:embed="rId4"/>
          <a:stretch>
            <a:fillRect/>
          </a:stretch>
        </p:blipFill>
        <p:spPr>
          <a:xfrm>
            <a:off x="3851275" y="3068638"/>
            <a:ext cx="4176712" cy="1593850"/>
          </a:xfrm>
          <a:prstGeom prst="rect">
            <a:avLst/>
          </a:prstGeom>
          <a:noFill/>
          <a:ln>
            <a:noFill/>
            <a:miter lim="800000"/>
          </a:ln>
          <a:effectLst/>
        </p:spPr>
      </p:pic>
      <p:sp>
        <p:nvSpPr>
          <p:cNvPr id="35852" name=""/>
          <p:cNvSpPr/>
          <p:nvPr/>
        </p:nvSpPr>
        <p:spPr>
          <a:xfrm>
            <a:off x="900112" y="1484312"/>
            <a:ext cx="1079500"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3  计算</a:t>
            </a:r>
            <a:endParaRPr sz="2000"/>
          </a:p>
        </p:txBody>
      </p:sp>
      <p:sp>
        <p:nvSpPr>
          <p:cNvPr id="35856" name=""/>
          <p:cNvSpPr/>
          <p:nvPr/>
        </p:nvSpPr>
        <p:spPr>
          <a:xfrm>
            <a:off x="900112" y="2852738"/>
            <a:ext cx="2951162"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5  计算能控线性变换阵</a:t>
            </a:r>
            <a:endParaRPr sz="2000"/>
          </a:p>
        </p:txBody>
      </p:sp>
      <p:sp>
        <p:nvSpPr>
          <p:cNvPr id="35861" name=""/>
          <p:cNvSpPr/>
          <p:nvPr/>
        </p:nvSpPr>
        <p:spPr>
          <a:xfrm>
            <a:off x="900112" y="908050"/>
            <a:ext cx="1152525"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2  计算</a:t>
            </a:r>
            <a:endParaRPr sz="2000"/>
          </a:p>
        </p:txBody>
      </p:sp>
      <p:pic>
        <p:nvPicPr>
          <p:cNvPr id="35862" name=""/>
          <p:cNvPicPr/>
          <p:nvPr>
            <p:ph sz="quarter" idx="4"/>
          </p:nvPr>
        </p:nvPicPr>
        <p:blipFill>
          <a:blip r:embed="rId5"/>
          <a:stretch>
            <a:fillRect/>
          </a:stretch>
        </p:blipFill>
        <p:spPr>
          <a:xfrm>
            <a:off x="1979612" y="836612"/>
            <a:ext cx="5472112" cy="439738"/>
          </a:xfrm>
          <a:prstGeom prst="rect">
            <a:avLst/>
          </a:prstGeom>
          <a:noFill/>
          <a:ln>
            <a:noFill/>
            <a:miter lim="800000"/>
          </a:ln>
          <a:effectLst/>
        </p:spPr>
      </p:pic>
      <p:sp>
        <p:nvSpPr>
          <p:cNvPr id="35865" name=""/>
          <p:cNvSpPr/>
          <p:nvPr/>
        </p:nvSpPr>
        <p:spPr>
          <a:xfrm>
            <a:off x="900112" y="2133600"/>
            <a:ext cx="1079500"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4  计算</a:t>
            </a:r>
            <a:endParaRPr sz="2000"/>
          </a:p>
        </p:txBody>
      </p:sp>
      <p:sp>
        <p:nvSpPr>
          <p:cNvPr id="35866" name=""/>
          <p:cNvSpPr/>
          <p:nvPr/>
        </p:nvSpPr>
        <p:spPr>
          <a:xfrm>
            <a:off x="971550" y="4724400"/>
            <a:ext cx="2663825"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6  计算    </a:t>
            </a:r>
            <a:r>
              <a:rPr sz="2000" i="1"/>
              <a:t>P</a:t>
            </a:r>
            <a:r>
              <a:rPr sz="2000"/>
              <a:t> </a:t>
            </a:r>
            <a:r>
              <a:rPr sz="2000" baseline="30000"/>
              <a:t>－ 1</a:t>
            </a:r>
            <a:endParaRPr sz="2000" baseline="30000"/>
          </a:p>
        </p:txBody>
      </p:sp>
      <p:sp>
        <p:nvSpPr>
          <p:cNvPr id="35867" name=""/>
          <p:cNvSpPr/>
          <p:nvPr/>
        </p:nvSpPr>
        <p:spPr>
          <a:xfrm>
            <a:off x="900112" y="5445125"/>
            <a:ext cx="1223962"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7  计算</a:t>
            </a:r>
            <a:endParaRPr sz="2000"/>
          </a:p>
        </p:txBody>
      </p:sp>
      <p:sp>
        <p:nvSpPr>
          <p:cNvPr id="35868" name=""/>
          <p:cNvSpPr/>
          <p:nvPr/>
        </p:nvSpPr>
        <p:spPr>
          <a:xfrm>
            <a:off x="900112" y="6165850"/>
            <a:ext cx="2016125"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8   停止计算。</a:t>
            </a:r>
            <a:endParaRPr sz="2000"/>
          </a:p>
        </p:txBody>
      </p:sp>
      <p:pic>
        <p:nvPicPr>
          <p:cNvPr id="35869" name=""/>
          <p:cNvPicPr/>
          <p:nvPr/>
        </p:nvPicPr>
        <p:blipFill>
          <a:blip r:embed="rId6"/>
          <a:stretch>
            <a:fillRect/>
          </a:stretch>
        </p:blipFill>
        <p:spPr>
          <a:xfrm>
            <a:off x="1893888" y="5410200"/>
            <a:ext cx="1252538" cy="366712"/>
          </a:xfrm>
          <a:prstGeom prst="rect">
            <a:avLst/>
          </a:prstGeom>
          <a:noFill/>
          <a:ln>
            <a:noFill/>
            <a:miter lim="800000"/>
          </a:ln>
          <a:effectLst/>
        </p:spPr>
      </p:pic>
      <p:sp>
        <p:nvSpPr>
          <p:cNvPr id="35870" name="Slide Number Placeholder 3"/>
          <p:cNvSpPr>
            <a:spLocks noGrp="1"/>
          </p:cNvSpPr>
          <p:nvPr>
            <p:ph type="sldNum" sz="quarter" idx="2"/>
          </p:nvPr>
        </p:nvSpPr>
        <p:spPr/>
        <p:txBody>
          <a:bodyPr/>
          <a:lstStyle/>
          <a:p>
            <a:pPr lvl="0" algn="r"/>
            <a:fld id="{E29D8200-19FA-47BF-A2F4-FF064AFC9D38}" type="slidenum">
              <a:rPr sz="1400"/>
              <a:t>10</a:t>
            </a:fld>
            <a:endParaRPr lang="en-US"/>
          </a:p>
        </p:txBody>
      </p:sp>
      <p:sp>
        <p:nvSpPr>
          <p:cNvPr id="35871" name="TextBox 35870"/>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1000" fill="hold" grpId="0" nodeType="clickEffect">
                                  <p:stCondLst>
                                    <p:cond delay="0"/>
                                  </p:stCondLst>
                                  <p:childTnLst>
                                    <p:set>
                                      <p:cBhvr additive="base">
                                        <p:cTn id="6" dur="1" fill="hold">
                                          <p:stCondLst>
                                            <p:cond delay="0"/>
                                          </p:stCondLst>
                                        </p:cTn>
                                        <p:tgtEl>
                                          <p:spTgt spid="35846"/>
                                        </p:tgtEl>
                                        <p:attrNameLst>
                                          <p:attrName>style.visibility</p:attrName>
                                        </p:attrNameLst>
                                      </p:cBhvr>
                                      <p:to>
                                        <p:strVal val="visible"/>
                                      </p:to>
                                    </p:set>
                                    <p:animEffect transition="in" filter="box(in)">
                                      <p:cBhvr additive="base">
                                        <p:cTn id="7" dur="1000"/>
                                        <p:tgtEl>
                                          <p:spTgt spid="3584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3" nodeType="clickEffect">
                                  <p:stCondLst>
                                    <p:cond delay="0"/>
                                  </p:stCondLst>
                                  <p:childTnLst>
                                    <p:set>
                                      <p:cBhvr additive="base">
                                        <p:cTn id="11" dur="1" fill="hold">
                                          <p:stCondLst>
                                            <p:cond delay="0"/>
                                          </p:stCondLst>
                                        </p:cTn>
                                        <p:tgtEl>
                                          <p:spTgt spid="35861"/>
                                        </p:tgtEl>
                                        <p:attrNameLst>
                                          <p:attrName>style.visibility</p:attrName>
                                        </p:attrNameLst>
                                      </p:cBhvr>
                                      <p:to>
                                        <p:strVal val="visible"/>
                                      </p:to>
                                    </p:set>
                                    <p:animEffect transition="in" filter="box(in)">
                                      <p:cBhvr additive="base">
                                        <p:cTn id="12" dur="1000"/>
                                        <p:tgtEl>
                                          <p:spTgt spid="35861"/>
                                        </p:tgtEl>
                                      </p:cBhvr>
                                    </p:animEffect>
                                  </p:childTnLst>
                                </p:cTn>
                              </p:par>
                            </p:childTnLst>
                          </p:cTn>
                        </p:par>
                        <p:par>
                          <p:cTn id="13" fill="hold" nodeType="afterGroup">
                            <p:stCondLst>
                              <p:cond delay="1000"/>
                            </p:stCondLst>
                            <p:childTnLst>
                              <p:par>
                                <p:cTn id="14" presetID="10" presetClass="entr" presetSubtype="0" dur="500" fill="hold" nodeType="afterEffect">
                                  <p:stCondLst>
                                    <p:cond delay="1000"/>
                                  </p:stCondLst>
                                  <p:childTnLst>
                                    <p:set>
                                      <p:cBhvr additive="base">
                                        <p:cTn id="15" dur="1" fill="hold">
                                          <p:stCondLst>
                                            <p:cond delay="0"/>
                                          </p:stCondLst>
                                        </p:cTn>
                                        <p:tgtEl>
                                          <p:spTgt spid="35862"/>
                                        </p:tgtEl>
                                        <p:attrNameLst>
                                          <p:attrName>style.visibility</p:attrName>
                                        </p:attrNameLst>
                                      </p:cBhvr>
                                      <p:to>
                                        <p:strVal val="visible"/>
                                      </p:to>
                                    </p:set>
                                    <p:animEffect transition="in" filter="fade">
                                      <p:cBhvr additive="base">
                                        <p:cTn id="16" dur="500"/>
                                        <p:tgtEl>
                                          <p:spTgt spid="35862"/>
                                        </p:tgtEl>
                                      </p:cBhvr>
                                    </p:animEffect>
                                  </p:childTnLst>
                                </p:cTn>
                              </p:par>
                            </p:childTnLst>
                          </p:cTn>
                        </p:par>
                      </p:childTnLst>
                    </p:cTn>
                  </p:par>
                  <p:par>
                    <p:cTn id="17" fill="hold" nodeType="clickPar">
                      <p:stCondLst>
                        <p:cond delay="indefinite"/>
                      </p:stCondLst>
                      <p:childTnLst>
                        <p:par>
                          <p:cTn id="18" fill="hold" nodeType="afterGroup">
                            <p:stCondLst>
                              <p:cond delay="0"/>
                            </p:stCondLst>
                            <p:childTnLst>
                              <p:par>
                                <p:cTn id="19" presetID="4" presetClass="entr" presetSubtype="16" dur="1000" fill="hold" grpId="1" nodeType="clickEffect">
                                  <p:stCondLst>
                                    <p:cond delay="0"/>
                                  </p:stCondLst>
                                  <p:childTnLst>
                                    <p:set>
                                      <p:cBhvr additive="base">
                                        <p:cTn id="20" dur="1" fill="hold">
                                          <p:stCondLst>
                                            <p:cond delay="0"/>
                                          </p:stCondLst>
                                        </p:cTn>
                                        <p:tgtEl>
                                          <p:spTgt spid="35852"/>
                                        </p:tgtEl>
                                        <p:attrNameLst>
                                          <p:attrName>style.visibility</p:attrName>
                                        </p:attrNameLst>
                                      </p:cBhvr>
                                      <p:to>
                                        <p:strVal val="visible"/>
                                      </p:to>
                                    </p:set>
                                    <p:animEffect transition="in" filter="box(in)">
                                      <p:cBhvr additive="base">
                                        <p:cTn id="21" dur="1000"/>
                                        <p:tgtEl>
                                          <p:spTgt spid="35852"/>
                                        </p:tgtEl>
                                      </p:cBhvr>
                                    </p:animEffect>
                                  </p:childTnLst>
                                </p:cTn>
                              </p:par>
                            </p:childTnLst>
                          </p:cTn>
                        </p:par>
                        <p:par>
                          <p:cTn id="22" fill="hold" nodeType="afterGroup">
                            <p:stCondLst>
                              <p:cond delay="1000"/>
                            </p:stCondLst>
                            <p:childTnLst>
                              <p:par>
                                <p:cTn id="23" presetID="10" presetClass="entr" presetSubtype="0" dur="500" fill="hold" nodeType="afterEffect">
                                  <p:stCondLst>
                                    <p:cond delay="1000"/>
                                  </p:stCondLst>
                                  <p:childTnLst>
                                    <p:set>
                                      <p:cBhvr additive="base">
                                        <p:cTn id="24" dur="1" fill="hold">
                                          <p:stCondLst>
                                            <p:cond delay="0"/>
                                          </p:stCondLst>
                                        </p:cTn>
                                        <p:tgtEl>
                                          <p:spTgt spid="35849"/>
                                        </p:tgtEl>
                                        <p:attrNameLst>
                                          <p:attrName>style.visibility</p:attrName>
                                        </p:attrNameLst>
                                      </p:cBhvr>
                                      <p:to>
                                        <p:strVal val="visible"/>
                                      </p:to>
                                    </p:set>
                                    <p:animEffect transition="in" filter="fade">
                                      <p:cBhvr additive="base">
                                        <p:cTn id="25" dur="500"/>
                                        <p:tgtEl>
                                          <p:spTgt spid="35849"/>
                                        </p:tgtEl>
                                      </p:cBhvr>
                                    </p:animEffect>
                                  </p:childTnLst>
                                </p:cTn>
                              </p:par>
                            </p:childTnLst>
                          </p:cTn>
                        </p:par>
                      </p:childTnLst>
                    </p:cTn>
                  </p:par>
                  <p:par>
                    <p:cTn id="26" fill="hold" nodeType="clickPar">
                      <p:stCondLst>
                        <p:cond delay="indefinite"/>
                      </p:stCondLst>
                      <p:childTnLst>
                        <p:par>
                          <p:cTn id="27" fill="hold" nodeType="afterGroup">
                            <p:stCondLst>
                              <p:cond delay="0"/>
                            </p:stCondLst>
                            <p:childTnLst>
                              <p:par>
                                <p:cTn id="28" presetID="4" presetClass="entr" presetSubtype="16" dur="1000" fill="hold" grpId="4" nodeType="clickEffect">
                                  <p:stCondLst>
                                    <p:cond delay="0"/>
                                  </p:stCondLst>
                                  <p:childTnLst>
                                    <p:set>
                                      <p:cBhvr additive="base">
                                        <p:cTn id="29" dur="1" fill="hold">
                                          <p:stCondLst>
                                            <p:cond delay="0"/>
                                          </p:stCondLst>
                                        </p:cTn>
                                        <p:tgtEl>
                                          <p:spTgt spid="35865"/>
                                        </p:tgtEl>
                                        <p:attrNameLst>
                                          <p:attrName>style.visibility</p:attrName>
                                        </p:attrNameLst>
                                      </p:cBhvr>
                                      <p:to>
                                        <p:strVal val="visible"/>
                                      </p:to>
                                    </p:set>
                                    <p:animEffect transition="in" filter="box(in)">
                                      <p:cBhvr additive="base">
                                        <p:cTn id="30" dur="1000"/>
                                        <p:tgtEl>
                                          <p:spTgt spid="35865"/>
                                        </p:tgtEl>
                                      </p:cBhvr>
                                    </p:animEffect>
                                  </p:childTnLst>
                                </p:cTn>
                              </p:par>
                            </p:childTnLst>
                          </p:cTn>
                        </p:par>
                        <p:par>
                          <p:cTn id="31" fill="hold" nodeType="afterGroup">
                            <p:stCondLst>
                              <p:cond delay="1000"/>
                            </p:stCondLst>
                            <p:childTnLst>
                              <p:par>
                                <p:cTn id="32" presetID="10" presetClass="entr" presetSubtype="0" dur="500" fill="hold" nodeType="afterEffect">
                                  <p:stCondLst>
                                    <p:cond delay="1000"/>
                                  </p:stCondLst>
                                  <p:childTnLst>
                                    <p:set>
                                      <p:cBhvr additive="base">
                                        <p:cTn id="33" dur="1" fill="hold">
                                          <p:stCondLst>
                                            <p:cond delay="0"/>
                                          </p:stCondLst>
                                        </p:cTn>
                                        <p:tgtEl>
                                          <p:spTgt spid="35853"/>
                                        </p:tgtEl>
                                        <p:attrNameLst>
                                          <p:attrName>style.visibility</p:attrName>
                                        </p:attrNameLst>
                                      </p:cBhvr>
                                      <p:to>
                                        <p:strVal val="visible"/>
                                      </p:to>
                                    </p:set>
                                    <p:animEffect transition="in" filter="fade">
                                      <p:cBhvr additive="base">
                                        <p:cTn id="34" dur="500"/>
                                        <p:tgtEl>
                                          <p:spTgt spid="35853"/>
                                        </p:tgtEl>
                                      </p:cBhvr>
                                    </p:animEffect>
                                  </p:childTnLst>
                                </p:cTn>
                              </p:par>
                            </p:childTnLst>
                          </p:cTn>
                        </p:par>
                      </p:childTnLst>
                    </p:cTn>
                  </p:par>
                  <p:par>
                    <p:cTn id="35" fill="hold" nodeType="clickPar">
                      <p:stCondLst>
                        <p:cond delay="indefinite"/>
                      </p:stCondLst>
                      <p:childTnLst>
                        <p:par>
                          <p:cTn id="36" fill="hold" nodeType="afterGroup">
                            <p:stCondLst>
                              <p:cond delay="0"/>
                            </p:stCondLst>
                            <p:childTnLst>
                              <p:par>
                                <p:cTn id="37" presetID="4" presetClass="entr" presetSubtype="16" dur="1000" fill="hold" grpId="2" nodeType="clickEffect">
                                  <p:stCondLst>
                                    <p:cond delay="0"/>
                                  </p:stCondLst>
                                  <p:childTnLst>
                                    <p:set>
                                      <p:cBhvr additive="base">
                                        <p:cTn id="38" dur="1" fill="hold">
                                          <p:stCondLst>
                                            <p:cond delay="0"/>
                                          </p:stCondLst>
                                        </p:cTn>
                                        <p:tgtEl>
                                          <p:spTgt spid="35856"/>
                                        </p:tgtEl>
                                        <p:attrNameLst>
                                          <p:attrName>style.visibility</p:attrName>
                                        </p:attrNameLst>
                                      </p:cBhvr>
                                      <p:to>
                                        <p:strVal val="visible"/>
                                      </p:to>
                                    </p:set>
                                    <p:animEffect transition="in" filter="box(in)">
                                      <p:cBhvr additive="base">
                                        <p:cTn id="39" dur="1000"/>
                                        <p:tgtEl>
                                          <p:spTgt spid="35856"/>
                                        </p:tgtEl>
                                      </p:cBhvr>
                                    </p:animEffect>
                                  </p:childTnLst>
                                </p:cTn>
                              </p:par>
                            </p:childTnLst>
                          </p:cTn>
                        </p:par>
                        <p:par>
                          <p:cTn id="40" fill="hold" nodeType="afterGroup">
                            <p:stCondLst>
                              <p:cond delay="1000"/>
                            </p:stCondLst>
                            <p:childTnLst>
                              <p:par>
                                <p:cTn id="41" presetID="10" presetClass="entr" presetSubtype="0" dur="500" fill="hold" nodeType="afterEffect">
                                  <p:stCondLst>
                                    <p:cond delay="1000"/>
                                  </p:stCondLst>
                                  <p:childTnLst>
                                    <p:set>
                                      <p:cBhvr additive="base">
                                        <p:cTn id="42" dur="1" fill="hold">
                                          <p:stCondLst>
                                            <p:cond delay="0"/>
                                          </p:stCondLst>
                                        </p:cTn>
                                        <p:tgtEl>
                                          <p:spTgt spid="35857"/>
                                        </p:tgtEl>
                                        <p:attrNameLst>
                                          <p:attrName>style.visibility</p:attrName>
                                        </p:attrNameLst>
                                      </p:cBhvr>
                                      <p:to>
                                        <p:strVal val="visible"/>
                                      </p:to>
                                    </p:set>
                                    <p:animEffect transition="in" filter="fade">
                                      <p:cBhvr additive="base">
                                        <p:cTn id="43" dur="500"/>
                                        <p:tgtEl>
                                          <p:spTgt spid="35857"/>
                                        </p:tgtEl>
                                      </p:cBhvr>
                                    </p:animEffect>
                                  </p:childTnLst>
                                </p:cTn>
                              </p:par>
                            </p:childTnLst>
                          </p:cTn>
                        </p:par>
                      </p:childTnLst>
                    </p:cTn>
                  </p:par>
                  <p:par>
                    <p:cTn id="44" fill="hold" nodeType="clickPar">
                      <p:stCondLst>
                        <p:cond delay="indefinite"/>
                      </p:stCondLst>
                      <p:childTnLst>
                        <p:par>
                          <p:cTn id="45" fill="hold" nodeType="afterGroup">
                            <p:stCondLst>
                              <p:cond delay="0"/>
                            </p:stCondLst>
                            <p:childTnLst>
                              <p:par>
                                <p:cTn id="46" presetID="4" presetClass="entr" presetSubtype="16" dur="1000" fill="hold" grpId="5" nodeType="clickEffect">
                                  <p:stCondLst>
                                    <p:cond delay="0"/>
                                  </p:stCondLst>
                                  <p:childTnLst>
                                    <p:set>
                                      <p:cBhvr additive="base">
                                        <p:cTn id="47" dur="1" fill="hold">
                                          <p:stCondLst>
                                            <p:cond delay="0"/>
                                          </p:stCondLst>
                                        </p:cTn>
                                        <p:tgtEl>
                                          <p:spTgt spid="35866"/>
                                        </p:tgtEl>
                                        <p:attrNameLst>
                                          <p:attrName>style.visibility</p:attrName>
                                        </p:attrNameLst>
                                      </p:cBhvr>
                                      <p:to>
                                        <p:strVal val="visible"/>
                                      </p:to>
                                    </p:set>
                                    <p:animEffect transition="in" filter="box(in)">
                                      <p:cBhvr additive="base">
                                        <p:cTn id="48" dur="1000"/>
                                        <p:tgtEl>
                                          <p:spTgt spid="35866"/>
                                        </p:tgtEl>
                                      </p:cBhvr>
                                    </p:animEffect>
                                  </p:childTnLst>
                                </p:cTn>
                              </p:par>
                            </p:childTnLst>
                          </p:cTn>
                        </p:par>
                      </p:childTnLst>
                    </p:cTn>
                  </p:par>
                  <p:par>
                    <p:cTn id="49" fill="hold" nodeType="clickPar">
                      <p:stCondLst>
                        <p:cond delay="indefinite"/>
                      </p:stCondLst>
                      <p:childTnLst>
                        <p:par>
                          <p:cTn id="50" fill="hold" nodeType="afterGroup">
                            <p:stCondLst>
                              <p:cond delay="0"/>
                            </p:stCondLst>
                            <p:childTnLst>
                              <p:par>
                                <p:cTn id="51" presetID="4" presetClass="entr" presetSubtype="16" dur="500" fill="hold" grpId="6" nodeType="clickEffect">
                                  <p:stCondLst>
                                    <p:cond delay="0"/>
                                  </p:stCondLst>
                                  <p:childTnLst>
                                    <p:set>
                                      <p:cBhvr additive="base">
                                        <p:cTn id="52" dur="1" fill="hold">
                                          <p:stCondLst>
                                            <p:cond delay="0"/>
                                          </p:stCondLst>
                                        </p:cTn>
                                        <p:tgtEl>
                                          <p:spTgt spid="35867"/>
                                        </p:tgtEl>
                                        <p:attrNameLst>
                                          <p:attrName>style.visibility</p:attrName>
                                        </p:attrNameLst>
                                      </p:cBhvr>
                                      <p:to>
                                        <p:strVal val="visible"/>
                                      </p:to>
                                    </p:set>
                                    <p:animEffect transition="in" filter="box(in)">
                                      <p:cBhvr additive="base">
                                        <p:cTn id="53" dur="500"/>
                                        <p:tgtEl>
                                          <p:spTgt spid="35867"/>
                                        </p:tgtEl>
                                      </p:cBhvr>
                                    </p:animEffect>
                                  </p:childTnLst>
                                </p:cTn>
                              </p:par>
                            </p:childTnLst>
                          </p:cTn>
                        </p:par>
                        <p:par>
                          <p:cTn id="54" fill="hold" nodeType="afterGroup">
                            <p:stCondLst>
                              <p:cond delay="500"/>
                            </p:stCondLst>
                            <p:childTnLst>
                              <p:par>
                                <p:cTn id="55" presetID="4" presetClass="entr" presetSubtype="16" dur="1000" fill="hold" nodeType="afterEffect">
                                  <p:stCondLst>
                                    <p:cond delay="500"/>
                                  </p:stCondLst>
                                  <p:childTnLst>
                                    <p:set>
                                      <p:cBhvr additive="base">
                                        <p:cTn id="56" dur="1" fill="hold">
                                          <p:stCondLst>
                                            <p:cond delay="0"/>
                                          </p:stCondLst>
                                        </p:cTn>
                                        <p:tgtEl>
                                          <p:spTgt spid="35869"/>
                                        </p:tgtEl>
                                        <p:attrNameLst>
                                          <p:attrName>style.visibility</p:attrName>
                                        </p:attrNameLst>
                                      </p:cBhvr>
                                      <p:to>
                                        <p:strVal val="visible"/>
                                      </p:to>
                                    </p:set>
                                    <p:animEffect transition="in" filter="box(in)">
                                      <p:cBhvr additive="base">
                                        <p:cTn id="57" dur="1000"/>
                                        <p:tgtEl>
                                          <p:spTgt spid="35869"/>
                                        </p:tgtEl>
                                      </p:cBhvr>
                                    </p:animEffect>
                                  </p:childTnLst>
                                </p:cTn>
                              </p:par>
                            </p:childTnLst>
                          </p:cTn>
                        </p:par>
                      </p:childTnLst>
                    </p:cTn>
                  </p:par>
                  <p:par>
                    <p:cTn id="58" fill="hold" nodeType="clickPar">
                      <p:stCondLst>
                        <p:cond delay="indefinite"/>
                      </p:stCondLst>
                      <p:childTnLst>
                        <p:par>
                          <p:cTn id="59" fill="hold" nodeType="afterGroup">
                            <p:stCondLst>
                              <p:cond delay="0"/>
                            </p:stCondLst>
                            <p:childTnLst>
                              <p:par>
                                <p:cTn id="60" presetID="4" presetClass="entr" presetSubtype="16" dur="1000" fill="hold" grpId="7" nodeType="clickEffect">
                                  <p:stCondLst>
                                    <p:cond delay="0"/>
                                  </p:stCondLst>
                                  <p:childTnLst>
                                    <p:set>
                                      <p:cBhvr additive="base">
                                        <p:cTn id="61" dur="1" fill="hold">
                                          <p:stCondLst>
                                            <p:cond delay="0"/>
                                          </p:stCondLst>
                                        </p:cTn>
                                        <p:tgtEl>
                                          <p:spTgt spid="35868"/>
                                        </p:tgtEl>
                                        <p:attrNameLst>
                                          <p:attrName>style.visibility</p:attrName>
                                        </p:attrNameLst>
                                      </p:cBhvr>
                                      <p:to>
                                        <p:strVal val="visible"/>
                                      </p:to>
                                    </p:set>
                                    <p:animEffect transition="in" filter="box(in)">
                                      <p:cBhvr additive="base">
                                        <p:cTn id="62" dur="1000"/>
                                        <p:tgtEl>
                                          <p:spTgt spid="358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6" grpId="0"/>
      <p:bldP spid="35852" grpId="1"/>
      <p:bldP spid="35856" grpId="2"/>
      <p:bldP spid="35861" grpId="3"/>
      <p:bldP spid="35865" grpId="4"/>
      <p:bldP spid="35866" grpId="5"/>
      <p:bldP spid="35867" grpId="6"/>
      <p:bldP spid="35868" grpId="7"/>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4" name=""/>
          <p:cNvSpPr/>
          <p:nvPr/>
        </p:nvSpPr>
        <p:spPr>
          <a:xfrm>
            <a:off x="468312" y="0"/>
            <a:ext cx="8135938" cy="7016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4000"/>
              <a:t>第四节  输出反馈极点配置</a:t>
            </a:r>
            <a:endParaRPr sz="4000"/>
          </a:p>
        </p:txBody>
      </p:sp>
      <p:sp>
        <p:nvSpPr>
          <p:cNvPr id="40965" name=""/>
          <p:cNvSpPr/>
          <p:nvPr/>
        </p:nvSpPr>
        <p:spPr>
          <a:xfrm>
            <a:off x="0" y="692150"/>
            <a:ext cx="313213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（1）问题的提法：</a:t>
            </a:r>
            <a:endParaRPr sz="2400"/>
          </a:p>
        </p:txBody>
      </p:sp>
      <p:pic>
        <p:nvPicPr>
          <p:cNvPr id="40966" name=""/>
          <p:cNvPicPr/>
          <p:nvPr>
            <p:ph sz="quarter" idx="1"/>
          </p:nvPr>
        </p:nvPicPr>
        <p:blipFill>
          <a:blip r:embed="rId2"/>
          <a:stretch>
            <a:fillRect/>
          </a:stretch>
        </p:blipFill>
        <p:spPr>
          <a:xfrm>
            <a:off x="3276600" y="981075"/>
            <a:ext cx="2025650" cy="712788"/>
          </a:xfrm>
          <a:prstGeom prst="rect">
            <a:avLst/>
          </a:prstGeom>
          <a:noFill/>
          <a:ln>
            <a:noFill/>
            <a:miter lim="800000"/>
          </a:ln>
          <a:effectLst/>
        </p:spPr>
      </p:pic>
      <p:pic>
        <p:nvPicPr>
          <p:cNvPr id="40968" name=""/>
          <p:cNvPicPr/>
          <p:nvPr>
            <p:ph sz="quarter" idx="2"/>
          </p:nvPr>
        </p:nvPicPr>
        <p:blipFill>
          <a:blip r:embed="rId3"/>
          <a:stretch>
            <a:fillRect/>
          </a:stretch>
        </p:blipFill>
        <p:spPr>
          <a:xfrm>
            <a:off x="3419475" y="1700212"/>
            <a:ext cx="1511300" cy="396875"/>
          </a:xfrm>
          <a:prstGeom prst="rect">
            <a:avLst/>
          </a:prstGeom>
          <a:noFill/>
          <a:ln>
            <a:noFill/>
            <a:miter lim="800000"/>
          </a:ln>
          <a:effectLst/>
        </p:spPr>
      </p:pic>
      <p:pic>
        <p:nvPicPr>
          <p:cNvPr id="40971" name=""/>
          <p:cNvPicPr/>
          <p:nvPr>
            <p:ph sz="quarter" idx="3"/>
          </p:nvPr>
        </p:nvPicPr>
        <p:blipFill>
          <a:blip r:embed="rId4"/>
          <a:stretch>
            <a:fillRect/>
          </a:stretch>
        </p:blipFill>
        <p:spPr>
          <a:xfrm>
            <a:off x="3924300" y="2133600"/>
            <a:ext cx="1584325" cy="447675"/>
          </a:xfrm>
          <a:prstGeom prst="rect">
            <a:avLst/>
          </a:prstGeom>
          <a:noFill/>
          <a:ln>
            <a:noFill/>
            <a:miter lim="800000"/>
          </a:ln>
          <a:effectLst/>
        </p:spPr>
      </p:pic>
      <p:pic>
        <p:nvPicPr>
          <p:cNvPr id="40974" name=""/>
          <p:cNvPicPr/>
          <p:nvPr>
            <p:ph sz="quarter" idx="4"/>
          </p:nvPr>
        </p:nvPicPr>
        <p:blipFill>
          <a:blip r:embed="rId5"/>
          <a:stretch>
            <a:fillRect/>
          </a:stretch>
        </p:blipFill>
        <p:spPr>
          <a:xfrm>
            <a:off x="4140200" y="2565400"/>
            <a:ext cx="2232025" cy="620712"/>
          </a:xfrm>
          <a:prstGeom prst="rect">
            <a:avLst/>
          </a:prstGeom>
          <a:noFill/>
          <a:ln>
            <a:noFill/>
            <a:miter lim="800000"/>
          </a:ln>
          <a:effectLst/>
        </p:spPr>
      </p:pic>
      <p:pic>
        <p:nvPicPr>
          <p:cNvPr id="40977" name=""/>
          <p:cNvPicPr/>
          <p:nvPr/>
        </p:nvPicPr>
        <p:blipFill>
          <a:blip r:embed="rId6"/>
          <a:stretch>
            <a:fillRect/>
          </a:stretch>
        </p:blipFill>
        <p:spPr>
          <a:xfrm>
            <a:off x="4211638" y="3213100"/>
            <a:ext cx="1296988" cy="498475"/>
          </a:xfrm>
          <a:prstGeom prst="rect">
            <a:avLst/>
          </a:prstGeom>
          <a:noFill/>
          <a:ln>
            <a:noFill/>
            <a:miter lim="800000"/>
          </a:ln>
          <a:effectLst/>
        </p:spPr>
      </p:pic>
      <p:sp>
        <p:nvSpPr>
          <p:cNvPr id="40978" name=""/>
          <p:cNvSpPr/>
          <p:nvPr/>
        </p:nvSpPr>
        <p:spPr>
          <a:xfrm>
            <a:off x="0" y="1125538"/>
            <a:ext cx="341947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连续线性定常系统：</a:t>
            </a:r>
            <a:endParaRPr sz="2400"/>
          </a:p>
        </p:txBody>
      </p:sp>
      <p:sp>
        <p:nvSpPr>
          <p:cNvPr id="40979" name=""/>
          <p:cNvSpPr/>
          <p:nvPr/>
        </p:nvSpPr>
        <p:spPr>
          <a:xfrm>
            <a:off x="395288" y="1628775"/>
            <a:ext cx="280828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输出反馈控制律：</a:t>
            </a:r>
            <a:endParaRPr sz="2400"/>
          </a:p>
        </p:txBody>
      </p:sp>
      <p:sp>
        <p:nvSpPr>
          <p:cNvPr id="40980" name=""/>
          <p:cNvSpPr/>
          <p:nvPr/>
        </p:nvSpPr>
        <p:spPr>
          <a:xfrm>
            <a:off x="395288" y="2133600"/>
            <a:ext cx="388778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任意给定的期望极点组：</a:t>
            </a:r>
            <a:endParaRPr sz="2400"/>
          </a:p>
        </p:txBody>
      </p:sp>
      <p:sp>
        <p:nvSpPr>
          <p:cNvPr id="40981" name=""/>
          <p:cNvSpPr/>
          <p:nvPr/>
        </p:nvSpPr>
        <p:spPr>
          <a:xfrm>
            <a:off x="395288" y="2636838"/>
            <a:ext cx="421163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导出的输出反馈闭环系统：</a:t>
            </a:r>
            <a:endParaRPr sz="2400"/>
          </a:p>
        </p:txBody>
      </p:sp>
      <p:sp>
        <p:nvSpPr>
          <p:cNvPr id="40982" name=""/>
          <p:cNvSpPr/>
          <p:nvPr/>
        </p:nvSpPr>
        <p:spPr>
          <a:xfrm>
            <a:off x="395288" y="3213100"/>
            <a:ext cx="410368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闭环特征值实现期望配置：</a:t>
            </a:r>
            <a:endParaRPr sz="2400"/>
          </a:p>
        </p:txBody>
      </p:sp>
      <p:sp>
        <p:nvSpPr>
          <p:cNvPr id="40983" name=""/>
          <p:cNvSpPr/>
          <p:nvPr/>
        </p:nvSpPr>
        <p:spPr>
          <a:xfrm>
            <a:off x="0" y="3644900"/>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a:t>
            </a:r>
            <a:r>
              <a:rPr sz="2000"/>
              <a:t>（2）输出反馈极点配置的局限性：</a:t>
            </a:r>
            <a:endParaRPr sz="2000"/>
          </a:p>
        </p:txBody>
      </p:sp>
      <p:sp>
        <p:nvSpPr>
          <p:cNvPr id="40984" name=""/>
          <p:cNvSpPr/>
          <p:nvPr/>
        </p:nvSpPr>
        <p:spPr>
          <a:xfrm>
            <a:off x="0" y="4076700"/>
            <a:ext cx="9144000" cy="10064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t>         </a:t>
            </a:r>
            <a:r>
              <a:rPr sz="2000"/>
              <a:t>对于完全能控的</a:t>
            </a:r>
            <a:r>
              <a:rPr sz="2000" i="1">
                <a:latin typeface="Book Antiqua" pitchFamily="18" charset="0"/>
              </a:rPr>
              <a:t>n</a:t>
            </a:r>
            <a:r>
              <a:rPr sz="2000"/>
              <a:t> 维连续线性定常系统，采用输出反馈，一般不能任意配置系统的全部极点；且输出反馈只能使闭环极点配置到根轨迹上，不能配置到根轨迹以外的位置上。 </a:t>
            </a:r>
            <a:endParaRPr sz="2000"/>
          </a:p>
        </p:txBody>
      </p:sp>
      <p:sp>
        <p:nvSpPr>
          <p:cNvPr id="40985" name=""/>
          <p:cNvSpPr/>
          <p:nvPr/>
        </p:nvSpPr>
        <p:spPr>
          <a:xfrm>
            <a:off x="0" y="5013325"/>
            <a:ext cx="9144000" cy="10668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a:t>
            </a:r>
            <a:r>
              <a:rPr sz="2000"/>
              <a:t>（3）对完全能控能观的 </a:t>
            </a:r>
            <a:r>
              <a:rPr sz="2000" i="1">
                <a:latin typeface="Book Antiqua" pitchFamily="18" charset="0"/>
              </a:rPr>
              <a:t>n</a:t>
            </a:r>
            <a:r>
              <a:rPr sz="2000"/>
              <a:t> 维连续线性定常系统，设其rank </a:t>
            </a:r>
            <a:r>
              <a:rPr sz="2000" i="1"/>
              <a:t>B </a:t>
            </a:r>
            <a:r>
              <a:rPr sz="2000"/>
              <a:t>=</a:t>
            </a:r>
            <a:r>
              <a:rPr sz="2000" i="1"/>
              <a:t>p</a:t>
            </a:r>
            <a:r>
              <a:rPr sz="2000"/>
              <a:t>，rank </a:t>
            </a:r>
            <a:r>
              <a:rPr sz="2000" i="1"/>
              <a:t>C </a:t>
            </a:r>
            <a:r>
              <a:rPr sz="2000"/>
              <a:t>=</a:t>
            </a:r>
            <a:r>
              <a:rPr sz="2000" i="1"/>
              <a:t> q</a:t>
            </a:r>
            <a:r>
              <a:rPr sz="2000"/>
              <a:t>，则采用输出反馈</a:t>
            </a:r>
            <a:r>
              <a:rPr sz="2000" i="1"/>
              <a:t>u </a:t>
            </a:r>
            <a:r>
              <a:rPr sz="2000"/>
              <a:t>= -</a:t>
            </a:r>
            <a:r>
              <a:rPr sz="2000" i="1"/>
              <a:t>Hy </a:t>
            </a:r>
            <a:r>
              <a:rPr sz="2000"/>
              <a:t>+ </a:t>
            </a:r>
            <a:r>
              <a:rPr sz="2000" i="1"/>
              <a:t>r</a:t>
            </a:r>
            <a:r>
              <a:rPr sz="2000"/>
              <a:t>  ，可对数目为min{</a:t>
            </a:r>
            <a:r>
              <a:rPr sz="2000" i="1"/>
              <a:t>n</a:t>
            </a:r>
            <a:r>
              <a:rPr sz="2000"/>
              <a:t>，</a:t>
            </a:r>
            <a:r>
              <a:rPr sz="2000" i="1"/>
              <a:t>p </a:t>
            </a:r>
            <a:r>
              <a:rPr sz="2000"/>
              <a:t>+ </a:t>
            </a:r>
            <a:r>
              <a:rPr sz="2000" i="1"/>
              <a:t>q </a:t>
            </a:r>
            <a:r>
              <a:rPr sz="2000"/>
              <a:t>-1}的闭环系统极点进行“任意接近“式配置，使其任意地接近期望极点位置。</a:t>
            </a:r>
            <a:endParaRPr sz="2000"/>
          </a:p>
        </p:txBody>
      </p:sp>
      <p:sp>
        <p:nvSpPr>
          <p:cNvPr id="40986" name=""/>
          <p:cNvSpPr/>
          <p:nvPr/>
        </p:nvSpPr>
        <p:spPr>
          <a:xfrm>
            <a:off x="0" y="6165850"/>
            <a:ext cx="9144000" cy="7016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（4）扩大输出反馈配置功能的途径是在采用输出反馈的同时，附加引入补偿器。</a:t>
            </a:r>
            <a:endParaRPr sz="2000"/>
          </a:p>
        </p:txBody>
      </p:sp>
      <p:sp>
        <p:nvSpPr>
          <p:cNvPr id="40987" name="Slide Number Placeholder 3"/>
          <p:cNvSpPr>
            <a:spLocks noGrp="1"/>
          </p:cNvSpPr>
          <p:nvPr>
            <p:ph type="sldNum" sz="quarter" idx="2"/>
          </p:nvPr>
        </p:nvSpPr>
        <p:spPr/>
        <p:txBody>
          <a:bodyPr/>
          <a:lstStyle/>
          <a:p>
            <a:pPr lvl="0" algn="r"/>
            <a:fld id="{3CBF4BA5-4982-45E9-98DE-F82C7EF07B92}" type="slidenum">
              <a:rPr sz="1400"/>
              <a:t>11</a:t>
            </a:fld>
            <a:endParaRPr lang="en-US"/>
          </a:p>
        </p:txBody>
      </p:sp>
      <p:sp>
        <p:nvSpPr>
          <p:cNvPr id="40988" name="TextBox 4098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40964"/>
                                        </p:tgtEl>
                                        <p:attrNameLst>
                                          <p:attrName>style.visibility</p:attrName>
                                        </p:attrNameLst>
                                      </p:cBhvr>
                                      <p:to>
                                        <p:strVal val="visible"/>
                                      </p:to>
                                    </p:set>
                                    <p:animEffect transition="in" filter="blinds(horizontal)">
                                      <p:cBhvr additive="base">
                                        <p:cTn id="7" dur="1000"/>
                                        <p:tgtEl>
                                          <p:spTgt spid="4096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40965"/>
                                        </p:tgtEl>
                                        <p:attrNameLst>
                                          <p:attrName>style.visibility</p:attrName>
                                        </p:attrNameLst>
                                      </p:cBhvr>
                                      <p:to>
                                        <p:strVal val="visible"/>
                                      </p:to>
                                    </p:set>
                                    <p:animEffect transition="in" filter="box(in)">
                                      <p:cBhvr additive="base">
                                        <p:cTn id="12" dur="1000"/>
                                        <p:tgtEl>
                                          <p:spTgt spid="4096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1000" fill="hold" grpId="2" nodeType="clickEffect">
                                  <p:stCondLst>
                                    <p:cond delay="0"/>
                                  </p:stCondLst>
                                  <p:childTnLst>
                                    <p:set>
                                      <p:cBhvr additive="base">
                                        <p:cTn id="16" dur="1" fill="hold">
                                          <p:stCondLst>
                                            <p:cond delay="0"/>
                                          </p:stCondLst>
                                        </p:cTn>
                                        <p:tgtEl>
                                          <p:spTgt spid="40978"/>
                                        </p:tgtEl>
                                        <p:attrNameLst>
                                          <p:attrName>style.visibility</p:attrName>
                                        </p:attrNameLst>
                                      </p:cBhvr>
                                      <p:to>
                                        <p:strVal val="visible"/>
                                      </p:to>
                                    </p:set>
                                    <p:animEffect transition="in" filter="box(in)">
                                      <p:cBhvr additive="base">
                                        <p:cTn id="17" dur="1000"/>
                                        <p:tgtEl>
                                          <p:spTgt spid="40978"/>
                                        </p:tgtEl>
                                      </p:cBhvr>
                                    </p:animEffect>
                                  </p:childTnLst>
                                </p:cTn>
                              </p:par>
                            </p:childTnLst>
                          </p:cTn>
                        </p:par>
                        <p:par>
                          <p:cTn id="18" fill="hold" nodeType="afterGroup">
                            <p:stCondLst>
                              <p:cond delay="1000"/>
                            </p:stCondLst>
                            <p:childTnLst>
                              <p:par>
                                <p:cTn id="19" presetID="10" presetClass="entr" presetSubtype="0" dur="1000" fill="hold" nodeType="afterEffect">
                                  <p:stCondLst>
                                    <p:cond delay="1000"/>
                                  </p:stCondLst>
                                  <p:childTnLst>
                                    <p:set>
                                      <p:cBhvr additive="base">
                                        <p:cTn id="20" dur="1" fill="hold">
                                          <p:stCondLst>
                                            <p:cond delay="0"/>
                                          </p:stCondLst>
                                        </p:cTn>
                                        <p:tgtEl>
                                          <p:spTgt spid="40966"/>
                                        </p:tgtEl>
                                        <p:attrNameLst>
                                          <p:attrName>style.visibility</p:attrName>
                                        </p:attrNameLst>
                                      </p:cBhvr>
                                      <p:to>
                                        <p:strVal val="visible"/>
                                      </p:to>
                                    </p:set>
                                    <p:animEffect transition="in" filter="fade">
                                      <p:cBhvr additive="base">
                                        <p:cTn id="21" dur="1000"/>
                                        <p:tgtEl>
                                          <p:spTgt spid="40966"/>
                                        </p:tgtEl>
                                      </p:cBhvr>
                                    </p:animEffect>
                                  </p:childTnLst>
                                </p:cTn>
                              </p:par>
                            </p:childTnLst>
                          </p:cTn>
                        </p:par>
                      </p:childTnLst>
                    </p:cTn>
                  </p:par>
                  <p:par>
                    <p:cTn id="22" fill="hold" nodeType="clickPar">
                      <p:stCondLst>
                        <p:cond delay="indefinite"/>
                      </p:stCondLst>
                      <p:childTnLst>
                        <p:par>
                          <p:cTn id="23" fill="hold" nodeType="afterGroup">
                            <p:stCondLst>
                              <p:cond delay="0"/>
                            </p:stCondLst>
                            <p:childTnLst>
                              <p:par>
                                <p:cTn id="24" presetID="4" presetClass="entr" presetSubtype="16" dur="1000" fill="hold" grpId="3" nodeType="clickEffect">
                                  <p:stCondLst>
                                    <p:cond delay="0"/>
                                  </p:stCondLst>
                                  <p:childTnLst>
                                    <p:set>
                                      <p:cBhvr additive="base">
                                        <p:cTn id="25" dur="1" fill="hold">
                                          <p:stCondLst>
                                            <p:cond delay="0"/>
                                          </p:stCondLst>
                                        </p:cTn>
                                        <p:tgtEl>
                                          <p:spTgt spid="40979"/>
                                        </p:tgtEl>
                                        <p:attrNameLst>
                                          <p:attrName>style.visibility</p:attrName>
                                        </p:attrNameLst>
                                      </p:cBhvr>
                                      <p:to>
                                        <p:strVal val="visible"/>
                                      </p:to>
                                    </p:set>
                                    <p:animEffect transition="in" filter="box(in)">
                                      <p:cBhvr additive="base">
                                        <p:cTn id="26" dur="1000"/>
                                        <p:tgtEl>
                                          <p:spTgt spid="40979"/>
                                        </p:tgtEl>
                                      </p:cBhvr>
                                    </p:animEffect>
                                  </p:childTnLst>
                                </p:cTn>
                              </p:par>
                            </p:childTnLst>
                          </p:cTn>
                        </p:par>
                        <p:par>
                          <p:cTn id="27" fill="hold" nodeType="afterGroup">
                            <p:stCondLst>
                              <p:cond delay="1000"/>
                            </p:stCondLst>
                            <p:childTnLst>
                              <p:par>
                                <p:cTn id="28" presetID="10" presetClass="entr" presetSubtype="0" dur="1000" fill="hold" nodeType="afterEffect">
                                  <p:stCondLst>
                                    <p:cond delay="1000"/>
                                  </p:stCondLst>
                                  <p:childTnLst>
                                    <p:set>
                                      <p:cBhvr additive="base">
                                        <p:cTn id="29" dur="1" fill="hold">
                                          <p:stCondLst>
                                            <p:cond delay="0"/>
                                          </p:stCondLst>
                                        </p:cTn>
                                        <p:tgtEl>
                                          <p:spTgt spid="40968"/>
                                        </p:tgtEl>
                                        <p:attrNameLst>
                                          <p:attrName>style.visibility</p:attrName>
                                        </p:attrNameLst>
                                      </p:cBhvr>
                                      <p:to>
                                        <p:strVal val="visible"/>
                                      </p:to>
                                    </p:set>
                                    <p:animEffect transition="in" filter="fade">
                                      <p:cBhvr additive="base">
                                        <p:cTn id="30" dur="1000"/>
                                        <p:tgtEl>
                                          <p:spTgt spid="40968"/>
                                        </p:tgtEl>
                                      </p:cBhvr>
                                    </p:animEffect>
                                  </p:childTnLst>
                                </p:cTn>
                              </p:par>
                            </p:childTnLst>
                          </p:cTn>
                        </p:par>
                      </p:childTnLst>
                    </p:cTn>
                  </p:par>
                  <p:par>
                    <p:cTn id="31" fill="hold" nodeType="clickPar">
                      <p:stCondLst>
                        <p:cond delay="indefinite"/>
                      </p:stCondLst>
                      <p:childTnLst>
                        <p:par>
                          <p:cTn id="32" fill="hold" nodeType="afterGroup">
                            <p:stCondLst>
                              <p:cond delay="0"/>
                            </p:stCondLst>
                            <p:childTnLst>
                              <p:par>
                                <p:cTn id="33" presetID="4" presetClass="entr" presetSubtype="16" dur="1000" fill="hold" grpId="4" nodeType="clickEffect">
                                  <p:stCondLst>
                                    <p:cond delay="0"/>
                                  </p:stCondLst>
                                  <p:childTnLst>
                                    <p:set>
                                      <p:cBhvr additive="base">
                                        <p:cTn id="34" dur="1" fill="hold">
                                          <p:stCondLst>
                                            <p:cond delay="0"/>
                                          </p:stCondLst>
                                        </p:cTn>
                                        <p:tgtEl>
                                          <p:spTgt spid="40980"/>
                                        </p:tgtEl>
                                        <p:attrNameLst>
                                          <p:attrName>style.visibility</p:attrName>
                                        </p:attrNameLst>
                                      </p:cBhvr>
                                      <p:to>
                                        <p:strVal val="visible"/>
                                      </p:to>
                                    </p:set>
                                    <p:animEffect transition="in" filter="box(in)">
                                      <p:cBhvr additive="base">
                                        <p:cTn id="35" dur="1000"/>
                                        <p:tgtEl>
                                          <p:spTgt spid="40980"/>
                                        </p:tgtEl>
                                      </p:cBhvr>
                                    </p:animEffect>
                                  </p:childTnLst>
                                </p:cTn>
                              </p:par>
                            </p:childTnLst>
                          </p:cTn>
                        </p:par>
                        <p:par>
                          <p:cTn id="36" fill="hold" nodeType="afterGroup">
                            <p:stCondLst>
                              <p:cond delay="1000"/>
                            </p:stCondLst>
                            <p:childTnLst>
                              <p:par>
                                <p:cTn id="37" presetID="10" presetClass="entr" presetSubtype="0" dur="1000" fill="hold" nodeType="afterEffect">
                                  <p:stCondLst>
                                    <p:cond delay="1000"/>
                                  </p:stCondLst>
                                  <p:childTnLst>
                                    <p:set>
                                      <p:cBhvr additive="base">
                                        <p:cTn id="38" dur="1" fill="hold">
                                          <p:stCondLst>
                                            <p:cond delay="0"/>
                                          </p:stCondLst>
                                        </p:cTn>
                                        <p:tgtEl>
                                          <p:spTgt spid="40971"/>
                                        </p:tgtEl>
                                        <p:attrNameLst>
                                          <p:attrName>style.visibility</p:attrName>
                                        </p:attrNameLst>
                                      </p:cBhvr>
                                      <p:to>
                                        <p:strVal val="visible"/>
                                      </p:to>
                                    </p:set>
                                    <p:animEffect transition="in" filter="fade">
                                      <p:cBhvr additive="base">
                                        <p:cTn id="39" dur="1000"/>
                                        <p:tgtEl>
                                          <p:spTgt spid="40971"/>
                                        </p:tgtEl>
                                      </p:cBhvr>
                                    </p:animEffect>
                                  </p:childTnLst>
                                </p:cTn>
                              </p:par>
                            </p:childTnLst>
                          </p:cTn>
                        </p:par>
                      </p:childTnLst>
                    </p:cTn>
                  </p:par>
                  <p:par>
                    <p:cTn id="40" fill="hold" nodeType="clickPar">
                      <p:stCondLst>
                        <p:cond delay="indefinite"/>
                      </p:stCondLst>
                      <p:childTnLst>
                        <p:par>
                          <p:cTn id="41" fill="hold" nodeType="afterGroup">
                            <p:stCondLst>
                              <p:cond delay="0"/>
                            </p:stCondLst>
                            <p:childTnLst>
                              <p:par>
                                <p:cTn id="42" presetID="4" presetClass="entr" presetSubtype="16" dur="1000" fill="hold" grpId="5" nodeType="clickEffect">
                                  <p:stCondLst>
                                    <p:cond delay="0"/>
                                  </p:stCondLst>
                                  <p:childTnLst>
                                    <p:set>
                                      <p:cBhvr additive="base">
                                        <p:cTn id="43" dur="1" fill="hold">
                                          <p:stCondLst>
                                            <p:cond delay="0"/>
                                          </p:stCondLst>
                                        </p:cTn>
                                        <p:tgtEl>
                                          <p:spTgt spid="40981"/>
                                        </p:tgtEl>
                                        <p:attrNameLst>
                                          <p:attrName>style.visibility</p:attrName>
                                        </p:attrNameLst>
                                      </p:cBhvr>
                                      <p:to>
                                        <p:strVal val="visible"/>
                                      </p:to>
                                    </p:set>
                                    <p:animEffect transition="in" filter="box(in)">
                                      <p:cBhvr additive="base">
                                        <p:cTn id="44" dur="1000"/>
                                        <p:tgtEl>
                                          <p:spTgt spid="40981"/>
                                        </p:tgtEl>
                                      </p:cBhvr>
                                    </p:animEffect>
                                  </p:childTnLst>
                                </p:cTn>
                              </p:par>
                            </p:childTnLst>
                          </p:cTn>
                        </p:par>
                      </p:childTnLst>
                    </p:cTn>
                  </p:par>
                  <p:par>
                    <p:cTn id="45" fill="hold" nodeType="clickPar">
                      <p:stCondLst>
                        <p:cond delay="indefinite"/>
                      </p:stCondLst>
                      <p:childTnLst>
                        <p:par>
                          <p:cTn id="46" fill="hold" nodeType="afterGroup">
                            <p:stCondLst>
                              <p:cond delay="0"/>
                            </p:stCondLst>
                            <p:childTnLst>
                              <p:par>
                                <p:cTn id="47" presetID="10" presetClass="entr" presetSubtype="0" dur="1000" fill="hold" nodeType="clickEffect">
                                  <p:stCondLst>
                                    <p:cond delay="0"/>
                                  </p:stCondLst>
                                  <p:childTnLst>
                                    <p:set>
                                      <p:cBhvr additive="base">
                                        <p:cTn id="48" dur="1" fill="hold">
                                          <p:stCondLst>
                                            <p:cond delay="0"/>
                                          </p:stCondLst>
                                        </p:cTn>
                                        <p:tgtEl>
                                          <p:spTgt spid="40974"/>
                                        </p:tgtEl>
                                        <p:attrNameLst>
                                          <p:attrName>style.visibility</p:attrName>
                                        </p:attrNameLst>
                                      </p:cBhvr>
                                      <p:to>
                                        <p:strVal val="visible"/>
                                      </p:to>
                                    </p:set>
                                    <p:animEffect transition="in" filter="fade">
                                      <p:cBhvr additive="base">
                                        <p:cTn id="49" dur="1000"/>
                                        <p:tgtEl>
                                          <p:spTgt spid="40974"/>
                                        </p:tgtEl>
                                      </p:cBhvr>
                                    </p:animEffect>
                                  </p:childTnLst>
                                </p:cTn>
                              </p:par>
                            </p:childTnLst>
                          </p:cTn>
                        </p:par>
                      </p:childTnLst>
                    </p:cTn>
                  </p:par>
                  <p:par>
                    <p:cTn id="50" fill="hold" nodeType="clickPar">
                      <p:stCondLst>
                        <p:cond delay="indefinite"/>
                      </p:stCondLst>
                      <p:childTnLst>
                        <p:par>
                          <p:cTn id="51" fill="hold" nodeType="afterGroup">
                            <p:stCondLst>
                              <p:cond delay="0"/>
                            </p:stCondLst>
                            <p:childTnLst>
                              <p:par>
                                <p:cTn id="52" presetID="4" presetClass="entr" presetSubtype="16" dur="1000" fill="hold" grpId="6" nodeType="clickEffect">
                                  <p:stCondLst>
                                    <p:cond delay="0"/>
                                  </p:stCondLst>
                                  <p:childTnLst>
                                    <p:set>
                                      <p:cBhvr additive="base">
                                        <p:cTn id="53" dur="1" fill="hold">
                                          <p:stCondLst>
                                            <p:cond delay="0"/>
                                          </p:stCondLst>
                                        </p:cTn>
                                        <p:tgtEl>
                                          <p:spTgt spid="40982"/>
                                        </p:tgtEl>
                                        <p:attrNameLst>
                                          <p:attrName>style.visibility</p:attrName>
                                        </p:attrNameLst>
                                      </p:cBhvr>
                                      <p:to>
                                        <p:strVal val="visible"/>
                                      </p:to>
                                    </p:set>
                                    <p:animEffect transition="in" filter="box(in)">
                                      <p:cBhvr additive="base">
                                        <p:cTn id="54" dur="1000"/>
                                        <p:tgtEl>
                                          <p:spTgt spid="40982"/>
                                        </p:tgtEl>
                                      </p:cBhvr>
                                    </p:animEffect>
                                  </p:childTnLst>
                                </p:cTn>
                              </p:par>
                            </p:childTnLst>
                          </p:cTn>
                        </p:par>
                      </p:childTnLst>
                    </p:cTn>
                  </p:par>
                  <p:par>
                    <p:cTn id="55" fill="hold" nodeType="clickPar">
                      <p:stCondLst>
                        <p:cond delay="indefinite"/>
                      </p:stCondLst>
                      <p:childTnLst>
                        <p:par>
                          <p:cTn id="56" fill="hold" nodeType="afterGroup">
                            <p:stCondLst>
                              <p:cond delay="0"/>
                            </p:stCondLst>
                            <p:childTnLst>
                              <p:par>
                                <p:cTn id="57" presetID="10" presetClass="entr" presetSubtype="0" dur="1000" fill="hold" nodeType="clickEffect">
                                  <p:stCondLst>
                                    <p:cond delay="0"/>
                                  </p:stCondLst>
                                  <p:childTnLst>
                                    <p:set>
                                      <p:cBhvr additive="base">
                                        <p:cTn id="58" dur="1" fill="hold">
                                          <p:stCondLst>
                                            <p:cond delay="0"/>
                                          </p:stCondLst>
                                        </p:cTn>
                                        <p:tgtEl>
                                          <p:spTgt spid="40977"/>
                                        </p:tgtEl>
                                        <p:attrNameLst>
                                          <p:attrName>style.visibility</p:attrName>
                                        </p:attrNameLst>
                                      </p:cBhvr>
                                      <p:to>
                                        <p:strVal val="visible"/>
                                      </p:to>
                                    </p:set>
                                    <p:animEffect transition="in" filter="fade">
                                      <p:cBhvr additive="base">
                                        <p:cTn id="59" dur="1000"/>
                                        <p:tgtEl>
                                          <p:spTgt spid="40977"/>
                                        </p:tgtEl>
                                      </p:cBhvr>
                                    </p:animEffect>
                                  </p:childTnLst>
                                </p:cTn>
                              </p:par>
                            </p:childTnLst>
                          </p:cTn>
                        </p:par>
                      </p:childTnLst>
                    </p:cTn>
                  </p:par>
                  <p:par>
                    <p:cTn id="60" fill="hold" nodeType="clickPar">
                      <p:stCondLst>
                        <p:cond delay="indefinite"/>
                      </p:stCondLst>
                      <p:childTnLst>
                        <p:par>
                          <p:cTn id="61" fill="hold" nodeType="afterGroup">
                            <p:stCondLst>
                              <p:cond delay="0"/>
                            </p:stCondLst>
                            <p:childTnLst>
                              <p:par>
                                <p:cTn id="62" presetID="4" presetClass="entr" presetSubtype="16" dur="1000" fill="hold" grpId="7" nodeType="clickEffect">
                                  <p:stCondLst>
                                    <p:cond delay="0"/>
                                  </p:stCondLst>
                                  <p:childTnLst>
                                    <p:set>
                                      <p:cBhvr additive="base">
                                        <p:cTn id="63" dur="1" fill="hold">
                                          <p:stCondLst>
                                            <p:cond delay="0"/>
                                          </p:stCondLst>
                                        </p:cTn>
                                        <p:tgtEl>
                                          <p:spTgt spid="40983"/>
                                        </p:tgtEl>
                                        <p:attrNameLst>
                                          <p:attrName>style.visibility</p:attrName>
                                        </p:attrNameLst>
                                      </p:cBhvr>
                                      <p:to>
                                        <p:strVal val="visible"/>
                                      </p:to>
                                    </p:set>
                                    <p:animEffect transition="in" filter="box(in)">
                                      <p:cBhvr additive="base">
                                        <p:cTn id="64" dur="1000"/>
                                        <p:tgtEl>
                                          <p:spTgt spid="40983"/>
                                        </p:tgtEl>
                                      </p:cBhvr>
                                    </p:animEffect>
                                  </p:childTnLst>
                                </p:cTn>
                              </p:par>
                            </p:childTnLst>
                          </p:cTn>
                        </p:par>
                        <p:par>
                          <p:cTn id="65" fill="hold" nodeType="afterGroup">
                            <p:stCondLst>
                              <p:cond delay="1000"/>
                            </p:stCondLst>
                            <p:childTnLst>
                              <p:par>
                                <p:cTn id="66" presetID="4" presetClass="entr" presetSubtype="16" dur="1000" fill="hold" grpId="8" nodeType="afterEffect">
                                  <p:stCondLst>
                                    <p:cond delay="1000"/>
                                  </p:stCondLst>
                                  <p:childTnLst>
                                    <p:set>
                                      <p:cBhvr additive="base">
                                        <p:cTn id="67" dur="1" fill="hold">
                                          <p:stCondLst>
                                            <p:cond delay="0"/>
                                          </p:stCondLst>
                                        </p:cTn>
                                        <p:tgtEl>
                                          <p:spTgt spid="40984"/>
                                        </p:tgtEl>
                                        <p:attrNameLst>
                                          <p:attrName>style.visibility</p:attrName>
                                        </p:attrNameLst>
                                      </p:cBhvr>
                                      <p:to>
                                        <p:strVal val="visible"/>
                                      </p:to>
                                    </p:set>
                                    <p:animEffect transition="in" filter="box(in)">
                                      <p:cBhvr additive="base">
                                        <p:cTn id="68" dur="1000"/>
                                        <p:tgtEl>
                                          <p:spTgt spid="40984"/>
                                        </p:tgtEl>
                                      </p:cBhvr>
                                    </p:animEffect>
                                  </p:childTnLst>
                                </p:cTn>
                              </p:par>
                            </p:childTnLst>
                          </p:cTn>
                        </p:par>
                      </p:childTnLst>
                    </p:cTn>
                  </p:par>
                  <p:par>
                    <p:cTn id="69" fill="hold" nodeType="clickPar">
                      <p:stCondLst>
                        <p:cond delay="indefinite"/>
                      </p:stCondLst>
                      <p:childTnLst>
                        <p:par>
                          <p:cTn id="70" fill="hold" nodeType="afterGroup">
                            <p:stCondLst>
                              <p:cond delay="0"/>
                            </p:stCondLst>
                            <p:childTnLst>
                              <p:par>
                                <p:cTn id="71" presetID="4" presetClass="entr" presetSubtype="16" dur="1000" fill="hold" grpId="9" nodeType="clickEffect">
                                  <p:stCondLst>
                                    <p:cond delay="0"/>
                                  </p:stCondLst>
                                  <p:childTnLst>
                                    <p:set>
                                      <p:cBhvr additive="base">
                                        <p:cTn id="72" dur="1" fill="hold">
                                          <p:stCondLst>
                                            <p:cond delay="0"/>
                                          </p:stCondLst>
                                        </p:cTn>
                                        <p:tgtEl>
                                          <p:spTgt spid="40985"/>
                                        </p:tgtEl>
                                        <p:attrNameLst>
                                          <p:attrName>style.visibility</p:attrName>
                                        </p:attrNameLst>
                                      </p:cBhvr>
                                      <p:to>
                                        <p:strVal val="visible"/>
                                      </p:to>
                                    </p:set>
                                    <p:animEffect transition="in" filter="box(in)">
                                      <p:cBhvr additive="base">
                                        <p:cTn id="73" dur="1000"/>
                                        <p:tgtEl>
                                          <p:spTgt spid="40985"/>
                                        </p:tgtEl>
                                      </p:cBhvr>
                                    </p:animEffect>
                                  </p:childTnLst>
                                </p:cTn>
                              </p:par>
                            </p:childTnLst>
                          </p:cTn>
                        </p:par>
                      </p:childTnLst>
                    </p:cTn>
                  </p:par>
                  <p:par>
                    <p:cTn id="74" fill="hold" nodeType="clickPar">
                      <p:stCondLst>
                        <p:cond delay="indefinite"/>
                      </p:stCondLst>
                      <p:childTnLst>
                        <p:par>
                          <p:cTn id="75" fill="hold" nodeType="afterGroup">
                            <p:stCondLst>
                              <p:cond delay="0"/>
                            </p:stCondLst>
                            <p:childTnLst>
                              <p:par>
                                <p:cTn id="76" presetID="4" presetClass="entr" presetSubtype="16" dur="1000" fill="hold" grpId="10" nodeType="clickEffect">
                                  <p:stCondLst>
                                    <p:cond delay="0"/>
                                  </p:stCondLst>
                                  <p:childTnLst>
                                    <p:set>
                                      <p:cBhvr additive="base">
                                        <p:cTn id="77" dur="1" fill="hold">
                                          <p:stCondLst>
                                            <p:cond delay="0"/>
                                          </p:stCondLst>
                                        </p:cTn>
                                        <p:tgtEl>
                                          <p:spTgt spid="40986"/>
                                        </p:tgtEl>
                                        <p:attrNameLst>
                                          <p:attrName>style.visibility</p:attrName>
                                        </p:attrNameLst>
                                      </p:cBhvr>
                                      <p:to>
                                        <p:strVal val="visible"/>
                                      </p:to>
                                    </p:set>
                                    <p:animEffect transition="in" filter="box(in)">
                                      <p:cBhvr additive="base">
                                        <p:cTn id="78" dur="1000"/>
                                        <p:tgtEl>
                                          <p:spTgt spid="409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4" grpId="0"/>
      <p:bldP spid="40965" grpId="1"/>
      <p:bldP spid="40978" grpId="2"/>
      <p:bldP spid="40979" grpId="3"/>
      <p:bldP spid="40980" grpId="4"/>
      <p:bldP spid="40981" grpId="5"/>
      <p:bldP spid="40982" grpId="6"/>
      <p:bldP spid="40983" grpId="7"/>
      <p:bldP spid="40984" grpId="8"/>
      <p:bldP spid="40985" grpId="9"/>
      <p:bldP spid="40986" grpId="1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6" name=""/>
          <p:cNvSpPr/>
          <p:nvPr/>
        </p:nvSpPr>
        <p:spPr>
          <a:xfrm>
            <a:off x="250825" y="188912"/>
            <a:ext cx="352742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5  状态反馈镇定算法</a:t>
            </a:r>
            <a:endParaRPr sz="2400"/>
          </a:p>
        </p:txBody>
      </p:sp>
      <p:sp>
        <p:nvSpPr>
          <p:cNvPr id="49157" name=""/>
          <p:cNvSpPr/>
          <p:nvPr/>
        </p:nvSpPr>
        <p:spPr>
          <a:xfrm>
            <a:off x="250825" y="692150"/>
            <a:ext cx="889317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给定</a:t>
            </a:r>
            <a:r>
              <a:rPr sz="2000"/>
              <a:t>Σ</a:t>
            </a:r>
            <a:r>
              <a:rPr sz="2000" baseline="-25000"/>
              <a:t>0</a:t>
            </a:r>
            <a:r>
              <a:rPr sz="2000"/>
              <a:t> (</a:t>
            </a:r>
            <a:r>
              <a:rPr sz="2000" i="1"/>
              <a:t>A, B, C </a:t>
            </a:r>
            <a:r>
              <a:rPr sz="2000"/>
              <a:t>)，</a:t>
            </a:r>
            <a:r>
              <a:rPr sz="2400"/>
              <a:t>设其满足镇定条件</a:t>
            </a:r>
            <a:r>
              <a:rPr sz="2000"/>
              <a:t>，</a:t>
            </a:r>
            <a:r>
              <a:rPr sz="2400"/>
              <a:t>要求综合镇定状态反馈阵。</a:t>
            </a:r>
            <a:endParaRPr sz="2400" baseline="-25000"/>
          </a:p>
        </p:txBody>
      </p:sp>
      <p:sp>
        <p:nvSpPr>
          <p:cNvPr id="49158" name=""/>
          <p:cNvSpPr/>
          <p:nvPr/>
        </p:nvSpPr>
        <p:spPr>
          <a:xfrm>
            <a:off x="250825" y="1412875"/>
            <a:ext cx="856932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(1)判断</a:t>
            </a:r>
            <a:r>
              <a:rPr sz="2000"/>
              <a:t>Σ</a:t>
            </a:r>
            <a:r>
              <a:rPr sz="2000" baseline="-25000"/>
              <a:t>0</a:t>
            </a:r>
            <a:r>
              <a:rPr sz="2000"/>
              <a:t> </a:t>
            </a:r>
            <a:r>
              <a:rPr sz="2400"/>
              <a:t>的能控性，若不完全能控转(2)，完全能控则转(5)；</a:t>
            </a:r>
            <a:endParaRPr sz="2400"/>
          </a:p>
        </p:txBody>
      </p:sp>
      <p:sp>
        <p:nvSpPr>
          <p:cNvPr id="49159" name=""/>
          <p:cNvSpPr/>
          <p:nvPr/>
        </p:nvSpPr>
        <p:spPr>
          <a:xfrm>
            <a:off x="0" y="2060575"/>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(2)对</a:t>
            </a:r>
            <a:r>
              <a:rPr sz="2000"/>
              <a:t>Σ</a:t>
            </a:r>
            <a:r>
              <a:rPr sz="2000" baseline="-25000"/>
              <a:t>0 </a:t>
            </a:r>
            <a:r>
              <a:rPr sz="2400"/>
              <a:t>构造按能控性分解的变换阵</a:t>
            </a:r>
            <a:r>
              <a:rPr sz="2000" i="1"/>
              <a:t>P</a:t>
            </a:r>
            <a:r>
              <a:rPr sz="2400" i="1" baseline="30000"/>
              <a:t>-</a:t>
            </a:r>
            <a:r>
              <a:rPr sz="2400" baseline="30000"/>
              <a:t>1</a:t>
            </a:r>
            <a:r>
              <a:rPr sz="2400"/>
              <a:t>和</a:t>
            </a:r>
            <a:r>
              <a:rPr sz="2000" i="1"/>
              <a:t>P，</a:t>
            </a:r>
            <a:r>
              <a:rPr sz="2400"/>
              <a:t>计算：</a:t>
            </a:r>
            <a:endParaRPr sz="2400"/>
          </a:p>
        </p:txBody>
      </p:sp>
      <p:pic>
        <p:nvPicPr>
          <p:cNvPr id="49160" name=""/>
          <p:cNvPicPr/>
          <p:nvPr>
            <p:ph sz="quarter" idx="1"/>
          </p:nvPr>
        </p:nvPicPr>
        <p:blipFill>
          <a:blip r:embed="rId2"/>
          <a:stretch>
            <a:fillRect/>
          </a:stretch>
        </p:blipFill>
        <p:spPr>
          <a:xfrm>
            <a:off x="827088" y="2565400"/>
            <a:ext cx="6985000" cy="798512"/>
          </a:xfrm>
          <a:prstGeom prst="rect">
            <a:avLst/>
          </a:prstGeom>
          <a:noFill/>
          <a:ln>
            <a:noFill/>
            <a:miter lim="800000"/>
          </a:ln>
          <a:effectLst/>
        </p:spPr>
      </p:pic>
      <p:pic>
        <p:nvPicPr>
          <p:cNvPr id="49163" name=""/>
          <p:cNvPicPr/>
          <p:nvPr>
            <p:ph sz="quarter" idx="2"/>
          </p:nvPr>
        </p:nvPicPr>
        <p:blipFill>
          <a:blip r:embed="rId3"/>
          <a:stretch>
            <a:fillRect/>
          </a:stretch>
        </p:blipFill>
        <p:spPr>
          <a:xfrm>
            <a:off x="1116012" y="3357562"/>
            <a:ext cx="863600" cy="349250"/>
          </a:xfrm>
          <a:prstGeom prst="rect">
            <a:avLst/>
          </a:prstGeom>
          <a:noFill/>
          <a:ln>
            <a:noFill/>
            <a:miter lim="800000"/>
          </a:ln>
          <a:effectLst/>
        </p:spPr>
      </p:pic>
      <p:pic>
        <p:nvPicPr>
          <p:cNvPr id="49166" name=""/>
          <p:cNvPicPr/>
          <p:nvPr>
            <p:ph sz="quarter" idx="3"/>
          </p:nvPr>
        </p:nvPicPr>
        <p:blipFill>
          <a:blip r:embed="rId4"/>
          <a:stretch>
            <a:fillRect/>
          </a:stretch>
        </p:blipFill>
        <p:spPr>
          <a:xfrm>
            <a:off x="7092950" y="3284538"/>
            <a:ext cx="1512888" cy="430212"/>
          </a:xfrm>
          <a:prstGeom prst="rect">
            <a:avLst/>
          </a:prstGeom>
          <a:noFill/>
          <a:ln>
            <a:noFill/>
            <a:miter lim="800000"/>
          </a:ln>
          <a:effectLst/>
        </p:spPr>
      </p:pic>
      <p:sp>
        <p:nvSpPr>
          <p:cNvPr id="49162" name=""/>
          <p:cNvSpPr/>
          <p:nvPr/>
        </p:nvSpPr>
        <p:spPr>
          <a:xfrm>
            <a:off x="0" y="3357562"/>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(3)对          任意指定</a:t>
            </a:r>
            <a:r>
              <a:rPr sz="2400" i="1">
                <a:latin typeface="Book Antiqua" pitchFamily="18" charset="0"/>
              </a:rPr>
              <a:t>n</a:t>
            </a:r>
            <a:r>
              <a:rPr sz="2400" baseline="-25000"/>
              <a:t>1</a:t>
            </a:r>
            <a:r>
              <a:rPr sz="2400"/>
              <a:t>个实部为负期望闭环特征值                   ， 按多输入情形极点配置算法计算</a:t>
            </a:r>
            <a:r>
              <a:rPr sz="2000" i="1">
                <a:latin typeface="Book Antiqua" pitchFamily="18" charset="0"/>
              </a:rPr>
              <a:t>p</a:t>
            </a:r>
            <a:r>
              <a:rPr sz="2000">
                <a:latin typeface="Book Antiqua" pitchFamily="18" charset="0"/>
              </a:rPr>
              <a:t>×</a:t>
            </a:r>
            <a:r>
              <a:rPr sz="2000" i="1">
                <a:latin typeface="Book Antiqua" pitchFamily="18" charset="0"/>
              </a:rPr>
              <a:t>n</a:t>
            </a:r>
            <a:r>
              <a:rPr sz="2000" baseline="-25000">
                <a:latin typeface="Book Antiqua" pitchFamily="18" charset="0"/>
              </a:rPr>
              <a:t>1</a:t>
            </a:r>
            <a:r>
              <a:rPr sz="2400"/>
              <a:t>极点配置状态阵      ；                </a:t>
            </a:r>
            <a:endParaRPr sz="2400"/>
          </a:p>
        </p:txBody>
      </p:sp>
      <p:pic>
        <p:nvPicPr>
          <p:cNvPr id="49169" name=""/>
          <p:cNvPicPr/>
          <p:nvPr>
            <p:ph sz="quarter" idx="4"/>
          </p:nvPr>
        </p:nvPicPr>
        <p:blipFill>
          <a:blip r:embed="rId5"/>
          <a:stretch>
            <a:fillRect/>
          </a:stretch>
        </p:blipFill>
        <p:spPr>
          <a:xfrm>
            <a:off x="7235825" y="3789362"/>
            <a:ext cx="320675" cy="360362"/>
          </a:xfrm>
          <a:prstGeom prst="rect">
            <a:avLst/>
          </a:prstGeom>
          <a:noFill/>
          <a:ln>
            <a:noFill/>
            <a:miter lim="800000"/>
          </a:ln>
          <a:effectLst/>
        </p:spPr>
      </p:pic>
      <p:sp>
        <p:nvSpPr>
          <p:cNvPr id="49172" name=""/>
          <p:cNvSpPr/>
          <p:nvPr/>
        </p:nvSpPr>
        <p:spPr>
          <a:xfrm>
            <a:off x="0" y="4292600"/>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(4)计算</a:t>
            </a:r>
            <a:r>
              <a:rPr sz="2000" i="1">
                <a:latin typeface="Book Antiqua" pitchFamily="18" charset="0"/>
              </a:rPr>
              <a:t>p</a:t>
            </a:r>
            <a:r>
              <a:rPr sz="2000">
                <a:latin typeface="Book Antiqua" pitchFamily="18" charset="0"/>
              </a:rPr>
              <a:t>×</a:t>
            </a:r>
            <a:r>
              <a:rPr sz="2000" i="1">
                <a:latin typeface="Book Antiqua" pitchFamily="18" charset="0"/>
              </a:rPr>
              <a:t>n</a:t>
            </a:r>
            <a:r>
              <a:rPr sz="2400"/>
              <a:t> 镇定状态反馈阵</a:t>
            </a:r>
            <a:r>
              <a:rPr sz="2000" i="1">
                <a:latin typeface="Book Antiqua" pitchFamily="18" charset="0"/>
              </a:rPr>
              <a:t>K</a:t>
            </a:r>
            <a:r>
              <a:rPr sz="2000">
                <a:latin typeface="Book Antiqua" pitchFamily="18" charset="0"/>
              </a:rPr>
              <a:t>= [     ，0]</a:t>
            </a:r>
            <a:r>
              <a:rPr sz="2000" i="1">
                <a:latin typeface="Book Antiqua" pitchFamily="18" charset="0"/>
              </a:rPr>
              <a:t>P</a:t>
            </a:r>
            <a:r>
              <a:rPr sz="2400"/>
              <a:t>，并转到(6)；</a:t>
            </a:r>
            <a:endParaRPr sz="2400"/>
          </a:p>
        </p:txBody>
      </p:sp>
      <p:pic>
        <p:nvPicPr>
          <p:cNvPr id="49173" name=""/>
          <p:cNvPicPr/>
          <p:nvPr/>
        </p:nvPicPr>
        <p:blipFill>
          <a:blip r:embed="rId5"/>
          <a:stretch>
            <a:fillRect/>
          </a:stretch>
        </p:blipFill>
        <p:spPr>
          <a:xfrm>
            <a:off x="4643438" y="4292600"/>
            <a:ext cx="384175" cy="431800"/>
          </a:xfrm>
          <a:prstGeom prst="rect">
            <a:avLst/>
          </a:prstGeom>
          <a:noFill/>
          <a:ln>
            <a:noFill/>
            <a:miter lim="800000"/>
          </a:ln>
          <a:effectLst/>
        </p:spPr>
      </p:pic>
      <p:sp>
        <p:nvSpPr>
          <p:cNvPr id="49174" name=""/>
          <p:cNvSpPr/>
          <p:nvPr/>
        </p:nvSpPr>
        <p:spPr>
          <a:xfrm>
            <a:off x="0" y="4941888"/>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(5)对{</a:t>
            </a:r>
            <a:r>
              <a:rPr sz="2000" i="1">
                <a:latin typeface="Book Antiqua" pitchFamily="18" charset="0"/>
              </a:rPr>
              <a:t>A, B</a:t>
            </a:r>
            <a:r>
              <a:rPr sz="2400"/>
              <a:t>}任意指定</a:t>
            </a:r>
            <a:r>
              <a:rPr sz="2400" i="1">
                <a:latin typeface="Book Antiqua" pitchFamily="18" charset="0"/>
              </a:rPr>
              <a:t>n </a:t>
            </a:r>
            <a:r>
              <a:rPr sz="2400"/>
              <a:t>个实部为负期望闭环特征值                    按多输入情形极点配置算法计算</a:t>
            </a:r>
            <a:r>
              <a:rPr sz="2000" i="1">
                <a:latin typeface="Book Antiqua" pitchFamily="18" charset="0"/>
              </a:rPr>
              <a:t>p</a:t>
            </a:r>
            <a:r>
              <a:rPr sz="2000">
                <a:latin typeface="Book Antiqua" pitchFamily="18" charset="0"/>
              </a:rPr>
              <a:t>×</a:t>
            </a:r>
            <a:r>
              <a:rPr sz="2000" i="1">
                <a:latin typeface="Book Antiqua" pitchFamily="18" charset="0"/>
              </a:rPr>
              <a:t>n </a:t>
            </a:r>
            <a:r>
              <a:rPr sz="2400"/>
              <a:t>极点配置状态阵 </a:t>
            </a:r>
            <a:r>
              <a:rPr sz="2000" i="1">
                <a:latin typeface="Book Antiqua" pitchFamily="18" charset="0"/>
              </a:rPr>
              <a:t>K；</a:t>
            </a:r>
            <a:endParaRPr sz="2000" i="1">
              <a:latin typeface="Book Antiqua" pitchFamily="18" charset="0"/>
            </a:endParaRPr>
          </a:p>
        </p:txBody>
      </p:sp>
      <p:pic>
        <p:nvPicPr>
          <p:cNvPr id="49175" name=""/>
          <p:cNvPicPr/>
          <p:nvPr/>
        </p:nvPicPr>
        <p:blipFill>
          <a:blip r:embed="rId6"/>
          <a:stretch>
            <a:fillRect/>
          </a:stretch>
        </p:blipFill>
        <p:spPr>
          <a:xfrm>
            <a:off x="6877050" y="4868862"/>
            <a:ext cx="1565275" cy="465138"/>
          </a:xfrm>
          <a:prstGeom prst="rect">
            <a:avLst/>
          </a:prstGeom>
          <a:noFill/>
          <a:ln>
            <a:noFill/>
            <a:miter lim="800000"/>
          </a:ln>
          <a:effectLst/>
        </p:spPr>
      </p:pic>
      <p:sp>
        <p:nvSpPr>
          <p:cNvPr id="49176" name=""/>
          <p:cNvSpPr/>
          <p:nvPr/>
        </p:nvSpPr>
        <p:spPr>
          <a:xfrm>
            <a:off x="0" y="5876925"/>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(6)计算停止。</a:t>
            </a:r>
            <a:endParaRPr sz="2400"/>
          </a:p>
        </p:txBody>
      </p:sp>
      <p:sp>
        <p:nvSpPr>
          <p:cNvPr id="49177" name="Slide Number Placeholder 3"/>
          <p:cNvSpPr>
            <a:spLocks noGrp="1"/>
          </p:cNvSpPr>
          <p:nvPr>
            <p:ph type="sldNum" sz="quarter" idx="2"/>
          </p:nvPr>
        </p:nvSpPr>
        <p:spPr/>
        <p:txBody>
          <a:bodyPr/>
          <a:lstStyle/>
          <a:p>
            <a:pPr lvl="0" algn="r"/>
            <a:fld id="{1C67F18E-CCC1-4F7C-84EF-77F6DA80D117}" type="slidenum">
              <a:rPr sz="1400"/>
              <a:t>12</a:t>
            </a:fld>
            <a:endParaRPr lang="en-US"/>
          </a:p>
        </p:txBody>
      </p:sp>
      <p:sp>
        <p:nvSpPr>
          <p:cNvPr id="49178" name="TextBox 4917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武汉大学自动化专业《现代控制理论》第六章线性定常系统的综合共37页，您现在浏览的是第12页!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1000" fill="hold" grpId="0" nodeType="clickEffect">
                                  <p:stCondLst>
                                    <p:cond delay="0"/>
                                  </p:stCondLst>
                                  <p:childTnLst>
                                    <p:set>
                                      <p:cBhvr additive="base">
                                        <p:cTn id="6" dur="1" fill="hold">
                                          <p:stCondLst>
                                            <p:cond delay="0"/>
                                          </p:stCondLst>
                                        </p:cTn>
                                        <p:tgtEl>
                                          <p:spTgt spid="49156"/>
                                        </p:tgtEl>
                                        <p:attrNameLst>
                                          <p:attrName>style.visibility</p:attrName>
                                        </p:attrNameLst>
                                      </p:cBhvr>
                                      <p:to>
                                        <p:strVal val="visible"/>
                                      </p:to>
                                    </p:set>
                                    <p:animEffect transition="in" filter="box(in)">
                                      <p:cBhvr additive="base">
                                        <p:cTn id="7" dur="1000"/>
                                        <p:tgtEl>
                                          <p:spTgt spid="4915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49157"/>
                                        </p:tgtEl>
                                        <p:attrNameLst>
                                          <p:attrName>style.visibility</p:attrName>
                                        </p:attrNameLst>
                                      </p:cBhvr>
                                      <p:to>
                                        <p:strVal val="visible"/>
                                      </p:to>
                                    </p:set>
                                    <p:animEffect transition="in" filter="box(in)">
                                      <p:cBhvr additive="base">
                                        <p:cTn id="12" dur="1000"/>
                                        <p:tgtEl>
                                          <p:spTgt spid="4915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1000" fill="hold" grpId="2" nodeType="clickEffect">
                                  <p:stCondLst>
                                    <p:cond delay="0"/>
                                  </p:stCondLst>
                                  <p:childTnLst>
                                    <p:set>
                                      <p:cBhvr additive="base">
                                        <p:cTn id="16" dur="1" fill="hold">
                                          <p:stCondLst>
                                            <p:cond delay="0"/>
                                          </p:stCondLst>
                                        </p:cTn>
                                        <p:tgtEl>
                                          <p:spTgt spid="49158"/>
                                        </p:tgtEl>
                                        <p:attrNameLst>
                                          <p:attrName>style.visibility</p:attrName>
                                        </p:attrNameLst>
                                      </p:cBhvr>
                                      <p:to>
                                        <p:strVal val="visible"/>
                                      </p:to>
                                    </p:set>
                                    <p:animEffect transition="in" filter="box(in)">
                                      <p:cBhvr additive="base">
                                        <p:cTn id="17" dur="1000"/>
                                        <p:tgtEl>
                                          <p:spTgt spid="49158"/>
                                        </p:tgtEl>
                                      </p:cBhvr>
                                    </p:animEffect>
                                  </p:childTnLst>
                                </p:cTn>
                              </p:par>
                            </p:childTnLst>
                          </p:cTn>
                        </p:par>
                        <p:par>
                          <p:cTn id="18" fill="hold" nodeType="afterGroup">
                            <p:stCondLst>
                              <p:cond delay="1000"/>
                            </p:stCondLst>
                            <p:childTnLst>
                              <p:par>
                                <p:cTn id="19" presetID="4" presetClass="entr" presetSubtype="16" dur="1000" fill="hold" grpId="3" nodeType="afterEffect">
                                  <p:stCondLst>
                                    <p:cond delay="1000"/>
                                  </p:stCondLst>
                                  <p:childTnLst>
                                    <p:set>
                                      <p:cBhvr additive="base">
                                        <p:cTn id="20" dur="1" fill="hold">
                                          <p:stCondLst>
                                            <p:cond delay="0"/>
                                          </p:stCondLst>
                                        </p:cTn>
                                        <p:tgtEl>
                                          <p:spTgt spid="49159"/>
                                        </p:tgtEl>
                                        <p:attrNameLst>
                                          <p:attrName>style.visibility</p:attrName>
                                        </p:attrNameLst>
                                      </p:cBhvr>
                                      <p:to>
                                        <p:strVal val="visible"/>
                                      </p:to>
                                    </p:set>
                                    <p:animEffect transition="in" filter="box(in)">
                                      <p:cBhvr additive="base">
                                        <p:cTn id="21" dur="1000"/>
                                        <p:tgtEl>
                                          <p:spTgt spid="49159"/>
                                        </p:tgtEl>
                                      </p:cBhvr>
                                    </p:animEffect>
                                  </p:childTnLst>
                                </p:cTn>
                              </p:par>
                            </p:childTnLst>
                          </p:cTn>
                        </p:par>
                        <p:par>
                          <p:cTn id="22" fill="hold" nodeType="afterGroup">
                            <p:stCondLst>
                              <p:cond delay="3000"/>
                            </p:stCondLst>
                            <p:childTnLst>
                              <p:par>
                                <p:cTn id="23" presetID="10" presetClass="entr" presetSubtype="0" dur="1000" fill="hold" nodeType="afterEffect">
                                  <p:stCondLst>
                                    <p:cond delay="2000"/>
                                  </p:stCondLst>
                                  <p:childTnLst>
                                    <p:set>
                                      <p:cBhvr additive="base">
                                        <p:cTn id="24" dur="1" fill="hold">
                                          <p:stCondLst>
                                            <p:cond delay="0"/>
                                          </p:stCondLst>
                                        </p:cTn>
                                        <p:tgtEl>
                                          <p:spTgt spid="49160"/>
                                        </p:tgtEl>
                                        <p:attrNameLst>
                                          <p:attrName>style.visibility</p:attrName>
                                        </p:attrNameLst>
                                      </p:cBhvr>
                                      <p:to>
                                        <p:strVal val="visible"/>
                                      </p:to>
                                    </p:set>
                                    <p:animEffect transition="in" filter="fade">
                                      <p:cBhvr additive="base">
                                        <p:cTn id="25" dur="1000"/>
                                        <p:tgtEl>
                                          <p:spTgt spid="49160"/>
                                        </p:tgtEl>
                                      </p:cBhvr>
                                    </p:animEffect>
                                  </p:childTnLst>
                                </p:cTn>
                              </p:par>
                            </p:childTnLst>
                          </p:cTn>
                        </p:par>
                        <p:par>
                          <p:cTn id="26" fill="hold" nodeType="afterGroup">
                            <p:stCondLst>
                              <p:cond delay="6000"/>
                            </p:stCondLst>
                            <p:childTnLst>
                              <p:par>
                                <p:cTn id="27" presetID="4" presetClass="entr" presetSubtype="16" dur="1000" fill="hold" grpId="4" nodeType="afterEffect">
                                  <p:stCondLst>
                                    <p:cond delay="3000"/>
                                  </p:stCondLst>
                                  <p:childTnLst>
                                    <p:set>
                                      <p:cBhvr additive="base">
                                        <p:cTn id="28" dur="1" fill="hold">
                                          <p:stCondLst>
                                            <p:cond delay="0"/>
                                          </p:stCondLst>
                                        </p:cTn>
                                        <p:tgtEl>
                                          <p:spTgt spid="49162"/>
                                        </p:tgtEl>
                                        <p:attrNameLst>
                                          <p:attrName>style.visibility</p:attrName>
                                        </p:attrNameLst>
                                      </p:cBhvr>
                                      <p:to>
                                        <p:strVal val="visible"/>
                                      </p:to>
                                    </p:set>
                                    <p:animEffect transition="in" filter="box(in)">
                                      <p:cBhvr additive="base">
                                        <p:cTn id="29" dur="1000"/>
                                        <p:tgtEl>
                                          <p:spTgt spid="49162"/>
                                        </p:tgtEl>
                                      </p:cBhvr>
                                    </p:animEffect>
                                  </p:childTnLst>
                                </p:cTn>
                              </p:par>
                            </p:childTnLst>
                          </p:cTn>
                        </p:par>
                        <p:par>
                          <p:cTn id="30" fill="hold" nodeType="afterGroup">
                            <p:stCondLst>
                              <p:cond delay="10000"/>
                            </p:stCondLst>
                            <p:childTnLst>
                              <p:par>
                                <p:cTn id="31" presetID="10" presetClass="entr" presetSubtype="0" dur="500" fill="hold" nodeType="afterEffect">
                                  <p:stCondLst>
                                    <p:cond delay="4000"/>
                                  </p:stCondLst>
                                  <p:childTnLst>
                                    <p:set>
                                      <p:cBhvr additive="base">
                                        <p:cTn id="32" dur="1" fill="hold">
                                          <p:stCondLst>
                                            <p:cond delay="0"/>
                                          </p:stCondLst>
                                        </p:cTn>
                                        <p:tgtEl>
                                          <p:spTgt spid="49163"/>
                                        </p:tgtEl>
                                        <p:attrNameLst>
                                          <p:attrName>style.visibility</p:attrName>
                                        </p:attrNameLst>
                                      </p:cBhvr>
                                      <p:to>
                                        <p:strVal val="visible"/>
                                      </p:to>
                                    </p:set>
                                    <p:animEffect transition="in" filter="fade">
                                      <p:cBhvr additive="base">
                                        <p:cTn id="33" dur="500"/>
                                        <p:tgtEl>
                                          <p:spTgt spid="49163"/>
                                        </p:tgtEl>
                                      </p:cBhvr>
                                    </p:animEffect>
                                  </p:childTnLst>
                                </p:cTn>
                              </p:par>
                            </p:childTnLst>
                          </p:cTn>
                        </p:par>
                        <p:par>
                          <p:cTn id="34" fill="hold" nodeType="afterGroup">
                            <p:stCondLst>
                              <p:cond delay="14500"/>
                            </p:stCondLst>
                            <p:childTnLst>
                              <p:par>
                                <p:cTn id="35" presetID="10" presetClass="entr" presetSubtype="0" dur="500" fill="hold" nodeType="afterEffect">
                                  <p:stCondLst>
                                    <p:cond delay="4500"/>
                                  </p:stCondLst>
                                  <p:childTnLst>
                                    <p:set>
                                      <p:cBhvr additive="base">
                                        <p:cTn id="36" dur="1" fill="hold">
                                          <p:stCondLst>
                                            <p:cond delay="0"/>
                                          </p:stCondLst>
                                        </p:cTn>
                                        <p:tgtEl>
                                          <p:spTgt spid="49166"/>
                                        </p:tgtEl>
                                        <p:attrNameLst>
                                          <p:attrName>style.visibility</p:attrName>
                                        </p:attrNameLst>
                                      </p:cBhvr>
                                      <p:to>
                                        <p:strVal val="visible"/>
                                      </p:to>
                                    </p:set>
                                    <p:animEffect transition="in" filter="fade">
                                      <p:cBhvr additive="base">
                                        <p:cTn id="37" dur="500"/>
                                        <p:tgtEl>
                                          <p:spTgt spid="49166"/>
                                        </p:tgtEl>
                                      </p:cBhvr>
                                    </p:animEffect>
                                  </p:childTnLst>
                                </p:cTn>
                              </p:par>
                            </p:childTnLst>
                          </p:cTn>
                        </p:par>
                        <p:par>
                          <p:cTn id="38" fill="hold" nodeType="afterGroup">
                            <p:stCondLst>
                              <p:cond delay="19500"/>
                            </p:stCondLst>
                            <p:childTnLst>
                              <p:par>
                                <p:cTn id="39" presetID="10" presetClass="entr" presetSubtype="0" dur="500" fill="hold" nodeType="afterEffect">
                                  <p:stCondLst>
                                    <p:cond delay="5000"/>
                                  </p:stCondLst>
                                  <p:childTnLst>
                                    <p:set>
                                      <p:cBhvr additive="base">
                                        <p:cTn id="40" dur="1" fill="hold">
                                          <p:stCondLst>
                                            <p:cond delay="0"/>
                                          </p:stCondLst>
                                        </p:cTn>
                                        <p:tgtEl>
                                          <p:spTgt spid="49169"/>
                                        </p:tgtEl>
                                        <p:attrNameLst>
                                          <p:attrName>style.visibility</p:attrName>
                                        </p:attrNameLst>
                                      </p:cBhvr>
                                      <p:to>
                                        <p:strVal val="visible"/>
                                      </p:to>
                                    </p:set>
                                    <p:animEffect transition="in" filter="fade">
                                      <p:cBhvr additive="base">
                                        <p:cTn id="41" dur="500"/>
                                        <p:tgtEl>
                                          <p:spTgt spid="49169"/>
                                        </p:tgtEl>
                                      </p:cBhvr>
                                    </p:animEffect>
                                  </p:childTnLst>
                                </p:cTn>
                              </p:par>
                            </p:childTnLst>
                          </p:cTn>
                        </p:par>
                        <p:par>
                          <p:cTn id="42" fill="hold" nodeType="afterGroup">
                            <p:stCondLst>
                              <p:cond delay="25000"/>
                            </p:stCondLst>
                            <p:childTnLst>
                              <p:par>
                                <p:cTn id="43" presetID="4" presetClass="entr" presetSubtype="16" dur="1000" fill="hold" grpId="5" nodeType="afterEffect">
                                  <p:stCondLst>
                                    <p:cond delay="5500"/>
                                  </p:stCondLst>
                                  <p:childTnLst>
                                    <p:set>
                                      <p:cBhvr additive="base">
                                        <p:cTn id="44" dur="1" fill="hold">
                                          <p:stCondLst>
                                            <p:cond delay="0"/>
                                          </p:stCondLst>
                                        </p:cTn>
                                        <p:tgtEl>
                                          <p:spTgt spid="49172"/>
                                        </p:tgtEl>
                                        <p:attrNameLst>
                                          <p:attrName>style.visibility</p:attrName>
                                        </p:attrNameLst>
                                      </p:cBhvr>
                                      <p:to>
                                        <p:strVal val="visible"/>
                                      </p:to>
                                    </p:set>
                                    <p:animEffect transition="in" filter="box(in)">
                                      <p:cBhvr additive="base">
                                        <p:cTn id="45" dur="1000"/>
                                        <p:tgtEl>
                                          <p:spTgt spid="49172"/>
                                        </p:tgtEl>
                                      </p:cBhvr>
                                    </p:animEffect>
                                  </p:childTnLst>
                                </p:cTn>
                              </p:par>
                            </p:childTnLst>
                          </p:cTn>
                        </p:par>
                        <p:par>
                          <p:cTn id="46" fill="hold" nodeType="afterGroup">
                            <p:stCondLst>
                              <p:cond delay="31500"/>
                            </p:stCondLst>
                            <p:childTnLst>
                              <p:par>
                                <p:cTn id="47" presetID="10" presetClass="entr" presetSubtype="0" dur="500" fill="hold" nodeType="afterEffect">
                                  <p:stCondLst>
                                    <p:cond delay="6500"/>
                                  </p:stCondLst>
                                  <p:childTnLst>
                                    <p:set>
                                      <p:cBhvr additive="base">
                                        <p:cTn id="48" dur="1" fill="hold">
                                          <p:stCondLst>
                                            <p:cond delay="0"/>
                                          </p:stCondLst>
                                        </p:cTn>
                                        <p:tgtEl>
                                          <p:spTgt spid="49173"/>
                                        </p:tgtEl>
                                        <p:attrNameLst>
                                          <p:attrName>style.visibility</p:attrName>
                                        </p:attrNameLst>
                                      </p:cBhvr>
                                      <p:to>
                                        <p:strVal val="visible"/>
                                      </p:to>
                                    </p:set>
                                    <p:animEffect transition="in" filter="fade">
                                      <p:cBhvr additive="base">
                                        <p:cTn id="49" dur="500"/>
                                        <p:tgtEl>
                                          <p:spTgt spid="49173"/>
                                        </p:tgtEl>
                                      </p:cBhvr>
                                    </p:animEffect>
                                  </p:childTnLst>
                                </p:cTn>
                              </p:par>
                            </p:childTnLst>
                          </p:cTn>
                        </p:par>
                        <p:par>
                          <p:cTn id="50" fill="hold" nodeType="afterGroup">
                            <p:stCondLst>
                              <p:cond delay="38500"/>
                            </p:stCondLst>
                            <p:childTnLst>
                              <p:par>
                                <p:cTn id="51" presetID="4" presetClass="entr" presetSubtype="16" dur="1000" fill="hold" grpId="6" nodeType="afterEffect">
                                  <p:stCondLst>
                                    <p:cond delay="7000"/>
                                  </p:stCondLst>
                                  <p:childTnLst>
                                    <p:set>
                                      <p:cBhvr additive="base">
                                        <p:cTn id="52" dur="1" fill="hold">
                                          <p:stCondLst>
                                            <p:cond delay="0"/>
                                          </p:stCondLst>
                                        </p:cTn>
                                        <p:tgtEl>
                                          <p:spTgt spid="49174"/>
                                        </p:tgtEl>
                                        <p:attrNameLst>
                                          <p:attrName>style.visibility</p:attrName>
                                        </p:attrNameLst>
                                      </p:cBhvr>
                                      <p:to>
                                        <p:strVal val="visible"/>
                                      </p:to>
                                    </p:set>
                                    <p:animEffect transition="in" filter="box(in)">
                                      <p:cBhvr additive="base">
                                        <p:cTn id="53" dur="1000"/>
                                        <p:tgtEl>
                                          <p:spTgt spid="49174"/>
                                        </p:tgtEl>
                                      </p:cBhvr>
                                    </p:animEffect>
                                  </p:childTnLst>
                                </p:cTn>
                              </p:par>
                            </p:childTnLst>
                          </p:cTn>
                        </p:par>
                        <p:par>
                          <p:cTn id="54" fill="hold" nodeType="afterGroup">
                            <p:stCondLst>
                              <p:cond delay="46500"/>
                            </p:stCondLst>
                            <p:childTnLst>
                              <p:par>
                                <p:cTn id="55" presetID="4" presetClass="entr" presetSubtype="16" dur="1000" fill="hold" nodeType="afterEffect">
                                  <p:stCondLst>
                                    <p:cond delay="8000"/>
                                  </p:stCondLst>
                                  <p:childTnLst>
                                    <p:set>
                                      <p:cBhvr additive="base">
                                        <p:cTn id="56" dur="1" fill="hold">
                                          <p:stCondLst>
                                            <p:cond delay="0"/>
                                          </p:stCondLst>
                                        </p:cTn>
                                        <p:tgtEl>
                                          <p:spTgt spid="49175"/>
                                        </p:tgtEl>
                                        <p:attrNameLst>
                                          <p:attrName>style.visibility</p:attrName>
                                        </p:attrNameLst>
                                      </p:cBhvr>
                                      <p:to>
                                        <p:strVal val="visible"/>
                                      </p:to>
                                    </p:set>
                                    <p:animEffect transition="in" filter="box(in)">
                                      <p:cBhvr additive="base">
                                        <p:cTn id="57" dur="1000"/>
                                        <p:tgtEl>
                                          <p:spTgt spid="49175"/>
                                        </p:tgtEl>
                                      </p:cBhvr>
                                    </p:animEffect>
                                  </p:childTnLst>
                                </p:cTn>
                              </p:par>
                            </p:childTnLst>
                          </p:cTn>
                        </p:par>
                        <p:par>
                          <p:cTn id="58" fill="hold" nodeType="afterGroup">
                            <p:stCondLst>
                              <p:cond delay="55500"/>
                            </p:stCondLst>
                            <p:childTnLst>
                              <p:par>
                                <p:cTn id="59" presetID="4" presetClass="entr" presetSubtype="16" dur="1000" fill="hold" grpId="7" nodeType="afterEffect">
                                  <p:stCondLst>
                                    <p:cond delay="9000"/>
                                  </p:stCondLst>
                                  <p:childTnLst>
                                    <p:set>
                                      <p:cBhvr additive="base">
                                        <p:cTn id="60" dur="1" fill="hold">
                                          <p:stCondLst>
                                            <p:cond delay="0"/>
                                          </p:stCondLst>
                                        </p:cTn>
                                        <p:tgtEl>
                                          <p:spTgt spid="49176"/>
                                        </p:tgtEl>
                                        <p:attrNameLst>
                                          <p:attrName>style.visibility</p:attrName>
                                        </p:attrNameLst>
                                      </p:cBhvr>
                                      <p:to>
                                        <p:strVal val="visible"/>
                                      </p:to>
                                    </p:set>
                                    <p:animEffect transition="in" filter="box(in)">
                                      <p:cBhvr additive="base">
                                        <p:cTn id="61" dur="1000"/>
                                        <p:tgtEl>
                                          <p:spTgt spid="49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6" grpId="0"/>
      <p:bldP spid="49157" grpId="1"/>
      <p:bldP spid="49158" grpId="2"/>
      <p:bldP spid="49159" grpId="3"/>
      <p:bldP spid="49162" grpId="4"/>
      <p:bldP spid="49172" grpId="5"/>
      <p:bldP spid="49174" grpId="6"/>
      <p:bldP spid="49176" grpId="7"/>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52" name=""/>
          <p:cNvSpPr/>
          <p:nvPr/>
        </p:nvSpPr>
        <p:spPr>
          <a:xfrm>
            <a:off x="0" y="188912"/>
            <a:ext cx="9144000" cy="15525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3 状态重构的实质：构造与给定线性定常系统</a:t>
            </a:r>
            <a:r>
              <a:rPr sz="2000"/>
              <a:t>Σ</a:t>
            </a:r>
            <a:r>
              <a:rPr sz="2000" baseline="-25000"/>
              <a:t>0</a:t>
            </a:r>
            <a:r>
              <a:rPr sz="2400"/>
              <a:t>具有相同属性的</a:t>
            </a:r>
            <a:endParaRPr sz="2400"/>
          </a:p>
          <a:p>
            <a:pPr lvl="0">
              <a:spcBef>
                <a:spcPct val="50000"/>
              </a:spcBef>
            </a:pPr>
            <a:r>
              <a:rPr sz="2400"/>
              <a:t>线性定常系统   ，利用</a:t>
            </a:r>
            <a:r>
              <a:rPr sz="2000"/>
              <a:t>Σ</a:t>
            </a:r>
            <a:r>
              <a:rPr sz="2000" baseline="-25000"/>
              <a:t>0</a:t>
            </a:r>
            <a:r>
              <a:rPr sz="2000"/>
              <a:t> </a:t>
            </a:r>
            <a:r>
              <a:rPr sz="2400"/>
              <a:t>中可直接测量的输出 </a:t>
            </a:r>
            <a:r>
              <a:rPr sz="2400" i="1">
                <a:latin typeface="Book Antiqua" pitchFamily="18" charset="0"/>
              </a:rPr>
              <a:t>y</a:t>
            </a:r>
            <a:r>
              <a:rPr sz="2400"/>
              <a:t> 和输入</a:t>
            </a:r>
            <a:r>
              <a:rPr sz="2400" i="1">
                <a:latin typeface="Book Antiqua" pitchFamily="18" charset="0"/>
              </a:rPr>
              <a:t>u </a:t>
            </a:r>
            <a:r>
              <a:rPr sz="2400"/>
              <a:t>作为    的</a:t>
            </a:r>
            <a:endParaRPr sz="2400"/>
          </a:p>
          <a:p>
            <a:pPr lvl="0">
              <a:spcBef>
                <a:spcPct val="50000"/>
              </a:spcBef>
            </a:pPr>
            <a:r>
              <a:rPr sz="2400"/>
              <a:t>输入，并使   状态    在一定指标提法下，                                。</a:t>
            </a:r>
            <a:endParaRPr sz="2000" i="1">
              <a:latin typeface="Book Antiqua" pitchFamily="18" charset="0"/>
            </a:endParaRPr>
          </a:p>
        </p:txBody>
      </p:sp>
      <p:pic>
        <p:nvPicPr>
          <p:cNvPr id="78853" name=""/>
          <p:cNvPicPr/>
          <p:nvPr>
            <p:ph sz="quarter" idx="1"/>
          </p:nvPr>
        </p:nvPicPr>
        <p:blipFill>
          <a:blip r:embed="rId2"/>
          <a:stretch>
            <a:fillRect/>
          </a:stretch>
        </p:blipFill>
        <p:spPr>
          <a:xfrm>
            <a:off x="1908175" y="692150"/>
            <a:ext cx="279400" cy="406400"/>
          </a:xfrm>
          <a:prstGeom prst="rect">
            <a:avLst/>
          </a:prstGeom>
          <a:noFill/>
          <a:ln>
            <a:noFill/>
            <a:miter lim="800000"/>
          </a:ln>
          <a:effectLst/>
        </p:spPr>
      </p:pic>
      <p:pic>
        <p:nvPicPr>
          <p:cNvPr id="78855" name=""/>
          <p:cNvPicPr/>
          <p:nvPr>
            <p:ph sz="quarter" idx="2"/>
          </p:nvPr>
        </p:nvPicPr>
        <p:blipFill>
          <a:blip r:embed="rId2"/>
          <a:stretch>
            <a:fillRect/>
          </a:stretch>
        </p:blipFill>
        <p:spPr>
          <a:xfrm>
            <a:off x="8388350" y="692150"/>
            <a:ext cx="279400" cy="406400"/>
          </a:xfrm>
          <a:prstGeom prst="rect">
            <a:avLst/>
          </a:prstGeom>
          <a:noFill/>
          <a:ln>
            <a:noFill/>
            <a:miter lim="800000"/>
          </a:ln>
          <a:effectLst/>
        </p:spPr>
      </p:pic>
      <p:pic>
        <p:nvPicPr>
          <p:cNvPr id="78862" name=""/>
          <p:cNvPicPr/>
          <p:nvPr>
            <p:ph sz="quarter" idx="3"/>
          </p:nvPr>
        </p:nvPicPr>
        <p:blipFill>
          <a:blip r:embed="rId3"/>
          <a:stretch>
            <a:fillRect/>
          </a:stretch>
        </p:blipFill>
        <p:spPr>
          <a:xfrm>
            <a:off x="2484438" y="1268412"/>
            <a:ext cx="387350" cy="442912"/>
          </a:xfrm>
          <a:prstGeom prst="rect">
            <a:avLst/>
          </a:prstGeom>
          <a:noFill/>
          <a:ln>
            <a:noFill/>
            <a:miter lim="800000"/>
          </a:ln>
          <a:effectLst/>
        </p:spPr>
      </p:pic>
      <p:pic>
        <p:nvPicPr>
          <p:cNvPr id="78865" name=""/>
          <p:cNvPicPr/>
          <p:nvPr>
            <p:ph sz="quarter" idx="4"/>
          </p:nvPr>
        </p:nvPicPr>
        <p:blipFill>
          <a:blip r:embed="rId4"/>
          <a:stretch>
            <a:fillRect/>
          </a:stretch>
        </p:blipFill>
        <p:spPr>
          <a:xfrm>
            <a:off x="5435600" y="1196975"/>
            <a:ext cx="2592388" cy="649288"/>
          </a:xfrm>
          <a:prstGeom prst="rect">
            <a:avLst/>
          </a:prstGeom>
          <a:noFill/>
          <a:ln>
            <a:noFill/>
            <a:miter lim="800000"/>
          </a:ln>
          <a:effectLst/>
        </p:spPr>
      </p:pic>
      <p:pic>
        <p:nvPicPr>
          <p:cNvPr id="78868" name=""/>
          <p:cNvPicPr/>
          <p:nvPr/>
        </p:nvPicPr>
        <p:blipFill>
          <a:blip r:embed="rId2"/>
          <a:stretch>
            <a:fillRect/>
          </a:stretch>
        </p:blipFill>
        <p:spPr>
          <a:xfrm>
            <a:off x="1619250" y="1268412"/>
            <a:ext cx="279400" cy="406400"/>
          </a:xfrm>
          <a:prstGeom prst="rect">
            <a:avLst/>
          </a:prstGeom>
          <a:noFill/>
          <a:ln>
            <a:noFill/>
            <a:miter lim="800000"/>
          </a:ln>
          <a:effectLst/>
        </p:spPr>
      </p:pic>
      <p:sp>
        <p:nvSpPr>
          <p:cNvPr id="78869" name=""/>
          <p:cNvSpPr/>
          <p:nvPr/>
        </p:nvSpPr>
        <p:spPr>
          <a:xfrm>
            <a:off x="6732588" y="2205038"/>
            <a:ext cx="360362" cy="406400"/>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a:t>
            </a:r>
            <a:endParaRPr sz="2000"/>
          </a:p>
        </p:txBody>
      </p:sp>
      <p:sp>
        <p:nvSpPr>
          <p:cNvPr id="78870" name=""/>
          <p:cNvSpPr/>
          <p:nvPr/>
        </p:nvSpPr>
        <p:spPr>
          <a:xfrm>
            <a:off x="7524750" y="2205038"/>
            <a:ext cx="360362"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C</a:t>
            </a:r>
            <a:endParaRPr i="1"/>
          </a:p>
        </p:txBody>
      </p:sp>
      <p:sp>
        <p:nvSpPr>
          <p:cNvPr id="78871" name=""/>
          <p:cNvSpPr/>
          <p:nvPr/>
        </p:nvSpPr>
        <p:spPr>
          <a:xfrm>
            <a:off x="5724525" y="2205038"/>
            <a:ext cx="360362"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B</a:t>
            </a:r>
            <a:endParaRPr i="1"/>
          </a:p>
        </p:txBody>
      </p:sp>
      <p:sp>
        <p:nvSpPr>
          <p:cNvPr id="78872" name=""/>
          <p:cNvSpPr/>
          <p:nvPr/>
        </p:nvSpPr>
        <p:spPr>
          <a:xfrm>
            <a:off x="6732588" y="2708275"/>
            <a:ext cx="360362"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A</a:t>
            </a:r>
            <a:endParaRPr i="1"/>
          </a:p>
        </p:txBody>
      </p:sp>
      <p:sp>
        <p:nvSpPr>
          <p:cNvPr id="78873" name=""/>
          <p:cNvSpPr/>
          <p:nvPr/>
        </p:nvSpPr>
        <p:spPr>
          <a:xfrm>
            <a:off x="6300788" y="2276475"/>
            <a:ext cx="215900" cy="215900"/>
          </a:xfrm>
          <a:prstGeom prst="ellipse">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cxnSp>
        <p:nvCxnSpPr>
          <p:cNvPr id="78874" name=""/>
          <p:cNvCxnSpPr/>
          <p:nvPr/>
        </p:nvCxnSpPr>
        <p:spPr>
          <a:xfrm>
            <a:off x="6516688" y="2349500"/>
            <a:ext cx="215900" cy="0"/>
          </a:xfrm>
          <a:prstGeom prst="line">
            <a:avLst/>
          </a:prstGeom>
          <a:noFill/>
          <a:ln>
            <a:solidFill>
              <a:schemeClr val="tx1"/>
            </a:solidFill>
            <a:miter lim="800000"/>
            <a:tailEnd type="triangle"/>
          </a:ln>
        </p:spPr>
      </p:cxnSp>
      <p:cxnSp>
        <p:nvCxnSpPr>
          <p:cNvPr id="78875" name=""/>
          <p:cNvCxnSpPr/>
          <p:nvPr/>
        </p:nvCxnSpPr>
        <p:spPr>
          <a:xfrm>
            <a:off x="6084888" y="2349500"/>
            <a:ext cx="215900" cy="0"/>
          </a:xfrm>
          <a:prstGeom prst="line">
            <a:avLst/>
          </a:prstGeom>
          <a:noFill/>
          <a:ln>
            <a:solidFill>
              <a:schemeClr val="tx1"/>
            </a:solidFill>
            <a:miter lim="800000"/>
            <a:tailEnd type="triangle"/>
          </a:ln>
        </p:spPr>
      </p:cxnSp>
      <p:cxnSp>
        <p:nvCxnSpPr>
          <p:cNvPr id="78876" name=""/>
          <p:cNvCxnSpPr/>
          <p:nvPr/>
        </p:nvCxnSpPr>
        <p:spPr>
          <a:xfrm>
            <a:off x="7092950" y="2349500"/>
            <a:ext cx="431800" cy="0"/>
          </a:xfrm>
          <a:prstGeom prst="line">
            <a:avLst/>
          </a:prstGeom>
          <a:noFill/>
          <a:ln>
            <a:solidFill>
              <a:schemeClr val="tx1"/>
            </a:solidFill>
            <a:miter lim="800000"/>
            <a:tailEnd type="triangle"/>
          </a:ln>
        </p:spPr>
      </p:cxnSp>
      <p:cxnSp>
        <p:nvCxnSpPr>
          <p:cNvPr id="78877" name=""/>
          <p:cNvCxnSpPr/>
          <p:nvPr/>
        </p:nvCxnSpPr>
        <p:spPr>
          <a:xfrm>
            <a:off x="7885112" y="2349500"/>
            <a:ext cx="503238" cy="0"/>
          </a:xfrm>
          <a:prstGeom prst="line">
            <a:avLst/>
          </a:prstGeom>
          <a:noFill/>
          <a:ln>
            <a:solidFill>
              <a:schemeClr val="tx1"/>
            </a:solidFill>
            <a:miter lim="800000"/>
            <a:tailEnd type="triangle"/>
          </a:ln>
        </p:spPr>
      </p:cxnSp>
      <p:cxnSp>
        <p:nvCxnSpPr>
          <p:cNvPr id="78878" name=""/>
          <p:cNvCxnSpPr/>
          <p:nvPr/>
        </p:nvCxnSpPr>
        <p:spPr>
          <a:xfrm>
            <a:off x="5292725" y="2349500"/>
            <a:ext cx="431800" cy="0"/>
          </a:xfrm>
          <a:prstGeom prst="line">
            <a:avLst/>
          </a:prstGeom>
          <a:noFill/>
          <a:ln>
            <a:solidFill>
              <a:schemeClr val="tx1"/>
            </a:solidFill>
            <a:miter lim="800000"/>
            <a:tailEnd type="triangle"/>
          </a:ln>
        </p:spPr>
      </p:cxnSp>
      <p:cxnSp>
        <p:nvCxnSpPr>
          <p:cNvPr id="78879" name=""/>
          <p:cNvCxnSpPr/>
          <p:nvPr/>
        </p:nvCxnSpPr>
        <p:spPr>
          <a:xfrm flipH="1" flipV="1">
            <a:off x="6443662" y="2420938"/>
            <a:ext cx="0" cy="431800"/>
          </a:xfrm>
          <a:prstGeom prst="line">
            <a:avLst/>
          </a:prstGeom>
          <a:noFill/>
          <a:ln>
            <a:solidFill>
              <a:schemeClr val="tx1"/>
            </a:solidFill>
            <a:miter lim="800000"/>
            <a:tailEnd type="triangle"/>
          </a:ln>
        </p:spPr>
      </p:cxnSp>
      <p:cxnSp>
        <p:nvCxnSpPr>
          <p:cNvPr id="78880" name=""/>
          <p:cNvCxnSpPr/>
          <p:nvPr/>
        </p:nvCxnSpPr>
        <p:spPr>
          <a:xfrm flipV="1">
            <a:off x="6443662" y="2852738"/>
            <a:ext cx="288925" cy="0"/>
          </a:xfrm>
          <a:prstGeom prst="line">
            <a:avLst/>
          </a:prstGeom>
          <a:noFill/>
          <a:ln>
            <a:solidFill>
              <a:schemeClr val="tx1"/>
            </a:solidFill>
            <a:miter lim="800000"/>
          </a:ln>
        </p:spPr>
      </p:cxnSp>
      <p:cxnSp>
        <p:nvCxnSpPr>
          <p:cNvPr id="78881" name=""/>
          <p:cNvCxnSpPr/>
          <p:nvPr/>
        </p:nvCxnSpPr>
        <p:spPr>
          <a:xfrm flipH="1">
            <a:off x="7308850" y="2349500"/>
            <a:ext cx="0" cy="503238"/>
          </a:xfrm>
          <a:prstGeom prst="line">
            <a:avLst/>
          </a:prstGeom>
          <a:noFill/>
          <a:ln>
            <a:solidFill>
              <a:schemeClr val="tx1"/>
            </a:solidFill>
            <a:miter lim="800000"/>
          </a:ln>
        </p:spPr>
      </p:cxnSp>
      <p:cxnSp>
        <p:nvCxnSpPr>
          <p:cNvPr id="78882" name=""/>
          <p:cNvCxnSpPr/>
          <p:nvPr/>
        </p:nvCxnSpPr>
        <p:spPr>
          <a:xfrm flipH="1">
            <a:off x="7092950" y="2852738"/>
            <a:ext cx="215900" cy="0"/>
          </a:xfrm>
          <a:prstGeom prst="line">
            <a:avLst/>
          </a:prstGeom>
          <a:noFill/>
          <a:ln>
            <a:solidFill>
              <a:schemeClr val="tx1"/>
            </a:solidFill>
            <a:miter lim="800000"/>
            <a:tailEnd type="triangle"/>
          </a:ln>
        </p:spPr>
      </p:cxnSp>
      <p:sp>
        <p:nvSpPr>
          <p:cNvPr id="78883" name=""/>
          <p:cNvSpPr/>
          <p:nvPr/>
        </p:nvSpPr>
        <p:spPr>
          <a:xfrm>
            <a:off x="5867400" y="3429000"/>
            <a:ext cx="1584325"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t>状态观测器</a:t>
            </a:r>
          </a:p>
        </p:txBody>
      </p:sp>
      <p:pic>
        <p:nvPicPr>
          <p:cNvPr id="78884" name=""/>
          <p:cNvPicPr/>
          <p:nvPr/>
        </p:nvPicPr>
        <p:blipFill>
          <a:blip r:embed="rId2"/>
          <a:stretch>
            <a:fillRect/>
          </a:stretch>
        </p:blipFill>
        <p:spPr>
          <a:xfrm>
            <a:off x="7164388" y="3429000"/>
            <a:ext cx="246062" cy="358775"/>
          </a:xfrm>
          <a:prstGeom prst="rect">
            <a:avLst/>
          </a:prstGeom>
          <a:noFill/>
          <a:ln>
            <a:noFill/>
            <a:miter lim="800000"/>
          </a:ln>
          <a:effectLst/>
        </p:spPr>
      </p:pic>
      <p:cxnSp>
        <p:nvCxnSpPr>
          <p:cNvPr id="78885" name=""/>
          <p:cNvCxnSpPr/>
          <p:nvPr/>
        </p:nvCxnSpPr>
        <p:spPr>
          <a:xfrm flipH="1">
            <a:off x="7451725" y="3500438"/>
            <a:ext cx="287338" cy="0"/>
          </a:xfrm>
          <a:prstGeom prst="line">
            <a:avLst/>
          </a:prstGeom>
          <a:noFill/>
          <a:ln>
            <a:solidFill>
              <a:schemeClr val="tx1"/>
            </a:solidFill>
            <a:miter lim="800000"/>
            <a:tailEnd type="triangle"/>
          </a:ln>
        </p:spPr>
      </p:cxnSp>
      <p:cxnSp>
        <p:nvCxnSpPr>
          <p:cNvPr id="78888" name=""/>
          <p:cNvCxnSpPr/>
          <p:nvPr/>
        </p:nvCxnSpPr>
        <p:spPr>
          <a:xfrm flipH="1">
            <a:off x="7451725" y="3716338"/>
            <a:ext cx="576262" cy="0"/>
          </a:xfrm>
          <a:prstGeom prst="line">
            <a:avLst/>
          </a:prstGeom>
          <a:noFill/>
          <a:ln>
            <a:solidFill>
              <a:schemeClr val="tx1"/>
            </a:solidFill>
            <a:miter lim="800000"/>
            <a:tailEnd type="triangle"/>
          </a:ln>
        </p:spPr>
      </p:cxnSp>
      <p:cxnSp>
        <p:nvCxnSpPr>
          <p:cNvPr id="78890" name=""/>
          <p:cNvCxnSpPr/>
          <p:nvPr/>
        </p:nvCxnSpPr>
        <p:spPr>
          <a:xfrm flipH="1" flipV="1">
            <a:off x="8027988" y="2349500"/>
            <a:ext cx="0" cy="1366838"/>
          </a:xfrm>
          <a:prstGeom prst="line">
            <a:avLst/>
          </a:prstGeom>
          <a:noFill/>
          <a:ln>
            <a:solidFill>
              <a:schemeClr val="tx1"/>
            </a:solidFill>
            <a:miter lim="800000"/>
          </a:ln>
        </p:spPr>
      </p:cxnSp>
      <p:cxnSp>
        <p:nvCxnSpPr>
          <p:cNvPr id="78891" name=""/>
          <p:cNvCxnSpPr/>
          <p:nvPr/>
        </p:nvCxnSpPr>
        <p:spPr>
          <a:xfrm flipH="1" flipV="1">
            <a:off x="7740650" y="3284538"/>
            <a:ext cx="0" cy="215900"/>
          </a:xfrm>
          <a:prstGeom prst="line">
            <a:avLst/>
          </a:prstGeom>
          <a:noFill/>
          <a:ln>
            <a:solidFill>
              <a:schemeClr val="tx1"/>
            </a:solidFill>
            <a:miter lim="800000"/>
          </a:ln>
        </p:spPr>
      </p:cxnSp>
      <p:cxnSp>
        <p:nvCxnSpPr>
          <p:cNvPr id="78892" name=""/>
          <p:cNvCxnSpPr/>
          <p:nvPr/>
        </p:nvCxnSpPr>
        <p:spPr>
          <a:xfrm flipH="1">
            <a:off x="5435600" y="3284538"/>
            <a:ext cx="2305050" cy="0"/>
          </a:xfrm>
          <a:prstGeom prst="line">
            <a:avLst/>
          </a:prstGeom>
          <a:noFill/>
          <a:ln>
            <a:solidFill>
              <a:schemeClr val="tx1"/>
            </a:solidFill>
            <a:miter lim="800000"/>
          </a:ln>
        </p:spPr>
      </p:cxnSp>
      <p:cxnSp>
        <p:nvCxnSpPr>
          <p:cNvPr id="78893" name=""/>
          <p:cNvCxnSpPr/>
          <p:nvPr/>
        </p:nvCxnSpPr>
        <p:spPr>
          <a:xfrm flipH="1" flipV="1">
            <a:off x="5435600" y="2349500"/>
            <a:ext cx="0" cy="935038"/>
          </a:xfrm>
          <a:prstGeom prst="line">
            <a:avLst/>
          </a:prstGeom>
          <a:noFill/>
          <a:ln>
            <a:solidFill>
              <a:schemeClr val="tx1"/>
            </a:solidFill>
            <a:miter lim="800000"/>
          </a:ln>
        </p:spPr>
      </p:cxnSp>
      <p:cxnSp>
        <p:nvCxnSpPr>
          <p:cNvPr id="78894" name=""/>
          <p:cNvCxnSpPr/>
          <p:nvPr/>
        </p:nvCxnSpPr>
        <p:spPr>
          <a:xfrm flipH="1">
            <a:off x="5435600" y="3644900"/>
            <a:ext cx="431800" cy="0"/>
          </a:xfrm>
          <a:prstGeom prst="line">
            <a:avLst/>
          </a:prstGeom>
          <a:noFill/>
          <a:ln>
            <a:solidFill>
              <a:schemeClr val="tx1"/>
            </a:solidFill>
            <a:miter lim="800000"/>
            <a:tailEnd type="triangle"/>
          </a:ln>
        </p:spPr>
      </p:cxnSp>
      <p:sp>
        <p:nvSpPr>
          <p:cNvPr id="78895" name=""/>
          <p:cNvSpPr/>
          <p:nvPr/>
        </p:nvSpPr>
        <p:spPr>
          <a:xfrm>
            <a:off x="5435600" y="2781300"/>
            <a:ext cx="7921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t>∑</a:t>
            </a:r>
            <a:r>
              <a:rPr baseline="-25000"/>
              <a:t>0</a:t>
            </a:r>
            <a:endParaRPr baseline="-25000"/>
          </a:p>
        </p:txBody>
      </p:sp>
      <p:sp>
        <p:nvSpPr>
          <p:cNvPr id="78896" name=""/>
          <p:cNvSpPr/>
          <p:nvPr/>
        </p:nvSpPr>
        <p:spPr>
          <a:xfrm>
            <a:off x="7092950" y="2060575"/>
            <a:ext cx="3603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X</a:t>
            </a:r>
            <a:endParaRPr i="1"/>
          </a:p>
        </p:txBody>
      </p:sp>
      <p:sp>
        <p:nvSpPr>
          <p:cNvPr id="78897" name=""/>
          <p:cNvSpPr/>
          <p:nvPr/>
        </p:nvSpPr>
        <p:spPr>
          <a:xfrm>
            <a:off x="5148262" y="1989138"/>
            <a:ext cx="3603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u</a:t>
            </a:r>
            <a:endParaRPr i="1"/>
          </a:p>
        </p:txBody>
      </p:sp>
      <p:sp>
        <p:nvSpPr>
          <p:cNvPr id="78898" name=""/>
          <p:cNvSpPr/>
          <p:nvPr/>
        </p:nvSpPr>
        <p:spPr>
          <a:xfrm>
            <a:off x="8388350" y="2060575"/>
            <a:ext cx="3603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t>y</a:t>
            </a:r>
            <a:endParaRPr i="1"/>
          </a:p>
        </p:txBody>
      </p:sp>
      <p:pic>
        <p:nvPicPr>
          <p:cNvPr id="78899" name=""/>
          <p:cNvPicPr/>
          <p:nvPr/>
        </p:nvPicPr>
        <p:blipFill>
          <a:blip r:embed="rId3"/>
          <a:stretch>
            <a:fillRect/>
          </a:stretch>
        </p:blipFill>
        <p:spPr>
          <a:xfrm>
            <a:off x="5148262" y="3429000"/>
            <a:ext cx="277812" cy="317500"/>
          </a:xfrm>
          <a:prstGeom prst="rect">
            <a:avLst/>
          </a:prstGeom>
          <a:noFill/>
          <a:ln>
            <a:noFill/>
            <a:miter lim="800000"/>
          </a:ln>
          <a:effectLst/>
        </p:spPr>
      </p:pic>
      <p:cxnSp>
        <p:nvCxnSpPr>
          <p:cNvPr id="78900" name=""/>
          <p:cNvCxnSpPr/>
          <p:nvPr/>
        </p:nvCxnSpPr>
        <p:spPr>
          <a:xfrm>
            <a:off x="5508625" y="3141662"/>
            <a:ext cx="2447925" cy="0"/>
          </a:xfrm>
          <a:prstGeom prst="line">
            <a:avLst/>
          </a:prstGeom>
          <a:noFill/>
          <a:ln>
            <a:solidFill>
              <a:schemeClr val="tx1"/>
            </a:solidFill>
            <a:prstDash val="lgDash"/>
            <a:miter lim="800000"/>
          </a:ln>
        </p:spPr>
      </p:cxnSp>
      <p:cxnSp>
        <p:nvCxnSpPr>
          <p:cNvPr id="78901" name=""/>
          <p:cNvCxnSpPr/>
          <p:nvPr/>
        </p:nvCxnSpPr>
        <p:spPr>
          <a:xfrm flipH="1" flipV="1">
            <a:off x="7956550" y="1989138"/>
            <a:ext cx="0" cy="1152525"/>
          </a:xfrm>
          <a:prstGeom prst="line">
            <a:avLst/>
          </a:prstGeom>
          <a:noFill/>
          <a:ln>
            <a:solidFill>
              <a:schemeClr val="tx1"/>
            </a:solidFill>
            <a:prstDash val="lgDash"/>
            <a:miter lim="800000"/>
          </a:ln>
        </p:spPr>
      </p:cxnSp>
      <p:cxnSp>
        <p:nvCxnSpPr>
          <p:cNvPr id="78902" name=""/>
          <p:cNvCxnSpPr/>
          <p:nvPr/>
        </p:nvCxnSpPr>
        <p:spPr>
          <a:xfrm flipH="1" flipV="1">
            <a:off x="5508625" y="2060575"/>
            <a:ext cx="0" cy="1081088"/>
          </a:xfrm>
          <a:prstGeom prst="line">
            <a:avLst/>
          </a:prstGeom>
          <a:noFill/>
          <a:ln>
            <a:solidFill>
              <a:schemeClr val="tx1"/>
            </a:solidFill>
            <a:prstDash val="lgDash"/>
            <a:miter lim="800000"/>
          </a:ln>
        </p:spPr>
      </p:cxnSp>
      <p:cxnSp>
        <p:nvCxnSpPr>
          <p:cNvPr id="78903" name=""/>
          <p:cNvCxnSpPr/>
          <p:nvPr/>
        </p:nvCxnSpPr>
        <p:spPr>
          <a:xfrm>
            <a:off x="5508625" y="2060575"/>
            <a:ext cx="2447925" cy="0"/>
          </a:xfrm>
          <a:prstGeom prst="line">
            <a:avLst/>
          </a:prstGeom>
          <a:noFill/>
          <a:ln>
            <a:solidFill>
              <a:schemeClr val="tx1"/>
            </a:solidFill>
            <a:prstDash val="lgDash"/>
            <a:miter lim="800000"/>
          </a:ln>
        </p:spPr>
      </p:cxnSp>
      <p:sp>
        <p:nvSpPr>
          <p:cNvPr id="78904" name=""/>
          <p:cNvSpPr/>
          <p:nvPr/>
        </p:nvSpPr>
        <p:spPr>
          <a:xfrm>
            <a:off x="0" y="1906588"/>
            <a:ext cx="4932362"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称    为</a:t>
            </a:r>
            <a:r>
              <a:rPr sz="2000"/>
              <a:t>∑</a:t>
            </a:r>
            <a:r>
              <a:rPr sz="2000" baseline="-25000"/>
              <a:t>0</a:t>
            </a:r>
            <a:r>
              <a:rPr sz="2400"/>
              <a:t>的一个状态观测器</a:t>
            </a:r>
            <a:r>
              <a:rPr sz="2000"/>
              <a:t>。</a:t>
            </a:r>
            <a:endParaRPr sz="2000"/>
          </a:p>
        </p:txBody>
      </p:sp>
      <p:pic>
        <p:nvPicPr>
          <p:cNvPr id="78905" name=""/>
          <p:cNvPicPr/>
          <p:nvPr/>
        </p:nvPicPr>
        <p:blipFill>
          <a:blip r:embed="rId2"/>
          <a:stretch>
            <a:fillRect/>
          </a:stretch>
        </p:blipFill>
        <p:spPr>
          <a:xfrm>
            <a:off x="395288" y="1916112"/>
            <a:ext cx="279400" cy="406400"/>
          </a:xfrm>
          <a:prstGeom prst="rect">
            <a:avLst/>
          </a:prstGeom>
          <a:noFill/>
          <a:ln>
            <a:noFill/>
            <a:miter lim="800000"/>
          </a:ln>
          <a:effectLst/>
        </p:spPr>
      </p:pic>
      <p:sp>
        <p:nvSpPr>
          <p:cNvPr id="78906" name=""/>
          <p:cNvSpPr/>
          <p:nvPr/>
        </p:nvSpPr>
        <p:spPr>
          <a:xfrm>
            <a:off x="0" y="2492375"/>
            <a:ext cx="4356100" cy="21002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若</a:t>
            </a:r>
            <a:r>
              <a:rPr sz="2000"/>
              <a:t>∑</a:t>
            </a:r>
            <a:r>
              <a:rPr sz="2000" baseline="-25000"/>
              <a:t>0</a:t>
            </a:r>
            <a:r>
              <a:rPr sz="2400"/>
              <a:t>为包含装置噪声和量测</a:t>
            </a:r>
            <a:endParaRPr sz="2400"/>
          </a:p>
          <a:p>
            <a:pPr lvl="0">
              <a:spcBef>
                <a:spcPct val="50000"/>
              </a:spcBef>
            </a:pPr>
            <a:r>
              <a:rPr sz="2400"/>
              <a:t>噪声的随机线性系统，则实现</a:t>
            </a:r>
            <a:endParaRPr sz="2400"/>
          </a:p>
          <a:p>
            <a:pPr lvl="0">
              <a:spcBef>
                <a:spcPct val="50000"/>
              </a:spcBef>
            </a:pPr>
            <a:r>
              <a:rPr sz="2400"/>
              <a:t>状态重构需要采用Kalman滤波</a:t>
            </a:r>
            <a:endParaRPr sz="2400"/>
          </a:p>
          <a:p>
            <a:pPr lvl="0">
              <a:spcBef>
                <a:spcPct val="50000"/>
              </a:spcBef>
            </a:pPr>
            <a:r>
              <a:rPr sz="2400"/>
              <a:t>器，并称重构状态为估计态。</a:t>
            </a:r>
            <a:endParaRPr sz="2400"/>
          </a:p>
        </p:txBody>
      </p:sp>
      <p:sp>
        <p:nvSpPr>
          <p:cNvPr id="78907" name=""/>
          <p:cNvSpPr/>
          <p:nvPr/>
        </p:nvSpPr>
        <p:spPr>
          <a:xfrm>
            <a:off x="0" y="4868862"/>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4 状态观测器的特点：当 </a:t>
            </a:r>
            <a:r>
              <a:rPr sz="2000" i="1">
                <a:latin typeface="Book Antiqua" pitchFamily="18" charset="0"/>
              </a:rPr>
              <a:t>t </a:t>
            </a:r>
            <a:r>
              <a:rPr sz="2400">
                <a:latin typeface="Book Antiqua" pitchFamily="18" charset="0"/>
              </a:rPr>
              <a:t>趋于</a:t>
            </a:r>
            <a:r>
              <a:rPr sz="2000">
                <a:latin typeface="Book Antiqua" pitchFamily="18" charset="0"/>
              </a:rPr>
              <a:t>∞ </a:t>
            </a:r>
            <a:r>
              <a:rPr sz="2400">
                <a:latin typeface="Book Antiqua" pitchFamily="18" charset="0"/>
              </a:rPr>
              <a:t>即系统达到稳态时，可使重构状态完全等同于被观测状态，</a:t>
            </a:r>
            <a:endParaRPr sz="2400">
              <a:latin typeface="Book Antiqua" pitchFamily="18" charset="0"/>
            </a:endParaRPr>
          </a:p>
        </p:txBody>
      </p:sp>
      <p:sp>
        <p:nvSpPr>
          <p:cNvPr id="78908" name=""/>
          <p:cNvSpPr/>
          <p:nvPr/>
        </p:nvSpPr>
        <p:spPr>
          <a:xfrm>
            <a:off x="0" y="5805488"/>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5 状态观测器分类：全维状态观测器；降维状态观测器。</a:t>
            </a:r>
            <a:endParaRPr sz="2400"/>
          </a:p>
        </p:txBody>
      </p:sp>
      <p:sp>
        <p:nvSpPr>
          <p:cNvPr id="78909" name="Slide Number Placeholder 3"/>
          <p:cNvSpPr>
            <a:spLocks noGrp="1"/>
          </p:cNvSpPr>
          <p:nvPr>
            <p:ph type="sldNum" sz="quarter" idx="2"/>
          </p:nvPr>
        </p:nvSpPr>
        <p:spPr/>
        <p:txBody>
          <a:bodyPr/>
          <a:lstStyle/>
          <a:p>
            <a:pPr lvl="0" algn="r"/>
            <a:fld id="{C3DB93BF-DB31-4B46-8DBC-8F26296FA997}" type="slidenum">
              <a:rPr sz="1400"/>
              <a:t>13</a:t>
            </a:fld>
            <a:endParaRPr lang="en-US"/>
          </a:p>
        </p:txBody>
      </p:sp>
      <p:sp>
        <p:nvSpPr>
          <p:cNvPr id="78910" name="TextBox 7890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武汉大学自动化专业《现代控制理论》第六章线性定常系统的综合共37页，您现在浏览的是第13页!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1000" fill="hold" grpId="0" nodeType="clickEffect">
                                  <p:stCondLst>
                                    <p:cond delay="0"/>
                                  </p:stCondLst>
                                  <p:childTnLst>
                                    <p:set>
                                      <p:cBhvr additive="base">
                                        <p:cTn id="6" dur="1" fill="hold">
                                          <p:stCondLst>
                                            <p:cond delay="0"/>
                                          </p:stCondLst>
                                        </p:cTn>
                                        <p:tgtEl>
                                          <p:spTgt spid="78852"/>
                                        </p:tgtEl>
                                        <p:attrNameLst>
                                          <p:attrName>style.visibility</p:attrName>
                                        </p:attrNameLst>
                                      </p:cBhvr>
                                      <p:to>
                                        <p:strVal val="visible"/>
                                      </p:to>
                                    </p:set>
                                    <p:animEffect transition="in" filter="box(in)">
                                      <p:cBhvr additive="base">
                                        <p:cTn id="7" dur="1000"/>
                                        <p:tgtEl>
                                          <p:spTgt spid="78852"/>
                                        </p:tgtEl>
                                      </p:cBhvr>
                                    </p:animEffect>
                                  </p:childTnLst>
                                </p:cTn>
                              </p:par>
                            </p:childTnLst>
                          </p:cTn>
                        </p:par>
                        <p:par>
                          <p:cTn id="8" fill="hold" nodeType="afterGroup">
                            <p:stCondLst>
                              <p:cond delay="1000"/>
                            </p:stCondLst>
                            <p:childTnLst>
                              <p:par>
                                <p:cTn id="9" presetID="10" presetClass="entr" presetSubtype="0" dur="500" fill="hold" nodeType="afterEffect">
                                  <p:stCondLst>
                                    <p:cond delay="1000"/>
                                  </p:stCondLst>
                                  <p:childTnLst>
                                    <p:set>
                                      <p:cBhvr additive="base">
                                        <p:cTn id="10" dur="1" fill="hold">
                                          <p:stCondLst>
                                            <p:cond delay="0"/>
                                          </p:stCondLst>
                                        </p:cTn>
                                        <p:tgtEl>
                                          <p:spTgt spid="78865"/>
                                        </p:tgtEl>
                                        <p:attrNameLst>
                                          <p:attrName>style.visibility</p:attrName>
                                        </p:attrNameLst>
                                      </p:cBhvr>
                                      <p:to>
                                        <p:strVal val="visible"/>
                                      </p:to>
                                    </p:set>
                                    <p:animEffect transition="in" filter="fade">
                                      <p:cBhvr additive="base">
                                        <p:cTn id="11" dur="500"/>
                                        <p:tgtEl>
                                          <p:spTgt spid="78865"/>
                                        </p:tgtEl>
                                      </p:cBhvr>
                                    </p:animEffect>
                                  </p:childTnLst>
                                </p:cTn>
                              </p:par>
                            </p:childTnLst>
                          </p:cTn>
                        </p:par>
                        <p:par>
                          <p:cTn id="12" fill="hold" nodeType="afterGroup">
                            <p:stCondLst>
                              <p:cond delay="2500"/>
                            </p:stCondLst>
                            <p:childTnLst>
                              <p:par>
                                <p:cTn id="13" presetID="10" presetClass="entr" presetSubtype="0" dur="500" fill="hold" nodeType="afterEffect">
                                  <p:stCondLst>
                                    <p:cond delay="1500"/>
                                  </p:stCondLst>
                                  <p:childTnLst>
                                    <p:set>
                                      <p:cBhvr additive="base">
                                        <p:cTn id="14" dur="1" fill="hold">
                                          <p:stCondLst>
                                            <p:cond delay="0"/>
                                          </p:stCondLst>
                                        </p:cTn>
                                        <p:tgtEl>
                                          <p:spTgt spid="78853"/>
                                        </p:tgtEl>
                                        <p:attrNameLst>
                                          <p:attrName>style.visibility</p:attrName>
                                        </p:attrNameLst>
                                      </p:cBhvr>
                                      <p:to>
                                        <p:strVal val="visible"/>
                                      </p:to>
                                    </p:set>
                                    <p:animEffect transition="in" filter="fade">
                                      <p:cBhvr additive="base">
                                        <p:cTn id="15" dur="500"/>
                                        <p:tgtEl>
                                          <p:spTgt spid="78853"/>
                                        </p:tgtEl>
                                      </p:cBhvr>
                                    </p:animEffect>
                                  </p:childTnLst>
                                </p:cTn>
                              </p:par>
                            </p:childTnLst>
                          </p:cTn>
                        </p:par>
                        <p:par>
                          <p:cTn id="16" fill="hold" nodeType="afterGroup">
                            <p:stCondLst>
                              <p:cond delay="4500"/>
                            </p:stCondLst>
                            <p:childTnLst>
                              <p:par>
                                <p:cTn id="17" presetID="10" presetClass="entr" presetSubtype="0" dur="1000" fill="hold" nodeType="afterEffect">
                                  <p:stCondLst>
                                    <p:cond delay="2000"/>
                                  </p:stCondLst>
                                  <p:childTnLst>
                                    <p:set>
                                      <p:cBhvr additive="base">
                                        <p:cTn id="18" dur="1" fill="hold">
                                          <p:stCondLst>
                                            <p:cond delay="0"/>
                                          </p:stCondLst>
                                        </p:cTn>
                                        <p:tgtEl>
                                          <p:spTgt spid="78868"/>
                                        </p:tgtEl>
                                        <p:attrNameLst>
                                          <p:attrName>style.visibility</p:attrName>
                                        </p:attrNameLst>
                                      </p:cBhvr>
                                      <p:to>
                                        <p:strVal val="visible"/>
                                      </p:to>
                                    </p:set>
                                    <p:animEffect transition="in" filter="fade">
                                      <p:cBhvr additive="base">
                                        <p:cTn id="19" dur="1000"/>
                                        <p:tgtEl>
                                          <p:spTgt spid="78868"/>
                                        </p:tgtEl>
                                      </p:cBhvr>
                                    </p:animEffect>
                                  </p:childTnLst>
                                </p:cTn>
                              </p:par>
                            </p:childTnLst>
                          </p:cTn>
                        </p:par>
                        <p:par>
                          <p:cTn id="20" fill="hold" nodeType="afterGroup">
                            <p:stCondLst>
                              <p:cond delay="7500"/>
                            </p:stCondLst>
                            <p:childTnLst>
                              <p:par>
                                <p:cTn id="21" presetID="10" presetClass="entr" presetSubtype="0" dur="500" fill="hold" nodeType="afterEffect">
                                  <p:stCondLst>
                                    <p:cond delay="3000"/>
                                  </p:stCondLst>
                                  <p:childTnLst>
                                    <p:set>
                                      <p:cBhvr additive="base">
                                        <p:cTn id="22" dur="1" fill="hold">
                                          <p:stCondLst>
                                            <p:cond delay="0"/>
                                          </p:stCondLst>
                                        </p:cTn>
                                        <p:tgtEl>
                                          <p:spTgt spid="78862"/>
                                        </p:tgtEl>
                                        <p:attrNameLst>
                                          <p:attrName>style.visibility</p:attrName>
                                        </p:attrNameLst>
                                      </p:cBhvr>
                                      <p:to>
                                        <p:strVal val="visible"/>
                                      </p:to>
                                    </p:set>
                                    <p:animEffect transition="in" filter="fade">
                                      <p:cBhvr additive="base">
                                        <p:cTn id="23" dur="500"/>
                                        <p:tgtEl>
                                          <p:spTgt spid="78862"/>
                                        </p:tgtEl>
                                      </p:cBhvr>
                                    </p:animEffect>
                                  </p:childTnLst>
                                </p:cTn>
                              </p:par>
                            </p:childTnLst>
                          </p:cTn>
                        </p:par>
                        <p:par>
                          <p:cTn id="24" fill="hold" nodeType="afterGroup">
                            <p:stCondLst>
                              <p:cond delay="11000"/>
                            </p:stCondLst>
                            <p:childTnLst>
                              <p:par>
                                <p:cTn id="25" presetID="10" presetClass="entr" presetSubtype="0" dur="1000" fill="hold" grpId="1" nodeType="afterEffect">
                                  <p:stCondLst>
                                    <p:cond delay="3500"/>
                                  </p:stCondLst>
                                  <p:childTnLst>
                                    <p:set>
                                      <p:cBhvr additive="base">
                                        <p:cTn id="26" dur="1" fill="hold">
                                          <p:stCondLst>
                                            <p:cond delay="0"/>
                                          </p:stCondLst>
                                        </p:cTn>
                                        <p:tgtEl>
                                          <p:spTgt spid="78904"/>
                                        </p:tgtEl>
                                        <p:attrNameLst>
                                          <p:attrName>style.visibility</p:attrName>
                                        </p:attrNameLst>
                                      </p:cBhvr>
                                      <p:to>
                                        <p:strVal val="visible"/>
                                      </p:to>
                                    </p:set>
                                    <p:animEffect transition="in" filter="fade">
                                      <p:cBhvr additive="base">
                                        <p:cTn id="27" dur="1000"/>
                                        <p:tgtEl>
                                          <p:spTgt spid="78904"/>
                                        </p:tgtEl>
                                      </p:cBhvr>
                                    </p:animEffect>
                                  </p:childTnLst>
                                </p:cTn>
                              </p:par>
                            </p:childTnLst>
                          </p:cTn>
                        </p:par>
                        <p:par>
                          <p:cTn id="28" fill="hold" nodeType="afterGroup">
                            <p:stCondLst>
                              <p:cond delay="15500"/>
                            </p:stCondLst>
                            <p:childTnLst>
                              <p:par>
                                <p:cTn id="29" presetID="10" presetClass="entr" presetSubtype="0" dur="500" fill="hold" nodeType="afterEffect">
                                  <p:stCondLst>
                                    <p:cond delay="4500"/>
                                  </p:stCondLst>
                                  <p:childTnLst>
                                    <p:set>
                                      <p:cBhvr additive="base">
                                        <p:cTn id="30" dur="1" fill="hold">
                                          <p:stCondLst>
                                            <p:cond delay="0"/>
                                          </p:stCondLst>
                                        </p:cTn>
                                        <p:tgtEl>
                                          <p:spTgt spid="78905"/>
                                        </p:tgtEl>
                                        <p:attrNameLst>
                                          <p:attrName>style.visibility</p:attrName>
                                        </p:attrNameLst>
                                      </p:cBhvr>
                                      <p:to>
                                        <p:strVal val="visible"/>
                                      </p:to>
                                    </p:set>
                                    <p:animEffect transition="in" filter="fade">
                                      <p:cBhvr additive="base">
                                        <p:cTn id="31" dur="500"/>
                                        <p:tgtEl>
                                          <p:spTgt spid="78905"/>
                                        </p:tgtEl>
                                      </p:cBhvr>
                                    </p:animEffect>
                                  </p:childTnLst>
                                </p:cTn>
                              </p:par>
                            </p:childTnLst>
                          </p:cTn>
                        </p:par>
                      </p:childTnLst>
                    </p:cTn>
                  </p:par>
                  <p:par>
                    <p:cTn id="32" fill="hold" nodeType="clickPar">
                      <p:stCondLst>
                        <p:cond delay="indefinite"/>
                      </p:stCondLst>
                      <p:childTnLst>
                        <p:par>
                          <p:cTn id="33" fill="hold" nodeType="afterGroup">
                            <p:stCondLst>
                              <p:cond delay="0"/>
                            </p:stCondLst>
                            <p:childTnLst>
                              <p:par>
                                <p:cTn id="34" presetID="4" presetClass="entr" presetSubtype="16" dur="1000" fill="hold" grpId="2" nodeType="clickEffect">
                                  <p:stCondLst>
                                    <p:cond delay="0"/>
                                  </p:stCondLst>
                                  <p:childTnLst>
                                    <p:set>
                                      <p:cBhvr additive="base">
                                        <p:cTn id="35" dur="1" fill="hold">
                                          <p:stCondLst>
                                            <p:cond delay="0"/>
                                          </p:stCondLst>
                                        </p:cTn>
                                        <p:tgtEl>
                                          <p:spTgt spid="78906"/>
                                        </p:tgtEl>
                                        <p:attrNameLst>
                                          <p:attrName>style.visibility</p:attrName>
                                        </p:attrNameLst>
                                      </p:cBhvr>
                                      <p:to>
                                        <p:strVal val="visible"/>
                                      </p:to>
                                    </p:set>
                                    <p:animEffect transition="in" filter="box(in)">
                                      <p:cBhvr additive="base">
                                        <p:cTn id="36" dur="1000"/>
                                        <p:tgtEl>
                                          <p:spTgt spid="78906"/>
                                        </p:tgtEl>
                                      </p:cBhvr>
                                    </p:animEffect>
                                  </p:childTnLst>
                                </p:cTn>
                              </p:par>
                            </p:childTnLst>
                          </p:cTn>
                        </p:par>
                      </p:childTnLst>
                    </p:cTn>
                  </p:par>
                  <p:par>
                    <p:cTn id="37" fill="hold" nodeType="clickPar">
                      <p:stCondLst>
                        <p:cond delay="indefinite"/>
                      </p:stCondLst>
                      <p:childTnLst>
                        <p:par>
                          <p:cTn id="38" fill="hold" nodeType="afterGroup">
                            <p:stCondLst>
                              <p:cond delay="0"/>
                            </p:stCondLst>
                            <p:childTnLst>
                              <p:par>
                                <p:cTn id="39" presetID="4" presetClass="entr" presetSubtype="16" dur="1000" fill="hold" grpId="3" nodeType="clickEffect">
                                  <p:stCondLst>
                                    <p:cond delay="0"/>
                                  </p:stCondLst>
                                  <p:childTnLst>
                                    <p:set>
                                      <p:cBhvr additive="base">
                                        <p:cTn id="40" dur="1" fill="hold">
                                          <p:stCondLst>
                                            <p:cond delay="0"/>
                                          </p:stCondLst>
                                        </p:cTn>
                                        <p:tgtEl>
                                          <p:spTgt spid="78907"/>
                                        </p:tgtEl>
                                        <p:attrNameLst>
                                          <p:attrName>style.visibility</p:attrName>
                                        </p:attrNameLst>
                                      </p:cBhvr>
                                      <p:to>
                                        <p:strVal val="visible"/>
                                      </p:to>
                                    </p:set>
                                    <p:animEffect transition="in" filter="box(in)">
                                      <p:cBhvr additive="base">
                                        <p:cTn id="41" dur="1000"/>
                                        <p:tgtEl>
                                          <p:spTgt spid="78907"/>
                                        </p:tgtEl>
                                      </p:cBhvr>
                                    </p:animEffect>
                                  </p:childTnLst>
                                </p:cTn>
                              </p:par>
                            </p:childTnLst>
                          </p:cTn>
                        </p:par>
                      </p:childTnLst>
                    </p:cTn>
                  </p:par>
                  <p:par>
                    <p:cTn id="42" fill="hold" nodeType="clickPar">
                      <p:stCondLst>
                        <p:cond delay="indefinite"/>
                      </p:stCondLst>
                      <p:childTnLst>
                        <p:par>
                          <p:cTn id="43" fill="hold" nodeType="afterGroup">
                            <p:stCondLst>
                              <p:cond delay="0"/>
                            </p:stCondLst>
                            <p:childTnLst>
                              <p:par>
                                <p:cTn id="44" presetID="4" presetClass="entr" presetSubtype="16" dur="1000" fill="hold" grpId="4" nodeType="clickEffect">
                                  <p:stCondLst>
                                    <p:cond delay="0"/>
                                  </p:stCondLst>
                                  <p:childTnLst>
                                    <p:set>
                                      <p:cBhvr additive="base">
                                        <p:cTn id="45" dur="1" fill="hold">
                                          <p:stCondLst>
                                            <p:cond delay="0"/>
                                          </p:stCondLst>
                                        </p:cTn>
                                        <p:tgtEl>
                                          <p:spTgt spid="78908"/>
                                        </p:tgtEl>
                                        <p:attrNameLst>
                                          <p:attrName>style.visibility</p:attrName>
                                        </p:attrNameLst>
                                      </p:cBhvr>
                                      <p:to>
                                        <p:strVal val="visible"/>
                                      </p:to>
                                    </p:set>
                                    <p:animEffect transition="in" filter="box(in)">
                                      <p:cBhvr additive="base">
                                        <p:cTn id="46" dur="1000"/>
                                        <p:tgtEl>
                                          <p:spTgt spid="789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2" grpId="0"/>
      <p:bldP spid="78904" grpId="1"/>
      <p:bldP spid="78906" grpId="2"/>
      <p:bldP spid="78907" grpId="3"/>
      <p:bldP spid="78908" grpId="4"/>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2" name=""/>
          <p:cNvSpPr/>
          <p:nvPr/>
        </p:nvSpPr>
        <p:spPr>
          <a:xfrm>
            <a:off x="6156325" y="1916112"/>
            <a:ext cx="360362" cy="406400"/>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a:t>
            </a:r>
            <a:endParaRPr sz="2000"/>
          </a:p>
        </p:txBody>
      </p:sp>
      <p:sp>
        <p:nvSpPr>
          <p:cNvPr id="89093" name=""/>
          <p:cNvSpPr/>
          <p:nvPr/>
        </p:nvSpPr>
        <p:spPr>
          <a:xfrm>
            <a:off x="6156325" y="549275"/>
            <a:ext cx="360362" cy="406400"/>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a:t>
            </a:r>
            <a:endParaRPr sz="2000"/>
          </a:p>
        </p:txBody>
      </p:sp>
      <p:sp>
        <p:nvSpPr>
          <p:cNvPr id="89094" name=""/>
          <p:cNvSpPr/>
          <p:nvPr/>
        </p:nvSpPr>
        <p:spPr>
          <a:xfrm>
            <a:off x="6156325" y="1484312"/>
            <a:ext cx="358775"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G</a:t>
            </a:r>
            <a:endParaRPr i="1">
              <a:latin typeface="Book Antiqua" pitchFamily="18" charset="0"/>
            </a:endParaRPr>
          </a:p>
        </p:txBody>
      </p:sp>
      <p:sp>
        <p:nvSpPr>
          <p:cNvPr id="89095" name=""/>
          <p:cNvSpPr/>
          <p:nvPr/>
        </p:nvSpPr>
        <p:spPr>
          <a:xfrm>
            <a:off x="7019925" y="1916112"/>
            <a:ext cx="358775"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C</a:t>
            </a:r>
            <a:endParaRPr i="1">
              <a:latin typeface="Book Antiqua" pitchFamily="18" charset="0"/>
            </a:endParaRPr>
          </a:p>
        </p:txBody>
      </p:sp>
      <p:sp>
        <p:nvSpPr>
          <p:cNvPr id="89096" name=""/>
          <p:cNvSpPr/>
          <p:nvPr/>
        </p:nvSpPr>
        <p:spPr>
          <a:xfrm>
            <a:off x="7092950" y="549275"/>
            <a:ext cx="358775"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C</a:t>
            </a:r>
            <a:endParaRPr i="1">
              <a:latin typeface="Book Antiqua" pitchFamily="18" charset="0"/>
            </a:endParaRPr>
          </a:p>
        </p:txBody>
      </p:sp>
      <p:sp>
        <p:nvSpPr>
          <p:cNvPr id="89097" name=""/>
          <p:cNvSpPr/>
          <p:nvPr/>
        </p:nvSpPr>
        <p:spPr>
          <a:xfrm>
            <a:off x="4932362" y="549275"/>
            <a:ext cx="358775"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B</a:t>
            </a:r>
            <a:endParaRPr i="1">
              <a:latin typeface="Book Antiqua" pitchFamily="18" charset="0"/>
            </a:endParaRPr>
          </a:p>
        </p:txBody>
      </p:sp>
      <p:sp>
        <p:nvSpPr>
          <p:cNvPr id="89098" name=""/>
          <p:cNvSpPr/>
          <p:nvPr/>
        </p:nvSpPr>
        <p:spPr>
          <a:xfrm>
            <a:off x="4932362" y="1989138"/>
            <a:ext cx="358775"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B</a:t>
            </a:r>
            <a:endParaRPr i="1">
              <a:latin typeface="Book Antiqua" pitchFamily="18" charset="0"/>
            </a:endParaRPr>
          </a:p>
        </p:txBody>
      </p:sp>
      <p:sp>
        <p:nvSpPr>
          <p:cNvPr id="89099" name=""/>
          <p:cNvSpPr/>
          <p:nvPr/>
        </p:nvSpPr>
        <p:spPr>
          <a:xfrm>
            <a:off x="6156325" y="1052512"/>
            <a:ext cx="358775"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A</a:t>
            </a:r>
            <a:endParaRPr i="1">
              <a:latin typeface="Book Antiqua" pitchFamily="18" charset="0"/>
            </a:endParaRPr>
          </a:p>
        </p:txBody>
      </p:sp>
      <p:sp>
        <p:nvSpPr>
          <p:cNvPr id="89100" name=""/>
          <p:cNvSpPr/>
          <p:nvPr/>
        </p:nvSpPr>
        <p:spPr>
          <a:xfrm>
            <a:off x="6156325" y="2420938"/>
            <a:ext cx="358775"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A</a:t>
            </a:r>
            <a:endParaRPr i="1">
              <a:latin typeface="Book Antiqua" pitchFamily="18" charset="0"/>
            </a:endParaRPr>
          </a:p>
        </p:txBody>
      </p:sp>
      <p:sp>
        <p:nvSpPr>
          <p:cNvPr id="89101" name=""/>
          <p:cNvSpPr/>
          <p:nvPr/>
        </p:nvSpPr>
        <p:spPr>
          <a:xfrm>
            <a:off x="7667625" y="1557338"/>
            <a:ext cx="215900" cy="215900"/>
          </a:xfrm>
          <a:prstGeom prst="ellipse">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9102" name=""/>
          <p:cNvSpPr/>
          <p:nvPr/>
        </p:nvSpPr>
        <p:spPr>
          <a:xfrm>
            <a:off x="5508625" y="2060575"/>
            <a:ext cx="215900" cy="215900"/>
          </a:xfrm>
          <a:prstGeom prst="ellipse">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9103" name=""/>
          <p:cNvSpPr/>
          <p:nvPr/>
        </p:nvSpPr>
        <p:spPr>
          <a:xfrm>
            <a:off x="5580062" y="620712"/>
            <a:ext cx="215900" cy="215900"/>
          </a:xfrm>
          <a:prstGeom prst="ellipse">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cxnSp>
        <p:nvCxnSpPr>
          <p:cNvPr id="89104" name=""/>
          <p:cNvCxnSpPr/>
          <p:nvPr/>
        </p:nvCxnSpPr>
        <p:spPr>
          <a:xfrm>
            <a:off x="4211638" y="765175"/>
            <a:ext cx="720725" cy="0"/>
          </a:xfrm>
          <a:prstGeom prst="line">
            <a:avLst/>
          </a:prstGeom>
          <a:noFill/>
          <a:ln>
            <a:solidFill>
              <a:schemeClr val="tx1"/>
            </a:solidFill>
            <a:miter lim="800000"/>
            <a:tailEnd type="triangle"/>
          </a:ln>
        </p:spPr>
      </p:cxnSp>
      <p:cxnSp>
        <p:nvCxnSpPr>
          <p:cNvPr id="89105" name=""/>
          <p:cNvCxnSpPr/>
          <p:nvPr/>
        </p:nvCxnSpPr>
        <p:spPr>
          <a:xfrm>
            <a:off x="5292725" y="765175"/>
            <a:ext cx="287338" cy="0"/>
          </a:xfrm>
          <a:prstGeom prst="line">
            <a:avLst/>
          </a:prstGeom>
          <a:noFill/>
          <a:ln>
            <a:solidFill>
              <a:schemeClr val="tx1"/>
            </a:solidFill>
            <a:miter lim="800000"/>
            <a:tailEnd type="triangle"/>
          </a:ln>
        </p:spPr>
      </p:cxnSp>
      <p:cxnSp>
        <p:nvCxnSpPr>
          <p:cNvPr id="89106" name=""/>
          <p:cNvCxnSpPr/>
          <p:nvPr/>
        </p:nvCxnSpPr>
        <p:spPr>
          <a:xfrm>
            <a:off x="5795962" y="765175"/>
            <a:ext cx="288925" cy="0"/>
          </a:xfrm>
          <a:prstGeom prst="line">
            <a:avLst/>
          </a:prstGeom>
          <a:noFill/>
          <a:ln>
            <a:solidFill>
              <a:schemeClr val="tx1"/>
            </a:solidFill>
            <a:miter lim="800000"/>
            <a:tailEnd type="triangle"/>
          </a:ln>
        </p:spPr>
      </p:cxnSp>
      <p:cxnSp>
        <p:nvCxnSpPr>
          <p:cNvPr id="89107" name=""/>
          <p:cNvCxnSpPr/>
          <p:nvPr/>
        </p:nvCxnSpPr>
        <p:spPr>
          <a:xfrm>
            <a:off x="6516688" y="765175"/>
            <a:ext cx="576262" cy="0"/>
          </a:xfrm>
          <a:prstGeom prst="line">
            <a:avLst/>
          </a:prstGeom>
          <a:noFill/>
          <a:ln>
            <a:solidFill>
              <a:schemeClr val="tx1"/>
            </a:solidFill>
            <a:miter lim="800000"/>
            <a:tailEnd type="triangle"/>
          </a:ln>
        </p:spPr>
      </p:cxnSp>
      <p:cxnSp>
        <p:nvCxnSpPr>
          <p:cNvPr id="89108" name=""/>
          <p:cNvCxnSpPr/>
          <p:nvPr/>
        </p:nvCxnSpPr>
        <p:spPr>
          <a:xfrm>
            <a:off x="7451725" y="765175"/>
            <a:ext cx="792162" cy="0"/>
          </a:xfrm>
          <a:prstGeom prst="line">
            <a:avLst/>
          </a:prstGeom>
          <a:noFill/>
          <a:ln>
            <a:solidFill>
              <a:schemeClr val="tx1"/>
            </a:solidFill>
            <a:miter lim="800000"/>
            <a:tailEnd type="triangle"/>
          </a:ln>
        </p:spPr>
      </p:cxnSp>
      <p:cxnSp>
        <p:nvCxnSpPr>
          <p:cNvPr id="89110" name=""/>
          <p:cNvCxnSpPr/>
          <p:nvPr/>
        </p:nvCxnSpPr>
        <p:spPr>
          <a:xfrm>
            <a:off x="5292725" y="2133600"/>
            <a:ext cx="215900" cy="0"/>
          </a:xfrm>
          <a:prstGeom prst="line">
            <a:avLst/>
          </a:prstGeom>
          <a:noFill/>
          <a:ln>
            <a:solidFill>
              <a:schemeClr val="tx1"/>
            </a:solidFill>
            <a:miter lim="800000"/>
            <a:tailEnd type="triangle"/>
          </a:ln>
        </p:spPr>
      </p:cxnSp>
      <p:cxnSp>
        <p:nvCxnSpPr>
          <p:cNvPr id="89111" name=""/>
          <p:cNvCxnSpPr/>
          <p:nvPr/>
        </p:nvCxnSpPr>
        <p:spPr>
          <a:xfrm>
            <a:off x="5724525" y="2133600"/>
            <a:ext cx="431800" cy="0"/>
          </a:xfrm>
          <a:prstGeom prst="line">
            <a:avLst/>
          </a:prstGeom>
          <a:noFill/>
          <a:ln>
            <a:solidFill>
              <a:schemeClr val="tx1"/>
            </a:solidFill>
            <a:miter lim="800000"/>
            <a:tailEnd type="triangle"/>
          </a:ln>
        </p:spPr>
      </p:cxnSp>
      <p:cxnSp>
        <p:nvCxnSpPr>
          <p:cNvPr id="89112" name=""/>
          <p:cNvCxnSpPr/>
          <p:nvPr/>
        </p:nvCxnSpPr>
        <p:spPr>
          <a:xfrm>
            <a:off x="4572000" y="2133600"/>
            <a:ext cx="360362" cy="0"/>
          </a:xfrm>
          <a:prstGeom prst="line">
            <a:avLst/>
          </a:prstGeom>
          <a:noFill/>
          <a:ln>
            <a:solidFill>
              <a:schemeClr val="tx1"/>
            </a:solidFill>
            <a:miter lim="800000"/>
            <a:tailEnd type="triangle"/>
          </a:ln>
        </p:spPr>
      </p:cxnSp>
      <p:cxnSp>
        <p:nvCxnSpPr>
          <p:cNvPr id="89114" name=""/>
          <p:cNvCxnSpPr/>
          <p:nvPr/>
        </p:nvCxnSpPr>
        <p:spPr>
          <a:xfrm>
            <a:off x="6516688" y="2133600"/>
            <a:ext cx="503238" cy="0"/>
          </a:xfrm>
          <a:prstGeom prst="line">
            <a:avLst/>
          </a:prstGeom>
          <a:noFill/>
          <a:ln>
            <a:solidFill>
              <a:schemeClr val="tx1"/>
            </a:solidFill>
            <a:miter lim="800000"/>
            <a:tailEnd type="triangle"/>
          </a:ln>
        </p:spPr>
      </p:cxnSp>
      <p:cxnSp>
        <p:nvCxnSpPr>
          <p:cNvPr id="89115" name=""/>
          <p:cNvCxnSpPr/>
          <p:nvPr/>
        </p:nvCxnSpPr>
        <p:spPr>
          <a:xfrm>
            <a:off x="7380288" y="2133600"/>
            <a:ext cx="792162" cy="0"/>
          </a:xfrm>
          <a:prstGeom prst="line">
            <a:avLst/>
          </a:prstGeom>
          <a:noFill/>
          <a:ln>
            <a:solidFill>
              <a:schemeClr val="tx1"/>
            </a:solidFill>
            <a:miter lim="800000"/>
            <a:tailEnd type="triangle"/>
          </a:ln>
        </p:spPr>
      </p:cxnSp>
      <p:cxnSp>
        <p:nvCxnSpPr>
          <p:cNvPr id="89117" name=""/>
          <p:cNvCxnSpPr/>
          <p:nvPr/>
        </p:nvCxnSpPr>
        <p:spPr>
          <a:xfrm flipH="1" flipV="1">
            <a:off x="4572000" y="765175"/>
            <a:ext cx="0" cy="1368425"/>
          </a:xfrm>
          <a:prstGeom prst="line">
            <a:avLst/>
          </a:prstGeom>
          <a:noFill/>
          <a:ln>
            <a:solidFill>
              <a:schemeClr val="tx1"/>
            </a:solidFill>
            <a:miter lim="800000"/>
          </a:ln>
        </p:spPr>
      </p:cxnSp>
      <p:cxnSp>
        <p:nvCxnSpPr>
          <p:cNvPr id="89120" name=""/>
          <p:cNvCxnSpPr/>
          <p:nvPr/>
        </p:nvCxnSpPr>
        <p:spPr>
          <a:xfrm flipH="1">
            <a:off x="6516688" y="1268412"/>
            <a:ext cx="215900" cy="0"/>
          </a:xfrm>
          <a:prstGeom prst="line">
            <a:avLst/>
          </a:prstGeom>
          <a:noFill/>
          <a:ln>
            <a:solidFill>
              <a:schemeClr val="tx1"/>
            </a:solidFill>
            <a:miter lim="800000"/>
            <a:tailEnd type="triangle"/>
          </a:ln>
        </p:spPr>
      </p:cxnSp>
      <p:cxnSp>
        <p:nvCxnSpPr>
          <p:cNvPr id="89121" name=""/>
          <p:cNvCxnSpPr/>
          <p:nvPr/>
        </p:nvCxnSpPr>
        <p:spPr>
          <a:xfrm flipH="1" flipV="1">
            <a:off x="6732588" y="765175"/>
            <a:ext cx="0" cy="503238"/>
          </a:xfrm>
          <a:prstGeom prst="line">
            <a:avLst/>
          </a:prstGeom>
          <a:noFill/>
          <a:ln>
            <a:solidFill>
              <a:schemeClr val="tx1"/>
            </a:solidFill>
            <a:miter lim="800000"/>
          </a:ln>
        </p:spPr>
      </p:cxnSp>
      <p:cxnSp>
        <p:nvCxnSpPr>
          <p:cNvPr id="89122" name=""/>
          <p:cNvCxnSpPr/>
          <p:nvPr/>
        </p:nvCxnSpPr>
        <p:spPr>
          <a:xfrm flipH="1">
            <a:off x="5724525" y="1268412"/>
            <a:ext cx="431800" cy="0"/>
          </a:xfrm>
          <a:prstGeom prst="line">
            <a:avLst/>
          </a:prstGeom>
          <a:noFill/>
          <a:ln>
            <a:solidFill>
              <a:schemeClr val="tx1"/>
            </a:solidFill>
            <a:miter lim="800000"/>
          </a:ln>
        </p:spPr>
      </p:cxnSp>
      <p:cxnSp>
        <p:nvCxnSpPr>
          <p:cNvPr id="89123" name=""/>
          <p:cNvCxnSpPr/>
          <p:nvPr/>
        </p:nvCxnSpPr>
        <p:spPr>
          <a:xfrm flipH="1" flipV="1">
            <a:off x="5724525" y="836612"/>
            <a:ext cx="0" cy="431800"/>
          </a:xfrm>
          <a:prstGeom prst="line">
            <a:avLst/>
          </a:prstGeom>
          <a:noFill/>
          <a:ln>
            <a:solidFill>
              <a:schemeClr val="tx1"/>
            </a:solidFill>
            <a:miter lim="800000"/>
            <a:tailEnd type="triangle"/>
          </a:ln>
        </p:spPr>
      </p:cxnSp>
      <p:cxnSp>
        <p:nvCxnSpPr>
          <p:cNvPr id="89126" name=""/>
          <p:cNvCxnSpPr/>
          <p:nvPr/>
        </p:nvCxnSpPr>
        <p:spPr>
          <a:xfrm flipH="1">
            <a:off x="6732588" y="2133600"/>
            <a:ext cx="0" cy="431800"/>
          </a:xfrm>
          <a:prstGeom prst="line">
            <a:avLst/>
          </a:prstGeom>
          <a:noFill/>
          <a:ln>
            <a:solidFill>
              <a:schemeClr val="tx1"/>
            </a:solidFill>
            <a:miter lim="800000"/>
          </a:ln>
        </p:spPr>
      </p:cxnSp>
      <p:cxnSp>
        <p:nvCxnSpPr>
          <p:cNvPr id="89127" name=""/>
          <p:cNvCxnSpPr/>
          <p:nvPr/>
        </p:nvCxnSpPr>
        <p:spPr>
          <a:xfrm flipH="1">
            <a:off x="6516688" y="2565400"/>
            <a:ext cx="215900" cy="0"/>
          </a:xfrm>
          <a:prstGeom prst="line">
            <a:avLst/>
          </a:prstGeom>
          <a:noFill/>
          <a:ln>
            <a:solidFill>
              <a:schemeClr val="tx1"/>
            </a:solidFill>
            <a:miter lim="800000"/>
            <a:tailEnd type="triangle"/>
          </a:ln>
        </p:spPr>
      </p:cxnSp>
      <p:cxnSp>
        <p:nvCxnSpPr>
          <p:cNvPr id="89129" name=""/>
          <p:cNvCxnSpPr/>
          <p:nvPr/>
        </p:nvCxnSpPr>
        <p:spPr>
          <a:xfrm flipH="1">
            <a:off x="5580062" y="2565400"/>
            <a:ext cx="576262" cy="0"/>
          </a:xfrm>
          <a:prstGeom prst="line">
            <a:avLst/>
          </a:prstGeom>
          <a:noFill/>
          <a:ln>
            <a:solidFill>
              <a:schemeClr val="tx1"/>
            </a:solidFill>
            <a:miter lim="800000"/>
          </a:ln>
        </p:spPr>
      </p:cxnSp>
      <p:cxnSp>
        <p:nvCxnSpPr>
          <p:cNvPr id="89130" name=""/>
          <p:cNvCxnSpPr/>
          <p:nvPr/>
        </p:nvCxnSpPr>
        <p:spPr>
          <a:xfrm flipH="1" flipV="1">
            <a:off x="5580062" y="2276475"/>
            <a:ext cx="0" cy="288925"/>
          </a:xfrm>
          <a:prstGeom prst="line">
            <a:avLst/>
          </a:prstGeom>
          <a:noFill/>
          <a:ln>
            <a:solidFill>
              <a:schemeClr val="tx1"/>
            </a:solidFill>
            <a:miter lim="800000"/>
            <a:tailEnd type="triangle"/>
          </a:ln>
        </p:spPr>
      </p:cxnSp>
      <p:cxnSp>
        <p:nvCxnSpPr>
          <p:cNvPr id="89131" name=""/>
          <p:cNvCxnSpPr/>
          <p:nvPr/>
        </p:nvCxnSpPr>
        <p:spPr>
          <a:xfrm flipH="1">
            <a:off x="6516688" y="1700212"/>
            <a:ext cx="1150938" cy="0"/>
          </a:xfrm>
          <a:prstGeom prst="line">
            <a:avLst/>
          </a:prstGeom>
          <a:noFill/>
          <a:ln>
            <a:solidFill>
              <a:schemeClr val="tx1"/>
            </a:solidFill>
            <a:miter lim="800000"/>
            <a:tailEnd type="triangle"/>
          </a:ln>
        </p:spPr>
      </p:cxnSp>
      <p:cxnSp>
        <p:nvCxnSpPr>
          <p:cNvPr id="89132" name=""/>
          <p:cNvCxnSpPr/>
          <p:nvPr/>
        </p:nvCxnSpPr>
        <p:spPr>
          <a:xfrm flipH="1">
            <a:off x="5651500" y="1700212"/>
            <a:ext cx="504825" cy="0"/>
          </a:xfrm>
          <a:prstGeom prst="line">
            <a:avLst/>
          </a:prstGeom>
          <a:noFill/>
          <a:ln>
            <a:solidFill>
              <a:schemeClr val="tx1"/>
            </a:solidFill>
            <a:miter lim="800000"/>
          </a:ln>
        </p:spPr>
      </p:cxnSp>
      <p:cxnSp>
        <p:nvCxnSpPr>
          <p:cNvPr id="89133" name=""/>
          <p:cNvCxnSpPr/>
          <p:nvPr/>
        </p:nvCxnSpPr>
        <p:spPr>
          <a:xfrm flipH="1">
            <a:off x="5651500" y="1700212"/>
            <a:ext cx="0" cy="360362"/>
          </a:xfrm>
          <a:prstGeom prst="line">
            <a:avLst/>
          </a:prstGeom>
          <a:noFill/>
          <a:ln>
            <a:solidFill>
              <a:schemeClr val="tx1"/>
            </a:solidFill>
            <a:miter lim="800000"/>
            <a:tailEnd type="triangle"/>
          </a:ln>
        </p:spPr>
      </p:cxnSp>
      <p:cxnSp>
        <p:nvCxnSpPr>
          <p:cNvPr id="89134" name=""/>
          <p:cNvCxnSpPr/>
          <p:nvPr/>
        </p:nvCxnSpPr>
        <p:spPr>
          <a:xfrm flipH="1" flipV="1">
            <a:off x="7740650" y="1773238"/>
            <a:ext cx="0" cy="360362"/>
          </a:xfrm>
          <a:prstGeom prst="line">
            <a:avLst/>
          </a:prstGeom>
          <a:noFill/>
          <a:ln>
            <a:solidFill>
              <a:schemeClr val="tx1"/>
            </a:solidFill>
            <a:miter lim="800000"/>
            <a:tailEnd type="triangle"/>
          </a:ln>
        </p:spPr>
      </p:cxnSp>
      <p:cxnSp>
        <p:nvCxnSpPr>
          <p:cNvPr id="89135" name=""/>
          <p:cNvCxnSpPr/>
          <p:nvPr/>
        </p:nvCxnSpPr>
        <p:spPr>
          <a:xfrm flipH="1">
            <a:off x="7740650" y="765175"/>
            <a:ext cx="0" cy="792162"/>
          </a:xfrm>
          <a:prstGeom prst="line">
            <a:avLst/>
          </a:prstGeom>
          <a:noFill/>
          <a:ln>
            <a:solidFill>
              <a:schemeClr val="tx1"/>
            </a:solidFill>
            <a:miter lim="800000"/>
            <a:tailEnd type="triangle"/>
          </a:ln>
        </p:spPr>
      </p:cxnSp>
      <p:sp>
        <p:nvSpPr>
          <p:cNvPr id="89138" name=""/>
          <p:cNvSpPr/>
          <p:nvPr/>
        </p:nvSpPr>
        <p:spPr>
          <a:xfrm>
            <a:off x="4211638" y="333375"/>
            <a:ext cx="3603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u</a:t>
            </a:r>
            <a:endParaRPr i="1">
              <a:latin typeface="Book Antiqua" pitchFamily="18" charset="0"/>
            </a:endParaRPr>
          </a:p>
        </p:txBody>
      </p:sp>
      <p:sp>
        <p:nvSpPr>
          <p:cNvPr id="89139" name=""/>
          <p:cNvSpPr/>
          <p:nvPr/>
        </p:nvSpPr>
        <p:spPr>
          <a:xfrm>
            <a:off x="6588125" y="333375"/>
            <a:ext cx="3603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X</a:t>
            </a:r>
            <a:endParaRPr i="1">
              <a:latin typeface="Book Antiqua" pitchFamily="18" charset="0"/>
            </a:endParaRPr>
          </a:p>
        </p:txBody>
      </p:sp>
      <p:sp>
        <p:nvSpPr>
          <p:cNvPr id="89140" name=""/>
          <p:cNvSpPr/>
          <p:nvPr/>
        </p:nvSpPr>
        <p:spPr>
          <a:xfrm>
            <a:off x="8243888" y="404812"/>
            <a:ext cx="3603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y</a:t>
            </a:r>
            <a:endParaRPr i="1">
              <a:latin typeface="Book Antiqua" pitchFamily="18" charset="0"/>
            </a:endParaRPr>
          </a:p>
        </p:txBody>
      </p:sp>
      <p:cxnSp>
        <p:nvCxnSpPr>
          <p:cNvPr id="89150" name=""/>
          <p:cNvCxnSpPr/>
          <p:nvPr/>
        </p:nvCxnSpPr>
        <p:spPr>
          <a:xfrm>
            <a:off x="4643438" y="1412875"/>
            <a:ext cx="2952750" cy="0"/>
          </a:xfrm>
          <a:prstGeom prst="line">
            <a:avLst/>
          </a:prstGeom>
          <a:noFill/>
          <a:ln>
            <a:solidFill>
              <a:schemeClr val="tx1"/>
            </a:solidFill>
            <a:prstDash val="lgDash"/>
            <a:miter lim="800000"/>
          </a:ln>
        </p:spPr>
      </p:cxnSp>
      <p:cxnSp>
        <p:nvCxnSpPr>
          <p:cNvPr id="89151" name=""/>
          <p:cNvCxnSpPr/>
          <p:nvPr/>
        </p:nvCxnSpPr>
        <p:spPr>
          <a:xfrm flipH="1" flipV="1">
            <a:off x="7596188" y="260350"/>
            <a:ext cx="0" cy="1152525"/>
          </a:xfrm>
          <a:prstGeom prst="line">
            <a:avLst/>
          </a:prstGeom>
          <a:noFill/>
          <a:ln>
            <a:solidFill>
              <a:schemeClr val="tx1"/>
            </a:solidFill>
            <a:prstDash val="lgDash"/>
            <a:miter lim="800000"/>
          </a:ln>
        </p:spPr>
      </p:cxnSp>
      <p:cxnSp>
        <p:nvCxnSpPr>
          <p:cNvPr id="89152" name=""/>
          <p:cNvCxnSpPr/>
          <p:nvPr/>
        </p:nvCxnSpPr>
        <p:spPr>
          <a:xfrm flipH="1">
            <a:off x="4643438" y="260350"/>
            <a:ext cx="2881312" cy="0"/>
          </a:xfrm>
          <a:prstGeom prst="line">
            <a:avLst/>
          </a:prstGeom>
          <a:noFill/>
          <a:ln>
            <a:solidFill>
              <a:schemeClr val="tx1"/>
            </a:solidFill>
            <a:prstDash val="lgDash"/>
            <a:miter lim="800000"/>
          </a:ln>
        </p:spPr>
      </p:cxnSp>
      <p:cxnSp>
        <p:nvCxnSpPr>
          <p:cNvPr id="89153" name=""/>
          <p:cNvCxnSpPr/>
          <p:nvPr/>
        </p:nvCxnSpPr>
        <p:spPr>
          <a:xfrm flipH="1">
            <a:off x="4643438" y="260350"/>
            <a:ext cx="0" cy="1152525"/>
          </a:xfrm>
          <a:prstGeom prst="line">
            <a:avLst/>
          </a:prstGeom>
          <a:noFill/>
          <a:ln>
            <a:solidFill>
              <a:schemeClr val="tx1"/>
            </a:solidFill>
            <a:prstDash val="lgDash"/>
            <a:miter lim="800000"/>
          </a:ln>
        </p:spPr>
      </p:cxnSp>
      <p:pic>
        <p:nvPicPr>
          <p:cNvPr id="89154" name=""/>
          <p:cNvPicPr/>
          <p:nvPr>
            <p:ph sz="quarter" idx="1"/>
          </p:nvPr>
        </p:nvPicPr>
        <p:blipFill>
          <a:blip r:embed="rId2"/>
          <a:stretch>
            <a:fillRect/>
          </a:stretch>
        </p:blipFill>
        <p:spPr>
          <a:xfrm>
            <a:off x="7524750" y="2420938"/>
            <a:ext cx="315912" cy="360362"/>
          </a:xfrm>
          <a:prstGeom prst="rect">
            <a:avLst/>
          </a:prstGeom>
          <a:noFill/>
          <a:ln>
            <a:noFill/>
            <a:miter lim="800000"/>
          </a:ln>
          <a:effectLst/>
        </p:spPr>
      </p:pic>
      <p:pic>
        <p:nvPicPr>
          <p:cNvPr id="89156" name=""/>
          <p:cNvPicPr/>
          <p:nvPr>
            <p:ph sz="quarter" idx="2"/>
          </p:nvPr>
        </p:nvPicPr>
        <p:blipFill>
          <a:blip r:embed="rId3"/>
          <a:stretch>
            <a:fillRect/>
          </a:stretch>
        </p:blipFill>
        <p:spPr>
          <a:xfrm>
            <a:off x="8243888" y="1989138"/>
            <a:ext cx="247650" cy="360362"/>
          </a:xfrm>
          <a:prstGeom prst="rect">
            <a:avLst/>
          </a:prstGeom>
          <a:noFill/>
          <a:ln>
            <a:noFill/>
            <a:miter lim="800000"/>
          </a:ln>
          <a:effectLst/>
        </p:spPr>
      </p:pic>
      <p:pic>
        <p:nvPicPr>
          <p:cNvPr id="89162" name=""/>
          <p:cNvPicPr/>
          <p:nvPr>
            <p:ph sz="quarter" idx="3"/>
          </p:nvPr>
        </p:nvPicPr>
        <p:blipFill>
          <a:blip r:embed="rId4"/>
          <a:stretch>
            <a:fillRect/>
          </a:stretch>
        </p:blipFill>
        <p:spPr>
          <a:xfrm>
            <a:off x="900112" y="6442075"/>
            <a:ext cx="1223962" cy="415925"/>
          </a:xfrm>
          <a:prstGeom prst="rect">
            <a:avLst/>
          </a:prstGeom>
          <a:noFill/>
          <a:ln>
            <a:noFill/>
            <a:miter lim="800000"/>
          </a:ln>
          <a:effectLst/>
        </p:spPr>
      </p:pic>
      <p:cxnSp>
        <p:nvCxnSpPr>
          <p:cNvPr id="89159" name=""/>
          <p:cNvCxnSpPr/>
          <p:nvPr/>
        </p:nvCxnSpPr>
        <p:spPr>
          <a:xfrm>
            <a:off x="6732588" y="2565400"/>
            <a:ext cx="719138" cy="0"/>
          </a:xfrm>
          <a:prstGeom prst="line">
            <a:avLst/>
          </a:prstGeom>
          <a:noFill/>
          <a:ln>
            <a:solidFill>
              <a:schemeClr val="tx1"/>
            </a:solidFill>
            <a:miter lim="800000"/>
            <a:tailEnd type="triangle"/>
          </a:ln>
        </p:spPr>
      </p:cxnSp>
      <p:sp>
        <p:nvSpPr>
          <p:cNvPr id="89160" name=""/>
          <p:cNvSpPr/>
          <p:nvPr/>
        </p:nvSpPr>
        <p:spPr>
          <a:xfrm>
            <a:off x="7740650" y="1700212"/>
            <a:ext cx="431800"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t>－</a:t>
            </a:r>
          </a:p>
        </p:txBody>
      </p:sp>
      <p:sp>
        <p:nvSpPr>
          <p:cNvPr id="89161" name=""/>
          <p:cNvSpPr/>
          <p:nvPr/>
        </p:nvSpPr>
        <p:spPr>
          <a:xfrm>
            <a:off x="0" y="0"/>
            <a:ext cx="3995738" cy="19177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右图中，虚框外为构造的全维状态观测器，可见，观测器与被观测系统的唯一区别是引入由                表示的反馈项。</a:t>
            </a:r>
            <a:endParaRPr sz="2400"/>
          </a:p>
        </p:txBody>
      </p:sp>
      <p:pic>
        <p:nvPicPr>
          <p:cNvPr id="89165" name=""/>
          <p:cNvPicPr/>
          <p:nvPr>
            <p:ph sz="quarter" idx="4"/>
          </p:nvPr>
        </p:nvPicPr>
        <p:blipFill>
          <a:blip r:embed="rId4"/>
          <a:stretch>
            <a:fillRect/>
          </a:stretch>
        </p:blipFill>
        <p:spPr>
          <a:xfrm>
            <a:off x="1331912" y="1125538"/>
            <a:ext cx="1284288" cy="436562"/>
          </a:xfrm>
          <a:prstGeom prst="rect">
            <a:avLst/>
          </a:prstGeom>
          <a:noFill/>
          <a:ln>
            <a:noFill/>
            <a:miter lim="800000"/>
          </a:ln>
          <a:effectLst/>
        </p:spPr>
      </p:pic>
      <p:pic>
        <p:nvPicPr>
          <p:cNvPr id="89168" name=""/>
          <p:cNvPicPr/>
          <p:nvPr/>
        </p:nvPicPr>
        <p:blipFill>
          <a:blip r:embed="rId5"/>
          <a:stretch>
            <a:fillRect/>
          </a:stretch>
        </p:blipFill>
        <p:spPr>
          <a:xfrm>
            <a:off x="7164388" y="3860800"/>
            <a:ext cx="466725" cy="549275"/>
          </a:xfrm>
          <a:prstGeom prst="rect">
            <a:avLst/>
          </a:prstGeom>
          <a:noFill/>
          <a:ln>
            <a:noFill/>
            <a:miter lim="800000"/>
          </a:ln>
          <a:effectLst/>
        </p:spPr>
      </p:pic>
      <p:pic>
        <p:nvPicPr>
          <p:cNvPr id="89171" name=""/>
          <p:cNvPicPr/>
          <p:nvPr/>
        </p:nvPicPr>
        <p:blipFill>
          <a:blip r:embed="rId2"/>
          <a:stretch>
            <a:fillRect/>
          </a:stretch>
        </p:blipFill>
        <p:spPr>
          <a:xfrm>
            <a:off x="3132138" y="4365625"/>
            <a:ext cx="315912" cy="360362"/>
          </a:xfrm>
          <a:prstGeom prst="rect">
            <a:avLst/>
          </a:prstGeom>
          <a:noFill/>
          <a:ln>
            <a:noFill/>
            <a:miter lim="800000"/>
          </a:ln>
          <a:effectLst/>
        </p:spPr>
      </p:pic>
      <p:pic>
        <p:nvPicPr>
          <p:cNvPr id="89172" name=""/>
          <p:cNvPicPr/>
          <p:nvPr/>
        </p:nvPicPr>
        <p:blipFill>
          <a:blip r:embed="rId2"/>
          <a:stretch>
            <a:fillRect/>
          </a:stretch>
        </p:blipFill>
        <p:spPr>
          <a:xfrm>
            <a:off x="4211638" y="5229225"/>
            <a:ext cx="315912" cy="360362"/>
          </a:xfrm>
          <a:prstGeom prst="rect">
            <a:avLst/>
          </a:prstGeom>
          <a:noFill/>
          <a:ln>
            <a:noFill/>
            <a:miter lim="800000"/>
          </a:ln>
          <a:effectLst/>
        </p:spPr>
      </p:pic>
      <p:pic>
        <p:nvPicPr>
          <p:cNvPr id="89173" name=""/>
          <p:cNvPicPr/>
          <p:nvPr/>
        </p:nvPicPr>
        <p:blipFill>
          <a:blip r:embed="rId4"/>
          <a:stretch>
            <a:fillRect/>
          </a:stretch>
        </p:blipFill>
        <p:spPr>
          <a:xfrm>
            <a:off x="1187450" y="1989138"/>
            <a:ext cx="1298575" cy="439738"/>
          </a:xfrm>
          <a:prstGeom prst="rect">
            <a:avLst/>
          </a:prstGeom>
          <a:noFill/>
          <a:ln>
            <a:noFill/>
            <a:miter lim="800000"/>
          </a:ln>
          <a:effectLst/>
        </p:spPr>
      </p:pic>
      <p:sp>
        <p:nvSpPr>
          <p:cNvPr id="89174" name=""/>
          <p:cNvSpPr/>
          <p:nvPr/>
        </p:nvSpPr>
        <p:spPr>
          <a:xfrm>
            <a:off x="0" y="1989138"/>
            <a:ext cx="4716462"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3）引入                  的必要性：</a:t>
            </a:r>
            <a:endParaRPr sz="2400"/>
          </a:p>
        </p:txBody>
      </p:sp>
      <p:sp>
        <p:nvSpPr>
          <p:cNvPr id="89175" name=""/>
          <p:cNvSpPr/>
          <p:nvPr/>
        </p:nvSpPr>
        <p:spPr>
          <a:xfrm>
            <a:off x="0" y="2492375"/>
            <a:ext cx="4932362"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表面上看，在全维观测器中，由</a:t>
            </a:r>
            <a:r>
              <a:rPr sz="2000">
                <a:latin typeface="Book Antiqua" pitchFamily="18" charset="0"/>
              </a:rPr>
              <a:t>∑</a:t>
            </a:r>
            <a:r>
              <a:rPr sz="2000" baseline="-25000">
                <a:latin typeface="Book Antiqua" pitchFamily="18" charset="0"/>
              </a:rPr>
              <a:t>0 </a:t>
            </a:r>
            <a:r>
              <a:rPr sz="2400">
                <a:latin typeface="Book Antiqua" pitchFamily="18" charset="0"/>
              </a:rPr>
              <a:t>的</a:t>
            </a:r>
            <a:r>
              <a:rPr sz="2000" i="1">
                <a:latin typeface="Book Antiqua" pitchFamily="18" charset="0"/>
              </a:rPr>
              <a:t>A,B,C</a:t>
            </a:r>
            <a:r>
              <a:rPr sz="2400">
                <a:latin typeface="Book Antiqua" pitchFamily="18" charset="0"/>
              </a:rPr>
              <a:t>导出的复制系统</a:t>
            </a:r>
            <a:endParaRPr sz="2400">
              <a:latin typeface="Book Antiqua" pitchFamily="18" charset="0"/>
            </a:endParaRPr>
          </a:p>
        </p:txBody>
      </p:sp>
      <p:pic>
        <p:nvPicPr>
          <p:cNvPr id="89176" name=""/>
          <p:cNvPicPr/>
          <p:nvPr/>
        </p:nvPicPr>
        <p:blipFill>
          <a:blip r:embed="rId6"/>
          <a:stretch>
            <a:fillRect/>
          </a:stretch>
        </p:blipFill>
        <p:spPr>
          <a:xfrm>
            <a:off x="3708400" y="3068638"/>
            <a:ext cx="3097212" cy="501650"/>
          </a:xfrm>
          <a:prstGeom prst="rect">
            <a:avLst/>
          </a:prstGeom>
          <a:noFill/>
          <a:ln>
            <a:noFill/>
            <a:miter lim="800000"/>
          </a:ln>
          <a:effectLst/>
        </p:spPr>
      </p:pic>
      <p:sp>
        <p:nvSpPr>
          <p:cNvPr id="89177" name=""/>
          <p:cNvSpPr/>
          <p:nvPr/>
        </p:nvSpPr>
        <p:spPr>
          <a:xfrm>
            <a:off x="0" y="3479800"/>
            <a:ext cx="9144000" cy="3378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已可实现重构，但这种开环型状态观测器在实际运用中存在三个问题：①若</a:t>
            </a:r>
            <a:r>
              <a:rPr sz="2400" i="1">
                <a:latin typeface="Book Antiqua" pitchFamily="18" charset="0"/>
              </a:rPr>
              <a:t>A</a:t>
            </a:r>
            <a:r>
              <a:rPr sz="2400"/>
              <a:t> 阵中包含不稳定特征值，则只要初态 </a:t>
            </a:r>
            <a:r>
              <a:rPr sz="2000" i="1">
                <a:latin typeface="Book Antiqua" pitchFamily="18" charset="0"/>
              </a:rPr>
              <a:t>X</a:t>
            </a:r>
            <a:r>
              <a:rPr sz="2000" baseline="-25000"/>
              <a:t>0 </a:t>
            </a:r>
            <a:r>
              <a:rPr sz="2400"/>
              <a:t>和      存在很小偏差，那</a:t>
            </a:r>
            <a:r>
              <a:rPr sz="2400" i="1">
                <a:latin typeface="Book Antiqua" pitchFamily="18" charset="0"/>
              </a:rPr>
              <a:t>X</a:t>
            </a:r>
            <a:r>
              <a:rPr sz="2400">
                <a:latin typeface="Book Antiqua" pitchFamily="18" charset="0"/>
              </a:rPr>
              <a:t>和重构状态</a:t>
            </a:r>
            <a:r>
              <a:rPr sz="2400"/>
              <a:t>      的偏差就会随</a:t>
            </a:r>
            <a:r>
              <a:rPr sz="2400" i="1"/>
              <a:t> </a:t>
            </a:r>
            <a:r>
              <a:rPr sz="2400" i="1">
                <a:latin typeface="Book Antiqua" pitchFamily="18" charset="0"/>
              </a:rPr>
              <a:t>t</a:t>
            </a:r>
            <a:r>
              <a:rPr sz="2400" i="1"/>
              <a:t> </a:t>
            </a:r>
            <a:r>
              <a:rPr sz="2400"/>
              <a:t>增大而振荡或扩散</a:t>
            </a:r>
            <a:r>
              <a:rPr sz="2400" i="1"/>
              <a:t> ，</a:t>
            </a:r>
            <a:r>
              <a:rPr sz="2400"/>
              <a:t>不能满足渐近等价目标；</a:t>
            </a:r>
            <a:endParaRPr sz="2400"/>
          </a:p>
          <a:p>
            <a:pPr lvl="0">
              <a:spcBef>
                <a:spcPct val="50000"/>
              </a:spcBef>
            </a:pPr>
            <a:r>
              <a:rPr sz="2400"/>
              <a:t>②若</a:t>
            </a:r>
            <a:r>
              <a:rPr sz="2400" i="1"/>
              <a:t>A</a:t>
            </a:r>
            <a:r>
              <a:rPr sz="2400"/>
              <a:t> 阵有稳定特征值，且</a:t>
            </a:r>
            <a:r>
              <a:rPr sz="2000" i="1">
                <a:latin typeface="Book Antiqua" pitchFamily="18" charset="0"/>
              </a:rPr>
              <a:t>X </a:t>
            </a:r>
            <a:r>
              <a:rPr sz="2400">
                <a:latin typeface="Book Antiqua" pitchFamily="18" charset="0"/>
              </a:rPr>
              <a:t>和     最终趋于渐近等价，但收敛速度不能由设计者按期望要求综合，那从控制工程角度是不允许的；</a:t>
            </a:r>
            <a:endParaRPr sz="2400">
              <a:latin typeface="Book Antiqua" pitchFamily="18" charset="0"/>
            </a:endParaRPr>
          </a:p>
          <a:p>
            <a:pPr lvl="0">
              <a:spcBef>
                <a:spcPct val="50000"/>
              </a:spcBef>
            </a:pPr>
            <a:r>
              <a:rPr sz="2400"/>
              <a:t>③若</a:t>
            </a:r>
            <a:r>
              <a:rPr sz="2000" i="1">
                <a:latin typeface="Book Antiqua" pitchFamily="18" charset="0"/>
              </a:rPr>
              <a:t>A </a:t>
            </a:r>
            <a:r>
              <a:rPr sz="2400">
                <a:latin typeface="Book Antiqua" pitchFamily="18" charset="0"/>
              </a:rPr>
              <a:t>阵出现摄动，开环状态观测器会因系数不能调整而使</a:t>
            </a:r>
            <a:r>
              <a:rPr sz="2000" i="1">
                <a:latin typeface="Book Antiqua" pitchFamily="18" charset="0"/>
              </a:rPr>
              <a:t>X</a:t>
            </a:r>
            <a:r>
              <a:rPr sz="2400">
                <a:latin typeface="Book Antiqua" pitchFamily="18" charset="0"/>
              </a:rPr>
              <a:t>偏差变坏，               的引入，有助于克服这些问题。</a:t>
            </a:r>
            <a:endParaRPr sz="2000">
              <a:latin typeface="Book Antiqua" pitchFamily="18" charset="0"/>
            </a:endParaRPr>
          </a:p>
        </p:txBody>
      </p:sp>
      <p:sp>
        <p:nvSpPr>
          <p:cNvPr id="89178" name="Slide Number Placeholder 3"/>
          <p:cNvSpPr>
            <a:spLocks noGrp="1"/>
          </p:cNvSpPr>
          <p:nvPr>
            <p:ph type="sldNum" sz="quarter" idx="2"/>
          </p:nvPr>
        </p:nvSpPr>
        <p:spPr/>
        <p:txBody>
          <a:bodyPr/>
          <a:lstStyle/>
          <a:p>
            <a:pPr lvl="0" algn="r"/>
            <a:fld id="{94A8E3B8-6A5B-4D36-A885-16BDED6931B2}" type="slidenum">
              <a:rPr sz="1400"/>
              <a:t>14</a:t>
            </a:fld>
            <a:endParaRPr lang="en-US"/>
          </a:p>
        </p:txBody>
      </p:sp>
      <p:sp>
        <p:nvSpPr>
          <p:cNvPr id="89179" name="TextBox 89178"/>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武汉大学自动化专业《现代控制理论》第六章线性定常系统的综合共37页，您现在浏览的是第14页!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1000" fill="hold" grpId="0" nodeType="clickEffect">
                                  <p:stCondLst>
                                    <p:cond delay="0"/>
                                  </p:stCondLst>
                                  <p:childTnLst>
                                    <p:set>
                                      <p:cBhvr additive="base">
                                        <p:cTn id="6" dur="1" fill="hold">
                                          <p:stCondLst>
                                            <p:cond delay="0"/>
                                          </p:stCondLst>
                                        </p:cTn>
                                        <p:tgtEl>
                                          <p:spTgt spid="89161"/>
                                        </p:tgtEl>
                                        <p:attrNameLst>
                                          <p:attrName>style.visibility</p:attrName>
                                        </p:attrNameLst>
                                      </p:cBhvr>
                                      <p:to>
                                        <p:strVal val="visible"/>
                                      </p:to>
                                    </p:set>
                                    <p:animEffect transition="in" filter="box(in)">
                                      <p:cBhvr additive="base">
                                        <p:cTn id="7" dur="1000"/>
                                        <p:tgtEl>
                                          <p:spTgt spid="89161"/>
                                        </p:tgtEl>
                                      </p:cBhvr>
                                    </p:animEffect>
                                  </p:childTnLst>
                                </p:cTn>
                              </p:par>
                            </p:childTnLst>
                          </p:cTn>
                        </p:par>
                        <p:par>
                          <p:cTn id="8" fill="hold" nodeType="afterGroup">
                            <p:stCondLst>
                              <p:cond delay="1000"/>
                            </p:stCondLst>
                            <p:childTnLst>
                              <p:par>
                                <p:cTn id="9" presetID="10" presetClass="entr" presetSubtype="0" dur="500" fill="hold" nodeType="afterEffect">
                                  <p:stCondLst>
                                    <p:cond delay="1000"/>
                                  </p:stCondLst>
                                  <p:childTnLst>
                                    <p:set>
                                      <p:cBhvr additive="base">
                                        <p:cTn id="10" dur="1" fill="hold">
                                          <p:stCondLst>
                                            <p:cond delay="0"/>
                                          </p:stCondLst>
                                        </p:cTn>
                                        <p:tgtEl>
                                          <p:spTgt spid="89165"/>
                                        </p:tgtEl>
                                        <p:attrNameLst>
                                          <p:attrName>style.visibility</p:attrName>
                                        </p:attrNameLst>
                                      </p:cBhvr>
                                      <p:to>
                                        <p:strVal val="visible"/>
                                      </p:to>
                                    </p:set>
                                    <p:animEffect transition="in" filter="fade">
                                      <p:cBhvr additive="base">
                                        <p:cTn id="11" dur="500"/>
                                        <p:tgtEl>
                                          <p:spTgt spid="89165"/>
                                        </p:tgtEl>
                                      </p:cBhvr>
                                    </p:animEffect>
                                  </p:childTnLst>
                                </p:cTn>
                              </p:par>
                            </p:childTnLst>
                          </p:cTn>
                        </p:par>
                      </p:childTnLst>
                    </p:cTn>
                  </p:par>
                  <p:par>
                    <p:cTn id="12" fill="hold" nodeType="clickPar">
                      <p:stCondLst>
                        <p:cond delay="indefinite"/>
                      </p:stCondLst>
                      <p:childTnLst>
                        <p:par>
                          <p:cTn id="13" fill="hold" nodeType="afterGroup">
                            <p:stCondLst>
                              <p:cond delay="0"/>
                            </p:stCondLst>
                            <p:childTnLst>
                              <p:par>
                                <p:cTn id="14" presetID="4" presetClass="entr" presetSubtype="16" dur="1000" fill="hold" grpId="1" nodeType="clickEffect">
                                  <p:stCondLst>
                                    <p:cond delay="0"/>
                                  </p:stCondLst>
                                  <p:childTnLst>
                                    <p:set>
                                      <p:cBhvr additive="base">
                                        <p:cTn id="15" dur="1" fill="hold">
                                          <p:stCondLst>
                                            <p:cond delay="0"/>
                                          </p:stCondLst>
                                        </p:cTn>
                                        <p:tgtEl>
                                          <p:spTgt spid="89174"/>
                                        </p:tgtEl>
                                        <p:attrNameLst>
                                          <p:attrName>style.visibility</p:attrName>
                                        </p:attrNameLst>
                                      </p:cBhvr>
                                      <p:to>
                                        <p:strVal val="visible"/>
                                      </p:to>
                                    </p:set>
                                    <p:animEffect transition="in" filter="box(in)">
                                      <p:cBhvr additive="base">
                                        <p:cTn id="16" dur="1000"/>
                                        <p:tgtEl>
                                          <p:spTgt spid="89174"/>
                                        </p:tgtEl>
                                      </p:cBhvr>
                                    </p:animEffect>
                                  </p:childTnLst>
                                </p:cTn>
                              </p:par>
                            </p:childTnLst>
                          </p:cTn>
                        </p:par>
                        <p:par>
                          <p:cTn id="17" fill="hold" nodeType="afterGroup">
                            <p:stCondLst>
                              <p:cond delay="1000"/>
                            </p:stCondLst>
                            <p:childTnLst>
                              <p:par>
                                <p:cTn id="18" presetID="10" presetClass="entr" presetSubtype="0" dur="500" fill="hold" nodeType="afterEffect">
                                  <p:stCondLst>
                                    <p:cond delay="1000"/>
                                  </p:stCondLst>
                                  <p:childTnLst>
                                    <p:set>
                                      <p:cBhvr additive="base">
                                        <p:cTn id="19" dur="1" fill="hold">
                                          <p:stCondLst>
                                            <p:cond delay="0"/>
                                          </p:stCondLst>
                                        </p:cTn>
                                        <p:tgtEl>
                                          <p:spTgt spid="89173"/>
                                        </p:tgtEl>
                                        <p:attrNameLst>
                                          <p:attrName>style.visibility</p:attrName>
                                        </p:attrNameLst>
                                      </p:cBhvr>
                                      <p:to>
                                        <p:strVal val="visible"/>
                                      </p:to>
                                    </p:set>
                                    <p:animEffect transition="in" filter="fade">
                                      <p:cBhvr additive="base">
                                        <p:cTn id="20" dur="500"/>
                                        <p:tgtEl>
                                          <p:spTgt spid="89173"/>
                                        </p:tgtEl>
                                      </p:cBhvr>
                                    </p:animEffect>
                                  </p:childTnLst>
                                </p:cTn>
                              </p:par>
                            </p:childTnLst>
                          </p:cTn>
                        </p:par>
                      </p:childTnLst>
                    </p:cTn>
                  </p:par>
                  <p:par>
                    <p:cTn id="21" fill="hold" nodeType="clickPar">
                      <p:stCondLst>
                        <p:cond delay="indefinite"/>
                      </p:stCondLst>
                      <p:childTnLst>
                        <p:par>
                          <p:cTn id="22" fill="hold" nodeType="afterGroup">
                            <p:stCondLst>
                              <p:cond delay="0"/>
                            </p:stCondLst>
                            <p:childTnLst>
                              <p:par>
                                <p:cTn id="23" presetID="4" presetClass="entr" presetSubtype="16" dur="1000" fill="hold" grpId="2" nodeType="clickEffect">
                                  <p:stCondLst>
                                    <p:cond delay="0"/>
                                  </p:stCondLst>
                                  <p:childTnLst>
                                    <p:set>
                                      <p:cBhvr additive="base">
                                        <p:cTn id="24" dur="1" fill="hold">
                                          <p:stCondLst>
                                            <p:cond delay="0"/>
                                          </p:stCondLst>
                                        </p:cTn>
                                        <p:tgtEl>
                                          <p:spTgt spid="89175"/>
                                        </p:tgtEl>
                                        <p:attrNameLst>
                                          <p:attrName>style.visibility</p:attrName>
                                        </p:attrNameLst>
                                      </p:cBhvr>
                                      <p:to>
                                        <p:strVal val="visible"/>
                                      </p:to>
                                    </p:set>
                                    <p:animEffect transition="in" filter="box(in)">
                                      <p:cBhvr additive="base">
                                        <p:cTn id="25" dur="1000"/>
                                        <p:tgtEl>
                                          <p:spTgt spid="89175"/>
                                        </p:tgtEl>
                                      </p:cBhvr>
                                    </p:animEffect>
                                  </p:childTnLst>
                                </p:cTn>
                              </p:par>
                            </p:childTnLst>
                          </p:cTn>
                        </p:par>
                        <p:par>
                          <p:cTn id="26" fill="hold" nodeType="afterGroup">
                            <p:stCondLst>
                              <p:cond delay="1000"/>
                            </p:stCondLst>
                            <p:childTnLst>
                              <p:par>
                                <p:cTn id="27" presetID="10" presetClass="entr" presetSubtype="0" dur="500" fill="hold" nodeType="afterEffect">
                                  <p:stCondLst>
                                    <p:cond delay="1000"/>
                                  </p:stCondLst>
                                  <p:childTnLst>
                                    <p:set>
                                      <p:cBhvr additive="base">
                                        <p:cTn id="28" dur="1" fill="hold">
                                          <p:stCondLst>
                                            <p:cond delay="0"/>
                                          </p:stCondLst>
                                        </p:cTn>
                                        <p:tgtEl>
                                          <p:spTgt spid="89176"/>
                                        </p:tgtEl>
                                        <p:attrNameLst>
                                          <p:attrName>style.visibility</p:attrName>
                                        </p:attrNameLst>
                                      </p:cBhvr>
                                      <p:to>
                                        <p:strVal val="visible"/>
                                      </p:to>
                                    </p:set>
                                    <p:animEffect transition="in" filter="fade">
                                      <p:cBhvr additive="base">
                                        <p:cTn id="29" dur="500"/>
                                        <p:tgtEl>
                                          <p:spTgt spid="89176"/>
                                        </p:tgtEl>
                                      </p:cBhvr>
                                    </p:animEffect>
                                  </p:childTnLst>
                                </p:cTn>
                              </p:par>
                            </p:childTnLst>
                          </p:cTn>
                        </p:par>
                        <p:par>
                          <p:cTn id="30" fill="hold" nodeType="afterGroup">
                            <p:stCondLst>
                              <p:cond delay="2500"/>
                            </p:stCondLst>
                            <p:childTnLst>
                              <p:par>
                                <p:cTn id="31" presetID="4" presetClass="entr" presetSubtype="16" dur="1000" fill="hold" grpId="3" nodeType="afterEffect">
                                  <p:stCondLst>
                                    <p:cond delay="2000"/>
                                  </p:stCondLst>
                                  <p:childTnLst>
                                    <p:set>
                                      <p:cBhvr additive="base">
                                        <p:cTn id="32" dur="1" fill="hold">
                                          <p:stCondLst>
                                            <p:cond delay="0"/>
                                          </p:stCondLst>
                                        </p:cTn>
                                        <p:tgtEl>
                                          <p:spTgt spid="89177">
                                            <p:txEl>
                                              <p:pRg st="0" end="0"/>
                                            </p:txEl>
                                          </p:spTgt>
                                        </p:tgtEl>
                                        <p:attrNameLst>
                                          <p:attrName>style.visibility</p:attrName>
                                        </p:attrNameLst>
                                      </p:cBhvr>
                                      <p:to>
                                        <p:strVal val="visible"/>
                                      </p:to>
                                    </p:set>
                                    <p:animEffect transition="in" filter="box(in)">
                                      <p:cBhvr additive="base">
                                        <p:cTn id="33" dur="1000"/>
                                        <p:tgtEl>
                                          <p:spTgt spid="89177">
                                            <p:txEl>
                                              <p:pRg st="0" end="0"/>
                                            </p:txEl>
                                          </p:spTgt>
                                        </p:tgtEl>
                                      </p:cBhvr>
                                    </p:animEffect>
                                  </p:childTnLst>
                                </p:cTn>
                              </p:par>
                            </p:childTnLst>
                          </p:cTn>
                        </p:par>
                        <p:par>
                          <p:cTn id="34" fill="hold" nodeType="afterGroup">
                            <p:stCondLst>
                              <p:cond delay="5500"/>
                            </p:stCondLst>
                            <p:childTnLst>
                              <p:par>
                                <p:cTn id="35" presetID="4" presetClass="entr" presetSubtype="16" dur="1000" fill="hold" grpId="3" nodeType="afterEffect">
                                  <p:stCondLst>
                                    <p:cond delay="2000"/>
                                  </p:stCondLst>
                                  <p:childTnLst>
                                    <p:set>
                                      <p:cBhvr additive="base">
                                        <p:cTn id="36" dur="1" fill="hold">
                                          <p:stCondLst>
                                            <p:cond delay="0"/>
                                          </p:stCondLst>
                                        </p:cTn>
                                        <p:tgtEl>
                                          <p:spTgt spid="89177">
                                            <p:txEl>
                                              <p:pRg st="1" end="1"/>
                                            </p:txEl>
                                          </p:spTgt>
                                        </p:tgtEl>
                                        <p:attrNameLst>
                                          <p:attrName>style.visibility</p:attrName>
                                        </p:attrNameLst>
                                      </p:cBhvr>
                                      <p:to>
                                        <p:strVal val="visible"/>
                                      </p:to>
                                    </p:set>
                                    <p:animEffect transition="in" filter="box(in)">
                                      <p:cBhvr additive="base">
                                        <p:cTn id="37" dur="1000"/>
                                        <p:tgtEl>
                                          <p:spTgt spid="89177">
                                            <p:txEl>
                                              <p:pRg st="1" end="1"/>
                                            </p:txEl>
                                          </p:spTgt>
                                        </p:tgtEl>
                                      </p:cBhvr>
                                    </p:animEffect>
                                  </p:childTnLst>
                                </p:cTn>
                              </p:par>
                            </p:childTnLst>
                          </p:cTn>
                        </p:par>
                        <p:par>
                          <p:cTn id="38" fill="hold" nodeType="afterGroup">
                            <p:stCondLst>
                              <p:cond delay="8500"/>
                            </p:stCondLst>
                            <p:childTnLst>
                              <p:par>
                                <p:cTn id="39" presetID="4" presetClass="entr" presetSubtype="16" dur="1000" fill="hold" grpId="3" nodeType="afterEffect">
                                  <p:stCondLst>
                                    <p:cond delay="2000"/>
                                  </p:stCondLst>
                                  <p:childTnLst>
                                    <p:set>
                                      <p:cBhvr additive="base">
                                        <p:cTn id="40" dur="1" fill="hold">
                                          <p:stCondLst>
                                            <p:cond delay="0"/>
                                          </p:stCondLst>
                                        </p:cTn>
                                        <p:tgtEl>
                                          <p:spTgt spid="89177">
                                            <p:txEl>
                                              <p:pRg st="2" end="2"/>
                                            </p:txEl>
                                          </p:spTgt>
                                        </p:tgtEl>
                                        <p:attrNameLst>
                                          <p:attrName>style.visibility</p:attrName>
                                        </p:attrNameLst>
                                      </p:cBhvr>
                                      <p:to>
                                        <p:strVal val="visible"/>
                                      </p:to>
                                    </p:set>
                                    <p:animEffect transition="in" filter="box(in)">
                                      <p:cBhvr additive="base">
                                        <p:cTn id="41" dur="1000"/>
                                        <p:tgtEl>
                                          <p:spTgt spid="89177">
                                            <p:txEl>
                                              <p:pRg st="2" end="2"/>
                                            </p:txEl>
                                          </p:spTgt>
                                        </p:tgtEl>
                                      </p:cBhvr>
                                    </p:animEffect>
                                  </p:childTnLst>
                                </p:cTn>
                              </p:par>
                            </p:childTnLst>
                          </p:cTn>
                        </p:par>
                        <p:par>
                          <p:cTn id="42" fill="hold" nodeType="afterGroup">
                            <p:stCondLst>
                              <p:cond delay="11500"/>
                            </p:stCondLst>
                            <p:childTnLst>
                              <p:par>
                                <p:cTn id="43" presetID="10" presetClass="entr" presetSubtype="0" dur="500" fill="hold" nodeType="afterEffect">
                                  <p:stCondLst>
                                    <p:cond delay="10500"/>
                                  </p:stCondLst>
                                  <p:childTnLst>
                                    <p:set>
                                      <p:cBhvr additive="base">
                                        <p:cTn id="44" dur="1" fill="hold">
                                          <p:stCondLst>
                                            <p:cond delay="0"/>
                                          </p:stCondLst>
                                        </p:cTn>
                                        <p:tgtEl>
                                          <p:spTgt spid="89168"/>
                                        </p:tgtEl>
                                        <p:attrNameLst>
                                          <p:attrName>style.visibility</p:attrName>
                                        </p:attrNameLst>
                                      </p:cBhvr>
                                      <p:to>
                                        <p:strVal val="visible"/>
                                      </p:to>
                                    </p:set>
                                    <p:animEffect transition="in" filter="fade">
                                      <p:cBhvr additive="base">
                                        <p:cTn id="45" dur="500"/>
                                        <p:tgtEl>
                                          <p:spTgt spid="89168"/>
                                        </p:tgtEl>
                                      </p:cBhvr>
                                    </p:animEffect>
                                  </p:childTnLst>
                                </p:cTn>
                              </p:par>
                            </p:childTnLst>
                          </p:cTn>
                        </p:par>
                        <p:par>
                          <p:cTn id="46" fill="hold" nodeType="afterGroup">
                            <p:stCondLst>
                              <p:cond delay="22500"/>
                            </p:stCondLst>
                            <p:childTnLst>
                              <p:par>
                                <p:cTn id="47" presetID="10" presetClass="entr" presetSubtype="0" dur="500" fill="hold" nodeType="afterEffect">
                                  <p:stCondLst>
                                    <p:cond delay="11000"/>
                                  </p:stCondLst>
                                  <p:childTnLst>
                                    <p:set>
                                      <p:cBhvr additive="base">
                                        <p:cTn id="48" dur="1" fill="hold">
                                          <p:stCondLst>
                                            <p:cond delay="0"/>
                                          </p:stCondLst>
                                        </p:cTn>
                                        <p:tgtEl>
                                          <p:spTgt spid="89171"/>
                                        </p:tgtEl>
                                        <p:attrNameLst>
                                          <p:attrName>style.visibility</p:attrName>
                                        </p:attrNameLst>
                                      </p:cBhvr>
                                      <p:to>
                                        <p:strVal val="visible"/>
                                      </p:to>
                                    </p:set>
                                    <p:animEffect transition="in" filter="fade">
                                      <p:cBhvr additive="base">
                                        <p:cTn id="49" dur="500"/>
                                        <p:tgtEl>
                                          <p:spTgt spid="89171"/>
                                        </p:tgtEl>
                                      </p:cBhvr>
                                    </p:animEffect>
                                  </p:childTnLst>
                                </p:cTn>
                              </p:par>
                            </p:childTnLst>
                          </p:cTn>
                        </p:par>
                        <p:par>
                          <p:cTn id="50" fill="hold" nodeType="afterGroup">
                            <p:stCondLst>
                              <p:cond delay="34000"/>
                            </p:stCondLst>
                            <p:childTnLst>
                              <p:par>
                                <p:cTn id="51" presetID="10" presetClass="entr" presetSubtype="0" dur="500" fill="hold" nodeType="afterEffect">
                                  <p:stCondLst>
                                    <p:cond delay="11500"/>
                                  </p:stCondLst>
                                  <p:childTnLst>
                                    <p:set>
                                      <p:cBhvr additive="base">
                                        <p:cTn id="52" dur="1" fill="hold">
                                          <p:stCondLst>
                                            <p:cond delay="0"/>
                                          </p:stCondLst>
                                        </p:cTn>
                                        <p:tgtEl>
                                          <p:spTgt spid="89162"/>
                                        </p:tgtEl>
                                        <p:attrNameLst>
                                          <p:attrName>style.visibility</p:attrName>
                                        </p:attrNameLst>
                                      </p:cBhvr>
                                      <p:to>
                                        <p:strVal val="visible"/>
                                      </p:to>
                                    </p:set>
                                    <p:animEffect transition="in" filter="fade">
                                      <p:cBhvr additive="base">
                                        <p:cTn id="53" dur="500"/>
                                        <p:tgtEl>
                                          <p:spTgt spid="89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161" grpId="0"/>
      <p:bldP spid="89174" grpId="1"/>
      <p:bldP spid="89175" grpId="2"/>
      <p:bldP spid="89177" grpId="3"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332" name=""/>
          <p:cNvSpPr/>
          <p:nvPr/>
        </p:nvSpPr>
        <p:spPr>
          <a:xfrm>
            <a:off x="0" y="0"/>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7）全维状态观测器的极点配置条件</a:t>
            </a:r>
            <a:endParaRPr sz="2400"/>
          </a:p>
        </p:txBody>
      </p:sp>
      <p:sp>
        <p:nvSpPr>
          <p:cNvPr id="99333" name=""/>
          <p:cNvSpPr/>
          <p:nvPr/>
        </p:nvSpPr>
        <p:spPr>
          <a:xfrm>
            <a:off x="0" y="620712"/>
            <a:ext cx="9144000" cy="100488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i="1">
                <a:latin typeface="Book Antiqua" pitchFamily="18" charset="0"/>
              </a:rPr>
              <a:t>      n </a:t>
            </a:r>
            <a:r>
              <a:rPr sz="2400">
                <a:latin typeface="Book Antiqua" pitchFamily="18" charset="0"/>
              </a:rPr>
              <a:t>维全维状态观测器存在</a:t>
            </a:r>
            <a:r>
              <a:rPr sz="2400" i="1">
                <a:latin typeface="Book Antiqua" pitchFamily="18" charset="0"/>
              </a:rPr>
              <a:t>n</a:t>
            </a:r>
            <a:r>
              <a:rPr sz="2400">
                <a:latin typeface="Book Antiqua" pitchFamily="18" charset="0"/>
              </a:rPr>
              <a:t>×</a:t>
            </a:r>
            <a:r>
              <a:rPr sz="2400" i="1">
                <a:latin typeface="Book Antiqua" pitchFamily="18" charset="0"/>
              </a:rPr>
              <a:t>q</a:t>
            </a:r>
            <a:r>
              <a:rPr sz="2400">
                <a:latin typeface="Book Antiqua" pitchFamily="18" charset="0"/>
              </a:rPr>
              <a:t> 反馈阵</a:t>
            </a:r>
            <a:r>
              <a:rPr sz="2000" i="1">
                <a:latin typeface="Book Antiqua" pitchFamily="18" charset="0"/>
              </a:rPr>
              <a:t>G</a:t>
            </a:r>
            <a:r>
              <a:rPr sz="2400">
                <a:latin typeface="Book Antiqua" pitchFamily="18" charset="0"/>
              </a:rPr>
              <a:t> 能任意配置观测器全部特</a:t>
            </a:r>
            <a:endParaRPr sz="2400">
              <a:latin typeface="Book Antiqua" pitchFamily="18" charset="0"/>
            </a:endParaRPr>
          </a:p>
          <a:p>
            <a:pPr lvl="0">
              <a:spcBef>
                <a:spcPct val="50000"/>
              </a:spcBef>
            </a:pPr>
            <a:r>
              <a:rPr sz="2400">
                <a:latin typeface="Book Antiqua" pitchFamily="18" charset="0"/>
              </a:rPr>
              <a:t>征值，即对任给</a:t>
            </a:r>
            <a:r>
              <a:rPr sz="2000" i="1">
                <a:latin typeface="Book Antiqua" pitchFamily="18" charset="0"/>
              </a:rPr>
              <a:t>n</a:t>
            </a:r>
            <a:r>
              <a:rPr sz="2000">
                <a:latin typeface="Book Antiqua" pitchFamily="18" charset="0"/>
              </a:rPr>
              <a:t> </a:t>
            </a:r>
            <a:r>
              <a:rPr sz="2400">
                <a:latin typeface="Book Antiqua" pitchFamily="18" charset="0"/>
              </a:rPr>
              <a:t>个期望特征值                              ，可找到</a:t>
            </a:r>
            <a:r>
              <a:rPr sz="2000" i="1">
                <a:latin typeface="Book Antiqua" pitchFamily="18" charset="0"/>
              </a:rPr>
              <a:t>G</a:t>
            </a:r>
            <a:r>
              <a:rPr sz="2400" i="1">
                <a:latin typeface="Book Antiqua" pitchFamily="18" charset="0"/>
              </a:rPr>
              <a:t> </a:t>
            </a:r>
            <a:r>
              <a:rPr sz="2400">
                <a:latin typeface="Book Antiqua" pitchFamily="18" charset="0"/>
              </a:rPr>
              <a:t>使  </a:t>
            </a:r>
            <a:endParaRPr sz="2400">
              <a:latin typeface="Book Antiqua" pitchFamily="18" charset="0"/>
            </a:endParaRPr>
          </a:p>
        </p:txBody>
      </p:sp>
      <p:pic>
        <p:nvPicPr>
          <p:cNvPr id="99334" name=""/>
          <p:cNvPicPr/>
          <p:nvPr>
            <p:ph sz="quarter" idx="1"/>
          </p:nvPr>
        </p:nvPicPr>
        <p:blipFill>
          <a:blip r:embed="rId2"/>
          <a:stretch>
            <a:fillRect/>
          </a:stretch>
        </p:blipFill>
        <p:spPr>
          <a:xfrm>
            <a:off x="4356100" y="1125538"/>
            <a:ext cx="2016125" cy="504825"/>
          </a:xfrm>
          <a:prstGeom prst="rect">
            <a:avLst/>
          </a:prstGeom>
          <a:noFill/>
          <a:ln>
            <a:noFill/>
            <a:miter lim="800000"/>
          </a:ln>
          <a:effectLst/>
        </p:spPr>
      </p:pic>
      <p:pic>
        <p:nvPicPr>
          <p:cNvPr id="99336" name=""/>
          <p:cNvPicPr/>
          <p:nvPr>
            <p:ph sz="quarter" idx="2"/>
          </p:nvPr>
        </p:nvPicPr>
        <p:blipFill>
          <a:blip r:embed="rId3"/>
          <a:stretch>
            <a:fillRect/>
          </a:stretch>
        </p:blipFill>
        <p:spPr>
          <a:xfrm>
            <a:off x="2195512" y="1557338"/>
            <a:ext cx="3384550" cy="530225"/>
          </a:xfrm>
          <a:prstGeom prst="rect">
            <a:avLst/>
          </a:prstGeom>
          <a:noFill/>
          <a:ln>
            <a:noFill/>
            <a:miter lim="800000"/>
          </a:ln>
          <a:effectLst/>
        </p:spPr>
      </p:pic>
      <p:pic>
        <p:nvPicPr>
          <p:cNvPr id="99343" name=""/>
          <p:cNvPicPr/>
          <p:nvPr>
            <p:ph sz="quarter" idx="3"/>
          </p:nvPr>
        </p:nvPicPr>
        <p:blipFill>
          <a:blip r:embed="rId4"/>
          <a:stretch>
            <a:fillRect/>
          </a:stretch>
        </p:blipFill>
        <p:spPr>
          <a:xfrm>
            <a:off x="1547812" y="3141662"/>
            <a:ext cx="7272338" cy="409575"/>
          </a:xfrm>
          <a:prstGeom prst="rect">
            <a:avLst/>
          </a:prstGeom>
          <a:noFill/>
          <a:ln>
            <a:noFill/>
            <a:miter lim="800000"/>
          </a:ln>
          <a:effectLst/>
        </p:spPr>
      </p:pic>
      <p:sp>
        <p:nvSpPr>
          <p:cNvPr id="99339" name=""/>
          <p:cNvSpPr/>
          <p:nvPr/>
        </p:nvSpPr>
        <p:spPr>
          <a:xfrm>
            <a:off x="0" y="2060575"/>
            <a:ext cx="860425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成立的充要条件为被观测系统</a:t>
            </a:r>
            <a:r>
              <a:rPr sz="2000"/>
              <a:t>∑</a:t>
            </a:r>
            <a:r>
              <a:rPr sz="2000" baseline="-25000"/>
              <a:t>0</a:t>
            </a:r>
            <a:r>
              <a:rPr sz="2000"/>
              <a:t>( </a:t>
            </a:r>
            <a:r>
              <a:rPr sz="2000" i="1">
                <a:latin typeface="Book Antiqua" pitchFamily="18" charset="0"/>
              </a:rPr>
              <a:t>A,B,C</a:t>
            </a:r>
            <a:r>
              <a:rPr sz="2000"/>
              <a:t> ) </a:t>
            </a:r>
            <a:r>
              <a:rPr sz="2400"/>
              <a:t>完全能观。</a:t>
            </a:r>
            <a:endParaRPr sz="2400"/>
          </a:p>
        </p:txBody>
      </p:sp>
      <p:sp>
        <p:nvSpPr>
          <p:cNvPr id="99341" name=""/>
          <p:cNvSpPr/>
          <p:nvPr/>
        </p:nvSpPr>
        <p:spPr>
          <a:xfrm>
            <a:off x="0" y="2636838"/>
            <a:ext cx="889317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8）全维观测器综合算法</a:t>
            </a:r>
            <a:endParaRPr sz="2400"/>
          </a:p>
        </p:txBody>
      </p:sp>
      <p:sp>
        <p:nvSpPr>
          <p:cNvPr id="99342" name=""/>
          <p:cNvSpPr/>
          <p:nvPr/>
        </p:nvSpPr>
        <p:spPr>
          <a:xfrm>
            <a:off x="0" y="3068638"/>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已知</a:t>
            </a:r>
            <a:r>
              <a:rPr sz="2000"/>
              <a:t>∑</a:t>
            </a:r>
            <a:r>
              <a:rPr sz="2000" baseline="-25000"/>
              <a:t>0</a:t>
            </a:r>
            <a:r>
              <a:rPr sz="2000"/>
              <a:t> ：                                            ，</a:t>
            </a:r>
            <a:r>
              <a:rPr sz="2400"/>
              <a:t>指定期望特征值</a:t>
            </a:r>
            <a:r>
              <a:rPr sz="2000"/>
              <a:t>                                              </a:t>
            </a:r>
            <a:endParaRPr sz="2000"/>
          </a:p>
        </p:txBody>
      </p:sp>
      <p:sp>
        <p:nvSpPr>
          <p:cNvPr id="99346" name=""/>
          <p:cNvSpPr/>
          <p:nvPr/>
        </p:nvSpPr>
        <p:spPr>
          <a:xfrm>
            <a:off x="0" y="3573462"/>
            <a:ext cx="651668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① 判断能控能观性；</a:t>
            </a:r>
            <a:endParaRPr sz="2400"/>
          </a:p>
        </p:txBody>
      </p:sp>
      <p:sp>
        <p:nvSpPr>
          <p:cNvPr id="99347" name=""/>
          <p:cNvSpPr/>
          <p:nvPr/>
        </p:nvSpPr>
        <p:spPr>
          <a:xfrm>
            <a:off x="0" y="4005262"/>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② 设</a:t>
            </a:r>
            <a:r>
              <a:rPr sz="2000" i="1">
                <a:latin typeface="Book Antiqua" pitchFamily="18" charset="0"/>
              </a:rPr>
              <a:t>G</a:t>
            </a:r>
            <a:r>
              <a:rPr sz="2000">
                <a:latin typeface="Book Antiqua" pitchFamily="18" charset="0"/>
              </a:rPr>
              <a:t>=[</a:t>
            </a:r>
            <a:r>
              <a:rPr sz="2000" i="1">
                <a:latin typeface="Book Antiqua" pitchFamily="18" charset="0"/>
              </a:rPr>
              <a:t>g</a:t>
            </a:r>
            <a:r>
              <a:rPr sz="2000" baseline="-25000">
                <a:latin typeface="Book Antiqua" pitchFamily="18" charset="0"/>
              </a:rPr>
              <a:t>1</a:t>
            </a:r>
            <a:r>
              <a:rPr sz="2000">
                <a:latin typeface="Book Antiqua" pitchFamily="18" charset="0"/>
              </a:rPr>
              <a:t>,</a:t>
            </a:r>
            <a:r>
              <a:rPr sz="2000" i="1">
                <a:latin typeface="Book Antiqua" pitchFamily="18" charset="0"/>
              </a:rPr>
              <a:t>g</a:t>
            </a:r>
            <a:r>
              <a:rPr sz="2000" baseline="-25000">
                <a:latin typeface="Book Antiqua" pitchFamily="18" charset="0"/>
              </a:rPr>
              <a:t>2</a:t>
            </a:r>
            <a:r>
              <a:rPr sz="2000">
                <a:latin typeface="Book Antiqua" pitchFamily="18" charset="0"/>
              </a:rPr>
              <a:t>,…</a:t>
            </a:r>
            <a:r>
              <a:rPr sz="2000" i="1">
                <a:latin typeface="Book Antiqua" pitchFamily="18" charset="0"/>
              </a:rPr>
              <a:t>g</a:t>
            </a:r>
            <a:r>
              <a:rPr sz="2000" i="1" baseline="-25000">
                <a:latin typeface="Book Antiqua" pitchFamily="18" charset="0"/>
              </a:rPr>
              <a:t>n</a:t>
            </a:r>
            <a:r>
              <a:rPr sz="2000">
                <a:latin typeface="Book Antiqua" pitchFamily="18" charset="0"/>
              </a:rPr>
              <a:t> ]</a:t>
            </a:r>
            <a:r>
              <a:rPr sz="2000" baseline="30000">
                <a:latin typeface="Book Antiqua" pitchFamily="18" charset="0"/>
              </a:rPr>
              <a:t>T</a:t>
            </a:r>
            <a:endParaRPr sz="2000" baseline="30000">
              <a:latin typeface="Book Antiqua" pitchFamily="18" charset="0"/>
            </a:endParaRPr>
          </a:p>
        </p:txBody>
      </p:sp>
      <p:sp>
        <p:nvSpPr>
          <p:cNvPr id="99348" name=""/>
          <p:cNvSpPr/>
          <p:nvPr/>
        </p:nvSpPr>
        <p:spPr>
          <a:xfrm>
            <a:off x="0" y="4581525"/>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③ 计算</a:t>
            </a:r>
            <a:r>
              <a:rPr sz="2000">
                <a:latin typeface="Book Antiqua" pitchFamily="18" charset="0"/>
              </a:rPr>
              <a:t>（</a:t>
            </a:r>
            <a:r>
              <a:rPr sz="2000" i="1">
                <a:latin typeface="Book Antiqua" pitchFamily="18" charset="0"/>
              </a:rPr>
              <a:t>A-GC</a:t>
            </a:r>
            <a:r>
              <a:rPr sz="2000">
                <a:latin typeface="Book Antiqua" pitchFamily="18" charset="0"/>
              </a:rPr>
              <a:t>)</a:t>
            </a:r>
            <a:r>
              <a:t>；</a:t>
            </a:r>
          </a:p>
        </p:txBody>
      </p:sp>
      <p:sp>
        <p:nvSpPr>
          <p:cNvPr id="99349" name=""/>
          <p:cNvSpPr/>
          <p:nvPr/>
        </p:nvSpPr>
        <p:spPr>
          <a:xfrm>
            <a:off x="0" y="5084762"/>
            <a:ext cx="889317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④ 计算</a:t>
            </a:r>
            <a:endParaRPr sz="2400"/>
          </a:p>
        </p:txBody>
      </p:sp>
      <p:sp>
        <p:nvSpPr>
          <p:cNvPr id="99350" name=""/>
          <p:cNvSpPr/>
          <p:nvPr/>
        </p:nvSpPr>
        <p:spPr>
          <a:xfrm>
            <a:off x="0" y="6308725"/>
            <a:ext cx="889317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⑥综合观测器为                                              。</a:t>
            </a:r>
            <a:endParaRPr sz="2400"/>
          </a:p>
        </p:txBody>
      </p:sp>
      <p:pic>
        <p:nvPicPr>
          <p:cNvPr id="99354" name=""/>
          <p:cNvPicPr/>
          <p:nvPr/>
        </p:nvPicPr>
        <p:blipFill>
          <a:blip r:embed="rId2"/>
          <a:stretch>
            <a:fillRect/>
          </a:stretch>
        </p:blipFill>
        <p:spPr>
          <a:xfrm>
            <a:off x="1547812" y="5661025"/>
            <a:ext cx="1727200" cy="430212"/>
          </a:xfrm>
          <a:prstGeom prst="rect">
            <a:avLst/>
          </a:prstGeom>
          <a:noFill/>
          <a:ln>
            <a:noFill/>
            <a:miter lim="800000"/>
          </a:ln>
          <a:effectLst/>
        </p:spPr>
      </p:pic>
      <p:pic>
        <p:nvPicPr>
          <p:cNvPr id="99358" name=""/>
          <p:cNvPicPr/>
          <p:nvPr/>
        </p:nvPicPr>
        <p:blipFill>
          <a:blip r:embed="rId5"/>
          <a:stretch>
            <a:fillRect/>
          </a:stretch>
        </p:blipFill>
        <p:spPr>
          <a:xfrm>
            <a:off x="2339975" y="6323012"/>
            <a:ext cx="3240088" cy="534988"/>
          </a:xfrm>
          <a:prstGeom prst="rect">
            <a:avLst/>
          </a:prstGeom>
          <a:noFill/>
          <a:ln>
            <a:noFill/>
            <a:miter lim="800000"/>
          </a:ln>
          <a:effectLst/>
        </p:spPr>
      </p:pic>
      <p:pic>
        <p:nvPicPr>
          <p:cNvPr id="99361" name=""/>
          <p:cNvPicPr/>
          <p:nvPr>
            <p:ph sz="quarter" idx="4"/>
          </p:nvPr>
        </p:nvPicPr>
        <p:blipFill>
          <a:blip r:embed="rId6"/>
          <a:stretch>
            <a:fillRect/>
          </a:stretch>
        </p:blipFill>
        <p:spPr>
          <a:xfrm>
            <a:off x="1042988" y="5084762"/>
            <a:ext cx="1873250" cy="498475"/>
          </a:xfrm>
          <a:prstGeom prst="rect">
            <a:avLst/>
          </a:prstGeom>
          <a:noFill/>
          <a:ln>
            <a:noFill/>
            <a:miter lim="800000"/>
          </a:ln>
          <a:effectLst/>
        </p:spPr>
      </p:pic>
      <p:sp>
        <p:nvSpPr>
          <p:cNvPr id="99364" name=""/>
          <p:cNvSpPr/>
          <p:nvPr/>
        </p:nvSpPr>
        <p:spPr>
          <a:xfrm>
            <a:off x="0" y="5661025"/>
            <a:ext cx="889317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⑤ 将④与                           对应的特征式相比较，求出G</a:t>
            </a:r>
            <a:endParaRPr sz="2400"/>
          </a:p>
        </p:txBody>
      </p:sp>
      <p:sp>
        <p:nvSpPr>
          <p:cNvPr id="99365" name="Slide Number Placeholder 3"/>
          <p:cNvSpPr>
            <a:spLocks noGrp="1"/>
          </p:cNvSpPr>
          <p:nvPr>
            <p:ph type="sldNum" sz="quarter" idx="2"/>
          </p:nvPr>
        </p:nvSpPr>
        <p:spPr/>
        <p:txBody>
          <a:bodyPr/>
          <a:lstStyle/>
          <a:p>
            <a:pPr lvl="0" algn="r"/>
            <a:fld id="{61DB9D9F-5601-4868-AB55-4BB5786EFC1A}" type="slidenum">
              <a:rPr sz="1400"/>
              <a:t>15</a:t>
            </a:fld>
            <a:endParaRPr lang="en-US"/>
          </a:p>
        </p:txBody>
      </p:sp>
      <p:sp>
        <p:nvSpPr>
          <p:cNvPr id="99366" name="TextBox 9936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武汉大学自动化专业《现代控制理论》第六章线性定常系统的综合共37页，您现在浏览的是第15页!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99332"/>
                                        </p:tgtEl>
                                        <p:attrNameLst>
                                          <p:attrName>style.visibility</p:attrName>
                                        </p:attrNameLst>
                                      </p:cBhvr>
                                      <p:to>
                                        <p:strVal val="visible"/>
                                      </p:to>
                                    </p:set>
                                    <p:animEffect transition="in" filter="blinds(horizontal)">
                                      <p:cBhvr additive="base">
                                        <p:cTn id="7" dur="1000"/>
                                        <p:tgtEl>
                                          <p:spTgt spid="9933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99333"/>
                                        </p:tgtEl>
                                        <p:attrNameLst>
                                          <p:attrName>style.visibility</p:attrName>
                                        </p:attrNameLst>
                                      </p:cBhvr>
                                      <p:to>
                                        <p:strVal val="visible"/>
                                      </p:to>
                                    </p:set>
                                    <p:animEffect transition="in" filter="box(in)">
                                      <p:cBhvr additive="base">
                                        <p:cTn id="12" dur="1000"/>
                                        <p:tgtEl>
                                          <p:spTgt spid="99333"/>
                                        </p:tgtEl>
                                      </p:cBhvr>
                                    </p:animEffect>
                                  </p:childTnLst>
                                </p:cTn>
                              </p:par>
                            </p:childTnLst>
                          </p:cTn>
                        </p:par>
                        <p:par>
                          <p:cTn id="13" fill="hold" nodeType="afterGroup">
                            <p:stCondLst>
                              <p:cond delay="1000"/>
                            </p:stCondLst>
                            <p:childTnLst>
                              <p:par>
                                <p:cTn id="14" presetID="10" presetClass="entr" presetSubtype="0" dur="500" fill="hold" nodeType="afterEffect">
                                  <p:stCondLst>
                                    <p:cond delay="1000"/>
                                  </p:stCondLst>
                                  <p:childTnLst>
                                    <p:set>
                                      <p:cBhvr additive="base">
                                        <p:cTn id="15" dur="1" fill="hold">
                                          <p:stCondLst>
                                            <p:cond delay="0"/>
                                          </p:stCondLst>
                                        </p:cTn>
                                        <p:tgtEl>
                                          <p:spTgt spid="99334"/>
                                        </p:tgtEl>
                                        <p:attrNameLst>
                                          <p:attrName>style.visibility</p:attrName>
                                        </p:attrNameLst>
                                      </p:cBhvr>
                                      <p:to>
                                        <p:strVal val="visible"/>
                                      </p:to>
                                    </p:set>
                                    <p:animEffect transition="in" filter="fade">
                                      <p:cBhvr additive="base">
                                        <p:cTn id="16" dur="500"/>
                                        <p:tgtEl>
                                          <p:spTgt spid="99334"/>
                                        </p:tgtEl>
                                      </p:cBhvr>
                                    </p:animEffect>
                                  </p:childTnLst>
                                </p:cTn>
                              </p:par>
                            </p:childTnLst>
                          </p:cTn>
                        </p:par>
                        <p:par>
                          <p:cTn id="17" fill="hold" nodeType="afterGroup">
                            <p:stCondLst>
                              <p:cond delay="2500"/>
                            </p:stCondLst>
                            <p:childTnLst>
                              <p:par>
                                <p:cTn id="18" presetID="10" presetClass="entr" presetSubtype="0" dur="1000" fill="hold" nodeType="afterEffect">
                                  <p:stCondLst>
                                    <p:cond delay="1500"/>
                                  </p:stCondLst>
                                  <p:childTnLst>
                                    <p:set>
                                      <p:cBhvr additive="base">
                                        <p:cTn id="19" dur="1" fill="hold">
                                          <p:stCondLst>
                                            <p:cond delay="0"/>
                                          </p:stCondLst>
                                        </p:cTn>
                                        <p:tgtEl>
                                          <p:spTgt spid="99336"/>
                                        </p:tgtEl>
                                        <p:attrNameLst>
                                          <p:attrName>style.visibility</p:attrName>
                                        </p:attrNameLst>
                                      </p:cBhvr>
                                      <p:to>
                                        <p:strVal val="visible"/>
                                      </p:to>
                                    </p:set>
                                    <p:animEffect transition="in" filter="fade">
                                      <p:cBhvr additive="base">
                                        <p:cTn id="20" dur="1000"/>
                                        <p:tgtEl>
                                          <p:spTgt spid="99336"/>
                                        </p:tgtEl>
                                      </p:cBhvr>
                                    </p:animEffect>
                                  </p:childTnLst>
                                </p:cTn>
                              </p:par>
                            </p:childTnLst>
                          </p:cTn>
                        </p:par>
                        <p:par>
                          <p:cTn id="21" fill="hold" nodeType="afterGroup">
                            <p:stCondLst>
                              <p:cond delay="5000"/>
                            </p:stCondLst>
                            <p:childTnLst>
                              <p:par>
                                <p:cTn id="22" presetID="4" presetClass="entr" presetSubtype="16" dur="1000" fill="hold" grpId="2" nodeType="afterEffect">
                                  <p:stCondLst>
                                    <p:cond delay="2500"/>
                                  </p:stCondLst>
                                  <p:childTnLst>
                                    <p:set>
                                      <p:cBhvr additive="base">
                                        <p:cTn id="23" dur="1" fill="hold">
                                          <p:stCondLst>
                                            <p:cond delay="0"/>
                                          </p:stCondLst>
                                        </p:cTn>
                                        <p:tgtEl>
                                          <p:spTgt spid="99339"/>
                                        </p:tgtEl>
                                        <p:attrNameLst>
                                          <p:attrName>style.visibility</p:attrName>
                                        </p:attrNameLst>
                                      </p:cBhvr>
                                      <p:to>
                                        <p:strVal val="visible"/>
                                      </p:to>
                                    </p:set>
                                    <p:animEffect transition="in" filter="box(in)">
                                      <p:cBhvr additive="base">
                                        <p:cTn id="24" dur="1000"/>
                                        <p:tgtEl>
                                          <p:spTgt spid="99339"/>
                                        </p:tgtEl>
                                      </p:cBhvr>
                                    </p:animEffect>
                                  </p:childTnLst>
                                </p:cTn>
                              </p:par>
                            </p:childTnLst>
                          </p:cTn>
                        </p:par>
                      </p:childTnLst>
                    </p:cTn>
                  </p:par>
                  <p:par>
                    <p:cTn id="25" fill="hold" nodeType="clickPar">
                      <p:stCondLst>
                        <p:cond delay="indefinite"/>
                      </p:stCondLst>
                      <p:childTnLst>
                        <p:par>
                          <p:cTn id="26" fill="hold" nodeType="afterGroup">
                            <p:stCondLst>
                              <p:cond delay="0"/>
                            </p:stCondLst>
                            <p:childTnLst>
                              <p:par>
                                <p:cTn id="27" presetID="4" presetClass="entr" presetSubtype="16" dur="1000" fill="hold" grpId="3" nodeType="clickEffect">
                                  <p:stCondLst>
                                    <p:cond delay="0"/>
                                  </p:stCondLst>
                                  <p:childTnLst>
                                    <p:set>
                                      <p:cBhvr additive="base">
                                        <p:cTn id="28" dur="1" fill="hold">
                                          <p:stCondLst>
                                            <p:cond delay="0"/>
                                          </p:stCondLst>
                                        </p:cTn>
                                        <p:tgtEl>
                                          <p:spTgt spid="99341"/>
                                        </p:tgtEl>
                                        <p:attrNameLst>
                                          <p:attrName>style.visibility</p:attrName>
                                        </p:attrNameLst>
                                      </p:cBhvr>
                                      <p:to>
                                        <p:strVal val="visible"/>
                                      </p:to>
                                    </p:set>
                                    <p:animEffect transition="in" filter="box(in)">
                                      <p:cBhvr additive="base">
                                        <p:cTn id="29" dur="1000"/>
                                        <p:tgtEl>
                                          <p:spTgt spid="99341"/>
                                        </p:tgtEl>
                                      </p:cBhvr>
                                    </p:animEffect>
                                  </p:childTnLst>
                                </p:cTn>
                              </p:par>
                            </p:childTnLst>
                          </p:cTn>
                        </p:par>
                      </p:childTnLst>
                    </p:cTn>
                  </p:par>
                  <p:par>
                    <p:cTn id="30" fill="hold" nodeType="clickPar">
                      <p:stCondLst>
                        <p:cond delay="indefinite"/>
                      </p:stCondLst>
                      <p:childTnLst>
                        <p:par>
                          <p:cTn id="31" fill="hold" nodeType="afterGroup">
                            <p:stCondLst>
                              <p:cond delay="0"/>
                            </p:stCondLst>
                            <p:childTnLst>
                              <p:par>
                                <p:cTn id="32" presetID="4" presetClass="entr" presetSubtype="16" dur="1000" fill="hold" grpId="4" nodeType="clickEffect">
                                  <p:stCondLst>
                                    <p:cond delay="0"/>
                                  </p:stCondLst>
                                  <p:childTnLst>
                                    <p:set>
                                      <p:cBhvr additive="base">
                                        <p:cTn id="33" dur="1" fill="hold">
                                          <p:stCondLst>
                                            <p:cond delay="0"/>
                                          </p:stCondLst>
                                        </p:cTn>
                                        <p:tgtEl>
                                          <p:spTgt spid="99342"/>
                                        </p:tgtEl>
                                        <p:attrNameLst>
                                          <p:attrName>style.visibility</p:attrName>
                                        </p:attrNameLst>
                                      </p:cBhvr>
                                      <p:to>
                                        <p:strVal val="visible"/>
                                      </p:to>
                                    </p:set>
                                    <p:animEffect transition="in" filter="box(in)">
                                      <p:cBhvr additive="base">
                                        <p:cTn id="34" dur="1000"/>
                                        <p:tgtEl>
                                          <p:spTgt spid="99342"/>
                                        </p:tgtEl>
                                      </p:cBhvr>
                                    </p:animEffect>
                                  </p:childTnLst>
                                </p:cTn>
                              </p:par>
                            </p:childTnLst>
                          </p:cTn>
                        </p:par>
                        <p:par>
                          <p:cTn id="35" fill="hold" nodeType="afterGroup">
                            <p:stCondLst>
                              <p:cond delay="1000"/>
                            </p:stCondLst>
                            <p:childTnLst>
                              <p:par>
                                <p:cTn id="36" presetID="10" presetClass="entr" presetSubtype="0" dur="500" fill="hold" nodeType="afterEffect">
                                  <p:stCondLst>
                                    <p:cond delay="1000"/>
                                  </p:stCondLst>
                                  <p:childTnLst>
                                    <p:set>
                                      <p:cBhvr additive="base">
                                        <p:cTn id="37" dur="1" fill="hold">
                                          <p:stCondLst>
                                            <p:cond delay="0"/>
                                          </p:stCondLst>
                                        </p:cTn>
                                        <p:tgtEl>
                                          <p:spTgt spid="99343"/>
                                        </p:tgtEl>
                                        <p:attrNameLst>
                                          <p:attrName>style.visibility</p:attrName>
                                        </p:attrNameLst>
                                      </p:cBhvr>
                                      <p:to>
                                        <p:strVal val="visible"/>
                                      </p:to>
                                    </p:set>
                                    <p:animEffect transition="in" filter="fade">
                                      <p:cBhvr additive="base">
                                        <p:cTn id="38" dur="500"/>
                                        <p:tgtEl>
                                          <p:spTgt spid="99343"/>
                                        </p:tgtEl>
                                      </p:cBhvr>
                                    </p:animEffect>
                                  </p:childTnLst>
                                </p:cTn>
                              </p:par>
                            </p:childTnLst>
                          </p:cTn>
                        </p:par>
                        <p:par>
                          <p:cTn id="39" fill="hold" nodeType="afterGroup">
                            <p:stCondLst>
                              <p:cond delay="2500"/>
                            </p:stCondLst>
                            <p:childTnLst>
                              <p:par>
                                <p:cTn id="40" presetID="4" presetClass="entr" presetSubtype="16" dur="1000" fill="hold" grpId="5" nodeType="afterEffect">
                                  <p:stCondLst>
                                    <p:cond delay="1500"/>
                                  </p:stCondLst>
                                  <p:childTnLst>
                                    <p:set>
                                      <p:cBhvr additive="base">
                                        <p:cTn id="41" dur="1" fill="hold">
                                          <p:stCondLst>
                                            <p:cond delay="0"/>
                                          </p:stCondLst>
                                        </p:cTn>
                                        <p:tgtEl>
                                          <p:spTgt spid="99346"/>
                                        </p:tgtEl>
                                        <p:attrNameLst>
                                          <p:attrName>style.visibility</p:attrName>
                                        </p:attrNameLst>
                                      </p:cBhvr>
                                      <p:to>
                                        <p:strVal val="visible"/>
                                      </p:to>
                                    </p:set>
                                    <p:animEffect transition="in" filter="box(in)">
                                      <p:cBhvr additive="base">
                                        <p:cTn id="42" dur="1000"/>
                                        <p:tgtEl>
                                          <p:spTgt spid="99346"/>
                                        </p:tgtEl>
                                      </p:cBhvr>
                                    </p:animEffect>
                                  </p:childTnLst>
                                </p:cTn>
                              </p:par>
                            </p:childTnLst>
                          </p:cTn>
                        </p:par>
                        <p:par>
                          <p:cTn id="43" fill="hold" nodeType="afterGroup">
                            <p:stCondLst>
                              <p:cond delay="5000"/>
                            </p:stCondLst>
                            <p:childTnLst>
                              <p:par>
                                <p:cTn id="44" presetID="4" presetClass="entr" presetSubtype="16" dur="1000" fill="hold" grpId="6" nodeType="afterEffect">
                                  <p:stCondLst>
                                    <p:cond delay="2500"/>
                                  </p:stCondLst>
                                  <p:childTnLst>
                                    <p:set>
                                      <p:cBhvr additive="base">
                                        <p:cTn id="45" dur="1" fill="hold">
                                          <p:stCondLst>
                                            <p:cond delay="0"/>
                                          </p:stCondLst>
                                        </p:cTn>
                                        <p:tgtEl>
                                          <p:spTgt spid="99347"/>
                                        </p:tgtEl>
                                        <p:attrNameLst>
                                          <p:attrName>style.visibility</p:attrName>
                                        </p:attrNameLst>
                                      </p:cBhvr>
                                      <p:to>
                                        <p:strVal val="visible"/>
                                      </p:to>
                                    </p:set>
                                    <p:animEffect transition="in" filter="box(in)">
                                      <p:cBhvr additive="base">
                                        <p:cTn id="46" dur="1000"/>
                                        <p:tgtEl>
                                          <p:spTgt spid="99347"/>
                                        </p:tgtEl>
                                      </p:cBhvr>
                                    </p:animEffect>
                                  </p:childTnLst>
                                </p:cTn>
                              </p:par>
                            </p:childTnLst>
                          </p:cTn>
                        </p:par>
                        <p:par>
                          <p:cTn id="47" fill="hold" nodeType="afterGroup">
                            <p:stCondLst>
                              <p:cond delay="8500"/>
                            </p:stCondLst>
                            <p:childTnLst>
                              <p:par>
                                <p:cTn id="48" presetID="4" presetClass="entr" presetSubtype="16" dur="1000" fill="hold" grpId="7" nodeType="afterEffect">
                                  <p:stCondLst>
                                    <p:cond delay="3500"/>
                                  </p:stCondLst>
                                  <p:childTnLst>
                                    <p:set>
                                      <p:cBhvr additive="base">
                                        <p:cTn id="49" dur="1" fill="hold">
                                          <p:stCondLst>
                                            <p:cond delay="0"/>
                                          </p:stCondLst>
                                        </p:cTn>
                                        <p:tgtEl>
                                          <p:spTgt spid="99348"/>
                                        </p:tgtEl>
                                        <p:attrNameLst>
                                          <p:attrName>style.visibility</p:attrName>
                                        </p:attrNameLst>
                                      </p:cBhvr>
                                      <p:to>
                                        <p:strVal val="visible"/>
                                      </p:to>
                                    </p:set>
                                    <p:animEffect transition="in" filter="box(in)">
                                      <p:cBhvr additive="base">
                                        <p:cTn id="50" dur="1000"/>
                                        <p:tgtEl>
                                          <p:spTgt spid="99348"/>
                                        </p:tgtEl>
                                      </p:cBhvr>
                                    </p:animEffect>
                                  </p:childTnLst>
                                </p:cTn>
                              </p:par>
                            </p:childTnLst>
                          </p:cTn>
                        </p:par>
                        <p:par>
                          <p:cTn id="51" fill="hold" nodeType="afterGroup">
                            <p:stCondLst>
                              <p:cond delay="13000"/>
                            </p:stCondLst>
                            <p:childTnLst>
                              <p:par>
                                <p:cTn id="52" presetID="4" presetClass="entr" presetSubtype="16" dur="1000" fill="hold" grpId="8" nodeType="afterEffect">
                                  <p:stCondLst>
                                    <p:cond delay="4500"/>
                                  </p:stCondLst>
                                  <p:childTnLst>
                                    <p:set>
                                      <p:cBhvr additive="base">
                                        <p:cTn id="53" dur="1" fill="hold">
                                          <p:stCondLst>
                                            <p:cond delay="0"/>
                                          </p:stCondLst>
                                        </p:cTn>
                                        <p:tgtEl>
                                          <p:spTgt spid="99349"/>
                                        </p:tgtEl>
                                        <p:attrNameLst>
                                          <p:attrName>style.visibility</p:attrName>
                                        </p:attrNameLst>
                                      </p:cBhvr>
                                      <p:to>
                                        <p:strVal val="visible"/>
                                      </p:to>
                                    </p:set>
                                    <p:animEffect transition="in" filter="box(in)">
                                      <p:cBhvr additive="base">
                                        <p:cTn id="54" dur="1000"/>
                                        <p:tgtEl>
                                          <p:spTgt spid="99349"/>
                                        </p:tgtEl>
                                      </p:cBhvr>
                                    </p:animEffect>
                                  </p:childTnLst>
                                </p:cTn>
                              </p:par>
                            </p:childTnLst>
                          </p:cTn>
                        </p:par>
                        <p:par>
                          <p:cTn id="55" fill="hold" nodeType="afterGroup">
                            <p:stCondLst>
                              <p:cond delay="18500"/>
                            </p:stCondLst>
                            <p:childTnLst>
                              <p:par>
                                <p:cTn id="56" presetID="10" presetClass="entr" presetSubtype="0" dur="500" fill="hold" nodeType="afterEffect">
                                  <p:stCondLst>
                                    <p:cond delay="5500"/>
                                  </p:stCondLst>
                                  <p:childTnLst>
                                    <p:set>
                                      <p:cBhvr additive="base">
                                        <p:cTn id="57" dur="1" fill="hold">
                                          <p:stCondLst>
                                            <p:cond delay="0"/>
                                          </p:stCondLst>
                                        </p:cTn>
                                        <p:tgtEl>
                                          <p:spTgt spid="99361"/>
                                        </p:tgtEl>
                                        <p:attrNameLst>
                                          <p:attrName>style.visibility</p:attrName>
                                        </p:attrNameLst>
                                      </p:cBhvr>
                                      <p:to>
                                        <p:strVal val="visible"/>
                                      </p:to>
                                    </p:set>
                                    <p:animEffect transition="in" filter="fade">
                                      <p:cBhvr additive="base">
                                        <p:cTn id="58" dur="500"/>
                                        <p:tgtEl>
                                          <p:spTgt spid="99361"/>
                                        </p:tgtEl>
                                      </p:cBhvr>
                                    </p:animEffect>
                                  </p:childTnLst>
                                </p:cTn>
                              </p:par>
                            </p:childTnLst>
                          </p:cTn>
                        </p:par>
                        <p:par>
                          <p:cTn id="59" fill="hold" nodeType="afterGroup">
                            <p:stCondLst>
                              <p:cond delay="24500"/>
                            </p:stCondLst>
                            <p:childTnLst>
                              <p:par>
                                <p:cTn id="60" presetID="4" presetClass="entr" presetSubtype="16" dur="1000" fill="hold" nodeType="afterEffect">
                                  <p:stCondLst>
                                    <p:cond delay="6000"/>
                                  </p:stCondLst>
                                  <p:childTnLst>
                                    <p:set>
                                      <p:cBhvr additive="base">
                                        <p:cTn id="61" dur="1" fill="hold">
                                          <p:stCondLst>
                                            <p:cond delay="0"/>
                                          </p:stCondLst>
                                        </p:cTn>
                                        <p:tgtEl>
                                          <p:spTgt spid="99364">
                                            <p:txEl>
                                              <p:pRg st="0" end="0"/>
                                            </p:txEl>
                                          </p:spTgt>
                                        </p:tgtEl>
                                        <p:attrNameLst>
                                          <p:attrName>style.visibility</p:attrName>
                                        </p:attrNameLst>
                                      </p:cBhvr>
                                      <p:to>
                                        <p:strVal val="visible"/>
                                      </p:to>
                                    </p:set>
                                    <p:animEffect transition="in" filter="box(in)">
                                      <p:cBhvr additive="base">
                                        <p:cTn id="62" dur="1000"/>
                                        <p:tgtEl>
                                          <p:spTgt spid="99364">
                                            <p:txEl>
                                              <p:pRg st="0" end="0"/>
                                            </p:txEl>
                                          </p:spTgt>
                                        </p:tgtEl>
                                      </p:cBhvr>
                                    </p:animEffect>
                                  </p:childTnLst>
                                </p:cTn>
                              </p:par>
                            </p:childTnLst>
                          </p:cTn>
                        </p:par>
                        <p:par>
                          <p:cTn id="63" fill="hold" nodeType="afterGroup">
                            <p:stCondLst>
                              <p:cond delay="31500"/>
                            </p:stCondLst>
                            <p:childTnLst>
                              <p:par>
                                <p:cTn id="64" presetID="10" presetClass="entr" presetSubtype="0" dur="500" fill="hold" nodeType="afterEffect">
                                  <p:stCondLst>
                                    <p:cond delay="7000"/>
                                  </p:stCondLst>
                                  <p:childTnLst>
                                    <p:set>
                                      <p:cBhvr additive="base">
                                        <p:cTn id="65" dur="1" fill="hold">
                                          <p:stCondLst>
                                            <p:cond delay="0"/>
                                          </p:stCondLst>
                                        </p:cTn>
                                        <p:tgtEl>
                                          <p:spTgt spid="99354"/>
                                        </p:tgtEl>
                                        <p:attrNameLst>
                                          <p:attrName>style.visibility</p:attrName>
                                        </p:attrNameLst>
                                      </p:cBhvr>
                                      <p:to>
                                        <p:strVal val="visible"/>
                                      </p:to>
                                    </p:set>
                                    <p:animEffect transition="in" filter="fade">
                                      <p:cBhvr additive="base">
                                        <p:cTn id="66" dur="500"/>
                                        <p:tgtEl>
                                          <p:spTgt spid="99354"/>
                                        </p:tgtEl>
                                      </p:cBhvr>
                                    </p:animEffect>
                                  </p:childTnLst>
                                </p:cTn>
                              </p:par>
                            </p:childTnLst>
                          </p:cTn>
                        </p:par>
                        <p:par>
                          <p:cTn id="67" fill="hold" nodeType="afterGroup">
                            <p:stCondLst>
                              <p:cond delay="39000"/>
                            </p:stCondLst>
                            <p:childTnLst>
                              <p:par>
                                <p:cTn id="68" presetID="4" presetClass="entr" presetSubtype="16" dur="1000" fill="hold" grpId="9" nodeType="afterEffect">
                                  <p:stCondLst>
                                    <p:cond delay="7500"/>
                                  </p:stCondLst>
                                  <p:childTnLst>
                                    <p:set>
                                      <p:cBhvr additive="base">
                                        <p:cTn id="69" dur="1" fill="hold">
                                          <p:stCondLst>
                                            <p:cond delay="0"/>
                                          </p:stCondLst>
                                        </p:cTn>
                                        <p:tgtEl>
                                          <p:spTgt spid="99350"/>
                                        </p:tgtEl>
                                        <p:attrNameLst>
                                          <p:attrName>style.visibility</p:attrName>
                                        </p:attrNameLst>
                                      </p:cBhvr>
                                      <p:to>
                                        <p:strVal val="visible"/>
                                      </p:to>
                                    </p:set>
                                    <p:animEffect transition="in" filter="box(in)">
                                      <p:cBhvr additive="base">
                                        <p:cTn id="70" dur="1000"/>
                                        <p:tgtEl>
                                          <p:spTgt spid="99350"/>
                                        </p:tgtEl>
                                      </p:cBhvr>
                                    </p:animEffect>
                                  </p:childTnLst>
                                </p:cTn>
                              </p:par>
                            </p:childTnLst>
                          </p:cTn>
                        </p:par>
                        <p:par>
                          <p:cTn id="71" fill="hold" nodeType="afterGroup">
                            <p:stCondLst>
                              <p:cond delay="47500"/>
                            </p:stCondLst>
                            <p:childTnLst>
                              <p:par>
                                <p:cTn id="72" presetID="10" presetClass="entr" presetSubtype="0" dur="500" fill="hold" nodeType="afterEffect">
                                  <p:stCondLst>
                                    <p:cond delay="8500"/>
                                  </p:stCondLst>
                                  <p:childTnLst>
                                    <p:set>
                                      <p:cBhvr additive="base">
                                        <p:cTn id="73" dur="1" fill="hold">
                                          <p:stCondLst>
                                            <p:cond delay="0"/>
                                          </p:stCondLst>
                                        </p:cTn>
                                        <p:tgtEl>
                                          <p:spTgt spid="99358"/>
                                        </p:tgtEl>
                                        <p:attrNameLst>
                                          <p:attrName>style.visibility</p:attrName>
                                        </p:attrNameLst>
                                      </p:cBhvr>
                                      <p:to>
                                        <p:strVal val="visible"/>
                                      </p:to>
                                    </p:set>
                                    <p:animEffect transition="in" filter="fade">
                                      <p:cBhvr additive="base">
                                        <p:cTn id="74" dur="500"/>
                                        <p:tgtEl>
                                          <p:spTgt spid="993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2" grpId="0"/>
      <p:bldP spid="99333" grpId="1"/>
      <p:bldP spid="99339" grpId="2"/>
      <p:bldP spid="99341" grpId="3"/>
      <p:bldP spid="99342" grpId="4"/>
      <p:bldP spid="99346" grpId="5"/>
      <p:bldP spid="99347" grpId="6"/>
      <p:bldP spid="99348" grpId="7"/>
      <p:bldP spid="99349" grpId="8"/>
      <p:bldP spid="99350" grpId="9"/>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9572" name=""/>
          <p:cNvSpPr/>
          <p:nvPr/>
        </p:nvSpPr>
        <p:spPr>
          <a:xfrm>
            <a:off x="0" y="0"/>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2  对     构造(</a:t>
            </a:r>
            <a:r>
              <a:rPr sz="2000" i="1">
                <a:latin typeface="Book Antiqua" pitchFamily="18" charset="0"/>
              </a:rPr>
              <a:t>n - m</a:t>
            </a:r>
            <a:r>
              <a:rPr sz="2400"/>
              <a:t>) 维观测器      </a:t>
            </a:r>
            <a:endParaRPr sz="2400"/>
          </a:p>
        </p:txBody>
      </p:sp>
      <p:pic>
        <p:nvPicPr>
          <p:cNvPr id="109583" name=""/>
          <p:cNvPicPr/>
          <p:nvPr>
            <p:ph sz="quarter" idx="1"/>
          </p:nvPr>
        </p:nvPicPr>
        <p:blipFill>
          <a:blip r:embed="rId2"/>
          <a:stretch>
            <a:fillRect/>
          </a:stretch>
        </p:blipFill>
        <p:spPr>
          <a:xfrm>
            <a:off x="684212" y="0"/>
            <a:ext cx="373062" cy="419100"/>
          </a:xfrm>
          <a:prstGeom prst="rect">
            <a:avLst/>
          </a:prstGeom>
          <a:noFill/>
          <a:ln>
            <a:noFill/>
            <a:miter lim="800000"/>
          </a:ln>
          <a:effectLst/>
        </p:spPr>
      </p:pic>
      <p:pic>
        <p:nvPicPr>
          <p:cNvPr id="109575" name=""/>
          <p:cNvPicPr/>
          <p:nvPr>
            <p:ph sz="quarter" idx="2"/>
          </p:nvPr>
        </p:nvPicPr>
        <p:blipFill>
          <a:blip r:embed="rId3"/>
          <a:stretch>
            <a:fillRect/>
          </a:stretch>
        </p:blipFill>
        <p:spPr>
          <a:xfrm>
            <a:off x="4140200" y="0"/>
            <a:ext cx="3240088" cy="2176462"/>
          </a:xfrm>
          <a:prstGeom prst="rect">
            <a:avLst/>
          </a:prstGeom>
          <a:noFill/>
          <a:ln>
            <a:noFill/>
            <a:miter lim="800000"/>
          </a:ln>
          <a:effectLst/>
        </p:spPr>
      </p:pic>
      <p:pic>
        <p:nvPicPr>
          <p:cNvPr id="109579" name=""/>
          <p:cNvPicPr/>
          <p:nvPr>
            <p:ph sz="quarter" idx="3"/>
          </p:nvPr>
        </p:nvPicPr>
        <p:blipFill>
          <a:blip r:embed="rId4"/>
          <a:stretch>
            <a:fillRect/>
          </a:stretch>
        </p:blipFill>
        <p:spPr>
          <a:xfrm>
            <a:off x="476250" y="2278062"/>
            <a:ext cx="8191500" cy="3233738"/>
          </a:xfrm>
          <a:prstGeom prst="rect">
            <a:avLst/>
          </a:prstGeom>
          <a:noFill/>
          <a:ln>
            <a:noFill/>
            <a:miter lim="800000"/>
          </a:ln>
          <a:effectLst/>
        </p:spPr>
      </p:pic>
      <p:sp>
        <p:nvSpPr>
          <p:cNvPr id="109578" name=""/>
          <p:cNvSpPr/>
          <p:nvPr/>
        </p:nvSpPr>
        <p:spPr>
          <a:xfrm>
            <a:off x="0" y="2205038"/>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参照全维观测器设计方法</a:t>
            </a:r>
            <a:endParaRPr sz="2400"/>
          </a:p>
        </p:txBody>
      </p:sp>
      <p:pic>
        <p:nvPicPr>
          <p:cNvPr id="109586" name=""/>
          <p:cNvPicPr/>
          <p:nvPr>
            <p:ph sz="quarter" idx="4"/>
          </p:nvPr>
        </p:nvPicPr>
        <p:blipFill>
          <a:blip r:embed="rId5"/>
          <a:stretch>
            <a:fillRect/>
          </a:stretch>
        </p:blipFill>
        <p:spPr>
          <a:xfrm>
            <a:off x="1403350" y="5734050"/>
            <a:ext cx="4032250" cy="911225"/>
          </a:xfrm>
          <a:prstGeom prst="rect">
            <a:avLst/>
          </a:prstGeom>
          <a:noFill/>
          <a:ln>
            <a:noFill/>
            <a:miter lim="800000"/>
          </a:ln>
          <a:effectLst/>
        </p:spPr>
      </p:pic>
      <p:pic>
        <p:nvPicPr>
          <p:cNvPr id="109589" name=""/>
          <p:cNvPicPr/>
          <p:nvPr/>
        </p:nvPicPr>
        <p:blipFill>
          <a:blip r:embed="rId6"/>
          <a:stretch>
            <a:fillRect/>
          </a:stretch>
        </p:blipFill>
        <p:spPr>
          <a:xfrm>
            <a:off x="6516688" y="5949950"/>
            <a:ext cx="1223962" cy="501650"/>
          </a:xfrm>
          <a:prstGeom prst="rect">
            <a:avLst/>
          </a:prstGeom>
          <a:noFill/>
          <a:ln>
            <a:noFill/>
            <a:miter lim="800000"/>
          </a:ln>
          <a:effectLst/>
        </p:spPr>
      </p:pic>
      <p:cxnSp>
        <p:nvCxnSpPr>
          <p:cNvPr id="109592" name=""/>
          <p:cNvCxnSpPr/>
          <p:nvPr/>
        </p:nvCxnSpPr>
        <p:spPr>
          <a:xfrm>
            <a:off x="5795962" y="476250"/>
            <a:ext cx="1368425" cy="0"/>
          </a:xfrm>
          <a:prstGeom prst="line">
            <a:avLst/>
          </a:prstGeom>
          <a:noFill/>
          <a:ln>
            <a:solidFill>
              <a:schemeClr val="tx1"/>
            </a:solidFill>
            <a:miter lim="800000"/>
          </a:ln>
        </p:spPr>
      </p:cxnSp>
      <p:cxnSp>
        <p:nvCxnSpPr>
          <p:cNvPr id="109593" name=""/>
          <p:cNvCxnSpPr/>
          <p:nvPr/>
        </p:nvCxnSpPr>
        <p:spPr>
          <a:xfrm>
            <a:off x="4211638" y="1773238"/>
            <a:ext cx="2016125" cy="0"/>
          </a:xfrm>
          <a:prstGeom prst="line">
            <a:avLst/>
          </a:prstGeom>
          <a:noFill/>
          <a:ln>
            <a:solidFill>
              <a:schemeClr val="tx1"/>
            </a:solidFill>
            <a:miter lim="800000"/>
          </a:ln>
        </p:spPr>
      </p:cxnSp>
      <p:sp>
        <p:nvSpPr>
          <p:cNvPr id="109594" name="Slide Number Placeholder 3"/>
          <p:cNvSpPr>
            <a:spLocks noGrp="1"/>
          </p:cNvSpPr>
          <p:nvPr>
            <p:ph type="sldNum" sz="quarter" idx="2"/>
          </p:nvPr>
        </p:nvSpPr>
        <p:spPr/>
        <p:txBody>
          <a:bodyPr/>
          <a:lstStyle/>
          <a:p>
            <a:pPr lvl="0" algn="r"/>
            <a:fld id="{2A77AAA5-37B5-48DE-810B-D063D704F2E3}" type="slidenum">
              <a:rPr sz="1400"/>
              <a:t>16</a:t>
            </a:fld>
            <a:endParaRPr lang="en-US"/>
          </a:p>
        </p:txBody>
      </p:sp>
      <p:sp>
        <p:nvSpPr>
          <p:cNvPr id="109595" name="TextBox 109594"/>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武汉大学自动化专业《现代控制理论》第六章线性定常系统的综合共37页，您现在浏览的是第16页!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1000" fill="hold" grpId="0" nodeType="clickEffect">
                                  <p:stCondLst>
                                    <p:cond delay="0"/>
                                  </p:stCondLst>
                                  <p:childTnLst>
                                    <p:set>
                                      <p:cBhvr additive="base">
                                        <p:cTn id="6" dur="1" fill="hold">
                                          <p:stCondLst>
                                            <p:cond delay="0"/>
                                          </p:stCondLst>
                                        </p:cTn>
                                        <p:tgtEl>
                                          <p:spTgt spid="109572"/>
                                        </p:tgtEl>
                                        <p:attrNameLst>
                                          <p:attrName>style.visibility</p:attrName>
                                        </p:attrNameLst>
                                      </p:cBhvr>
                                      <p:to>
                                        <p:strVal val="visible"/>
                                      </p:to>
                                    </p:set>
                                    <p:animEffect transition="in" filter="box(in)">
                                      <p:cBhvr additive="base">
                                        <p:cTn id="7" dur="1000"/>
                                        <p:tgtEl>
                                          <p:spTgt spid="109572"/>
                                        </p:tgtEl>
                                      </p:cBhvr>
                                    </p:animEffect>
                                  </p:childTnLst>
                                </p:cTn>
                              </p:par>
                            </p:childTnLst>
                          </p:cTn>
                        </p:par>
                        <p:par>
                          <p:cTn id="8" fill="hold" nodeType="afterGroup">
                            <p:stCondLst>
                              <p:cond delay="1000"/>
                            </p:stCondLst>
                            <p:childTnLst>
                              <p:par>
                                <p:cTn id="9" presetID="10" presetClass="entr" presetSubtype="0" dur="500" fill="hold" nodeType="afterEffect">
                                  <p:stCondLst>
                                    <p:cond delay="1000"/>
                                  </p:stCondLst>
                                  <p:childTnLst>
                                    <p:set>
                                      <p:cBhvr additive="base">
                                        <p:cTn id="10" dur="1" fill="hold">
                                          <p:stCondLst>
                                            <p:cond delay="0"/>
                                          </p:stCondLst>
                                        </p:cTn>
                                        <p:tgtEl>
                                          <p:spTgt spid="109583"/>
                                        </p:tgtEl>
                                        <p:attrNameLst>
                                          <p:attrName>style.visibility</p:attrName>
                                        </p:attrNameLst>
                                      </p:cBhvr>
                                      <p:to>
                                        <p:strVal val="visible"/>
                                      </p:to>
                                    </p:set>
                                    <p:animEffect transition="in" filter="fade">
                                      <p:cBhvr additive="base">
                                        <p:cTn id="11" dur="500"/>
                                        <p:tgtEl>
                                          <p:spTgt spid="109583"/>
                                        </p:tgtEl>
                                      </p:cBhvr>
                                    </p:animEffect>
                                  </p:childTnLst>
                                </p:cTn>
                              </p:par>
                            </p:childTnLst>
                          </p:cTn>
                        </p:par>
                        <p:par>
                          <p:cTn id="12" fill="hold" nodeType="afterGroup">
                            <p:stCondLst>
                              <p:cond delay="2500"/>
                            </p:stCondLst>
                            <p:childTnLst>
                              <p:par>
                                <p:cTn id="13" presetID="10" presetClass="entr" presetSubtype="0" dur="1000" fill="hold" nodeType="afterEffect">
                                  <p:stCondLst>
                                    <p:cond delay="1500"/>
                                  </p:stCondLst>
                                  <p:childTnLst>
                                    <p:set>
                                      <p:cBhvr additive="base">
                                        <p:cTn id="14" dur="1" fill="hold">
                                          <p:stCondLst>
                                            <p:cond delay="0"/>
                                          </p:stCondLst>
                                        </p:cTn>
                                        <p:tgtEl>
                                          <p:spTgt spid="109575"/>
                                        </p:tgtEl>
                                        <p:attrNameLst>
                                          <p:attrName>style.visibility</p:attrName>
                                        </p:attrNameLst>
                                      </p:cBhvr>
                                      <p:to>
                                        <p:strVal val="visible"/>
                                      </p:to>
                                    </p:set>
                                    <p:animEffect transition="in" filter="fade">
                                      <p:cBhvr additive="base">
                                        <p:cTn id="15" dur="1000"/>
                                        <p:tgtEl>
                                          <p:spTgt spid="109575"/>
                                        </p:tgtEl>
                                      </p:cBhvr>
                                    </p:animEffect>
                                  </p:childTnLst>
                                </p:cTn>
                              </p:par>
                            </p:childTnLst>
                          </p:cTn>
                        </p:par>
                        <p:par>
                          <p:cTn id="16" fill="hold" nodeType="afterGroup">
                            <p:stCondLst>
                              <p:cond delay="5000"/>
                            </p:stCondLst>
                            <p:childTnLst>
                              <p:par>
                                <p:cTn id="17" presetID="4" presetClass="entr" presetSubtype="16" dur="500" fill="hold" nodeType="afterEffect">
                                  <p:stCondLst>
                                    <p:cond delay="2500"/>
                                  </p:stCondLst>
                                  <p:childTnLst>
                                    <p:set>
                                      <p:cBhvr additive="base">
                                        <p:cTn id="18" dur="1" fill="hold">
                                          <p:stCondLst>
                                            <p:cond delay="0"/>
                                          </p:stCondLst>
                                        </p:cTn>
                                        <p:tgtEl>
                                          <p:spTgt spid="109592"/>
                                        </p:tgtEl>
                                        <p:attrNameLst>
                                          <p:attrName>style.visibility</p:attrName>
                                        </p:attrNameLst>
                                      </p:cBhvr>
                                      <p:to>
                                        <p:strVal val="visible"/>
                                      </p:to>
                                    </p:set>
                                    <p:animEffect transition="in" filter="box(in)">
                                      <p:cBhvr additive="base">
                                        <p:cTn id="19" dur="500"/>
                                        <p:tgtEl>
                                          <p:spTgt spid="109592"/>
                                        </p:tgtEl>
                                      </p:cBhvr>
                                    </p:animEffect>
                                  </p:childTnLst>
                                </p:cTn>
                              </p:par>
                            </p:childTnLst>
                          </p:cTn>
                        </p:par>
                        <p:par>
                          <p:cTn id="20" fill="hold" nodeType="afterGroup">
                            <p:stCondLst>
                              <p:cond delay="8000"/>
                            </p:stCondLst>
                            <p:childTnLst>
                              <p:par>
                                <p:cTn id="21" presetID="4" presetClass="entr" presetSubtype="16" dur="1000" fill="hold" nodeType="afterEffect">
                                  <p:stCondLst>
                                    <p:cond delay="3000"/>
                                  </p:stCondLst>
                                  <p:childTnLst>
                                    <p:set>
                                      <p:cBhvr additive="base">
                                        <p:cTn id="22" dur="1" fill="hold">
                                          <p:stCondLst>
                                            <p:cond delay="0"/>
                                          </p:stCondLst>
                                        </p:cTn>
                                        <p:tgtEl>
                                          <p:spTgt spid="109593"/>
                                        </p:tgtEl>
                                        <p:attrNameLst>
                                          <p:attrName>style.visibility</p:attrName>
                                        </p:attrNameLst>
                                      </p:cBhvr>
                                      <p:to>
                                        <p:strVal val="visible"/>
                                      </p:to>
                                    </p:set>
                                    <p:animEffect transition="in" filter="box(in)">
                                      <p:cBhvr additive="base">
                                        <p:cTn id="23" dur="1000"/>
                                        <p:tgtEl>
                                          <p:spTgt spid="109593"/>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4" presetClass="entr" presetSubtype="16" dur="1000" fill="hold" grpId="1" nodeType="clickEffect">
                                  <p:stCondLst>
                                    <p:cond delay="0"/>
                                  </p:stCondLst>
                                  <p:childTnLst>
                                    <p:set>
                                      <p:cBhvr additive="base">
                                        <p:cTn id="27" dur="1" fill="hold">
                                          <p:stCondLst>
                                            <p:cond delay="0"/>
                                          </p:stCondLst>
                                        </p:cTn>
                                        <p:tgtEl>
                                          <p:spTgt spid="109578"/>
                                        </p:tgtEl>
                                        <p:attrNameLst>
                                          <p:attrName>style.visibility</p:attrName>
                                        </p:attrNameLst>
                                      </p:cBhvr>
                                      <p:to>
                                        <p:strVal val="visible"/>
                                      </p:to>
                                    </p:set>
                                    <p:animEffect transition="in" filter="box(in)">
                                      <p:cBhvr additive="base">
                                        <p:cTn id="28" dur="1000"/>
                                        <p:tgtEl>
                                          <p:spTgt spid="109578"/>
                                        </p:tgtEl>
                                      </p:cBhvr>
                                    </p:animEffect>
                                  </p:childTnLst>
                                </p:cTn>
                              </p:par>
                            </p:childTnLst>
                          </p:cTn>
                        </p:par>
                        <p:par>
                          <p:cTn id="29" fill="hold" nodeType="afterGroup">
                            <p:stCondLst>
                              <p:cond delay="1000"/>
                            </p:stCondLst>
                            <p:childTnLst>
                              <p:par>
                                <p:cTn id="30" presetID="10" presetClass="entr" presetSubtype="0" dur="1000" fill="hold" nodeType="afterEffect">
                                  <p:stCondLst>
                                    <p:cond delay="1000"/>
                                  </p:stCondLst>
                                  <p:childTnLst>
                                    <p:set>
                                      <p:cBhvr additive="base">
                                        <p:cTn id="31" dur="1" fill="hold">
                                          <p:stCondLst>
                                            <p:cond delay="0"/>
                                          </p:stCondLst>
                                        </p:cTn>
                                        <p:tgtEl>
                                          <p:spTgt spid="109579"/>
                                        </p:tgtEl>
                                        <p:attrNameLst>
                                          <p:attrName>style.visibility</p:attrName>
                                        </p:attrNameLst>
                                      </p:cBhvr>
                                      <p:to>
                                        <p:strVal val="visible"/>
                                      </p:to>
                                    </p:set>
                                    <p:animEffect transition="in" filter="fade">
                                      <p:cBhvr additive="base">
                                        <p:cTn id="32" dur="1000"/>
                                        <p:tgtEl>
                                          <p:spTgt spid="109579"/>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4" presetClass="entr" presetSubtype="16" dur="1000" fill="hold" nodeType="clickEffect">
                                  <p:stCondLst>
                                    <p:cond delay="0"/>
                                  </p:stCondLst>
                                  <p:childTnLst>
                                    <p:set>
                                      <p:cBhvr additive="base">
                                        <p:cTn id="36" dur="1" fill="hold">
                                          <p:stCondLst>
                                            <p:cond delay="0"/>
                                          </p:stCondLst>
                                        </p:cTn>
                                        <p:tgtEl>
                                          <p:spTgt spid="109586"/>
                                        </p:tgtEl>
                                        <p:attrNameLst>
                                          <p:attrName>style.visibility</p:attrName>
                                        </p:attrNameLst>
                                      </p:cBhvr>
                                      <p:to>
                                        <p:strVal val="visible"/>
                                      </p:to>
                                    </p:set>
                                    <p:animEffect transition="in" filter="box(in)">
                                      <p:cBhvr additive="base">
                                        <p:cTn id="37" dur="1000"/>
                                        <p:tgtEl>
                                          <p:spTgt spid="109586"/>
                                        </p:tgtEl>
                                      </p:cBhvr>
                                    </p:animEffect>
                                  </p:childTnLst>
                                </p:cTn>
                              </p:par>
                            </p:childTnLst>
                          </p:cTn>
                        </p:par>
                        <p:par>
                          <p:cTn id="38" fill="hold" nodeType="afterGroup">
                            <p:stCondLst>
                              <p:cond delay="1000"/>
                            </p:stCondLst>
                            <p:childTnLst>
                              <p:par>
                                <p:cTn id="39" presetID="10" presetClass="entr" presetSubtype="0" dur="1000" fill="hold" nodeType="afterEffect">
                                  <p:stCondLst>
                                    <p:cond delay="1000"/>
                                  </p:stCondLst>
                                  <p:childTnLst>
                                    <p:set>
                                      <p:cBhvr additive="base">
                                        <p:cTn id="40" dur="1" fill="hold">
                                          <p:stCondLst>
                                            <p:cond delay="0"/>
                                          </p:stCondLst>
                                        </p:cTn>
                                        <p:tgtEl>
                                          <p:spTgt spid="109589"/>
                                        </p:tgtEl>
                                        <p:attrNameLst>
                                          <p:attrName>style.visibility</p:attrName>
                                        </p:attrNameLst>
                                      </p:cBhvr>
                                      <p:to>
                                        <p:strVal val="visible"/>
                                      </p:to>
                                    </p:set>
                                    <p:animEffect transition="in" filter="fade">
                                      <p:cBhvr additive="base">
                                        <p:cTn id="41" dur="1000"/>
                                        <p:tgtEl>
                                          <p:spTgt spid="1095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2" grpId="0"/>
      <p:bldP spid="109578"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932" name=""/>
          <p:cNvSpPr/>
          <p:nvPr/>
        </p:nvSpPr>
        <p:spPr>
          <a:xfrm>
            <a:off x="0" y="0"/>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二 闭环极点设计的分离特性</a:t>
            </a:r>
            <a:endParaRPr sz="2400"/>
          </a:p>
        </p:txBody>
      </p:sp>
      <p:sp>
        <p:nvSpPr>
          <p:cNvPr id="124933" name=""/>
          <p:cNvSpPr/>
          <p:nvPr/>
        </p:nvSpPr>
        <p:spPr>
          <a:xfrm>
            <a:off x="0" y="333375"/>
            <a:ext cx="9144000" cy="15525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由上可见，带观测器的状态反馈系统设计过程分成两个阶段；一是确定状态反馈增益阵</a:t>
            </a:r>
            <a:r>
              <a:rPr sz="2000" i="1">
                <a:latin typeface="Book Antiqua" pitchFamily="18" charset="0"/>
              </a:rPr>
              <a:t>K ，</a:t>
            </a:r>
            <a:r>
              <a:rPr sz="2400">
                <a:latin typeface="Book Antiqua" pitchFamily="18" charset="0"/>
              </a:rPr>
              <a:t>以产生期望的闭环极点</a:t>
            </a:r>
            <a:r>
              <a:rPr sz="2400"/>
              <a:t>；二是确定观测器的增益阵</a:t>
            </a:r>
            <a:r>
              <a:rPr sz="2000" i="1">
                <a:latin typeface="Book Antiqua" pitchFamily="18" charset="0"/>
              </a:rPr>
              <a:t>G</a:t>
            </a:r>
            <a:r>
              <a:rPr sz="2400"/>
              <a:t> ，以产生期望的观测器特征根。考察状态反馈设计和观测器设计之间的关系和互相影响。</a:t>
            </a:r>
            <a:endParaRPr sz="2400"/>
          </a:p>
        </p:txBody>
      </p:sp>
      <p:sp>
        <p:nvSpPr>
          <p:cNvPr id="124934" name=""/>
          <p:cNvSpPr/>
          <p:nvPr/>
        </p:nvSpPr>
        <p:spPr>
          <a:xfrm>
            <a:off x="0" y="1844675"/>
            <a:ext cx="615632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并取状态估计误差                 则</a:t>
            </a:r>
            <a:endParaRPr sz="2400"/>
          </a:p>
        </p:txBody>
      </p:sp>
      <p:pic>
        <p:nvPicPr>
          <p:cNvPr id="124935" name=""/>
          <p:cNvPicPr/>
          <p:nvPr>
            <p:ph sz="half" idx="1"/>
          </p:nvPr>
        </p:nvPicPr>
        <p:blipFill>
          <a:blip r:embed="rId2"/>
          <a:stretch>
            <a:fillRect/>
          </a:stretch>
        </p:blipFill>
        <p:spPr>
          <a:xfrm>
            <a:off x="250825" y="2344738"/>
            <a:ext cx="7777162" cy="2389188"/>
          </a:xfrm>
          <a:prstGeom prst="rect">
            <a:avLst/>
          </a:prstGeom>
          <a:noFill/>
          <a:ln>
            <a:noFill/>
            <a:miter lim="800000"/>
          </a:ln>
          <a:effectLst/>
        </p:spPr>
      </p:pic>
      <p:pic>
        <p:nvPicPr>
          <p:cNvPr id="124937" name=""/>
          <p:cNvPicPr/>
          <p:nvPr>
            <p:ph sz="half" idx="2"/>
          </p:nvPr>
        </p:nvPicPr>
        <p:blipFill>
          <a:blip r:embed="rId3"/>
          <a:stretch>
            <a:fillRect/>
          </a:stretch>
        </p:blipFill>
        <p:spPr>
          <a:xfrm>
            <a:off x="2987675" y="1916112"/>
            <a:ext cx="1295400" cy="350838"/>
          </a:xfrm>
          <a:prstGeom prst="rect">
            <a:avLst/>
          </a:prstGeom>
          <a:noFill/>
          <a:ln>
            <a:noFill/>
            <a:miter lim="800000"/>
          </a:ln>
          <a:effectLst/>
        </p:spPr>
      </p:pic>
      <p:sp>
        <p:nvSpPr>
          <p:cNvPr id="124940" name=""/>
          <p:cNvSpPr/>
          <p:nvPr/>
        </p:nvSpPr>
        <p:spPr>
          <a:xfrm>
            <a:off x="0" y="4652962"/>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可见，带观测器的状态反馈系统的闭环极点与观测器极点设计是互相不关联的，</a:t>
            </a:r>
            <a:r>
              <a:rPr sz="2000" i="1">
                <a:latin typeface="Book Antiqua" pitchFamily="18" charset="0"/>
              </a:rPr>
              <a:t>K,G </a:t>
            </a:r>
            <a:r>
              <a:rPr sz="2400"/>
              <a:t>可以分别进行设计——具有分离特性。</a:t>
            </a:r>
            <a:endParaRPr sz="2400"/>
          </a:p>
        </p:txBody>
      </p:sp>
      <p:sp>
        <p:nvSpPr>
          <p:cNvPr id="124941" name=""/>
          <p:cNvSpPr/>
          <p:nvPr/>
        </p:nvSpPr>
        <p:spPr>
          <a:xfrm>
            <a:off x="0" y="5445125"/>
            <a:ext cx="9144000"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注意：观测器的动态过程要快于闭环系统的动态过程2～5倍，因此，在[s]上，观测器极点要在闭环极点的左边。（观测器的最大响应速度只受控制系统中的噪声和灵敏度的影响。</a:t>
            </a:r>
            <a:endParaRPr sz="2400"/>
          </a:p>
        </p:txBody>
      </p:sp>
      <p:sp>
        <p:nvSpPr>
          <p:cNvPr id="124942" name="Slide Number Placeholder 6"/>
          <p:cNvSpPr>
            <a:spLocks noGrp="1"/>
          </p:cNvSpPr>
          <p:nvPr>
            <p:ph type="sldNum" sz="quarter" idx="5"/>
          </p:nvPr>
        </p:nvSpPr>
        <p:spPr/>
        <p:txBody>
          <a:bodyPr/>
          <a:lstStyle/>
          <a:p>
            <a:pPr lvl="0" algn="r"/>
            <a:fld id="{8CD685DB-EF6C-4F1E-AB3D-7F752B0EBECD}" type="slidenum">
              <a:rPr sz="1400"/>
              <a:t>17</a:t>
            </a:fld>
            <a:endParaRPr lang="en-US"/>
          </a:p>
        </p:txBody>
      </p:sp>
      <p:sp>
        <p:nvSpPr>
          <p:cNvPr id="124943" name="TextBox 124942"/>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武汉大学自动化专业《现代控制理论》第六章线性定常系统的综合共37页，您现在浏览的是第17页!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124932"/>
                                        </p:tgtEl>
                                        <p:attrNameLst>
                                          <p:attrName>style.visibility</p:attrName>
                                        </p:attrNameLst>
                                      </p:cBhvr>
                                      <p:to>
                                        <p:strVal val="visible"/>
                                      </p:to>
                                    </p:set>
                                    <p:animEffect transition="in" filter="blinds(horizontal)">
                                      <p:cBhvr additive="base">
                                        <p:cTn id="7" dur="1000"/>
                                        <p:tgtEl>
                                          <p:spTgt spid="12493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124933"/>
                                        </p:tgtEl>
                                        <p:attrNameLst>
                                          <p:attrName>style.visibility</p:attrName>
                                        </p:attrNameLst>
                                      </p:cBhvr>
                                      <p:to>
                                        <p:strVal val="visible"/>
                                      </p:to>
                                    </p:set>
                                    <p:animEffect transition="in" filter="box(in)">
                                      <p:cBhvr additive="base">
                                        <p:cTn id="12" dur="1000"/>
                                        <p:tgtEl>
                                          <p:spTgt spid="12493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1000" fill="hold" grpId="2" nodeType="clickEffect">
                                  <p:stCondLst>
                                    <p:cond delay="0"/>
                                  </p:stCondLst>
                                  <p:childTnLst>
                                    <p:set>
                                      <p:cBhvr additive="base">
                                        <p:cTn id="16" dur="1" fill="hold">
                                          <p:stCondLst>
                                            <p:cond delay="0"/>
                                          </p:stCondLst>
                                        </p:cTn>
                                        <p:tgtEl>
                                          <p:spTgt spid="124934"/>
                                        </p:tgtEl>
                                        <p:attrNameLst>
                                          <p:attrName>style.visibility</p:attrName>
                                        </p:attrNameLst>
                                      </p:cBhvr>
                                      <p:to>
                                        <p:strVal val="visible"/>
                                      </p:to>
                                    </p:set>
                                    <p:animEffect transition="in" filter="box(in)">
                                      <p:cBhvr additive="base">
                                        <p:cTn id="17" dur="1000"/>
                                        <p:tgtEl>
                                          <p:spTgt spid="124934"/>
                                        </p:tgtEl>
                                      </p:cBhvr>
                                    </p:animEffect>
                                  </p:childTnLst>
                                </p:cTn>
                              </p:par>
                            </p:childTnLst>
                          </p:cTn>
                        </p:par>
                        <p:par>
                          <p:cTn id="18" fill="hold" nodeType="afterGroup">
                            <p:stCondLst>
                              <p:cond delay="1000"/>
                            </p:stCondLst>
                            <p:childTnLst>
                              <p:par>
                                <p:cTn id="19" presetID="10" presetClass="entr" presetSubtype="0" dur="500" fill="hold" nodeType="afterEffect">
                                  <p:stCondLst>
                                    <p:cond delay="1000"/>
                                  </p:stCondLst>
                                  <p:childTnLst>
                                    <p:set>
                                      <p:cBhvr additive="base">
                                        <p:cTn id="20" dur="1" fill="hold">
                                          <p:stCondLst>
                                            <p:cond delay="0"/>
                                          </p:stCondLst>
                                        </p:cTn>
                                        <p:tgtEl>
                                          <p:spTgt spid="124937"/>
                                        </p:tgtEl>
                                        <p:attrNameLst>
                                          <p:attrName>style.visibility</p:attrName>
                                        </p:attrNameLst>
                                      </p:cBhvr>
                                      <p:to>
                                        <p:strVal val="visible"/>
                                      </p:to>
                                    </p:set>
                                    <p:animEffect transition="in" filter="fade">
                                      <p:cBhvr additive="base">
                                        <p:cTn id="21" dur="500"/>
                                        <p:tgtEl>
                                          <p:spTgt spid="124937"/>
                                        </p:tgtEl>
                                      </p:cBhvr>
                                    </p:animEffect>
                                  </p:childTnLst>
                                </p:cTn>
                              </p:par>
                            </p:childTnLst>
                          </p:cTn>
                        </p:par>
                        <p:par>
                          <p:cTn id="22" fill="hold" nodeType="afterGroup">
                            <p:stCondLst>
                              <p:cond delay="2500"/>
                            </p:stCondLst>
                            <p:childTnLst>
                              <p:par>
                                <p:cTn id="23" presetID="10" presetClass="entr" presetSubtype="0" dur="1000" fill="hold" nodeType="afterEffect">
                                  <p:stCondLst>
                                    <p:cond delay="1500"/>
                                  </p:stCondLst>
                                  <p:childTnLst>
                                    <p:set>
                                      <p:cBhvr additive="base">
                                        <p:cTn id="24" dur="1" fill="hold">
                                          <p:stCondLst>
                                            <p:cond delay="0"/>
                                          </p:stCondLst>
                                        </p:cTn>
                                        <p:tgtEl>
                                          <p:spTgt spid="124935"/>
                                        </p:tgtEl>
                                        <p:attrNameLst>
                                          <p:attrName>style.visibility</p:attrName>
                                        </p:attrNameLst>
                                      </p:cBhvr>
                                      <p:to>
                                        <p:strVal val="visible"/>
                                      </p:to>
                                    </p:set>
                                    <p:animEffect transition="in" filter="fade">
                                      <p:cBhvr additive="base">
                                        <p:cTn id="25" dur="1000"/>
                                        <p:tgtEl>
                                          <p:spTgt spid="124935"/>
                                        </p:tgtEl>
                                      </p:cBhvr>
                                    </p:animEffect>
                                  </p:childTnLst>
                                </p:cTn>
                              </p:par>
                            </p:childTnLst>
                          </p:cTn>
                        </p:par>
                      </p:childTnLst>
                    </p:cTn>
                  </p:par>
                  <p:par>
                    <p:cTn id="26" fill="hold" nodeType="clickPar">
                      <p:stCondLst>
                        <p:cond delay="indefinite"/>
                      </p:stCondLst>
                      <p:childTnLst>
                        <p:par>
                          <p:cTn id="27" fill="hold" nodeType="afterGroup">
                            <p:stCondLst>
                              <p:cond delay="0"/>
                            </p:stCondLst>
                            <p:childTnLst>
                              <p:par>
                                <p:cTn id="28" presetID="4" presetClass="entr" presetSubtype="16" dur="1000" fill="hold" grpId="3" nodeType="clickEffect">
                                  <p:stCondLst>
                                    <p:cond delay="0"/>
                                  </p:stCondLst>
                                  <p:childTnLst>
                                    <p:set>
                                      <p:cBhvr additive="base">
                                        <p:cTn id="29" dur="1" fill="hold">
                                          <p:stCondLst>
                                            <p:cond delay="0"/>
                                          </p:stCondLst>
                                        </p:cTn>
                                        <p:tgtEl>
                                          <p:spTgt spid="124940"/>
                                        </p:tgtEl>
                                        <p:attrNameLst>
                                          <p:attrName>style.visibility</p:attrName>
                                        </p:attrNameLst>
                                      </p:cBhvr>
                                      <p:to>
                                        <p:strVal val="visible"/>
                                      </p:to>
                                    </p:set>
                                    <p:animEffect transition="in" filter="box(in)">
                                      <p:cBhvr additive="base">
                                        <p:cTn id="30" dur="1000"/>
                                        <p:tgtEl>
                                          <p:spTgt spid="124940"/>
                                        </p:tgtEl>
                                      </p:cBhvr>
                                    </p:animEffect>
                                  </p:childTnLst>
                                </p:cTn>
                              </p:par>
                            </p:childTnLst>
                          </p:cTn>
                        </p:par>
                      </p:childTnLst>
                    </p:cTn>
                  </p:par>
                  <p:par>
                    <p:cTn id="31" fill="hold" nodeType="clickPar">
                      <p:stCondLst>
                        <p:cond delay="indefinite"/>
                      </p:stCondLst>
                      <p:childTnLst>
                        <p:par>
                          <p:cTn id="32" fill="hold" nodeType="afterGroup">
                            <p:stCondLst>
                              <p:cond delay="0"/>
                            </p:stCondLst>
                            <p:childTnLst>
                              <p:par>
                                <p:cTn id="33" presetID="4" presetClass="entr" presetSubtype="16" dur="1000" fill="hold" grpId="4" nodeType="clickEffect">
                                  <p:stCondLst>
                                    <p:cond delay="0"/>
                                  </p:stCondLst>
                                  <p:childTnLst>
                                    <p:set>
                                      <p:cBhvr additive="base">
                                        <p:cTn id="34" dur="1" fill="hold">
                                          <p:stCondLst>
                                            <p:cond delay="0"/>
                                          </p:stCondLst>
                                        </p:cTn>
                                        <p:tgtEl>
                                          <p:spTgt spid="124941"/>
                                        </p:tgtEl>
                                        <p:attrNameLst>
                                          <p:attrName>style.visibility</p:attrName>
                                        </p:attrNameLst>
                                      </p:cBhvr>
                                      <p:to>
                                        <p:strVal val="visible"/>
                                      </p:to>
                                    </p:set>
                                    <p:animEffect transition="in" filter="box(in)">
                                      <p:cBhvr additive="base">
                                        <p:cTn id="35" dur="1000"/>
                                        <p:tgtEl>
                                          <p:spTgt spid="1249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2" grpId="0"/>
      <p:bldP spid="124933" grpId="1"/>
      <p:bldP spid="124934" grpId="2"/>
      <p:bldP spid="124940" grpId="3"/>
      <p:bldP spid="124941" grpId="4"/>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6194" name=""/>
          <p:cNvSpPr/>
          <p:nvPr>
            <p:ph type="title" idx="4294967295"/>
          </p:nvPr>
        </p:nvSpPr>
        <p:spPr>
          <a:xfrm>
            <a:off x="457200" y="274638"/>
            <a:ext cx="8291512" cy="5619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4000"/>
              <a:t>第六节   状态反馈解耦</a:t>
            </a:r>
            <a:endParaRPr sz="4000"/>
          </a:p>
        </p:txBody>
      </p:sp>
      <p:pic>
        <p:nvPicPr>
          <p:cNvPr id="136195" name=""/>
          <p:cNvPicPr/>
          <p:nvPr>
            <p:ph sz="quarter" idx="1"/>
          </p:nvPr>
        </p:nvPicPr>
        <p:blipFill>
          <a:blip r:embed="rId2"/>
          <a:stretch>
            <a:fillRect/>
          </a:stretch>
        </p:blipFill>
        <p:spPr>
          <a:xfrm>
            <a:off x="1331912" y="1412875"/>
            <a:ext cx="1800225" cy="633412"/>
          </a:xfrm>
          <a:prstGeom prst="rect">
            <a:avLst/>
          </a:prstGeom>
          <a:noFill/>
          <a:ln>
            <a:noFill/>
            <a:miter lim="800000"/>
          </a:ln>
          <a:effectLst/>
        </p:spPr>
      </p:pic>
      <p:pic>
        <p:nvPicPr>
          <p:cNvPr id="136196" name=""/>
          <p:cNvPicPr/>
          <p:nvPr>
            <p:ph sz="quarter" idx="2"/>
          </p:nvPr>
        </p:nvPicPr>
        <p:blipFill>
          <a:blip r:embed="rId3"/>
          <a:stretch>
            <a:fillRect/>
          </a:stretch>
        </p:blipFill>
        <p:spPr>
          <a:xfrm>
            <a:off x="684212" y="2133600"/>
            <a:ext cx="2519362" cy="368300"/>
          </a:xfrm>
          <a:prstGeom prst="rect">
            <a:avLst/>
          </a:prstGeom>
          <a:noFill/>
          <a:ln>
            <a:noFill/>
            <a:miter lim="800000"/>
          </a:ln>
          <a:effectLst/>
        </p:spPr>
      </p:pic>
      <p:pic>
        <p:nvPicPr>
          <p:cNvPr id="136197" name=""/>
          <p:cNvPicPr/>
          <p:nvPr>
            <p:ph sz="quarter" idx="3"/>
          </p:nvPr>
        </p:nvPicPr>
        <p:blipFill>
          <a:blip r:embed="rId4"/>
          <a:stretch>
            <a:fillRect/>
          </a:stretch>
        </p:blipFill>
        <p:spPr>
          <a:xfrm>
            <a:off x="800100" y="4676775"/>
            <a:ext cx="6003925" cy="1273175"/>
          </a:xfrm>
          <a:prstGeom prst="rect">
            <a:avLst/>
          </a:prstGeom>
          <a:noFill/>
          <a:ln>
            <a:noFill/>
            <a:miter lim="800000"/>
          </a:ln>
          <a:effectLst/>
        </p:spPr>
      </p:pic>
      <p:sp>
        <p:nvSpPr>
          <p:cNvPr id="136198" name=""/>
          <p:cNvSpPr/>
          <p:nvPr/>
        </p:nvSpPr>
        <p:spPr>
          <a:xfrm>
            <a:off x="0" y="908050"/>
            <a:ext cx="8172450" cy="5191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a:t>    一  问题的提法</a:t>
            </a:r>
            <a:endParaRPr sz="2800"/>
          </a:p>
        </p:txBody>
      </p:sp>
      <p:sp>
        <p:nvSpPr>
          <p:cNvPr id="136199" name=""/>
          <p:cNvSpPr/>
          <p:nvPr/>
        </p:nvSpPr>
        <p:spPr>
          <a:xfrm>
            <a:off x="0" y="1412875"/>
            <a:ext cx="4859338"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1 设定：                          ， </a:t>
            </a:r>
            <a:endParaRPr sz="2400"/>
          </a:p>
        </p:txBody>
      </p:sp>
      <p:sp>
        <p:nvSpPr>
          <p:cNvPr id="136200" name=""/>
          <p:cNvSpPr/>
          <p:nvPr/>
        </p:nvSpPr>
        <p:spPr>
          <a:xfrm>
            <a:off x="6877050" y="1557338"/>
            <a:ext cx="360362" cy="406400"/>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a:t>∫</a:t>
            </a:r>
            <a:endParaRPr sz="2000"/>
          </a:p>
        </p:txBody>
      </p:sp>
      <p:sp>
        <p:nvSpPr>
          <p:cNvPr id="136201" name=""/>
          <p:cNvSpPr/>
          <p:nvPr/>
        </p:nvSpPr>
        <p:spPr>
          <a:xfrm>
            <a:off x="6877050" y="2060575"/>
            <a:ext cx="360362"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A</a:t>
            </a:r>
            <a:endParaRPr i="1">
              <a:latin typeface="Book Antiqua" pitchFamily="18" charset="0"/>
            </a:endParaRPr>
          </a:p>
        </p:txBody>
      </p:sp>
      <p:sp>
        <p:nvSpPr>
          <p:cNvPr id="136202" name=""/>
          <p:cNvSpPr/>
          <p:nvPr/>
        </p:nvSpPr>
        <p:spPr>
          <a:xfrm>
            <a:off x="4356100" y="1557338"/>
            <a:ext cx="360362"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F</a:t>
            </a:r>
            <a:endParaRPr i="1">
              <a:latin typeface="Book Antiqua" pitchFamily="18" charset="0"/>
            </a:endParaRPr>
          </a:p>
        </p:txBody>
      </p:sp>
      <p:sp>
        <p:nvSpPr>
          <p:cNvPr id="136203" name=""/>
          <p:cNvSpPr/>
          <p:nvPr/>
        </p:nvSpPr>
        <p:spPr>
          <a:xfrm>
            <a:off x="6877050" y="2492375"/>
            <a:ext cx="360362"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K</a:t>
            </a:r>
            <a:endParaRPr i="1">
              <a:latin typeface="Book Antiqua" pitchFamily="18" charset="0"/>
            </a:endParaRPr>
          </a:p>
        </p:txBody>
      </p:sp>
      <p:sp>
        <p:nvSpPr>
          <p:cNvPr id="136204" name=""/>
          <p:cNvSpPr/>
          <p:nvPr/>
        </p:nvSpPr>
        <p:spPr>
          <a:xfrm>
            <a:off x="7812088" y="1557338"/>
            <a:ext cx="360362"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C</a:t>
            </a:r>
            <a:endParaRPr i="1">
              <a:latin typeface="Book Antiqua" pitchFamily="18" charset="0"/>
            </a:endParaRPr>
          </a:p>
        </p:txBody>
      </p:sp>
      <p:sp>
        <p:nvSpPr>
          <p:cNvPr id="136205" name=""/>
          <p:cNvSpPr/>
          <p:nvPr/>
        </p:nvSpPr>
        <p:spPr>
          <a:xfrm>
            <a:off x="5580062" y="1557338"/>
            <a:ext cx="360362" cy="376238"/>
          </a:xfrm>
          <a:prstGeom prst="rect">
            <a:avLst/>
          </a:prstGeom>
          <a:noFill/>
          <a:ln>
            <a:solidFill>
              <a:schemeClr val="tx1"/>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B</a:t>
            </a:r>
            <a:endParaRPr i="1">
              <a:latin typeface="Book Antiqua" pitchFamily="18" charset="0"/>
            </a:endParaRPr>
          </a:p>
        </p:txBody>
      </p:sp>
      <p:sp>
        <p:nvSpPr>
          <p:cNvPr id="136206" name=""/>
          <p:cNvSpPr/>
          <p:nvPr/>
        </p:nvSpPr>
        <p:spPr>
          <a:xfrm>
            <a:off x="5003800" y="1628775"/>
            <a:ext cx="215900" cy="215900"/>
          </a:xfrm>
          <a:prstGeom prst="ellipse">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36207" name=""/>
          <p:cNvSpPr/>
          <p:nvPr/>
        </p:nvSpPr>
        <p:spPr>
          <a:xfrm>
            <a:off x="6300788" y="1628775"/>
            <a:ext cx="215900" cy="215900"/>
          </a:xfrm>
          <a:prstGeom prst="ellipse">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cxnSp>
        <p:nvCxnSpPr>
          <p:cNvPr id="136208" name=""/>
          <p:cNvCxnSpPr/>
          <p:nvPr/>
        </p:nvCxnSpPr>
        <p:spPr>
          <a:xfrm>
            <a:off x="8172450" y="1773238"/>
            <a:ext cx="431800" cy="0"/>
          </a:xfrm>
          <a:prstGeom prst="line">
            <a:avLst/>
          </a:prstGeom>
          <a:noFill/>
          <a:ln>
            <a:solidFill>
              <a:schemeClr val="tx1"/>
            </a:solidFill>
            <a:miter lim="800000"/>
            <a:tailEnd type="triangle"/>
          </a:ln>
        </p:spPr>
      </p:cxnSp>
      <p:cxnSp>
        <p:nvCxnSpPr>
          <p:cNvPr id="136209" name=""/>
          <p:cNvCxnSpPr/>
          <p:nvPr/>
        </p:nvCxnSpPr>
        <p:spPr>
          <a:xfrm>
            <a:off x="6516688" y="1773238"/>
            <a:ext cx="360362" cy="0"/>
          </a:xfrm>
          <a:prstGeom prst="line">
            <a:avLst/>
          </a:prstGeom>
          <a:noFill/>
          <a:ln>
            <a:solidFill>
              <a:schemeClr val="tx1"/>
            </a:solidFill>
            <a:miter lim="800000"/>
            <a:tailEnd type="triangle"/>
          </a:ln>
        </p:spPr>
      </p:cxnSp>
      <p:cxnSp>
        <p:nvCxnSpPr>
          <p:cNvPr id="136210" name=""/>
          <p:cNvCxnSpPr/>
          <p:nvPr/>
        </p:nvCxnSpPr>
        <p:spPr>
          <a:xfrm>
            <a:off x="5940425" y="1773238"/>
            <a:ext cx="360362" cy="0"/>
          </a:xfrm>
          <a:prstGeom prst="line">
            <a:avLst/>
          </a:prstGeom>
          <a:noFill/>
          <a:ln>
            <a:solidFill>
              <a:schemeClr val="tx1"/>
            </a:solidFill>
            <a:miter lim="800000"/>
            <a:tailEnd type="triangle"/>
          </a:ln>
        </p:spPr>
      </p:cxnSp>
      <p:cxnSp>
        <p:nvCxnSpPr>
          <p:cNvPr id="136211" name=""/>
          <p:cNvCxnSpPr/>
          <p:nvPr/>
        </p:nvCxnSpPr>
        <p:spPr>
          <a:xfrm>
            <a:off x="5219700" y="1773238"/>
            <a:ext cx="360362" cy="0"/>
          </a:xfrm>
          <a:prstGeom prst="line">
            <a:avLst/>
          </a:prstGeom>
          <a:noFill/>
          <a:ln>
            <a:solidFill>
              <a:schemeClr val="tx1"/>
            </a:solidFill>
            <a:miter lim="800000"/>
            <a:tailEnd type="triangle"/>
          </a:ln>
        </p:spPr>
      </p:cxnSp>
      <p:cxnSp>
        <p:nvCxnSpPr>
          <p:cNvPr id="136212" name=""/>
          <p:cNvCxnSpPr/>
          <p:nvPr/>
        </p:nvCxnSpPr>
        <p:spPr>
          <a:xfrm>
            <a:off x="4716462" y="1773238"/>
            <a:ext cx="287338" cy="0"/>
          </a:xfrm>
          <a:prstGeom prst="line">
            <a:avLst/>
          </a:prstGeom>
          <a:noFill/>
          <a:ln>
            <a:solidFill>
              <a:schemeClr val="tx1"/>
            </a:solidFill>
            <a:miter lim="800000"/>
            <a:tailEnd type="triangle"/>
          </a:ln>
        </p:spPr>
      </p:cxnSp>
      <p:cxnSp>
        <p:nvCxnSpPr>
          <p:cNvPr id="136213" name=""/>
          <p:cNvCxnSpPr/>
          <p:nvPr/>
        </p:nvCxnSpPr>
        <p:spPr>
          <a:xfrm>
            <a:off x="3924300" y="1773238"/>
            <a:ext cx="431800" cy="0"/>
          </a:xfrm>
          <a:prstGeom prst="line">
            <a:avLst/>
          </a:prstGeom>
          <a:noFill/>
          <a:ln>
            <a:solidFill>
              <a:schemeClr val="tx1"/>
            </a:solidFill>
            <a:miter lim="800000"/>
            <a:tailEnd type="triangle"/>
          </a:ln>
        </p:spPr>
      </p:cxnSp>
      <p:cxnSp>
        <p:nvCxnSpPr>
          <p:cNvPr id="136214" name=""/>
          <p:cNvCxnSpPr/>
          <p:nvPr/>
        </p:nvCxnSpPr>
        <p:spPr>
          <a:xfrm>
            <a:off x="7235825" y="1773238"/>
            <a:ext cx="576262" cy="0"/>
          </a:xfrm>
          <a:prstGeom prst="line">
            <a:avLst/>
          </a:prstGeom>
          <a:noFill/>
          <a:ln>
            <a:solidFill>
              <a:schemeClr val="tx1"/>
            </a:solidFill>
            <a:miter lim="800000"/>
            <a:tailEnd type="triangle"/>
          </a:ln>
        </p:spPr>
      </p:cxnSp>
      <p:cxnSp>
        <p:nvCxnSpPr>
          <p:cNvPr id="136215" name=""/>
          <p:cNvCxnSpPr/>
          <p:nvPr/>
        </p:nvCxnSpPr>
        <p:spPr>
          <a:xfrm flipH="1">
            <a:off x="7524750" y="1773238"/>
            <a:ext cx="0" cy="863600"/>
          </a:xfrm>
          <a:prstGeom prst="line">
            <a:avLst/>
          </a:prstGeom>
          <a:noFill/>
          <a:ln>
            <a:solidFill>
              <a:schemeClr val="tx1"/>
            </a:solidFill>
            <a:miter lim="800000"/>
          </a:ln>
        </p:spPr>
      </p:cxnSp>
      <p:cxnSp>
        <p:nvCxnSpPr>
          <p:cNvPr id="136216" name=""/>
          <p:cNvCxnSpPr/>
          <p:nvPr/>
        </p:nvCxnSpPr>
        <p:spPr>
          <a:xfrm flipH="1">
            <a:off x="7235825" y="2636838"/>
            <a:ext cx="288925" cy="0"/>
          </a:xfrm>
          <a:prstGeom prst="line">
            <a:avLst/>
          </a:prstGeom>
          <a:noFill/>
          <a:ln>
            <a:solidFill>
              <a:schemeClr val="tx1"/>
            </a:solidFill>
            <a:miter lim="800000"/>
            <a:tailEnd type="triangle"/>
          </a:ln>
        </p:spPr>
      </p:cxnSp>
      <p:cxnSp>
        <p:nvCxnSpPr>
          <p:cNvPr id="136217" name=""/>
          <p:cNvCxnSpPr/>
          <p:nvPr/>
        </p:nvCxnSpPr>
        <p:spPr>
          <a:xfrm flipH="1">
            <a:off x="7235825" y="2205038"/>
            <a:ext cx="288925" cy="0"/>
          </a:xfrm>
          <a:prstGeom prst="line">
            <a:avLst/>
          </a:prstGeom>
          <a:noFill/>
          <a:ln>
            <a:solidFill>
              <a:schemeClr val="tx1"/>
            </a:solidFill>
            <a:miter lim="800000"/>
            <a:tailEnd type="triangle"/>
          </a:ln>
        </p:spPr>
      </p:cxnSp>
      <p:cxnSp>
        <p:nvCxnSpPr>
          <p:cNvPr id="136218" name=""/>
          <p:cNvCxnSpPr/>
          <p:nvPr/>
        </p:nvCxnSpPr>
        <p:spPr>
          <a:xfrm flipH="1">
            <a:off x="6443662" y="2205038"/>
            <a:ext cx="433388" cy="0"/>
          </a:xfrm>
          <a:prstGeom prst="line">
            <a:avLst/>
          </a:prstGeom>
          <a:noFill/>
          <a:ln>
            <a:solidFill>
              <a:schemeClr val="tx1"/>
            </a:solidFill>
            <a:miter lim="800000"/>
          </a:ln>
        </p:spPr>
      </p:cxnSp>
      <p:cxnSp>
        <p:nvCxnSpPr>
          <p:cNvPr id="136219" name=""/>
          <p:cNvCxnSpPr/>
          <p:nvPr/>
        </p:nvCxnSpPr>
        <p:spPr>
          <a:xfrm flipH="1" flipV="1">
            <a:off x="6443662" y="1773238"/>
            <a:ext cx="0" cy="431800"/>
          </a:xfrm>
          <a:prstGeom prst="line">
            <a:avLst/>
          </a:prstGeom>
          <a:noFill/>
          <a:ln>
            <a:solidFill>
              <a:schemeClr val="tx1"/>
            </a:solidFill>
            <a:miter lim="800000"/>
            <a:tailEnd type="triangle"/>
          </a:ln>
        </p:spPr>
      </p:cxnSp>
      <p:cxnSp>
        <p:nvCxnSpPr>
          <p:cNvPr id="136220" name=""/>
          <p:cNvCxnSpPr/>
          <p:nvPr/>
        </p:nvCxnSpPr>
        <p:spPr>
          <a:xfrm flipH="1">
            <a:off x="5076825" y="2636838"/>
            <a:ext cx="1800225" cy="0"/>
          </a:xfrm>
          <a:prstGeom prst="line">
            <a:avLst/>
          </a:prstGeom>
          <a:noFill/>
          <a:ln>
            <a:solidFill>
              <a:schemeClr val="tx1"/>
            </a:solidFill>
            <a:miter lim="800000"/>
          </a:ln>
        </p:spPr>
      </p:cxnSp>
      <p:cxnSp>
        <p:nvCxnSpPr>
          <p:cNvPr id="136221" name=""/>
          <p:cNvCxnSpPr/>
          <p:nvPr/>
        </p:nvCxnSpPr>
        <p:spPr>
          <a:xfrm flipH="1" flipV="1">
            <a:off x="5076825" y="1773238"/>
            <a:ext cx="0" cy="863600"/>
          </a:xfrm>
          <a:prstGeom prst="line">
            <a:avLst/>
          </a:prstGeom>
          <a:noFill/>
          <a:ln>
            <a:solidFill>
              <a:schemeClr val="tx1"/>
            </a:solidFill>
            <a:miter lim="800000"/>
            <a:tailEnd type="triangle"/>
          </a:ln>
        </p:spPr>
      </p:cxnSp>
      <p:sp>
        <p:nvSpPr>
          <p:cNvPr id="136222" name=""/>
          <p:cNvSpPr/>
          <p:nvPr/>
        </p:nvSpPr>
        <p:spPr>
          <a:xfrm>
            <a:off x="3851275" y="1341438"/>
            <a:ext cx="5762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r*</a:t>
            </a:r>
            <a:endParaRPr i="1">
              <a:latin typeface="Book Antiqua" pitchFamily="18" charset="0"/>
            </a:endParaRPr>
          </a:p>
        </p:txBody>
      </p:sp>
      <p:sp>
        <p:nvSpPr>
          <p:cNvPr id="136223" name=""/>
          <p:cNvSpPr/>
          <p:nvPr/>
        </p:nvSpPr>
        <p:spPr>
          <a:xfrm>
            <a:off x="5219700" y="1268412"/>
            <a:ext cx="3603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u</a:t>
            </a:r>
            <a:endParaRPr i="1">
              <a:latin typeface="Book Antiqua" pitchFamily="18" charset="0"/>
            </a:endParaRPr>
          </a:p>
        </p:txBody>
      </p:sp>
      <p:sp>
        <p:nvSpPr>
          <p:cNvPr id="136224" name=""/>
          <p:cNvSpPr/>
          <p:nvPr/>
        </p:nvSpPr>
        <p:spPr>
          <a:xfrm>
            <a:off x="7308850" y="1341438"/>
            <a:ext cx="3603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X</a:t>
            </a:r>
            <a:endParaRPr i="1">
              <a:latin typeface="Book Antiqua" pitchFamily="18" charset="0"/>
            </a:endParaRPr>
          </a:p>
        </p:txBody>
      </p:sp>
      <p:sp>
        <p:nvSpPr>
          <p:cNvPr id="136225" name=""/>
          <p:cNvSpPr/>
          <p:nvPr/>
        </p:nvSpPr>
        <p:spPr>
          <a:xfrm>
            <a:off x="8459788" y="1341438"/>
            <a:ext cx="360362"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i="1">
                <a:latin typeface="Book Antiqua" pitchFamily="18" charset="0"/>
              </a:rPr>
              <a:t>y</a:t>
            </a:r>
            <a:endParaRPr i="1">
              <a:latin typeface="Book Antiqua" pitchFamily="18" charset="0"/>
            </a:endParaRPr>
          </a:p>
        </p:txBody>
      </p:sp>
      <p:sp>
        <p:nvSpPr>
          <p:cNvPr id="136226" name=""/>
          <p:cNvSpPr/>
          <p:nvPr/>
        </p:nvSpPr>
        <p:spPr>
          <a:xfrm>
            <a:off x="5076825" y="1916112"/>
            <a:ext cx="431800"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t>－</a:t>
            </a:r>
          </a:p>
        </p:txBody>
      </p:sp>
      <p:sp>
        <p:nvSpPr>
          <p:cNvPr id="136227" name=""/>
          <p:cNvSpPr/>
          <p:nvPr/>
        </p:nvSpPr>
        <p:spPr>
          <a:xfrm>
            <a:off x="684212" y="2636838"/>
            <a:ext cx="3097212" cy="39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i="1">
                <a:latin typeface="Book Antiqua" pitchFamily="18" charset="0"/>
              </a:rPr>
              <a:t>G</a:t>
            </a:r>
            <a:r>
              <a:rPr sz="2000">
                <a:latin typeface="Book Antiqua" pitchFamily="18" charset="0"/>
              </a:rPr>
              <a:t>(</a:t>
            </a:r>
            <a:r>
              <a:rPr sz="2000" i="1">
                <a:latin typeface="Book Antiqua" pitchFamily="18" charset="0"/>
              </a:rPr>
              <a:t>s</a:t>
            </a:r>
            <a:r>
              <a:rPr sz="2000">
                <a:latin typeface="Book Antiqua" pitchFamily="18" charset="0"/>
              </a:rPr>
              <a:t>) = </a:t>
            </a:r>
            <a:r>
              <a:rPr sz="2000" i="1">
                <a:latin typeface="Book Antiqua" pitchFamily="18" charset="0"/>
              </a:rPr>
              <a:t>C</a:t>
            </a:r>
            <a:r>
              <a:rPr sz="2000">
                <a:latin typeface="Book Antiqua" pitchFamily="18" charset="0"/>
              </a:rPr>
              <a:t> (</a:t>
            </a:r>
            <a:r>
              <a:rPr sz="2000" i="1">
                <a:latin typeface="Book Antiqua" pitchFamily="18" charset="0"/>
              </a:rPr>
              <a:t>s I</a:t>
            </a:r>
            <a:r>
              <a:rPr sz="2000">
                <a:latin typeface="Book Antiqua" pitchFamily="18" charset="0"/>
              </a:rPr>
              <a:t>－</a:t>
            </a:r>
            <a:r>
              <a:rPr sz="2000" i="1">
                <a:latin typeface="Book Antiqua" pitchFamily="18" charset="0"/>
              </a:rPr>
              <a:t>A</a:t>
            </a:r>
            <a:r>
              <a:rPr sz="2000">
                <a:latin typeface="Book Antiqua" pitchFamily="18" charset="0"/>
              </a:rPr>
              <a:t>) </a:t>
            </a:r>
            <a:r>
              <a:rPr sz="2000" baseline="30000">
                <a:latin typeface="Book Antiqua" pitchFamily="18" charset="0"/>
              </a:rPr>
              <a:t>-1</a:t>
            </a:r>
            <a:r>
              <a:rPr sz="2000">
                <a:latin typeface="Book Antiqua" pitchFamily="18" charset="0"/>
              </a:rPr>
              <a:t> </a:t>
            </a:r>
            <a:r>
              <a:rPr sz="2000" i="1">
                <a:latin typeface="Book Antiqua" pitchFamily="18" charset="0"/>
              </a:rPr>
              <a:t>B</a:t>
            </a:r>
            <a:endParaRPr sz="2000" i="1">
              <a:latin typeface="Book Antiqua" pitchFamily="18" charset="0"/>
            </a:endParaRPr>
          </a:p>
        </p:txBody>
      </p:sp>
      <p:sp>
        <p:nvSpPr>
          <p:cNvPr id="136228" name=""/>
          <p:cNvSpPr/>
          <p:nvPr/>
        </p:nvSpPr>
        <p:spPr>
          <a:xfrm>
            <a:off x="3203575" y="2060575"/>
            <a:ext cx="12954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i="1">
                <a:latin typeface="Book Antiqua" pitchFamily="18" charset="0"/>
              </a:rPr>
              <a:t>，m </a:t>
            </a:r>
            <a:r>
              <a:rPr sz="2400">
                <a:latin typeface="Book Antiqua" pitchFamily="18" charset="0"/>
              </a:rPr>
              <a:t>= </a:t>
            </a:r>
            <a:r>
              <a:rPr sz="2400" i="1">
                <a:latin typeface="Book Antiqua" pitchFamily="18" charset="0"/>
              </a:rPr>
              <a:t>r</a:t>
            </a:r>
            <a:endParaRPr sz="2400" i="1">
              <a:latin typeface="Book Antiqua" pitchFamily="18" charset="0"/>
            </a:endParaRPr>
          </a:p>
        </p:txBody>
      </p:sp>
      <p:sp>
        <p:nvSpPr>
          <p:cNvPr id="136229" name=""/>
          <p:cNvSpPr/>
          <p:nvPr/>
        </p:nvSpPr>
        <p:spPr>
          <a:xfrm>
            <a:off x="3276600" y="2565400"/>
            <a:ext cx="1368425"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方阵。</a:t>
            </a:r>
            <a:endParaRPr sz="2400"/>
          </a:p>
        </p:txBody>
      </p:sp>
      <p:sp>
        <p:nvSpPr>
          <p:cNvPr id="136230" name=""/>
          <p:cNvSpPr/>
          <p:nvPr/>
        </p:nvSpPr>
        <p:spPr>
          <a:xfrm>
            <a:off x="0" y="3141662"/>
            <a:ext cx="91440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控制律取“状态反馈”和“输入变换”形式：</a:t>
            </a:r>
            <a:r>
              <a:rPr sz="2000" i="1">
                <a:latin typeface="Book Antiqua" pitchFamily="18" charset="0"/>
              </a:rPr>
              <a:t>u =－K X + F r* ，</a:t>
            </a:r>
            <a:r>
              <a:rPr sz="2000">
                <a:latin typeface="Book Antiqua" pitchFamily="18" charset="0"/>
              </a:rPr>
              <a:t>且det</a:t>
            </a:r>
            <a:r>
              <a:rPr sz="2000" i="1">
                <a:latin typeface="Book Antiqua" pitchFamily="18" charset="0"/>
              </a:rPr>
              <a:t> F</a:t>
            </a:r>
            <a:r>
              <a:rPr sz="2000">
                <a:latin typeface="Book Antiqua" pitchFamily="18" charset="0"/>
              </a:rPr>
              <a:t> ≠0</a:t>
            </a:r>
            <a:endParaRPr sz="2000">
              <a:latin typeface="Book Antiqua" pitchFamily="18" charset="0"/>
            </a:endParaRPr>
          </a:p>
        </p:txBody>
      </p:sp>
      <p:sp>
        <p:nvSpPr>
          <p:cNvPr id="136231" name=""/>
          <p:cNvSpPr/>
          <p:nvPr/>
        </p:nvSpPr>
        <p:spPr>
          <a:xfrm>
            <a:off x="0" y="3860800"/>
            <a:ext cx="9144000" cy="822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  2 提法：对于</a:t>
            </a:r>
            <a:r>
              <a:rPr sz="2000"/>
              <a:t>Σ</a:t>
            </a:r>
            <a:r>
              <a:rPr sz="2000" baseline="-25000"/>
              <a:t>0</a:t>
            </a:r>
            <a:r>
              <a:rPr sz="2000"/>
              <a:t>，</a:t>
            </a:r>
            <a:r>
              <a:rPr sz="2400"/>
              <a:t>寻找一个 </a:t>
            </a:r>
            <a:r>
              <a:rPr sz="2000" i="1">
                <a:latin typeface="Book Antiqua" pitchFamily="18" charset="0"/>
              </a:rPr>
              <a:t>F </a:t>
            </a:r>
            <a:r>
              <a:rPr sz="2400">
                <a:latin typeface="Book Antiqua" pitchFamily="18" charset="0"/>
              </a:rPr>
              <a:t>和</a:t>
            </a:r>
            <a:r>
              <a:rPr sz="2000" i="1">
                <a:latin typeface="Book Antiqua" pitchFamily="18" charset="0"/>
              </a:rPr>
              <a:t> K  </a:t>
            </a:r>
            <a:r>
              <a:rPr sz="2400">
                <a:latin typeface="Book Antiqua" pitchFamily="18" charset="0"/>
              </a:rPr>
              <a:t>阵，使所导出的闭环系统传递函数矩阵 </a:t>
            </a:r>
            <a:r>
              <a:rPr sz="2000" i="1">
                <a:latin typeface="Book Antiqua" pitchFamily="18" charset="0"/>
              </a:rPr>
              <a:t>G</a:t>
            </a:r>
            <a:r>
              <a:rPr sz="2000" i="1" baseline="-25000">
                <a:latin typeface="Book Antiqua" pitchFamily="18" charset="0"/>
              </a:rPr>
              <a:t>KF</a:t>
            </a:r>
            <a:r>
              <a:rPr sz="2000">
                <a:latin typeface="Book Antiqua" pitchFamily="18" charset="0"/>
              </a:rPr>
              <a:t>(</a:t>
            </a:r>
            <a:r>
              <a:rPr sz="2000" i="1">
                <a:latin typeface="Book Antiqua" pitchFamily="18" charset="0"/>
              </a:rPr>
              <a:t>s</a:t>
            </a:r>
            <a:r>
              <a:rPr sz="2000">
                <a:latin typeface="Book Antiqua" pitchFamily="18" charset="0"/>
              </a:rPr>
              <a:t>) </a:t>
            </a:r>
            <a:r>
              <a:rPr sz="2400">
                <a:latin typeface="Book Antiqua" pitchFamily="18" charset="0"/>
              </a:rPr>
              <a:t>为非奇异对角有理分式矩阵，即</a:t>
            </a:r>
            <a:endParaRPr sz="2400">
              <a:latin typeface="Book Antiqua" pitchFamily="18" charset="0"/>
            </a:endParaRPr>
          </a:p>
        </p:txBody>
      </p:sp>
      <p:sp>
        <p:nvSpPr>
          <p:cNvPr id="136232" name=""/>
          <p:cNvSpPr/>
          <p:nvPr/>
        </p:nvSpPr>
        <p:spPr>
          <a:xfrm>
            <a:off x="323850" y="6092825"/>
            <a:ext cx="1116012"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t>其中，                    </a:t>
            </a:r>
            <a:endParaRPr sz="2400"/>
          </a:p>
        </p:txBody>
      </p:sp>
      <p:pic>
        <p:nvPicPr>
          <p:cNvPr id="136233" name=""/>
          <p:cNvPicPr/>
          <p:nvPr>
            <p:ph sz="quarter" idx="4"/>
          </p:nvPr>
        </p:nvPicPr>
        <p:blipFill>
          <a:blip r:embed="rId5"/>
          <a:stretch>
            <a:fillRect/>
          </a:stretch>
        </p:blipFill>
        <p:spPr>
          <a:xfrm>
            <a:off x="1282700" y="6170612"/>
            <a:ext cx="2614612" cy="428625"/>
          </a:xfrm>
          <a:prstGeom prst="rect">
            <a:avLst/>
          </a:prstGeom>
          <a:noFill/>
          <a:ln>
            <a:noFill/>
            <a:miter lim="800000"/>
          </a:ln>
          <a:effectLst/>
        </p:spPr>
      </p:pic>
      <p:sp>
        <p:nvSpPr>
          <p:cNvPr id="136234" name="Slide Number Placeholder 3"/>
          <p:cNvSpPr>
            <a:spLocks noGrp="1"/>
          </p:cNvSpPr>
          <p:nvPr>
            <p:ph type="sldNum" sz="quarter" idx="2"/>
          </p:nvPr>
        </p:nvSpPr>
        <p:spPr/>
        <p:txBody>
          <a:bodyPr/>
          <a:lstStyle/>
          <a:p>
            <a:pPr lvl="0" algn="r"/>
            <a:fld id="{B8660CE2-DC5D-4546-AE66-6A67B2F7A525}" type="slidenum">
              <a:rPr sz="1400"/>
              <a:t>18</a:t>
            </a:fld>
            <a:endParaRPr lang="en-US"/>
          </a:p>
        </p:txBody>
      </p:sp>
      <p:sp>
        <p:nvSpPr>
          <p:cNvPr id="136235" name="TextBox 136234"/>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武汉大学自动化专业《现代控制理论》第六章线性定常系统的综合共37页，您现在浏览的是第18页!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136194"/>
                                        </p:tgtEl>
                                        <p:attrNameLst>
                                          <p:attrName>style.visibility</p:attrName>
                                        </p:attrNameLst>
                                      </p:cBhvr>
                                      <p:to>
                                        <p:strVal val="visible"/>
                                      </p:to>
                                    </p:set>
                                    <p:animEffect transition="in" filter="blinds(horizontal)">
                                      <p:cBhvr additive="base">
                                        <p:cTn id="7" dur="1000"/>
                                        <p:tgtEl>
                                          <p:spTgt spid="13619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additive="base">
                                        <p:cTn id="11" dur="1" fill="hold">
                                          <p:stCondLst>
                                            <p:cond delay="0"/>
                                          </p:stCondLst>
                                        </p:cTn>
                                        <p:tgtEl>
                                          <p:spTgt spid="136198"/>
                                        </p:tgtEl>
                                        <p:attrNameLst>
                                          <p:attrName>style.visibility</p:attrName>
                                        </p:attrNameLst>
                                      </p:cBhvr>
                                      <p:to>
                                        <p:strVal val="visible"/>
                                      </p:to>
                                    </p:set>
                                    <p:animEffect transition="in" filter="box(in)">
                                      <p:cBhvr additive="base">
                                        <p:cTn id="12" dur="1000"/>
                                        <p:tgtEl>
                                          <p:spTgt spid="136198"/>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1000" fill="hold" grpId="2" nodeType="clickEffect">
                                  <p:stCondLst>
                                    <p:cond delay="0"/>
                                  </p:stCondLst>
                                  <p:childTnLst>
                                    <p:set>
                                      <p:cBhvr additive="base">
                                        <p:cTn id="16" dur="1" fill="hold">
                                          <p:stCondLst>
                                            <p:cond delay="0"/>
                                          </p:stCondLst>
                                        </p:cTn>
                                        <p:tgtEl>
                                          <p:spTgt spid="136199"/>
                                        </p:tgtEl>
                                        <p:attrNameLst>
                                          <p:attrName>style.visibility</p:attrName>
                                        </p:attrNameLst>
                                      </p:cBhvr>
                                      <p:to>
                                        <p:strVal val="visible"/>
                                      </p:to>
                                    </p:set>
                                    <p:animEffect transition="in" filter="box(in)">
                                      <p:cBhvr additive="base">
                                        <p:cTn id="17" dur="1000"/>
                                        <p:tgtEl>
                                          <p:spTgt spid="136199"/>
                                        </p:tgtEl>
                                      </p:cBhvr>
                                    </p:animEffect>
                                  </p:childTnLst>
                                </p:cTn>
                              </p:par>
                            </p:childTnLst>
                          </p:cTn>
                        </p:par>
                        <p:par>
                          <p:cTn id="18" fill="hold" nodeType="afterGroup">
                            <p:stCondLst>
                              <p:cond delay="1000"/>
                            </p:stCondLst>
                            <p:childTnLst>
                              <p:par>
                                <p:cTn id="19" presetID="10" presetClass="entr" presetSubtype="0" dur="500" fill="hold" nodeType="afterEffect">
                                  <p:stCondLst>
                                    <p:cond delay="1000"/>
                                  </p:stCondLst>
                                  <p:childTnLst>
                                    <p:set>
                                      <p:cBhvr additive="base">
                                        <p:cTn id="20" dur="1" fill="hold">
                                          <p:stCondLst>
                                            <p:cond delay="0"/>
                                          </p:stCondLst>
                                        </p:cTn>
                                        <p:tgtEl>
                                          <p:spTgt spid="136195"/>
                                        </p:tgtEl>
                                        <p:attrNameLst>
                                          <p:attrName>style.visibility</p:attrName>
                                        </p:attrNameLst>
                                      </p:cBhvr>
                                      <p:to>
                                        <p:strVal val="visible"/>
                                      </p:to>
                                    </p:set>
                                    <p:animEffect transition="in" filter="fade">
                                      <p:cBhvr additive="base">
                                        <p:cTn id="21" dur="500"/>
                                        <p:tgtEl>
                                          <p:spTgt spid="136195"/>
                                        </p:tgtEl>
                                      </p:cBhvr>
                                    </p:animEffect>
                                  </p:childTnLst>
                                </p:cTn>
                              </p:par>
                            </p:childTnLst>
                          </p:cTn>
                        </p:par>
                        <p:par>
                          <p:cTn id="22" fill="hold" nodeType="afterGroup">
                            <p:stCondLst>
                              <p:cond delay="2500"/>
                            </p:stCondLst>
                            <p:childTnLst>
                              <p:par>
                                <p:cTn id="23" presetID="10" presetClass="entr" presetSubtype="0" dur="500" fill="hold" nodeType="afterEffect">
                                  <p:stCondLst>
                                    <p:cond delay="1500"/>
                                  </p:stCondLst>
                                  <p:childTnLst>
                                    <p:set>
                                      <p:cBhvr additive="base">
                                        <p:cTn id="24" dur="1" fill="hold">
                                          <p:stCondLst>
                                            <p:cond delay="0"/>
                                          </p:stCondLst>
                                        </p:cTn>
                                        <p:tgtEl>
                                          <p:spTgt spid="136196"/>
                                        </p:tgtEl>
                                        <p:attrNameLst>
                                          <p:attrName>style.visibility</p:attrName>
                                        </p:attrNameLst>
                                      </p:cBhvr>
                                      <p:to>
                                        <p:strVal val="visible"/>
                                      </p:to>
                                    </p:set>
                                    <p:animEffect transition="in" filter="fade">
                                      <p:cBhvr additive="base">
                                        <p:cTn id="25" dur="500"/>
                                        <p:tgtEl>
                                          <p:spTgt spid="136196"/>
                                        </p:tgtEl>
                                      </p:cBhvr>
                                    </p:animEffect>
                                  </p:childTnLst>
                                </p:cTn>
                              </p:par>
                            </p:childTnLst>
                          </p:cTn>
                        </p:par>
                        <p:par>
                          <p:cTn id="26" fill="hold" nodeType="afterGroup">
                            <p:stCondLst>
                              <p:cond delay="4500"/>
                            </p:stCondLst>
                            <p:childTnLst>
                              <p:par>
                                <p:cTn id="27" presetID="10" presetClass="entr" presetSubtype="0" dur="500" fill="hold" grpId="4" nodeType="afterEffect">
                                  <p:stCondLst>
                                    <p:cond delay="2000"/>
                                  </p:stCondLst>
                                  <p:childTnLst>
                                    <p:set>
                                      <p:cBhvr additive="base">
                                        <p:cTn id="28" dur="1" fill="hold">
                                          <p:stCondLst>
                                            <p:cond delay="0"/>
                                          </p:stCondLst>
                                        </p:cTn>
                                        <p:tgtEl>
                                          <p:spTgt spid="136228"/>
                                        </p:tgtEl>
                                        <p:attrNameLst>
                                          <p:attrName>style.visibility</p:attrName>
                                        </p:attrNameLst>
                                      </p:cBhvr>
                                      <p:to>
                                        <p:strVal val="visible"/>
                                      </p:to>
                                    </p:set>
                                    <p:animEffect transition="in" filter="fade">
                                      <p:cBhvr additive="base">
                                        <p:cTn id="29" dur="500"/>
                                        <p:tgtEl>
                                          <p:spTgt spid="136228"/>
                                        </p:tgtEl>
                                      </p:cBhvr>
                                    </p:animEffect>
                                  </p:childTnLst>
                                </p:cTn>
                              </p:par>
                            </p:childTnLst>
                          </p:cTn>
                        </p:par>
                        <p:par>
                          <p:cTn id="30" fill="hold" nodeType="afterGroup">
                            <p:stCondLst>
                              <p:cond delay="7000"/>
                            </p:stCondLst>
                            <p:childTnLst>
                              <p:par>
                                <p:cTn id="31" presetID="10" presetClass="entr" presetSubtype="0" dur="1000" fill="hold" grpId="3" nodeType="afterEffect">
                                  <p:stCondLst>
                                    <p:cond delay="2500"/>
                                  </p:stCondLst>
                                  <p:childTnLst>
                                    <p:set>
                                      <p:cBhvr additive="base">
                                        <p:cTn id="32" dur="1" fill="hold">
                                          <p:stCondLst>
                                            <p:cond delay="0"/>
                                          </p:stCondLst>
                                        </p:cTn>
                                        <p:tgtEl>
                                          <p:spTgt spid="136227"/>
                                        </p:tgtEl>
                                        <p:attrNameLst>
                                          <p:attrName>style.visibility</p:attrName>
                                        </p:attrNameLst>
                                      </p:cBhvr>
                                      <p:to>
                                        <p:strVal val="visible"/>
                                      </p:to>
                                    </p:set>
                                    <p:animEffect transition="in" filter="fade">
                                      <p:cBhvr additive="base">
                                        <p:cTn id="33" dur="1000"/>
                                        <p:tgtEl>
                                          <p:spTgt spid="136227"/>
                                        </p:tgtEl>
                                      </p:cBhvr>
                                    </p:animEffect>
                                  </p:childTnLst>
                                </p:cTn>
                              </p:par>
                            </p:childTnLst>
                          </p:cTn>
                        </p:par>
                        <p:par>
                          <p:cTn id="34" fill="hold" nodeType="afterGroup">
                            <p:stCondLst>
                              <p:cond delay="10500"/>
                            </p:stCondLst>
                            <p:childTnLst>
                              <p:par>
                                <p:cTn id="35" presetID="4" presetClass="entr" presetSubtype="16" dur="1000" fill="hold" grpId="5" nodeType="afterEffect">
                                  <p:stCondLst>
                                    <p:cond delay="3500"/>
                                  </p:stCondLst>
                                  <p:childTnLst>
                                    <p:set>
                                      <p:cBhvr additive="base">
                                        <p:cTn id="36" dur="1" fill="hold">
                                          <p:stCondLst>
                                            <p:cond delay="0"/>
                                          </p:stCondLst>
                                        </p:cTn>
                                        <p:tgtEl>
                                          <p:spTgt spid="136229"/>
                                        </p:tgtEl>
                                        <p:attrNameLst>
                                          <p:attrName>style.visibility</p:attrName>
                                        </p:attrNameLst>
                                      </p:cBhvr>
                                      <p:to>
                                        <p:strVal val="visible"/>
                                      </p:to>
                                    </p:set>
                                    <p:animEffect transition="in" filter="box(in)">
                                      <p:cBhvr additive="base">
                                        <p:cTn id="37" dur="1000"/>
                                        <p:tgtEl>
                                          <p:spTgt spid="136229"/>
                                        </p:tgtEl>
                                      </p:cBhvr>
                                    </p:animEffect>
                                  </p:childTnLst>
                                </p:cTn>
                              </p:par>
                            </p:childTnLst>
                          </p:cTn>
                        </p:par>
                        <p:par>
                          <p:cTn id="38" fill="hold" nodeType="afterGroup">
                            <p:stCondLst>
                              <p:cond delay="15000"/>
                            </p:stCondLst>
                            <p:childTnLst>
                              <p:par>
                                <p:cTn id="39" presetID="4" presetClass="entr" presetSubtype="16" dur="1000" fill="hold" grpId="6" nodeType="afterEffect">
                                  <p:stCondLst>
                                    <p:cond delay="4500"/>
                                  </p:stCondLst>
                                  <p:childTnLst>
                                    <p:set>
                                      <p:cBhvr additive="base">
                                        <p:cTn id="40" dur="1" fill="hold">
                                          <p:stCondLst>
                                            <p:cond delay="0"/>
                                          </p:stCondLst>
                                        </p:cTn>
                                        <p:tgtEl>
                                          <p:spTgt spid="136230"/>
                                        </p:tgtEl>
                                        <p:attrNameLst>
                                          <p:attrName>style.visibility</p:attrName>
                                        </p:attrNameLst>
                                      </p:cBhvr>
                                      <p:to>
                                        <p:strVal val="visible"/>
                                      </p:to>
                                    </p:set>
                                    <p:animEffect transition="in" filter="box(in)">
                                      <p:cBhvr additive="base">
                                        <p:cTn id="41" dur="1000"/>
                                        <p:tgtEl>
                                          <p:spTgt spid="136230"/>
                                        </p:tgtEl>
                                      </p:cBhvr>
                                    </p:animEffect>
                                  </p:childTnLst>
                                </p:cTn>
                              </p:par>
                            </p:childTnLst>
                          </p:cTn>
                        </p:par>
                      </p:childTnLst>
                    </p:cTn>
                  </p:par>
                  <p:par>
                    <p:cTn id="42" fill="hold" nodeType="clickPar">
                      <p:stCondLst>
                        <p:cond delay="indefinite"/>
                      </p:stCondLst>
                      <p:childTnLst>
                        <p:par>
                          <p:cTn id="43" fill="hold" nodeType="afterGroup">
                            <p:stCondLst>
                              <p:cond delay="0"/>
                            </p:stCondLst>
                            <p:childTnLst>
                              <p:par>
                                <p:cTn id="44" presetID="4" presetClass="entr" presetSubtype="16" dur="1000" fill="hold" grpId="7" nodeType="clickEffect">
                                  <p:stCondLst>
                                    <p:cond delay="0"/>
                                  </p:stCondLst>
                                  <p:childTnLst>
                                    <p:set>
                                      <p:cBhvr additive="base">
                                        <p:cTn id="45" dur="1" fill="hold">
                                          <p:stCondLst>
                                            <p:cond delay="0"/>
                                          </p:stCondLst>
                                        </p:cTn>
                                        <p:tgtEl>
                                          <p:spTgt spid="136231"/>
                                        </p:tgtEl>
                                        <p:attrNameLst>
                                          <p:attrName>style.visibility</p:attrName>
                                        </p:attrNameLst>
                                      </p:cBhvr>
                                      <p:to>
                                        <p:strVal val="visible"/>
                                      </p:to>
                                    </p:set>
                                    <p:animEffect transition="in" filter="box(in)">
                                      <p:cBhvr additive="base">
                                        <p:cTn id="46" dur="1000"/>
                                        <p:tgtEl>
                                          <p:spTgt spid="136231"/>
                                        </p:tgtEl>
                                      </p:cBhvr>
                                    </p:animEffect>
                                  </p:childTnLst>
                                </p:cTn>
                              </p:par>
                            </p:childTnLst>
                          </p:cTn>
                        </p:par>
                        <p:par>
                          <p:cTn id="47" fill="hold" nodeType="afterGroup">
                            <p:stCondLst>
                              <p:cond delay="1000"/>
                            </p:stCondLst>
                            <p:childTnLst>
                              <p:par>
                                <p:cTn id="48" presetID="10" presetClass="entr" presetSubtype="0" dur="1000" fill="hold" nodeType="afterEffect">
                                  <p:stCondLst>
                                    <p:cond delay="1000"/>
                                  </p:stCondLst>
                                  <p:childTnLst>
                                    <p:set>
                                      <p:cBhvr additive="base">
                                        <p:cTn id="49" dur="1" fill="hold">
                                          <p:stCondLst>
                                            <p:cond delay="0"/>
                                          </p:stCondLst>
                                        </p:cTn>
                                        <p:tgtEl>
                                          <p:spTgt spid="136197"/>
                                        </p:tgtEl>
                                        <p:attrNameLst>
                                          <p:attrName>style.visibility</p:attrName>
                                        </p:attrNameLst>
                                      </p:cBhvr>
                                      <p:to>
                                        <p:strVal val="visible"/>
                                      </p:to>
                                    </p:set>
                                    <p:animEffect transition="in" filter="fade">
                                      <p:cBhvr additive="base">
                                        <p:cTn id="50" dur="1000"/>
                                        <p:tgtEl>
                                          <p:spTgt spid="136197"/>
                                        </p:tgtEl>
                                      </p:cBhvr>
                                    </p:animEffect>
                                  </p:childTnLst>
                                </p:cTn>
                              </p:par>
                            </p:childTnLst>
                          </p:cTn>
                        </p:par>
                        <p:par>
                          <p:cTn id="51" fill="hold" nodeType="afterGroup">
                            <p:stCondLst>
                              <p:cond delay="3000"/>
                            </p:stCondLst>
                            <p:childTnLst>
                              <p:par>
                                <p:cTn id="52" presetID="4" presetClass="entr" presetSubtype="16" dur="1000" fill="hold" grpId="8" nodeType="afterEffect">
                                  <p:stCondLst>
                                    <p:cond delay="2000"/>
                                  </p:stCondLst>
                                  <p:childTnLst>
                                    <p:set>
                                      <p:cBhvr additive="base">
                                        <p:cTn id="53" dur="1" fill="hold">
                                          <p:stCondLst>
                                            <p:cond delay="0"/>
                                          </p:stCondLst>
                                        </p:cTn>
                                        <p:tgtEl>
                                          <p:spTgt spid="136232"/>
                                        </p:tgtEl>
                                        <p:attrNameLst>
                                          <p:attrName>style.visibility</p:attrName>
                                        </p:attrNameLst>
                                      </p:cBhvr>
                                      <p:to>
                                        <p:strVal val="visible"/>
                                      </p:to>
                                    </p:set>
                                    <p:animEffect transition="in" filter="box(in)">
                                      <p:cBhvr additive="base">
                                        <p:cTn id="54" dur="1000"/>
                                        <p:tgtEl>
                                          <p:spTgt spid="136232"/>
                                        </p:tgtEl>
                                      </p:cBhvr>
                                    </p:animEffect>
                                  </p:childTnLst>
                                </p:cTn>
                              </p:par>
                            </p:childTnLst>
                          </p:cTn>
                        </p:par>
                        <p:par>
                          <p:cTn id="55" fill="hold" nodeType="afterGroup">
                            <p:stCondLst>
                              <p:cond delay="6000"/>
                            </p:stCondLst>
                            <p:childTnLst>
                              <p:par>
                                <p:cTn id="56" presetID="10" presetClass="entr" presetSubtype="0" dur="500" fill="hold" nodeType="afterEffect">
                                  <p:stCondLst>
                                    <p:cond delay="3000"/>
                                  </p:stCondLst>
                                  <p:childTnLst>
                                    <p:set>
                                      <p:cBhvr additive="base">
                                        <p:cTn id="57" dur="1" fill="hold">
                                          <p:stCondLst>
                                            <p:cond delay="0"/>
                                          </p:stCondLst>
                                        </p:cTn>
                                        <p:tgtEl>
                                          <p:spTgt spid="136233"/>
                                        </p:tgtEl>
                                        <p:attrNameLst>
                                          <p:attrName>style.visibility</p:attrName>
                                        </p:attrNameLst>
                                      </p:cBhvr>
                                      <p:to>
                                        <p:strVal val="visible"/>
                                      </p:to>
                                    </p:set>
                                    <p:animEffect transition="in" filter="fade">
                                      <p:cBhvr additive="base">
                                        <p:cTn id="58" dur="500"/>
                                        <p:tgtEl>
                                          <p:spTgt spid="1362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4" grpId="0"/>
      <p:bldP spid="136198" grpId="1"/>
      <p:bldP spid="136199" grpId="2"/>
      <p:bldP spid="136227" grpId="3"/>
      <p:bldP spid="136228" grpId="4"/>
      <p:bldP spid="136229" grpId="5"/>
      <p:bldP spid="136230" grpId="6"/>
      <p:bldP spid="136231" grpId="7"/>
      <p:bldP spid="136232" grpId="8"/>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https://d.book118.com/945142114303011044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221</Paragraphs>
  <Slides>19</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19</vt:i4>
      </vt:variant>
    </vt:vector>
  </HeadingPairs>
  <TitlesOfParts>
    <vt:vector baseType="lpstr" size="26">
      <vt:lpstr>Arial</vt:lpstr>
      <vt:lpstr>Calibri</vt:lpstr>
      <vt:lpstr>宋体</vt:lpstr>
      <vt:lpstr>楷体_GB2312</vt:lpstr>
      <vt:lpstr>Book Antiqua</vt:lpstr>
      <vt:lpstr>Tahoma</vt:lpstr>
      <vt:lpstr>Office Theme</vt:lpstr>
      <vt:lpstr>第六章  线性定常系统的综合</vt:lpstr>
      <vt:lpstr>PowerPoint Presentation</vt:lpstr>
      <vt:lpstr>PowerPoint Presentation</vt:lpstr>
      <vt:lpstr>PowerPoint Presentation</vt:lpstr>
      <vt:lpstr>第二节  状态反馈和输出反馈</vt:lpstr>
      <vt:lpstr>PowerPoint Presentation</vt:lpstr>
      <vt:lpstr>PowerPoint Presentation</vt:lpstr>
      <vt:lpstr>第三节   状态反馈极点配置</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第六节   状态反馈解耦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2024-09-07T08:15:36.018</cp:lastPrinted>
  <dcterms:created xsi:type="dcterms:W3CDTF">2024-09-07T00:15:36Z</dcterms:created>
  <dcterms:modified xsi:type="dcterms:W3CDTF">2024-09-07T00:15:37Z</dcterms:modified>
</cp:coreProperties>
</file>