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4A6343-DC1D-4C03-9634-7A9C7BBBD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228F8C-6A0B-4A69-BA94-033350FB22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114F7-20E8-4420-B5CC-F394B3AC1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965E94-4362-4A1A-8F8F-D5FB1FD75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F69967A-1E80-4CB0-B08E-1C10295FD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24DF49-0CCA-4FB6-BCA5-95FCB5BFC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78FBB0-3FBA-4692-A9F4-E4D0CD6A83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8C36CD-A472-45AC-B013-58695ACF6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ABD95A-3F50-45A6-9C2D-E1E81C447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BE4BED-E6E6-4128-8DEB-AF4090519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BAD4CB-87E0-4F5F-B2F1-3094FDEC3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5212330014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产品研发管理体系解决方案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引言</a:t>
            </a:r>
          </a:p>
          <a:p>
            <a:r>
              <a:t>产品研发管理体系现状分析</a:t>
            </a:r>
          </a:p>
          <a:p>
            <a:r>
              <a:t>解决方案设计</a:t>
            </a:r>
          </a:p>
          <a:p>
            <a:r>
              <a:t>解决方案实施</a:t>
            </a:r>
          </a:p>
          <a:p>
            <a:r>
              <a:t>解决方案效果评估</a:t>
            </a:r>
          </a:p>
          <a:p>
            <a:r>
              <a:t>结论和建议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通过引入先进的管理理念和工具，优化研发流程，提高研发团队的协作效率。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提升产品研发效率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确保产品质量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476" r="1247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降低研发成本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9792" r="19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建立完善的质量管理体系，确保产品从设计到发布的每一个环节都符合高标准的质量要求。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通过精细化的项目管理和资源调配，降低研发过程中的浪费和不必要的支出。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整合研发资源</a:t>
            </a:r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标准化研发流程</a:t>
            </a:r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强化团队协作</a:t>
            </a:r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引入敏捷开发方法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解决方案概述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1810" r="2181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3221" r="1322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构建统一的研发管理平台，实现资源的集中管理和优化配置。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制定标准化的研发流程，确保各个团队遵循统一的开发规范和质量标准。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通过高效的协作工具和沟通机制，提升团队之间的协作效率，缩短产品开发周期。</a:t>
            </a:r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采用敏捷开发方法，灵活应对需求变更，提高产品的适应性和用户满意度。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产品研发管理体系现状分析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工具应用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团队使用了一些研发管理工具，如版本控制系统、项目管理软件等。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组织架构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当前产品研发团队的组织架构包括研发、测试、项目管理等部门，各部门职责相对明确。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流程管理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产品研发遵循一定的流程，包括需求分析、设计、开发、测试、发布等环节。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现有管理体系概述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231" r="12231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需求管理不足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需求变更频繁，缺乏有效的需求管理机制，导致项目延期、成本增加。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团队协作不畅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部门间沟通不足，协作不顺畅，影响研发效率。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质量控制不严格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测试环节存在漏洞，产品质量不稳定，客户投诉率较高。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优化管理流程，减少无效沟通和返工，提高研发效率。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提高研发效率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完善测试流程，提高产品质量，降低客户投诉率。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加强质量控制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强化跨部门协作，形成高效的工作氛围，提高团队整体绩效。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促进团队协作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改进的必要性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解决方案设计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29" r="512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确保解决方案覆盖产品研发全过程，包括需求收集、产品设计、开发实施、测试验证等环节。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适应不同行业和企业的特定需求，支持定制化配置和扩展。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设计原则和目标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灵活性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完整性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易用性：提供简洁明了的操作界面和流程，降低用户学习成本。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8743" b="8743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设计原则和目标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04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设计原则和目标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设计目标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提高产品研发效率和质量，缩短研发周期。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优化资源配置，降低研发成本。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提升团队协作和沟通效率，促进知识共享和创新。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总体架构设计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前端展示层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提供用户交互界面，展示产品研发过程中的信息和数据。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中间逻辑层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负责业务逻辑处理和数据交换，连接前端和后端系统。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85294" y="1548543"/>
            <a:ext cx="3728630" cy="4162004"/>
          </a:xfrm>
          <a:prstGeom prst="roundRect">
            <a:avLst>
              <a:gd name="adj" fmla="val 6064"/>
            </a:avLst>
          </a:prstGeom>
          <a:solidFill>
            <a:schemeClr val="accent1">
              <a:alpha val="2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254377" y="1410097"/>
            <a:ext cx="4438895" cy="4438895"/>
          </a:xfrm>
          <a:prstGeom prst="ellipse">
            <a:avLst/>
          </a:prstGeom>
          <a:noFill/>
          <a:ln w="76200">
            <a:solidFill>
              <a:schemeClr val="accent1">
                <a:alpha val="2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068173" y="2224607"/>
            <a:ext cx="2811304" cy="2809875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77" y="10800"/>
                </a:moveTo>
                <a:cubicBezTo>
                  <a:pt x="1177" y="16115"/>
                  <a:pt x="5485" y="20423"/>
                  <a:pt x="10800" y="20423"/>
                </a:cubicBezTo>
                <a:cubicBezTo>
                  <a:pt x="16115" y="20423"/>
                  <a:pt x="20423" y="16115"/>
                  <a:pt x="20423" y="10800"/>
                </a:cubicBezTo>
                <a:cubicBezTo>
                  <a:pt x="20423" y="5485"/>
                  <a:pt x="16115" y="1177"/>
                  <a:pt x="10800" y="1177"/>
                </a:cubicBezTo>
                <a:cubicBezTo>
                  <a:pt x="5485" y="1177"/>
                  <a:pt x="1177" y="5485"/>
                  <a:pt x="1177" y="10800"/>
                </a:cubicBez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26728" y="2547282"/>
            <a:ext cx="2294194" cy="2200553"/>
          </a:xfrm>
          <a:custGeom>
            <a:rect l="l" t="t" r="r" b="b"/>
            <a:pathLst>
              <a:path w="1905000" h="1905000">
                <a:moveTo>
                  <a:pt x="47625" y="666750"/>
                </a:moveTo>
                <a:lnTo>
                  <a:pt x="381000" y="190500"/>
                </a:lnTo>
                <a:lnTo>
                  <a:pt x="952500" y="0"/>
                </a:lnTo>
                <a:lnTo>
                  <a:pt x="1524000" y="190500"/>
                </a:lnTo>
                <a:lnTo>
                  <a:pt x="1857375" y="666750"/>
                </a:lnTo>
                <a:lnTo>
                  <a:pt x="1857375" y="1238250"/>
                </a:lnTo>
                <a:lnTo>
                  <a:pt x="1524000" y="1714500"/>
                </a:lnTo>
                <a:lnTo>
                  <a:pt x="952500" y="1905000"/>
                </a:lnTo>
                <a:lnTo>
                  <a:pt x="381000" y="1714500"/>
                </a:lnTo>
                <a:lnTo>
                  <a:pt x="47625" y="123825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011408" y="3167128"/>
            <a:ext cx="924834" cy="92483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总体架构设计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0" cy="0"/>
          </a:xfrm>
        </p:grpSpPr>
      </p:grpSp>
      <p:sp>
        <p:nvSpPr>
          <p:cNvPr id="30" name="AutoShape 30"/>
          <p:cNvSpPr/>
          <p:nvPr/>
        </p:nvSpPr>
        <p:spPr>
          <a:xfrm>
            <a:off x="10948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967542" y="209462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021165" y="5414883"/>
            <a:ext cx="905319" cy="9053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1365333" y="2365115"/>
            <a:ext cx="364336" cy="36433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5238033" y="2344636"/>
            <a:ext cx="364336" cy="34814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3291657" y="5684996"/>
            <a:ext cx="364336" cy="36433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>
            <a:off x="5858880" y="3629545"/>
            <a:ext cx="750753" cy="0"/>
          </a:xfrm>
          <a:prstGeom prst="line">
            <a:avLst/>
          </a:prstGeom>
          <a:ln w="5715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后端技术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使用成熟的Web开发框架，如Spring Boot或Django，确保系统稳定性和可扩展性。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数据库技术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选用关系型数据库（如MySQL）或非关系型数据库（如MongoDB），根据实际需求进行数据存储和管理。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前端技术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采用响应式设计和前端框架，如Vue.js或React，实现跨平台兼容性。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总体架构设计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支持从多个渠道收集用户需求，如用户反馈、市场调研等。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需求收集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对收集到的需求进行整理、分类和分析，明确需求优先级和实现难度。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需求分析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关键模块设计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50654" cy="914400"/>
            <a:chOff x="454963" y="93878"/>
            <a:chExt cx="10650654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10775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关键模块设计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0539" y="237534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需求变更管理：建立需求变更流程，确保变更过程可控且不影响产品研发进度。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8869284" y="1724456"/>
            <a:ext cx="1112806" cy="1111282"/>
            <a:chOff x="8869284" y="1724456"/>
            <a:chExt cx="1112806" cy="1111282"/>
          </a:xfrm>
        </p:grpSpPr>
        <p:sp>
          <p:nvSpPr>
            <p:cNvPr id="26" name="AutoShape 26"/>
            <p:cNvSpPr/>
            <p:nvPr/>
          </p:nvSpPr>
          <p:spPr>
            <a:xfrm>
              <a:off x="8869284" y="1724456"/>
              <a:ext cx="1112806" cy="111128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9246951" y="2006396"/>
            <a:ext cx="355759" cy="488728"/>
            <a:chOff x="9246951" y="2006396"/>
            <a:chExt cx="355759" cy="488728"/>
          </a:xfrm>
        </p:grpSpPr>
        <p:sp>
          <p:nvSpPr>
            <p:cNvPr id="28" name="AutoShape 28"/>
            <p:cNvSpPr/>
            <p:nvPr/>
          </p:nvSpPr>
          <p:spPr>
            <a:xfrm>
              <a:off x="9249427" y="2006396"/>
              <a:ext cx="350996" cy="48872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9246951" y="2006396"/>
              <a:ext cx="355759" cy="488728"/>
            </a:xfrm>
            <a:custGeom>
              <a:rect l="l" t="t" r="r" b="b"/>
              <a:pathLst>
                <a:path w="122" h="168">
                  <a:moveTo>
                    <a:pt x="0" y="21"/>
                  </a:moveTo>
                  <a:cubicBezTo>
                    <a:pt x="53" y="21"/>
                    <a:pt x="61" y="0"/>
                    <a:pt x="61" y="0"/>
                  </a:cubicBezTo>
                  <a:cubicBezTo>
                    <a:pt x="61" y="0"/>
                    <a:pt x="69" y="21"/>
                    <a:pt x="122" y="21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2" y="141"/>
                    <a:pt x="61" y="168"/>
                    <a:pt x="61" y="168"/>
                  </a:cubicBezTo>
                  <a:cubicBezTo>
                    <a:pt x="61" y="168"/>
                    <a:pt x="0" y="141"/>
                    <a:pt x="0" y="10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7154784" y="2168988"/>
            <a:ext cx="754094" cy="754094"/>
            <a:chOff x="7154784" y="2168988"/>
            <a:chExt cx="754094" cy="754094"/>
          </a:xfrm>
        </p:grpSpPr>
        <p:sp>
          <p:nvSpPr>
            <p:cNvPr id="31" name="AutoShape 31"/>
            <p:cNvSpPr/>
            <p:nvPr/>
          </p:nvSpPr>
          <p:spPr>
            <a:xfrm>
              <a:off x="7154784" y="2168988"/>
              <a:ext cx="754094" cy="7540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AutoShape 32"/>
          <p:cNvSpPr/>
          <p:nvPr/>
        </p:nvSpPr>
        <p:spPr>
          <a:xfrm>
            <a:off x="8974059" y="4475657"/>
            <a:ext cx="942975" cy="93983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9253761" y="4762883"/>
            <a:ext cx="381952" cy="365379"/>
          </a:xfrm>
          <a:custGeom>
            <a:rect l="l" t="t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05615" y="2719818"/>
            <a:ext cx="1655731" cy="1655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8050039" y="3166160"/>
            <a:ext cx="965549" cy="862584"/>
          </a:xfrm>
          <a:custGeom>
            <a:rect l="l" t="t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6" name="Group 36"/>
          <p:cNvGrpSpPr/>
          <p:nvPr/>
        </p:nvGrpSpPr>
        <p:grpSpPr>
          <a:xfrm>
            <a:off x="9888459" y="3223119"/>
            <a:ext cx="996982" cy="996982"/>
            <a:chOff x="9888459" y="3223119"/>
            <a:chExt cx="996982" cy="996982"/>
          </a:xfrm>
        </p:grpSpPr>
        <p:sp>
          <p:nvSpPr>
            <p:cNvPr id="37" name="AutoShape 37"/>
            <p:cNvSpPr/>
            <p:nvPr/>
          </p:nvSpPr>
          <p:spPr>
            <a:xfrm>
              <a:off x="9888459" y="3223119"/>
              <a:ext cx="996982" cy="996982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6438790" y="3427907"/>
            <a:ext cx="941356" cy="939832"/>
            <a:chOff x="6438790" y="3427907"/>
            <a:chExt cx="941356" cy="939832"/>
          </a:xfrm>
        </p:grpSpPr>
        <p:sp>
          <p:nvSpPr>
            <p:cNvPr id="39" name="AutoShape 39"/>
            <p:cNvSpPr/>
            <p:nvPr/>
          </p:nvSpPr>
          <p:spPr>
            <a:xfrm>
              <a:off x="6438790" y="3427907"/>
              <a:ext cx="941356" cy="93983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6726064" y="3627837"/>
            <a:ext cx="376047" cy="403289"/>
            <a:chOff x="6726064" y="3627837"/>
            <a:chExt cx="376047" cy="403289"/>
          </a:xfrm>
        </p:grpSpPr>
        <p:sp>
          <p:nvSpPr>
            <p:cNvPr id="41" name="AutoShape 41"/>
            <p:cNvSpPr/>
            <p:nvPr/>
          </p:nvSpPr>
          <p:spPr>
            <a:xfrm>
              <a:off x="6728064" y="3627837"/>
              <a:ext cx="374047" cy="403289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6855318" y="3629837"/>
              <a:ext cx="246793" cy="278987"/>
            </a:xfrm>
            <a:custGeom>
              <a:rect l="l" t="t" r="r" b="b"/>
              <a:pathLst>
                <a:path w="105" h="118">
                  <a:moveTo>
                    <a:pt x="32" y="118"/>
                  </a:moveTo>
                  <a:cubicBezTo>
                    <a:pt x="21" y="118"/>
                    <a:pt x="10" y="113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3" y="90"/>
                    <a:pt x="27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91"/>
                    <a:pt x="40" y="90"/>
                    <a:pt x="4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3"/>
                    <a:pt x="79" y="48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0"/>
                    <a:pt x="77" y="36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69" y="28"/>
                    <a:pt x="65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7" y="27"/>
                    <a:pt x="53" y="28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9"/>
                    <a:pt x="23" y="49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3" y="39"/>
                    <a:pt x="13" y="30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9" y="4"/>
                    <a:pt x="50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101" y="22"/>
                    <a:pt x="105" y="33"/>
                    <a:pt x="105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5" y="55"/>
                    <a:pt x="101" y="6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54" y="114"/>
                    <a:pt x="4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6726064" y="3753090"/>
              <a:ext cx="246793" cy="278035"/>
            </a:xfrm>
            <a:custGeom>
              <a:rect l="l" t="t" r="r" b="b"/>
              <a:pathLst>
                <a:path w="105" h="118">
                  <a:moveTo>
                    <a:pt x="44" y="118"/>
                  </a:moveTo>
                  <a:cubicBezTo>
                    <a:pt x="33" y="118"/>
                    <a:pt x="22" y="114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4" y="96"/>
                    <a:pt x="0" y="85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4" y="52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1" y="5"/>
                    <a:pt x="6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2" y="0"/>
                    <a:pt x="91" y="3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100" y="9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2" y="28"/>
                    <a:pt x="78" y="27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69" y="27"/>
                    <a:pt x="65" y="28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8" y="65"/>
                    <a:pt x="26" y="70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8"/>
                    <a:pt x="28" y="82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6" y="90"/>
                    <a:pt x="40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8" y="91"/>
                    <a:pt x="52" y="90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4" y="68"/>
                    <a:pt x="82" y="68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93" y="79"/>
                    <a:pt x="93" y="87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66" y="114"/>
                    <a:pt x="55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7334997" y="4608940"/>
            <a:ext cx="1147763" cy="1147763"/>
            <a:chOff x="7334997" y="4608940"/>
            <a:chExt cx="1147763" cy="1147763"/>
          </a:xfrm>
        </p:grpSpPr>
        <p:sp>
          <p:nvSpPr>
            <p:cNvPr id="45" name="AutoShape 45"/>
            <p:cNvSpPr/>
            <p:nvPr/>
          </p:nvSpPr>
          <p:spPr>
            <a:xfrm>
              <a:off x="7334997" y="4608940"/>
              <a:ext cx="1147763" cy="114776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7679450" y="4875395"/>
            <a:ext cx="458857" cy="474497"/>
            <a:chOff x="7679450" y="4875395"/>
            <a:chExt cx="458857" cy="474497"/>
          </a:xfrm>
        </p:grpSpPr>
        <p:sp>
          <p:nvSpPr>
            <p:cNvPr id="47" name="AutoShape 47"/>
            <p:cNvSpPr/>
            <p:nvPr/>
          </p:nvSpPr>
          <p:spPr>
            <a:xfrm>
              <a:off x="7805622" y="4875395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7679450" y="5135348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9" name="Freeform 49"/>
          <p:cNvSpPr/>
          <p:nvPr/>
        </p:nvSpPr>
        <p:spPr>
          <a:xfrm>
            <a:off x="10218660" y="3455593"/>
            <a:ext cx="412781" cy="412781"/>
          </a:xfrm>
          <a:custGeom>
            <a:rect l="l" t="t" r="r" b="b"/>
            <a:pathLst>
              <a:path w="20512" h="2160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0" name="Group 50"/>
          <p:cNvGrpSpPr/>
          <p:nvPr/>
        </p:nvGrpSpPr>
        <p:grpSpPr>
          <a:xfrm>
            <a:off x="7380145" y="2375347"/>
            <a:ext cx="272942" cy="241109"/>
            <a:chOff x="7380145" y="2375347"/>
            <a:chExt cx="272942" cy="241109"/>
          </a:xfrm>
        </p:grpSpPr>
        <p:sp>
          <p:nvSpPr>
            <p:cNvPr id="51" name="Freeform 51"/>
            <p:cNvSpPr/>
            <p:nvPr/>
          </p:nvSpPr>
          <p:spPr>
            <a:xfrm>
              <a:off x="7399265" y="2485735"/>
              <a:ext cx="233260" cy="130721"/>
            </a:xfrm>
            <a:custGeom>
              <a:rect l="l" t="t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380145" y="2375347"/>
              <a:ext cx="272942" cy="16159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1066267" y="2006396"/>
            <a:ext cx="1203412" cy="1616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https://d.book118.com/945212330014011102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2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2024-09-10T20:14:51.211</cp:lastPrinted>
  <dcterms:created xsi:type="dcterms:W3CDTF">2024-09-10T12:14:51Z</dcterms:created>
  <dcterms:modified xsi:type="dcterms:W3CDTF">2024-09-10T12:14:53Z</dcterms:modified>
</cp:coreProperties>
</file>