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8" r:id="rId16"/>
    <p:sldId id="301" r:id="rId17"/>
    <p:sldId id="303" r:id="rId18"/>
  </p:sldIdLst>
  <p:sldSz cx="12192000" cy="6858000"/>
  <p:notesSz cx="6858000" cy="9144000"/>
  <p:custDataLst>
    <p:tags r:id="rId19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slide" Target="slides/slide15.xml" /><Relationship Id="rId18" Type="http://schemas.openxmlformats.org/officeDocument/2006/relationships/slide" Target="slides/slide16.xml" /><Relationship Id="rId19" Type="http://schemas.openxmlformats.org/officeDocument/2006/relationships/tags" Target="tags/tag1.xml" /><Relationship Id="rId2" Type="http://schemas.openxmlformats.org/officeDocument/2006/relationships/slideMaster" Target="slideMasters/slideMaster2.xml" /><Relationship Id="rId20" Type="http://schemas.openxmlformats.org/officeDocument/2006/relationships/presProps" Target="presProps.xml" /><Relationship Id="rId21" Type="http://schemas.openxmlformats.org/officeDocument/2006/relationships/viewProps" Target="viewProps.xml" /><Relationship Id="rId22" Type="http://schemas.openxmlformats.org/officeDocument/2006/relationships/theme" Target="theme/theme1.xml" /><Relationship Id="rId23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0E15F2D4-8589-40AC-AFB6-58EC5E44884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9A180A2E-6D34-494B-AB7E-12F2688D208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10A80E84-DC7E-4856-9BF7-68CE59A8C3F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6EE42FAE-B9E5-4A95-8E5B-F4A01188599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8E24C569-482E-4CAA-A262-3392C18CD6A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50AE2851-38C7-43AB-9AE1-734163107D6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127442A3-88A4-4F69-8DDA-C0D512C6ADC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3BDAD446-D334-4CDE-9198-3C76D5E5B20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96A4A08D-FAF5-44C0-8FDB-551888B6CCD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A421236B-AEC4-4D6A-B904-0E9AE3F1833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D715AC0E-56A3-4C14-8F1F-CAC2F700A77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jpe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Relationship Id="rId3" Type="http://schemas.openxmlformats.org/officeDocument/2006/relationships/image" Target="../media/image5.jpeg" /><Relationship Id="rId4" Type="http://schemas.openxmlformats.org/officeDocument/2006/relationships/image" Target="../media/image6.jpeg" /><Relationship Id="rId5" Type="http://schemas.openxmlformats.org/officeDocument/2006/relationships/image" Target="../media/image2.jpe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7.jpeg" /><Relationship Id="rId3" Type="http://schemas.openxmlformats.org/officeDocument/2006/relationships/image" Target="../media/image2.jpe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8.jpeg" /><Relationship Id="rId3" Type="http://schemas.openxmlformats.org/officeDocument/2006/relationships/image" Target="../media/image2.jpe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9.jpeg" /><Relationship Id="rId3" Type="http://schemas.openxmlformats.org/officeDocument/2006/relationships/image" Target="../media/image2.jpe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0.jpeg" /><Relationship Id="rId3" Type="http://schemas.openxmlformats.org/officeDocument/2006/relationships/image" Target="../media/image2.jpe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1.jpeg" /><Relationship Id="rId3" Type="http://schemas.openxmlformats.org/officeDocument/2006/relationships/image" Target="../media/image12.jpeg" /><Relationship Id="rId4" Type="http://schemas.openxmlformats.org/officeDocument/2006/relationships/image" Target="../media/image13.jpeg" /><Relationship Id="rId5" Type="http://schemas.openxmlformats.org/officeDocument/2006/relationships/image" Target="../media/image2.jpe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1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4.jpeg" /><Relationship Id="rId3" Type="http://schemas.openxmlformats.org/officeDocument/2006/relationships/image" Target="../media/image2.jpeg" /></Relationships>
</file>

<file path=ppt/slides/_rels/slide1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945231124022011101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902208" y="1231392"/>
            <a:ext cx="4887796" cy="3079623"/>
          </a:xfrm>
          <a:prstGeom prst="rect">
            <a:avLst/>
          </a:prstGeom>
        </p:spPr>
        <p:txBody>
          <a:bodyPr vert="horz" wrap="square" lIns="114300" tIns="57150" rIns="114300" bIns="5715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51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售后服务质量管理和评估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902208" y="4706112"/>
            <a:ext cx="6930733" cy="50101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025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汇报人：XX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902208" y="5193792"/>
            <a:ext cx="6930733" cy="50101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025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2024-01-26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0" y="0"/>
            <a:ext cx="3940476" cy="6858000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-2490705" y="-2630165"/>
            <a:ext cx="5510422" cy="5510422"/>
          </a:xfrm>
          <a:prstGeom prst="ellipse">
            <a:avLst/>
          </a:prstGeom>
          <a:solidFill>
            <a:schemeClr val="accent3">
              <a:lumMod val="20000"/>
              <a:lumOff val="80000"/>
              <a:alpha val="55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-1370201" y="-1527676"/>
            <a:ext cx="3269415" cy="3269415"/>
          </a:xfrm>
          <a:prstGeom prst="ellipse">
            <a:avLst/>
          </a:prstGeom>
          <a:solidFill>
            <a:schemeClr val="accent1">
              <a:alpha val="67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4805301" y="734568"/>
            <a:ext cx="6559296" cy="5388864"/>
          </a:xfrm>
          <a:prstGeom prst="rect">
            <a:avLst/>
          </a:prstGeom>
        </p:spPr>
        <p:txBody>
          <a:bodyPr vert="horz" wrap="square" lIns="123825" tIns="123825" rIns="57150" bIns="123825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售后服务概述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售后服务质量管理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售后服务评估指标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售后服务团队建设与管理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售后服务质量提升策略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总结与展望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8719147" y="5955792"/>
            <a:ext cx="4413504" cy="1328928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12000"/>
              </a:lnSpc>
              <a:spcBef>
                <a:spcPts val="450"/>
              </a:spcBef>
            </a:pPr>
            <a:r>
              <a:rPr lang="en-US" sz="5775" b="1">
                <a:solidFill>
                  <a:schemeClr val="accent3">
                    <a:lumMod val="40000"/>
                    <a:lumOff val="60000"/>
                    <a:alpha val="34000"/>
                  </a:schemeClr>
                </a:solidFill>
                <a:latin typeface="Microsoft Yahei"/>
                <a:ea typeface="Microsoft Yahei"/>
                <a:cs typeface="Microsoft Yahei"/>
              </a:rPr>
              <a:t>contents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-271406" y="3561558"/>
            <a:ext cx="3626990" cy="32918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5000"/>
              </a:lnSpc>
            </a:pPr>
            <a:r>
              <a:rPr lang="en-US" sz="765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目</a:t>
            </a:r>
          </a:p>
          <a:p>
            <a:pPr algn="ctr">
              <a:lnSpc>
                <a:spcPct val="125000"/>
              </a:lnSpc>
            </a:pPr>
            <a:r>
              <a:rPr lang="en-US" sz="765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录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534669" y="3368650"/>
            <a:ext cx="9122662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38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售后服务概述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3106008" y="548979"/>
            <a:ext cx="5979984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7650" b="1">
                <a:solidFill>
                  <a:schemeClr val="l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5392760" y="2020147"/>
            <a:ext cx="1612643" cy="4095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450"/>
              </a:spcBef>
            </a:pPr>
            <a:r>
              <a:rPr lang="en-US" sz="1500" b="1">
                <a:solidFill>
                  <a:schemeClr val="accent1">
                    <a:lumMod val="75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CATALOGUE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30692" r="30692"/>
          <a:stretch>
            <a:fillRect/>
          </a:stretch>
        </p:blipFill>
        <p:spPr>
          <a:xfrm>
            <a:off x="875314" y="1869245"/>
            <a:ext cx="2050689" cy="3916435"/>
          </a:xfrm>
          <a:prstGeom prst="rect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rcRect l="29061" r="29061"/>
          <a:stretch>
            <a:fillRect/>
          </a:stretch>
        </p:blipFill>
        <p:spPr>
          <a:xfrm>
            <a:off x="5906740" y="1869245"/>
            <a:ext cx="2050689" cy="3916435"/>
          </a:xfrm>
          <a:prstGeom prst="rect">
            <a:avLst/>
          </a:prstGeom>
        </p:spPr>
      </p:pic>
      <p:pic>
        <p:nvPicPr>
          <p:cNvPr id="4" name="Picture 4"/>
          <p:cNvPicPr>
            <a:picLocks noChangeAspect="1"/>
          </p:cNvPicPr>
          <p:nvPr/>
        </p:nvPicPr>
        <p:blipFill>
          <a:blip r:embed="rId4"/>
          <a:srcRect l="23819" r="23819"/>
          <a:stretch>
            <a:fillRect/>
          </a:stretch>
        </p:blipFill>
        <p:spPr>
          <a:xfrm>
            <a:off x="3391027" y="1869245"/>
            <a:ext cx="2050689" cy="3916435"/>
          </a:xfrm>
          <a:prstGeom prst="rect">
            <a:avLst/>
          </a:prstGeom>
        </p:spPr>
      </p:pic>
      <p:sp>
        <p:nvSpPr>
          <p:cNvPr id="5" name="Freeform 5"/>
          <p:cNvSpPr/>
          <p:nvPr/>
        </p:nvSpPr>
        <p:spPr>
          <a:xfrm>
            <a:off x="8503615" y="1869245"/>
            <a:ext cx="300899" cy="495300"/>
          </a:xfrm>
          <a:custGeom>
            <a:rect l="l" t="t" r="r" b="b"/>
            <a:pathLst>
              <a:path w="369275" h="607851">
                <a:moveTo>
                  <a:pt x="139276" y="570066"/>
                </a:moveTo>
                <a:cubicBezTo>
                  <a:pt x="144275" y="565371"/>
                  <a:pt x="152183" y="565744"/>
                  <a:pt x="156809" y="570811"/>
                </a:cubicBezTo>
                <a:cubicBezTo>
                  <a:pt x="171730" y="587133"/>
                  <a:pt x="197544" y="587133"/>
                  <a:pt x="212465" y="570811"/>
                </a:cubicBezTo>
                <a:cubicBezTo>
                  <a:pt x="217091" y="565744"/>
                  <a:pt x="224999" y="565371"/>
                  <a:pt x="229998" y="570066"/>
                </a:cubicBezTo>
                <a:cubicBezTo>
                  <a:pt x="235071" y="574687"/>
                  <a:pt x="235444" y="582512"/>
                  <a:pt x="230818" y="587580"/>
                </a:cubicBezTo>
                <a:cubicBezTo>
                  <a:pt x="218956" y="600473"/>
                  <a:pt x="202170" y="607851"/>
                  <a:pt x="184637" y="607851"/>
                </a:cubicBezTo>
                <a:cubicBezTo>
                  <a:pt x="167105" y="607851"/>
                  <a:pt x="150318" y="600473"/>
                  <a:pt x="138456" y="587580"/>
                </a:cubicBezTo>
                <a:cubicBezTo>
                  <a:pt x="133830" y="582512"/>
                  <a:pt x="134203" y="574687"/>
                  <a:pt x="139276" y="570066"/>
                </a:cubicBezTo>
                <a:close/>
                <a:moveTo>
                  <a:pt x="273919" y="497785"/>
                </a:moveTo>
                <a:cubicBezTo>
                  <a:pt x="280558" y="496146"/>
                  <a:pt x="287345" y="500169"/>
                  <a:pt x="288986" y="506874"/>
                </a:cubicBezTo>
                <a:cubicBezTo>
                  <a:pt x="290627" y="513505"/>
                  <a:pt x="286599" y="520210"/>
                  <a:pt x="279961" y="521849"/>
                </a:cubicBezTo>
                <a:cubicBezTo>
                  <a:pt x="218426" y="537271"/>
                  <a:pt x="156891" y="552619"/>
                  <a:pt x="95356" y="567966"/>
                </a:cubicBezTo>
                <a:cubicBezTo>
                  <a:pt x="88717" y="569605"/>
                  <a:pt x="81930" y="565582"/>
                  <a:pt x="80289" y="558951"/>
                </a:cubicBezTo>
                <a:cubicBezTo>
                  <a:pt x="78648" y="552321"/>
                  <a:pt x="82676" y="545541"/>
                  <a:pt x="89314" y="543902"/>
                </a:cubicBezTo>
                <a:cubicBezTo>
                  <a:pt x="150849" y="528554"/>
                  <a:pt x="212384" y="513207"/>
                  <a:pt x="273919" y="497785"/>
                </a:cubicBezTo>
                <a:close/>
                <a:moveTo>
                  <a:pt x="273919" y="452696"/>
                </a:moveTo>
                <a:cubicBezTo>
                  <a:pt x="280558" y="450984"/>
                  <a:pt x="287345" y="455003"/>
                  <a:pt x="288986" y="461701"/>
                </a:cubicBezTo>
                <a:cubicBezTo>
                  <a:pt x="290627" y="468325"/>
                  <a:pt x="286599" y="475024"/>
                  <a:pt x="279961" y="476736"/>
                </a:cubicBezTo>
                <a:cubicBezTo>
                  <a:pt x="218426" y="492067"/>
                  <a:pt x="156891" y="507399"/>
                  <a:pt x="95356" y="522731"/>
                </a:cubicBezTo>
                <a:cubicBezTo>
                  <a:pt x="88717" y="524443"/>
                  <a:pt x="81930" y="520350"/>
                  <a:pt x="80289" y="513726"/>
                </a:cubicBezTo>
                <a:cubicBezTo>
                  <a:pt x="78648" y="507102"/>
                  <a:pt x="82676" y="500403"/>
                  <a:pt x="89314" y="498691"/>
                </a:cubicBezTo>
                <a:cubicBezTo>
                  <a:pt x="150849" y="483360"/>
                  <a:pt x="212384" y="468028"/>
                  <a:pt x="273919" y="452696"/>
                </a:cubicBezTo>
                <a:close/>
                <a:moveTo>
                  <a:pt x="184673" y="227009"/>
                </a:moveTo>
                <a:cubicBezTo>
                  <a:pt x="189222" y="227009"/>
                  <a:pt x="193698" y="227158"/>
                  <a:pt x="198173" y="227456"/>
                </a:cubicBezTo>
                <a:cubicBezTo>
                  <a:pt x="202723" y="227829"/>
                  <a:pt x="207273" y="228276"/>
                  <a:pt x="211748" y="228947"/>
                </a:cubicBezTo>
                <a:cubicBezTo>
                  <a:pt x="216223" y="229617"/>
                  <a:pt x="220773" y="230437"/>
                  <a:pt x="225248" y="231406"/>
                </a:cubicBezTo>
                <a:cubicBezTo>
                  <a:pt x="229723" y="232449"/>
                  <a:pt x="234199" y="233567"/>
                  <a:pt x="238674" y="234908"/>
                </a:cubicBezTo>
                <a:cubicBezTo>
                  <a:pt x="248370" y="237740"/>
                  <a:pt x="250757" y="250408"/>
                  <a:pt x="242776" y="256593"/>
                </a:cubicBezTo>
                <a:cubicBezTo>
                  <a:pt x="242403" y="256891"/>
                  <a:pt x="242030" y="257190"/>
                  <a:pt x="241657" y="257562"/>
                </a:cubicBezTo>
                <a:cubicBezTo>
                  <a:pt x="241284" y="257935"/>
                  <a:pt x="240837" y="258307"/>
                  <a:pt x="240464" y="258680"/>
                </a:cubicBezTo>
                <a:cubicBezTo>
                  <a:pt x="240091" y="259127"/>
                  <a:pt x="239644" y="259574"/>
                  <a:pt x="239271" y="260021"/>
                </a:cubicBezTo>
                <a:cubicBezTo>
                  <a:pt x="238823" y="260543"/>
                  <a:pt x="238450" y="261065"/>
                  <a:pt x="238003" y="261586"/>
                </a:cubicBezTo>
                <a:cubicBezTo>
                  <a:pt x="237555" y="262182"/>
                  <a:pt x="237182" y="262779"/>
                  <a:pt x="236735" y="263449"/>
                </a:cubicBezTo>
                <a:cubicBezTo>
                  <a:pt x="236287" y="264120"/>
                  <a:pt x="235914" y="264791"/>
                  <a:pt x="235467" y="265461"/>
                </a:cubicBezTo>
                <a:cubicBezTo>
                  <a:pt x="235019" y="266206"/>
                  <a:pt x="234646" y="266952"/>
                  <a:pt x="234199" y="267697"/>
                </a:cubicBezTo>
                <a:cubicBezTo>
                  <a:pt x="233826" y="268442"/>
                  <a:pt x="233453" y="269187"/>
                  <a:pt x="233080" y="269932"/>
                </a:cubicBezTo>
                <a:cubicBezTo>
                  <a:pt x="232632" y="270827"/>
                  <a:pt x="232259" y="271721"/>
                  <a:pt x="231812" y="272615"/>
                </a:cubicBezTo>
                <a:cubicBezTo>
                  <a:pt x="231439" y="273584"/>
                  <a:pt x="230991" y="274553"/>
                  <a:pt x="230618" y="275521"/>
                </a:cubicBezTo>
                <a:cubicBezTo>
                  <a:pt x="230171" y="276565"/>
                  <a:pt x="229798" y="277608"/>
                  <a:pt x="229425" y="278726"/>
                </a:cubicBezTo>
                <a:cubicBezTo>
                  <a:pt x="228978" y="279844"/>
                  <a:pt x="228605" y="280961"/>
                  <a:pt x="228232" y="282079"/>
                </a:cubicBezTo>
                <a:cubicBezTo>
                  <a:pt x="227859" y="283271"/>
                  <a:pt x="227486" y="284464"/>
                  <a:pt x="227113" y="285656"/>
                </a:cubicBezTo>
                <a:cubicBezTo>
                  <a:pt x="226740" y="286923"/>
                  <a:pt x="226367" y="288190"/>
                  <a:pt x="225994" y="289457"/>
                </a:cubicBezTo>
                <a:cubicBezTo>
                  <a:pt x="225621" y="290798"/>
                  <a:pt x="225248" y="292214"/>
                  <a:pt x="224950" y="293555"/>
                </a:cubicBezTo>
                <a:cubicBezTo>
                  <a:pt x="224577" y="294971"/>
                  <a:pt x="224204" y="296387"/>
                  <a:pt x="223906" y="297803"/>
                </a:cubicBezTo>
                <a:cubicBezTo>
                  <a:pt x="223533" y="299293"/>
                  <a:pt x="223234" y="300784"/>
                  <a:pt x="222936" y="302274"/>
                </a:cubicBezTo>
                <a:cubicBezTo>
                  <a:pt x="222265" y="305478"/>
                  <a:pt x="221593" y="308608"/>
                  <a:pt x="221071" y="311813"/>
                </a:cubicBezTo>
                <a:cubicBezTo>
                  <a:pt x="220475" y="315315"/>
                  <a:pt x="219878" y="318817"/>
                  <a:pt x="219430" y="322245"/>
                </a:cubicBezTo>
                <a:cubicBezTo>
                  <a:pt x="218983" y="325152"/>
                  <a:pt x="218610" y="328058"/>
                  <a:pt x="218237" y="330964"/>
                </a:cubicBezTo>
                <a:cubicBezTo>
                  <a:pt x="217789" y="334914"/>
                  <a:pt x="217342" y="338938"/>
                  <a:pt x="216969" y="342887"/>
                </a:cubicBezTo>
                <a:cubicBezTo>
                  <a:pt x="216521" y="347135"/>
                  <a:pt x="216148" y="351383"/>
                  <a:pt x="215776" y="355630"/>
                </a:cubicBezTo>
                <a:cubicBezTo>
                  <a:pt x="215477" y="360101"/>
                  <a:pt x="215179" y="364647"/>
                  <a:pt x="214880" y="369193"/>
                </a:cubicBezTo>
                <a:cubicBezTo>
                  <a:pt x="214508" y="376049"/>
                  <a:pt x="208615" y="381265"/>
                  <a:pt x="201753" y="380818"/>
                </a:cubicBezTo>
                <a:cubicBezTo>
                  <a:pt x="194891" y="380445"/>
                  <a:pt x="189670" y="374558"/>
                  <a:pt x="190117" y="367702"/>
                </a:cubicBezTo>
                <a:cubicBezTo>
                  <a:pt x="190490" y="361517"/>
                  <a:pt x="190863" y="355332"/>
                  <a:pt x="191385" y="349221"/>
                </a:cubicBezTo>
                <a:cubicBezTo>
                  <a:pt x="191684" y="346241"/>
                  <a:pt x="191908" y="343334"/>
                  <a:pt x="192206" y="340428"/>
                </a:cubicBezTo>
                <a:cubicBezTo>
                  <a:pt x="192504" y="337596"/>
                  <a:pt x="192803" y="334839"/>
                  <a:pt x="193101" y="332007"/>
                </a:cubicBezTo>
                <a:cubicBezTo>
                  <a:pt x="193399" y="329325"/>
                  <a:pt x="193772" y="326642"/>
                  <a:pt x="194071" y="323959"/>
                </a:cubicBezTo>
                <a:cubicBezTo>
                  <a:pt x="194294" y="322171"/>
                  <a:pt x="194593" y="320457"/>
                  <a:pt x="194816" y="318743"/>
                </a:cubicBezTo>
                <a:cubicBezTo>
                  <a:pt x="195189" y="316209"/>
                  <a:pt x="195562" y="313750"/>
                  <a:pt x="196010" y="311216"/>
                </a:cubicBezTo>
                <a:cubicBezTo>
                  <a:pt x="196383" y="308832"/>
                  <a:pt x="196756" y="306447"/>
                  <a:pt x="197203" y="303988"/>
                </a:cubicBezTo>
                <a:cubicBezTo>
                  <a:pt x="197651" y="301752"/>
                  <a:pt x="198098" y="299442"/>
                  <a:pt x="198620" y="297132"/>
                </a:cubicBezTo>
                <a:cubicBezTo>
                  <a:pt x="199068" y="294971"/>
                  <a:pt x="199515" y="292810"/>
                  <a:pt x="200038" y="290574"/>
                </a:cubicBezTo>
                <a:cubicBezTo>
                  <a:pt x="200560" y="288488"/>
                  <a:pt x="201082" y="286476"/>
                  <a:pt x="201604" y="284389"/>
                </a:cubicBezTo>
                <a:cubicBezTo>
                  <a:pt x="202126" y="282377"/>
                  <a:pt x="202723" y="280440"/>
                  <a:pt x="203319" y="278502"/>
                </a:cubicBezTo>
                <a:cubicBezTo>
                  <a:pt x="203916" y="276565"/>
                  <a:pt x="204513" y="274702"/>
                  <a:pt x="205110" y="272839"/>
                </a:cubicBezTo>
                <a:cubicBezTo>
                  <a:pt x="205706" y="271125"/>
                  <a:pt x="206378" y="269336"/>
                  <a:pt x="207049" y="267548"/>
                </a:cubicBezTo>
                <a:cubicBezTo>
                  <a:pt x="207720" y="265908"/>
                  <a:pt x="208391" y="264269"/>
                  <a:pt x="209137" y="262629"/>
                </a:cubicBezTo>
                <a:cubicBezTo>
                  <a:pt x="209809" y="260990"/>
                  <a:pt x="210554" y="259425"/>
                  <a:pt x="211300" y="257935"/>
                </a:cubicBezTo>
                <a:cubicBezTo>
                  <a:pt x="211673" y="257190"/>
                  <a:pt x="212046" y="256519"/>
                  <a:pt x="212419" y="255848"/>
                </a:cubicBezTo>
                <a:cubicBezTo>
                  <a:pt x="212643" y="255401"/>
                  <a:pt x="212941" y="254879"/>
                  <a:pt x="213240" y="254358"/>
                </a:cubicBezTo>
                <a:cubicBezTo>
                  <a:pt x="211524" y="254060"/>
                  <a:pt x="209809" y="253762"/>
                  <a:pt x="208093" y="253538"/>
                </a:cubicBezTo>
                <a:cubicBezTo>
                  <a:pt x="204214" y="252942"/>
                  <a:pt x="200336" y="252495"/>
                  <a:pt x="196383" y="252197"/>
                </a:cubicBezTo>
                <a:cubicBezTo>
                  <a:pt x="192504" y="251973"/>
                  <a:pt x="188551" y="251824"/>
                  <a:pt x="184673" y="251824"/>
                </a:cubicBezTo>
                <a:cubicBezTo>
                  <a:pt x="180794" y="251824"/>
                  <a:pt x="176841" y="251899"/>
                  <a:pt x="172962" y="252197"/>
                </a:cubicBezTo>
                <a:cubicBezTo>
                  <a:pt x="169009" y="252495"/>
                  <a:pt x="165131" y="252942"/>
                  <a:pt x="161252" y="253538"/>
                </a:cubicBezTo>
                <a:cubicBezTo>
                  <a:pt x="159537" y="253762"/>
                  <a:pt x="157821" y="254060"/>
                  <a:pt x="156106" y="254358"/>
                </a:cubicBezTo>
                <a:cubicBezTo>
                  <a:pt x="156404" y="254879"/>
                  <a:pt x="156702" y="255401"/>
                  <a:pt x="157001" y="255848"/>
                </a:cubicBezTo>
                <a:cubicBezTo>
                  <a:pt x="157299" y="256519"/>
                  <a:pt x="157672" y="257190"/>
                  <a:pt x="158045" y="257935"/>
                </a:cubicBezTo>
                <a:cubicBezTo>
                  <a:pt x="158791" y="259425"/>
                  <a:pt x="159537" y="260990"/>
                  <a:pt x="160208" y="262629"/>
                </a:cubicBezTo>
                <a:cubicBezTo>
                  <a:pt x="160954" y="264269"/>
                  <a:pt x="161625" y="265908"/>
                  <a:pt x="162296" y="267548"/>
                </a:cubicBezTo>
                <a:cubicBezTo>
                  <a:pt x="162968" y="269336"/>
                  <a:pt x="163639" y="271125"/>
                  <a:pt x="164236" y="272839"/>
                </a:cubicBezTo>
                <a:cubicBezTo>
                  <a:pt x="164832" y="274702"/>
                  <a:pt x="165429" y="276565"/>
                  <a:pt x="166026" y="278502"/>
                </a:cubicBezTo>
                <a:cubicBezTo>
                  <a:pt x="166622" y="280440"/>
                  <a:pt x="167219" y="282377"/>
                  <a:pt x="167741" y="284389"/>
                </a:cubicBezTo>
                <a:cubicBezTo>
                  <a:pt x="168263" y="286476"/>
                  <a:pt x="168785" y="288488"/>
                  <a:pt x="169308" y="290574"/>
                </a:cubicBezTo>
                <a:cubicBezTo>
                  <a:pt x="169830" y="292810"/>
                  <a:pt x="170277" y="294971"/>
                  <a:pt x="170725" y="297132"/>
                </a:cubicBezTo>
                <a:cubicBezTo>
                  <a:pt x="171247" y="299442"/>
                  <a:pt x="171694" y="301752"/>
                  <a:pt x="172142" y="303988"/>
                </a:cubicBezTo>
                <a:cubicBezTo>
                  <a:pt x="172589" y="306447"/>
                  <a:pt x="172962" y="308832"/>
                  <a:pt x="173410" y="311216"/>
                </a:cubicBezTo>
                <a:cubicBezTo>
                  <a:pt x="173783" y="313750"/>
                  <a:pt x="174156" y="316209"/>
                  <a:pt x="174529" y="318743"/>
                </a:cubicBezTo>
                <a:cubicBezTo>
                  <a:pt x="175200" y="323140"/>
                  <a:pt x="175722" y="327611"/>
                  <a:pt x="176244" y="332007"/>
                </a:cubicBezTo>
                <a:cubicBezTo>
                  <a:pt x="176915" y="337745"/>
                  <a:pt x="177438" y="343483"/>
                  <a:pt x="177960" y="349221"/>
                </a:cubicBezTo>
                <a:cubicBezTo>
                  <a:pt x="178482" y="355332"/>
                  <a:pt x="178929" y="361517"/>
                  <a:pt x="179228" y="367702"/>
                </a:cubicBezTo>
                <a:cubicBezTo>
                  <a:pt x="179675" y="374558"/>
                  <a:pt x="174454" y="380445"/>
                  <a:pt x="167592" y="380818"/>
                </a:cubicBezTo>
                <a:cubicBezTo>
                  <a:pt x="160730" y="381265"/>
                  <a:pt x="154838" y="376049"/>
                  <a:pt x="154465" y="369193"/>
                </a:cubicBezTo>
                <a:cubicBezTo>
                  <a:pt x="154166" y="364647"/>
                  <a:pt x="153868" y="360101"/>
                  <a:pt x="153570" y="355630"/>
                </a:cubicBezTo>
                <a:cubicBezTo>
                  <a:pt x="153197" y="351383"/>
                  <a:pt x="152824" y="347135"/>
                  <a:pt x="152451" y="342887"/>
                </a:cubicBezTo>
                <a:cubicBezTo>
                  <a:pt x="152003" y="338938"/>
                  <a:pt x="151556" y="334914"/>
                  <a:pt x="151108" y="330964"/>
                </a:cubicBezTo>
                <a:cubicBezTo>
                  <a:pt x="150735" y="328058"/>
                  <a:pt x="150362" y="325152"/>
                  <a:pt x="149915" y="322245"/>
                </a:cubicBezTo>
                <a:cubicBezTo>
                  <a:pt x="149467" y="318817"/>
                  <a:pt x="148871" y="315315"/>
                  <a:pt x="148274" y="311813"/>
                </a:cubicBezTo>
                <a:cubicBezTo>
                  <a:pt x="147752" y="308608"/>
                  <a:pt x="147080" y="305404"/>
                  <a:pt x="146409" y="302274"/>
                </a:cubicBezTo>
                <a:cubicBezTo>
                  <a:pt x="145812" y="299368"/>
                  <a:pt x="145141" y="296387"/>
                  <a:pt x="144395" y="293555"/>
                </a:cubicBezTo>
                <a:cubicBezTo>
                  <a:pt x="143799" y="290872"/>
                  <a:pt x="143053" y="288264"/>
                  <a:pt x="142232" y="285656"/>
                </a:cubicBezTo>
                <a:cubicBezTo>
                  <a:pt x="141859" y="284464"/>
                  <a:pt x="141486" y="283271"/>
                  <a:pt x="141113" y="282079"/>
                </a:cubicBezTo>
                <a:cubicBezTo>
                  <a:pt x="140741" y="280961"/>
                  <a:pt x="140368" y="279844"/>
                  <a:pt x="139920" y="278726"/>
                </a:cubicBezTo>
                <a:cubicBezTo>
                  <a:pt x="139547" y="277608"/>
                  <a:pt x="139174" y="276565"/>
                  <a:pt x="138727" y="275521"/>
                </a:cubicBezTo>
                <a:cubicBezTo>
                  <a:pt x="138354" y="274553"/>
                  <a:pt x="137906" y="273584"/>
                  <a:pt x="137533" y="272615"/>
                </a:cubicBezTo>
                <a:cubicBezTo>
                  <a:pt x="137086" y="271721"/>
                  <a:pt x="136713" y="270827"/>
                  <a:pt x="136265" y="269932"/>
                </a:cubicBezTo>
                <a:cubicBezTo>
                  <a:pt x="135892" y="269187"/>
                  <a:pt x="135519" y="268442"/>
                  <a:pt x="135146" y="267697"/>
                </a:cubicBezTo>
                <a:cubicBezTo>
                  <a:pt x="134699" y="266952"/>
                  <a:pt x="134326" y="266206"/>
                  <a:pt x="133878" y="265461"/>
                </a:cubicBezTo>
                <a:cubicBezTo>
                  <a:pt x="133431" y="264791"/>
                  <a:pt x="133058" y="264120"/>
                  <a:pt x="132611" y="263449"/>
                </a:cubicBezTo>
                <a:cubicBezTo>
                  <a:pt x="132163" y="262779"/>
                  <a:pt x="131790" y="262182"/>
                  <a:pt x="131343" y="261586"/>
                </a:cubicBezTo>
                <a:cubicBezTo>
                  <a:pt x="130895" y="261065"/>
                  <a:pt x="130522" y="260543"/>
                  <a:pt x="130075" y="260021"/>
                </a:cubicBezTo>
                <a:cubicBezTo>
                  <a:pt x="129702" y="259574"/>
                  <a:pt x="129254" y="259127"/>
                  <a:pt x="128881" y="258680"/>
                </a:cubicBezTo>
                <a:cubicBezTo>
                  <a:pt x="128508" y="258307"/>
                  <a:pt x="128061" y="257935"/>
                  <a:pt x="127688" y="257562"/>
                </a:cubicBezTo>
                <a:cubicBezTo>
                  <a:pt x="127315" y="257190"/>
                  <a:pt x="126942" y="256891"/>
                  <a:pt x="126569" y="256593"/>
                </a:cubicBezTo>
                <a:cubicBezTo>
                  <a:pt x="118588" y="250408"/>
                  <a:pt x="120975" y="237740"/>
                  <a:pt x="130671" y="234908"/>
                </a:cubicBezTo>
                <a:cubicBezTo>
                  <a:pt x="135146" y="233567"/>
                  <a:pt x="139622" y="232449"/>
                  <a:pt x="144097" y="231406"/>
                </a:cubicBezTo>
                <a:cubicBezTo>
                  <a:pt x="148572" y="230437"/>
                  <a:pt x="153122" y="229617"/>
                  <a:pt x="157597" y="228947"/>
                </a:cubicBezTo>
                <a:cubicBezTo>
                  <a:pt x="162147" y="228276"/>
                  <a:pt x="166622" y="227829"/>
                  <a:pt x="171172" y="227456"/>
                </a:cubicBezTo>
                <a:cubicBezTo>
                  <a:pt x="175647" y="227158"/>
                  <a:pt x="180123" y="227009"/>
                  <a:pt x="184673" y="227009"/>
                </a:cubicBezTo>
                <a:close/>
                <a:moveTo>
                  <a:pt x="184638" y="0"/>
                </a:moveTo>
                <a:cubicBezTo>
                  <a:pt x="244994" y="0"/>
                  <a:pt x="301546" y="29424"/>
                  <a:pt x="336088" y="78887"/>
                </a:cubicBezTo>
                <a:cubicBezTo>
                  <a:pt x="370631" y="128350"/>
                  <a:pt x="378763" y="191444"/>
                  <a:pt x="357873" y="248058"/>
                </a:cubicBezTo>
                <a:cubicBezTo>
                  <a:pt x="336461" y="306087"/>
                  <a:pt x="272822" y="336703"/>
                  <a:pt x="262900" y="410227"/>
                </a:cubicBezTo>
                <a:cubicBezTo>
                  <a:pt x="266555" y="409259"/>
                  <a:pt x="270286" y="408365"/>
                  <a:pt x="273941" y="407471"/>
                </a:cubicBezTo>
                <a:cubicBezTo>
                  <a:pt x="280581" y="405757"/>
                  <a:pt x="287370" y="409855"/>
                  <a:pt x="289012" y="416484"/>
                </a:cubicBezTo>
                <a:cubicBezTo>
                  <a:pt x="290653" y="423114"/>
                  <a:pt x="286624" y="429893"/>
                  <a:pt x="279984" y="431532"/>
                </a:cubicBezTo>
                <a:cubicBezTo>
                  <a:pt x="218434" y="446877"/>
                  <a:pt x="156884" y="462222"/>
                  <a:pt x="95334" y="477642"/>
                </a:cubicBezTo>
                <a:cubicBezTo>
                  <a:pt x="88694" y="479281"/>
                  <a:pt x="81905" y="475258"/>
                  <a:pt x="80263" y="468554"/>
                </a:cubicBezTo>
                <a:cubicBezTo>
                  <a:pt x="78622" y="461924"/>
                  <a:pt x="82651" y="455220"/>
                  <a:pt x="89291" y="453507"/>
                </a:cubicBezTo>
                <a:cubicBezTo>
                  <a:pt x="139575" y="440992"/>
                  <a:pt x="189860" y="428403"/>
                  <a:pt x="240145" y="415888"/>
                </a:cubicBezTo>
                <a:cubicBezTo>
                  <a:pt x="238354" y="413132"/>
                  <a:pt x="237757" y="410599"/>
                  <a:pt x="238205" y="407396"/>
                </a:cubicBezTo>
                <a:cubicBezTo>
                  <a:pt x="238876" y="402182"/>
                  <a:pt x="239772" y="397116"/>
                  <a:pt x="240965" y="392051"/>
                </a:cubicBezTo>
                <a:cubicBezTo>
                  <a:pt x="242084" y="387134"/>
                  <a:pt x="243427" y="382367"/>
                  <a:pt x="245069" y="377674"/>
                </a:cubicBezTo>
                <a:cubicBezTo>
                  <a:pt x="246561" y="373130"/>
                  <a:pt x="248277" y="368660"/>
                  <a:pt x="250216" y="364265"/>
                </a:cubicBezTo>
                <a:cubicBezTo>
                  <a:pt x="252007" y="360019"/>
                  <a:pt x="254021" y="355848"/>
                  <a:pt x="256185" y="351751"/>
                </a:cubicBezTo>
                <a:cubicBezTo>
                  <a:pt x="258274" y="347877"/>
                  <a:pt x="260587" y="344004"/>
                  <a:pt x="262900" y="340205"/>
                </a:cubicBezTo>
                <a:cubicBezTo>
                  <a:pt x="265212" y="336554"/>
                  <a:pt x="267600" y="332979"/>
                  <a:pt x="270062" y="329403"/>
                </a:cubicBezTo>
                <a:cubicBezTo>
                  <a:pt x="272449" y="325977"/>
                  <a:pt x="274986" y="322624"/>
                  <a:pt x="277522" y="319347"/>
                </a:cubicBezTo>
                <a:cubicBezTo>
                  <a:pt x="279984" y="316069"/>
                  <a:pt x="282521" y="312941"/>
                  <a:pt x="285058" y="309812"/>
                </a:cubicBezTo>
                <a:cubicBezTo>
                  <a:pt x="287594" y="306758"/>
                  <a:pt x="290056" y="303704"/>
                  <a:pt x="292593" y="300724"/>
                </a:cubicBezTo>
                <a:cubicBezTo>
                  <a:pt x="294906" y="297968"/>
                  <a:pt x="297218" y="295211"/>
                  <a:pt x="299531" y="292530"/>
                </a:cubicBezTo>
                <a:cubicBezTo>
                  <a:pt x="300725" y="291114"/>
                  <a:pt x="301919" y="289699"/>
                  <a:pt x="303038" y="288284"/>
                </a:cubicBezTo>
                <a:cubicBezTo>
                  <a:pt x="305351" y="285528"/>
                  <a:pt x="307663" y="282771"/>
                  <a:pt x="309827" y="279941"/>
                </a:cubicBezTo>
                <a:cubicBezTo>
                  <a:pt x="311990" y="277259"/>
                  <a:pt x="314079" y="274577"/>
                  <a:pt x="316168" y="271821"/>
                </a:cubicBezTo>
                <a:cubicBezTo>
                  <a:pt x="318108" y="269214"/>
                  <a:pt x="320048" y="266532"/>
                  <a:pt x="321838" y="263776"/>
                </a:cubicBezTo>
                <a:cubicBezTo>
                  <a:pt x="323554" y="261169"/>
                  <a:pt x="325270" y="258487"/>
                  <a:pt x="326837" y="255731"/>
                </a:cubicBezTo>
                <a:cubicBezTo>
                  <a:pt x="328329" y="253124"/>
                  <a:pt x="329747" y="250442"/>
                  <a:pt x="331090" y="247686"/>
                </a:cubicBezTo>
                <a:cubicBezTo>
                  <a:pt x="332358" y="245004"/>
                  <a:pt x="333552" y="242248"/>
                  <a:pt x="334596" y="239492"/>
                </a:cubicBezTo>
                <a:cubicBezTo>
                  <a:pt x="352651" y="190550"/>
                  <a:pt x="345563" y="135873"/>
                  <a:pt x="315721" y="93115"/>
                </a:cubicBezTo>
                <a:cubicBezTo>
                  <a:pt x="285804" y="50282"/>
                  <a:pt x="236862" y="24806"/>
                  <a:pt x="184638" y="24806"/>
                </a:cubicBezTo>
                <a:cubicBezTo>
                  <a:pt x="132413" y="24806"/>
                  <a:pt x="83471" y="50282"/>
                  <a:pt x="53554" y="93115"/>
                </a:cubicBezTo>
                <a:cubicBezTo>
                  <a:pt x="23712" y="135873"/>
                  <a:pt x="16624" y="190550"/>
                  <a:pt x="34679" y="239492"/>
                </a:cubicBezTo>
                <a:cubicBezTo>
                  <a:pt x="35425" y="241428"/>
                  <a:pt x="36246" y="243365"/>
                  <a:pt x="37066" y="245302"/>
                </a:cubicBezTo>
                <a:cubicBezTo>
                  <a:pt x="37962" y="247239"/>
                  <a:pt x="38857" y="249175"/>
                  <a:pt x="39827" y="251038"/>
                </a:cubicBezTo>
                <a:cubicBezTo>
                  <a:pt x="40871" y="252975"/>
                  <a:pt x="41916" y="254837"/>
                  <a:pt x="43035" y="256699"/>
                </a:cubicBezTo>
                <a:cubicBezTo>
                  <a:pt x="44154" y="258636"/>
                  <a:pt x="45273" y="260498"/>
                  <a:pt x="46541" y="262361"/>
                </a:cubicBezTo>
                <a:cubicBezTo>
                  <a:pt x="47810" y="264297"/>
                  <a:pt x="49078" y="266234"/>
                  <a:pt x="50421" y="268096"/>
                </a:cubicBezTo>
                <a:cubicBezTo>
                  <a:pt x="51241" y="269288"/>
                  <a:pt x="52062" y="270406"/>
                  <a:pt x="52957" y="271598"/>
                </a:cubicBezTo>
                <a:cubicBezTo>
                  <a:pt x="54375" y="273534"/>
                  <a:pt x="55867" y="275471"/>
                  <a:pt x="57359" y="277333"/>
                </a:cubicBezTo>
                <a:cubicBezTo>
                  <a:pt x="58851" y="279345"/>
                  <a:pt x="60418" y="281281"/>
                  <a:pt x="61985" y="283144"/>
                </a:cubicBezTo>
                <a:cubicBezTo>
                  <a:pt x="63626" y="285155"/>
                  <a:pt x="65267" y="287092"/>
                  <a:pt x="66909" y="289103"/>
                </a:cubicBezTo>
                <a:cubicBezTo>
                  <a:pt x="68774" y="291338"/>
                  <a:pt x="70714" y="293573"/>
                  <a:pt x="72579" y="295882"/>
                </a:cubicBezTo>
                <a:cubicBezTo>
                  <a:pt x="74593" y="298191"/>
                  <a:pt x="76608" y="300575"/>
                  <a:pt x="78547" y="302959"/>
                </a:cubicBezTo>
                <a:cubicBezTo>
                  <a:pt x="80338" y="305119"/>
                  <a:pt x="82128" y="307205"/>
                  <a:pt x="83844" y="309365"/>
                </a:cubicBezTo>
                <a:cubicBezTo>
                  <a:pt x="85635" y="311600"/>
                  <a:pt x="87425" y="313760"/>
                  <a:pt x="89216" y="315995"/>
                </a:cubicBezTo>
                <a:cubicBezTo>
                  <a:pt x="91007" y="318304"/>
                  <a:pt x="92797" y="320613"/>
                  <a:pt x="94513" y="322922"/>
                </a:cubicBezTo>
                <a:cubicBezTo>
                  <a:pt x="96304" y="325306"/>
                  <a:pt x="98020" y="327764"/>
                  <a:pt x="99736" y="330223"/>
                </a:cubicBezTo>
                <a:cubicBezTo>
                  <a:pt x="101526" y="332681"/>
                  <a:pt x="103167" y="335214"/>
                  <a:pt x="104883" y="337821"/>
                </a:cubicBezTo>
                <a:cubicBezTo>
                  <a:pt x="105928" y="339460"/>
                  <a:pt x="106898" y="341024"/>
                  <a:pt x="107868" y="342737"/>
                </a:cubicBezTo>
                <a:cubicBezTo>
                  <a:pt x="109509" y="345419"/>
                  <a:pt x="111076" y="348175"/>
                  <a:pt x="112642" y="350931"/>
                </a:cubicBezTo>
                <a:cubicBezTo>
                  <a:pt x="114135" y="353762"/>
                  <a:pt x="115627" y="356667"/>
                  <a:pt x="116970" y="359572"/>
                </a:cubicBezTo>
                <a:cubicBezTo>
                  <a:pt x="118387" y="362627"/>
                  <a:pt x="119730" y="365681"/>
                  <a:pt x="120998" y="368735"/>
                </a:cubicBezTo>
                <a:cubicBezTo>
                  <a:pt x="122267" y="371938"/>
                  <a:pt x="123386" y="375141"/>
                  <a:pt x="124505" y="378344"/>
                </a:cubicBezTo>
                <a:cubicBezTo>
                  <a:pt x="125549" y="381697"/>
                  <a:pt x="126519" y="385049"/>
                  <a:pt x="127415" y="388401"/>
                </a:cubicBezTo>
                <a:cubicBezTo>
                  <a:pt x="129131" y="395031"/>
                  <a:pt x="125102" y="401809"/>
                  <a:pt x="118462" y="403523"/>
                </a:cubicBezTo>
                <a:cubicBezTo>
                  <a:pt x="111822" y="405236"/>
                  <a:pt x="105033" y="401213"/>
                  <a:pt x="103391" y="394584"/>
                </a:cubicBezTo>
                <a:cubicBezTo>
                  <a:pt x="87276" y="332085"/>
                  <a:pt x="31247" y="301767"/>
                  <a:pt x="11402" y="248058"/>
                </a:cubicBezTo>
                <a:cubicBezTo>
                  <a:pt x="-9488" y="191444"/>
                  <a:pt x="-1356" y="128350"/>
                  <a:pt x="33187" y="78887"/>
                </a:cubicBezTo>
                <a:cubicBezTo>
                  <a:pt x="67729" y="29424"/>
                  <a:pt x="124281" y="0"/>
                  <a:pt x="184638" y="0"/>
                </a:cubicBez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Freeform 6"/>
          <p:cNvSpPr/>
          <p:nvPr/>
        </p:nvSpPr>
        <p:spPr>
          <a:xfrm>
            <a:off x="8503615" y="4081478"/>
            <a:ext cx="334477" cy="307945"/>
          </a:xfrm>
          <a:custGeom>
            <a:rect l="l" t="t" r="r" b="b"/>
            <a:pathLst>
              <a:path w="580" h="535">
                <a:moveTo>
                  <a:pt x="164" y="525"/>
                </a:moveTo>
                <a:cubicBezTo>
                  <a:pt x="172" y="534"/>
                  <a:pt x="186" y="535"/>
                  <a:pt x="196" y="526"/>
                </a:cubicBezTo>
                <a:lnTo>
                  <a:pt x="570" y="187"/>
                </a:lnTo>
                <a:cubicBezTo>
                  <a:pt x="579" y="179"/>
                  <a:pt x="580" y="165"/>
                  <a:pt x="572" y="155"/>
                </a:cubicBezTo>
                <a:lnTo>
                  <a:pt x="475" y="49"/>
                </a:lnTo>
                <a:cubicBezTo>
                  <a:pt x="466" y="39"/>
                  <a:pt x="452" y="39"/>
                  <a:pt x="443" y="47"/>
                </a:cubicBezTo>
                <a:lnTo>
                  <a:pt x="124" y="335"/>
                </a:lnTo>
                <a:cubicBezTo>
                  <a:pt x="115" y="344"/>
                  <a:pt x="114" y="358"/>
                  <a:pt x="123" y="367"/>
                </a:cubicBezTo>
                <a:lnTo>
                  <a:pt x="175" y="425"/>
                </a:lnTo>
                <a:cubicBezTo>
                  <a:pt x="183" y="434"/>
                  <a:pt x="198" y="435"/>
                  <a:pt x="207" y="426"/>
                </a:cubicBezTo>
                <a:lnTo>
                  <a:pt x="341" y="305"/>
                </a:lnTo>
                <a:cubicBezTo>
                  <a:pt x="350" y="297"/>
                  <a:pt x="351" y="282"/>
                  <a:pt x="343" y="273"/>
                </a:cubicBezTo>
                <a:lnTo>
                  <a:pt x="327" y="256"/>
                </a:lnTo>
                <a:lnTo>
                  <a:pt x="193" y="378"/>
                </a:lnTo>
                <a:lnTo>
                  <a:pt x="172" y="354"/>
                </a:lnTo>
                <a:lnTo>
                  <a:pt x="457" y="96"/>
                </a:lnTo>
                <a:lnTo>
                  <a:pt x="523" y="169"/>
                </a:lnTo>
                <a:lnTo>
                  <a:pt x="182" y="478"/>
                </a:lnTo>
                <a:lnTo>
                  <a:pt x="58" y="340"/>
                </a:lnTo>
                <a:lnTo>
                  <a:pt x="404" y="26"/>
                </a:lnTo>
                <a:lnTo>
                  <a:pt x="389" y="10"/>
                </a:lnTo>
                <a:cubicBezTo>
                  <a:pt x="380" y="0"/>
                  <a:pt x="366" y="0"/>
                  <a:pt x="357" y="8"/>
                </a:cubicBezTo>
                <a:lnTo>
                  <a:pt x="10" y="322"/>
                </a:lnTo>
                <a:cubicBezTo>
                  <a:pt x="1" y="330"/>
                  <a:pt x="0" y="344"/>
                  <a:pt x="9" y="354"/>
                </a:cubicBezTo>
                <a:lnTo>
                  <a:pt x="164" y="525"/>
                </a:ln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406414" y="2422663"/>
            <a:ext cx="2708275" cy="1383030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售后服务是指在产品销售后，由企业提供的各种服务活动，旨在确保客户满意并维持良好客户关系。</a:t>
            </a:r>
            <a:endParaRPr lang="en-US" sz="1100"/>
          </a:p>
        </p:txBody>
      </p:sp>
      <p:sp>
        <p:nvSpPr>
          <p:cNvPr id="8" name="AutoShape 8"/>
          <p:cNvSpPr/>
          <p:nvPr/>
        </p:nvSpPr>
        <p:spPr>
          <a:xfrm>
            <a:off x="8901714" y="1901965"/>
            <a:ext cx="2084387" cy="46037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定义</a:t>
            </a:r>
            <a:endParaRPr lang="en-US" sz="1100"/>
          </a:p>
        </p:txBody>
      </p:sp>
      <p:sp>
        <p:nvSpPr>
          <p:cNvPr id="9" name="AutoShape 9"/>
          <p:cNvSpPr/>
          <p:nvPr/>
        </p:nvSpPr>
        <p:spPr>
          <a:xfrm>
            <a:off x="8406414" y="4525963"/>
            <a:ext cx="2708275" cy="1383030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优质的售后服务可以提高客户满意度和忠诚度，促进口碑传播和再次购买，从而增加企业市场份额和盈利能力。</a:t>
            </a:r>
            <a:endParaRPr lang="en-US" sz="1100"/>
          </a:p>
        </p:txBody>
      </p:sp>
      <p:sp>
        <p:nvSpPr>
          <p:cNvPr id="10" name="AutoShape 10"/>
          <p:cNvSpPr/>
          <p:nvPr/>
        </p:nvSpPr>
        <p:spPr>
          <a:xfrm>
            <a:off x="8901714" y="4005263"/>
            <a:ext cx="2084387" cy="46037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重要性</a:t>
            </a:r>
            <a:endParaRPr lang="en-US" sz="1100"/>
          </a:p>
        </p:txBody>
      </p:sp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定义与重要性</a:t>
              </a:r>
            </a:p>
          </p:txBody>
        </p: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cxnSp>
        <p:nvCxnSpPr>
          <p:cNvPr id="2" name="Connector 2"/>
          <p:cNvCxnSpPr/>
          <p:nvPr/>
        </p:nvCxnSpPr>
        <p:spPr>
          <a:xfrm flipH="1">
            <a:off x="1209188" y="1216578"/>
            <a:ext cx="0" cy="5645486"/>
          </a:xfrm>
          <a:prstGeom prst="line">
            <a:avLst/>
          </a:prstGeom>
          <a:ln w="19050">
            <a:solidFill>
              <a:schemeClr val="accent2"/>
            </a:solidFill>
            <a:prstDash val="solid"/>
            <a:headEnd type="oval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3" name="AutoShape 3"/>
          <p:cNvSpPr/>
          <p:nvPr/>
        </p:nvSpPr>
        <p:spPr>
          <a:xfrm>
            <a:off x="873196" y="1466458"/>
            <a:ext cx="669478" cy="669478"/>
          </a:xfrm>
          <a:prstGeom prst="ellipse">
            <a:avLst/>
          </a:prstGeom>
          <a:solidFill>
            <a:schemeClr val="accent2">
              <a:alpha val="3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988282" y="1581544"/>
            <a:ext cx="439305" cy="439305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2152036" y="1443018"/>
            <a:ext cx="9189734" cy="1219200"/>
          </a:xfrm>
          <a:prstGeom prst="round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 rot="-5400000">
            <a:off x="1919801" y="1608012"/>
            <a:ext cx="276816" cy="314563"/>
          </a:xfrm>
          <a:prstGeom prst="triangl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2152036" y="3201439"/>
            <a:ext cx="9189734" cy="1219200"/>
          </a:xfrm>
          <a:prstGeom prst="round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 rot="-5400000">
            <a:off x="1919801" y="3366432"/>
            <a:ext cx="276816" cy="314563"/>
          </a:xfrm>
          <a:prstGeom prst="triangl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2152036" y="4959859"/>
            <a:ext cx="9189734" cy="1219200"/>
          </a:xfrm>
          <a:prstGeom prst="round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 rot="-5400000">
            <a:off x="1919801" y="5124852"/>
            <a:ext cx="276816" cy="314563"/>
          </a:xfrm>
          <a:prstGeom prst="triangl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TextBox 11"/>
          <p:cNvSpPr txBox="1"/>
          <p:nvPr/>
        </p:nvSpPr>
        <p:spPr>
          <a:xfrm>
            <a:off x="2392658" y="1638090"/>
            <a:ext cx="8708491" cy="829056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目标</a:t>
            </a:r>
          </a:p>
        </p:txBody>
      </p:sp>
      <p:sp>
        <p:nvSpPr>
          <p:cNvPr id="12" name="AutoShape 12"/>
          <p:cNvSpPr/>
          <p:nvPr/>
        </p:nvSpPr>
        <p:spPr>
          <a:xfrm>
            <a:off x="873196" y="3201439"/>
            <a:ext cx="669478" cy="669478"/>
          </a:xfrm>
          <a:prstGeom prst="ellipse">
            <a:avLst/>
          </a:prstGeom>
          <a:solidFill>
            <a:schemeClr val="accent2">
              <a:alpha val="3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988282" y="3316525"/>
            <a:ext cx="439305" cy="439305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873196" y="4959859"/>
            <a:ext cx="669478" cy="669478"/>
          </a:xfrm>
          <a:prstGeom prst="ellipse">
            <a:avLst/>
          </a:prstGeom>
          <a:solidFill>
            <a:schemeClr val="accent2">
              <a:alpha val="3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988282" y="5074945"/>
            <a:ext cx="439305" cy="439305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TextBox 16"/>
          <p:cNvSpPr txBox="1"/>
          <p:nvPr/>
        </p:nvSpPr>
        <p:spPr>
          <a:xfrm>
            <a:off x="2322285" y="5154931"/>
            <a:ext cx="8849237" cy="829056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解决客户问题和需求</a:t>
            </a:r>
          </a:p>
        </p:txBody>
      </p:sp>
      <p:sp>
        <p:nvSpPr>
          <p:cNvPr id="17" name="TextBox 17"/>
          <p:cNvSpPr txBox="1"/>
          <p:nvPr/>
        </p:nvSpPr>
        <p:spPr>
          <a:xfrm>
            <a:off x="2332022" y="3396511"/>
            <a:ext cx="8829763" cy="829056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确保客户满意和信任</a:t>
            </a:r>
          </a:p>
        </p:txBody>
      </p:sp>
      <p:grpSp>
        <p:nvGrpSpPr>
          <p:cNvPr id="18" name="Group 18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9" name="AutoShape 19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TextBox 39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售后服务目标与原则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-749579" y="1319127"/>
            <a:ext cx="5106411" cy="51064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3" name="Picture 3"/>
          <p:cNvPicPr>
            <a:picLocks noChangeAspect="1"/>
          </p:cNvPicPr>
          <p:nvPr/>
        </p:nvPicPr>
        <p:blipFill>
          <a:blip r:embed="rId2">
            <a:alphaModFix amt="70000"/>
          </a:blip>
          <a:stretch>
            <a:fillRect/>
          </a:stretch>
        </p:blipFill>
        <p:spPr>
          <a:xfrm>
            <a:off x="-484350" y="1584357"/>
            <a:ext cx="4575952" cy="4575952"/>
          </a:xfrm>
          <a:prstGeom prst="ellipse">
            <a:avLst/>
          </a:prstGeom>
        </p:spPr>
      </p:pic>
      <p:sp>
        <p:nvSpPr>
          <p:cNvPr id="4" name="AutoShape 4"/>
          <p:cNvSpPr/>
          <p:nvPr/>
        </p:nvSpPr>
        <p:spPr>
          <a:xfrm>
            <a:off x="4935912" y="5095961"/>
            <a:ext cx="993758" cy="993758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4899336" y="5251464"/>
            <a:ext cx="979144" cy="68275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6074571" y="5019816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客户至上：将客户需求和满意度放在首位</a:t>
            </a:r>
          </a:p>
        </p:txBody>
      </p:sp>
      <p:sp>
        <p:nvSpPr>
          <p:cNvPr id="7" name="AutoShape 7"/>
          <p:cNvSpPr/>
          <p:nvPr/>
        </p:nvSpPr>
        <p:spPr>
          <a:xfrm>
            <a:off x="4935912" y="1819581"/>
            <a:ext cx="993758" cy="993758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TextBox 8"/>
          <p:cNvSpPr txBox="1"/>
          <p:nvPr/>
        </p:nvSpPr>
        <p:spPr>
          <a:xfrm>
            <a:off x="4926142" y="1987276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6074571" y="1819581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促进产品改进和创新</a:t>
            </a:r>
          </a:p>
        </p:txBody>
      </p:sp>
      <p:sp>
        <p:nvSpPr>
          <p:cNvPr id="10" name="AutoShape 10"/>
          <p:cNvSpPr/>
          <p:nvPr/>
        </p:nvSpPr>
        <p:spPr>
          <a:xfrm>
            <a:off x="4935912" y="345777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TextBox 11"/>
          <p:cNvSpPr txBox="1"/>
          <p:nvPr/>
        </p:nvSpPr>
        <p:spPr>
          <a:xfrm>
            <a:off x="4926142" y="3625466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12" name="TextBox 12"/>
          <p:cNvSpPr txBox="1"/>
          <p:nvPr/>
        </p:nvSpPr>
        <p:spPr>
          <a:xfrm>
            <a:off x="6096000" y="3521834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原则</a:t>
            </a:r>
          </a:p>
        </p:txBody>
      </p:sp>
      <p:grpSp>
        <p:nvGrpSpPr>
          <p:cNvPr id="13" name="Group 13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4" name="AutoShape 14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TextBox 34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售后服务目标与原则</a:t>
              </a:r>
            </a:p>
          </p:txBody>
        </p:sp>
      </p:grp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151" r="151"/>
          <a:stretch>
            <a:fillRect/>
          </a:stretch>
        </p:blipFill>
        <p:spPr>
          <a:xfrm>
            <a:off x="3909691" y="1250241"/>
            <a:ext cx="7848600" cy="5248275"/>
          </a:xfrm>
          <a:prstGeom prst="rect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466496" y="3766754"/>
            <a:ext cx="3974251" cy="2472718"/>
          </a:xfrm>
          <a:prstGeom prst="rect">
            <a:avLst/>
          </a:prstGeom>
          <a:solidFill>
            <a:schemeClr val="accent1">
              <a:lumMod val="75000"/>
              <a:alpha val="76862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63624" y="1824409"/>
            <a:ext cx="2936423" cy="1604591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快速响应客户问题和需求，提供解决方案</a:t>
            </a:r>
            <a:endParaRPr lang="en-US" sz="1100"/>
          </a:p>
        </p:txBody>
      </p:sp>
      <p:sp>
        <p:nvSpPr>
          <p:cNvPr id="5" name="AutoShape 5"/>
          <p:cNvSpPr/>
          <p:nvPr/>
        </p:nvSpPr>
        <p:spPr>
          <a:xfrm>
            <a:off x="601724" y="4315960"/>
            <a:ext cx="3052052" cy="1604591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提供专业、准确、高效的服务，确保客户满意</a:t>
            </a:r>
            <a:endParaRPr lang="en-US" sz="1100"/>
          </a:p>
        </p:txBody>
      </p:sp>
      <p:grpSp>
        <p:nvGrpSpPr>
          <p:cNvPr id="6" name="Group 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7" name="AutoShape 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TextBox 2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售后服务目标与原则</a:t>
              </a:r>
            </a:p>
          </p:txBody>
        </p:sp>
      </p:grpSp>
      <p:sp>
        <p:nvSpPr>
          <p:cNvPr id="28" name="AutoShape 28"/>
          <p:cNvSpPr/>
          <p:nvPr/>
        </p:nvSpPr>
        <p:spPr>
          <a:xfrm>
            <a:off x="601724" y="3976765"/>
            <a:ext cx="2936423" cy="33919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defRPr/>
            </a:pPr>
            <a:r>
              <a:rPr lang="en-US" sz="15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专业服务</a:t>
            </a:r>
            <a:endParaRPr lang="en-US" sz="1100"/>
          </a:p>
        </p:txBody>
      </p:sp>
      <p:sp>
        <p:nvSpPr>
          <p:cNvPr id="29" name="AutoShape 29"/>
          <p:cNvSpPr/>
          <p:nvPr/>
        </p:nvSpPr>
        <p:spPr>
          <a:xfrm>
            <a:off x="563624" y="1405309"/>
            <a:ext cx="2936423" cy="33919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及时响应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8883977" y="4209792"/>
            <a:ext cx="2895600" cy="695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跟踪与回访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8883977" y="4727993"/>
            <a:ext cx="2733843" cy="141427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对售后服务进行跟踪和回访，确保问题得到妥善解决，并收集客户对服务的评价和建议。</a:t>
            </a:r>
          </a:p>
        </p:txBody>
      </p:sp>
      <p:sp>
        <p:nvSpPr>
          <p:cNvPr id="4" name="Freeform 4"/>
          <p:cNvSpPr/>
          <p:nvPr/>
        </p:nvSpPr>
        <p:spPr>
          <a:xfrm>
            <a:off x="909579" y="3581229"/>
            <a:ext cx="947465" cy="433493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Freeform 5"/>
          <p:cNvSpPr/>
          <p:nvPr/>
        </p:nvSpPr>
        <p:spPr>
          <a:xfrm>
            <a:off x="1383312" y="3581229"/>
            <a:ext cx="947465" cy="433493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Freeform 6"/>
          <p:cNvSpPr/>
          <p:nvPr/>
        </p:nvSpPr>
        <p:spPr>
          <a:xfrm>
            <a:off x="1841106" y="3581229"/>
            <a:ext cx="947465" cy="433493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Freeform 7"/>
          <p:cNvSpPr/>
          <p:nvPr/>
        </p:nvSpPr>
        <p:spPr>
          <a:xfrm>
            <a:off x="3020614" y="3581229"/>
            <a:ext cx="947465" cy="433493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Freeform 8"/>
          <p:cNvSpPr/>
          <p:nvPr/>
        </p:nvSpPr>
        <p:spPr>
          <a:xfrm>
            <a:off x="3494346" y="3581229"/>
            <a:ext cx="947465" cy="433493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Freeform 9"/>
          <p:cNvSpPr/>
          <p:nvPr/>
        </p:nvSpPr>
        <p:spPr>
          <a:xfrm>
            <a:off x="3952140" y="3581229"/>
            <a:ext cx="947465" cy="433493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Freeform 10"/>
          <p:cNvSpPr/>
          <p:nvPr/>
        </p:nvSpPr>
        <p:spPr>
          <a:xfrm>
            <a:off x="5131648" y="3581229"/>
            <a:ext cx="947465" cy="433493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Freeform 11"/>
          <p:cNvSpPr/>
          <p:nvPr/>
        </p:nvSpPr>
        <p:spPr>
          <a:xfrm>
            <a:off x="5605381" y="3581229"/>
            <a:ext cx="947465" cy="433493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Freeform 12"/>
          <p:cNvSpPr/>
          <p:nvPr/>
        </p:nvSpPr>
        <p:spPr>
          <a:xfrm>
            <a:off x="6063174" y="3581229"/>
            <a:ext cx="947465" cy="433493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Freeform 13"/>
          <p:cNvSpPr/>
          <p:nvPr/>
        </p:nvSpPr>
        <p:spPr>
          <a:xfrm>
            <a:off x="7242682" y="3581229"/>
            <a:ext cx="947465" cy="433493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Freeform 14"/>
          <p:cNvSpPr/>
          <p:nvPr/>
        </p:nvSpPr>
        <p:spPr>
          <a:xfrm>
            <a:off x="7716414" y="3581229"/>
            <a:ext cx="947465" cy="433493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Freeform 15"/>
          <p:cNvSpPr/>
          <p:nvPr/>
        </p:nvSpPr>
        <p:spPr>
          <a:xfrm>
            <a:off x="8174209" y="3581229"/>
            <a:ext cx="947465" cy="433493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Freeform 16"/>
          <p:cNvSpPr/>
          <p:nvPr/>
        </p:nvSpPr>
        <p:spPr>
          <a:xfrm>
            <a:off x="9353716" y="3581229"/>
            <a:ext cx="947465" cy="433493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Freeform 17"/>
          <p:cNvSpPr/>
          <p:nvPr/>
        </p:nvSpPr>
        <p:spPr>
          <a:xfrm>
            <a:off x="9827449" y="3581229"/>
            <a:ext cx="947465" cy="433493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Freeform 18"/>
          <p:cNvSpPr/>
          <p:nvPr/>
        </p:nvSpPr>
        <p:spPr>
          <a:xfrm>
            <a:off x="10285243" y="3581229"/>
            <a:ext cx="947465" cy="433493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TextBox 19"/>
          <p:cNvSpPr txBox="1"/>
          <p:nvPr/>
        </p:nvSpPr>
        <p:spPr>
          <a:xfrm>
            <a:off x="6755784" y="1326066"/>
            <a:ext cx="2895600" cy="695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执行解决方案</a:t>
            </a:r>
          </a:p>
        </p:txBody>
      </p:sp>
      <p:sp>
        <p:nvSpPr>
          <p:cNvPr id="20" name="TextBox 20"/>
          <p:cNvSpPr txBox="1"/>
          <p:nvPr/>
        </p:nvSpPr>
        <p:spPr>
          <a:xfrm>
            <a:off x="6755784" y="1852616"/>
            <a:ext cx="2733843" cy="141427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按照解决方案执行售后服务，确保客户满意。</a:t>
            </a:r>
          </a:p>
        </p:txBody>
      </p:sp>
      <p:sp>
        <p:nvSpPr>
          <p:cNvPr id="21" name="TextBox 21"/>
          <p:cNvSpPr txBox="1"/>
          <p:nvPr/>
        </p:nvSpPr>
        <p:spPr>
          <a:xfrm>
            <a:off x="4585608" y="4209792"/>
            <a:ext cx="2895600" cy="695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提供解决方案</a:t>
            </a:r>
          </a:p>
        </p:txBody>
      </p:sp>
      <p:sp>
        <p:nvSpPr>
          <p:cNvPr id="22" name="TextBox 22"/>
          <p:cNvSpPr txBox="1"/>
          <p:nvPr/>
        </p:nvSpPr>
        <p:spPr>
          <a:xfrm>
            <a:off x="4585608" y="4753712"/>
            <a:ext cx="2733843" cy="141427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根据问题性质，提供相应的解决方案，如维修、更换、退货等。</a:t>
            </a:r>
          </a:p>
        </p:txBody>
      </p:sp>
      <p:sp>
        <p:nvSpPr>
          <p:cNvPr id="23" name="TextBox 23"/>
          <p:cNvSpPr txBox="1"/>
          <p:nvPr/>
        </p:nvSpPr>
        <p:spPr>
          <a:xfrm>
            <a:off x="413234" y="4209792"/>
            <a:ext cx="2895600" cy="695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接收客户反馈</a:t>
            </a:r>
          </a:p>
        </p:txBody>
      </p:sp>
      <p:sp>
        <p:nvSpPr>
          <p:cNvPr id="24" name="TextBox 24"/>
          <p:cNvSpPr txBox="1"/>
          <p:nvPr/>
        </p:nvSpPr>
        <p:spPr>
          <a:xfrm>
            <a:off x="413234" y="4753712"/>
            <a:ext cx="2733843" cy="141427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通过电话、邮件、社交媒体等渠道接收客户反馈。</a:t>
            </a:r>
          </a:p>
        </p:txBody>
      </p:sp>
      <p:sp>
        <p:nvSpPr>
          <p:cNvPr id="25" name="TextBox 25"/>
          <p:cNvSpPr txBox="1"/>
          <p:nvPr/>
        </p:nvSpPr>
        <p:spPr>
          <a:xfrm>
            <a:off x="2488463" y="1338258"/>
            <a:ext cx="2895600" cy="695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分析问题</a:t>
            </a:r>
          </a:p>
        </p:txBody>
      </p:sp>
      <p:sp>
        <p:nvSpPr>
          <p:cNvPr id="26" name="TextBox 26"/>
          <p:cNvSpPr txBox="1"/>
          <p:nvPr/>
        </p:nvSpPr>
        <p:spPr>
          <a:xfrm>
            <a:off x="2488463" y="1852616"/>
            <a:ext cx="2733675" cy="13906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对客户反馈进行分析，确定问题的性质和原因。</a:t>
            </a:r>
          </a:p>
        </p:txBody>
      </p:sp>
      <p:cxnSp>
        <p:nvCxnSpPr>
          <p:cNvPr id="27" name="Connector 27"/>
          <p:cNvCxnSpPr/>
          <p:nvPr/>
        </p:nvCxnSpPr>
        <p:spPr>
          <a:xfrm flipH="1" flipV="1">
            <a:off x="1820468" y="2574173"/>
            <a:ext cx="0" cy="970187"/>
          </a:xfrm>
          <a:prstGeom prst="line">
            <a:avLst/>
          </a:prstGeom>
          <a:ln w="19050">
            <a:solidFill>
              <a:schemeClr val="accent2"/>
            </a:solidFill>
            <a:prstDash val="dash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28" name="AutoShape 28"/>
          <p:cNvSpPr/>
          <p:nvPr/>
        </p:nvSpPr>
        <p:spPr>
          <a:xfrm>
            <a:off x="1716131" y="3695836"/>
            <a:ext cx="219484" cy="219484"/>
          </a:xfrm>
          <a:prstGeom prst="ellipse">
            <a:avLst/>
          </a:pr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9" name="AutoShape 29"/>
          <p:cNvSpPr/>
          <p:nvPr/>
        </p:nvSpPr>
        <p:spPr>
          <a:xfrm>
            <a:off x="1777091" y="3756797"/>
            <a:ext cx="97564" cy="97564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0" name="AutoShape 30"/>
          <p:cNvSpPr/>
          <p:nvPr/>
        </p:nvSpPr>
        <p:spPr>
          <a:xfrm>
            <a:off x="1449074" y="1852616"/>
            <a:ext cx="742789" cy="742789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1" name="Freeform 31"/>
          <p:cNvSpPr/>
          <p:nvPr/>
        </p:nvSpPr>
        <p:spPr>
          <a:xfrm>
            <a:off x="1640033" y="2043387"/>
            <a:ext cx="356542" cy="356542"/>
          </a:xfrm>
          <a:custGeom>
            <a:rect l="l" t="t" r="r" b="b"/>
            <a:pathLst>
              <a:path w="304800" h="304800">
                <a:moveTo>
                  <a:pt x="0" y="91440"/>
                </a:moveTo>
                <a:lnTo>
                  <a:pt x="152400" y="0"/>
                </a:lnTo>
                <a:lnTo>
                  <a:pt x="304800" y="91440"/>
                </a:lnTo>
                <a:lnTo>
                  <a:pt x="304800" y="121920"/>
                </a:lnTo>
                <a:lnTo>
                  <a:pt x="0" y="121920"/>
                </a:lnTo>
                <a:lnTo>
                  <a:pt x="0" y="91440"/>
                </a:lnTo>
                <a:close/>
                <a:moveTo>
                  <a:pt x="0" y="274320"/>
                </a:moveTo>
                <a:lnTo>
                  <a:pt x="304800" y="274320"/>
                </a:lnTo>
                <a:lnTo>
                  <a:pt x="304800" y="304800"/>
                </a:lnTo>
                <a:lnTo>
                  <a:pt x="0" y="304800"/>
                </a:lnTo>
                <a:lnTo>
                  <a:pt x="0" y="274320"/>
                </a:lnTo>
                <a:close/>
                <a:moveTo>
                  <a:pt x="30480" y="243840"/>
                </a:moveTo>
                <a:lnTo>
                  <a:pt x="274320" y="243840"/>
                </a:lnTo>
                <a:lnTo>
                  <a:pt x="274320" y="274320"/>
                </a:lnTo>
                <a:lnTo>
                  <a:pt x="30480" y="274320"/>
                </a:lnTo>
                <a:lnTo>
                  <a:pt x="30480" y="243840"/>
                </a:lnTo>
                <a:close/>
                <a:moveTo>
                  <a:pt x="30480" y="121920"/>
                </a:moveTo>
                <a:lnTo>
                  <a:pt x="91440" y="121920"/>
                </a:lnTo>
                <a:lnTo>
                  <a:pt x="91440" y="243840"/>
                </a:lnTo>
                <a:lnTo>
                  <a:pt x="30480" y="243840"/>
                </a:lnTo>
                <a:lnTo>
                  <a:pt x="30480" y="121920"/>
                </a:lnTo>
                <a:close/>
                <a:moveTo>
                  <a:pt x="121920" y="121920"/>
                </a:moveTo>
                <a:lnTo>
                  <a:pt x="182880" y="121920"/>
                </a:lnTo>
                <a:lnTo>
                  <a:pt x="182880" y="243840"/>
                </a:lnTo>
                <a:lnTo>
                  <a:pt x="121920" y="243840"/>
                </a:lnTo>
                <a:lnTo>
                  <a:pt x="121920" y="121920"/>
                </a:lnTo>
                <a:close/>
                <a:moveTo>
                  <a:pt x="213360" y="121920"/>
                </a:moveTo>
                <a:lnTo>
                  <a:pt x="274320" y="121920"/>
                </a:lnTo>
                <a:lnTo>
                  <a:pt x="274320" y="243840"/>
                </a:lnTo>
                <a:lnTo>
                  <a:pt x="213360" y="243840"/>
                </a:lnTo>
                <a:lnTo>
                  <a:pt x="213360" y="121920"/>
                </a:lnTo>
                <a:close/>
              </a:path>
            </a:pathLst>
          </a:cu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32" name="Connector 32"/>
          <p:cNvCxnSpPr/>
          <p:nvPr/>
        </p:nvCxnSpPr>
        <p:spPr>
          <a:xfrm flipH="1" flipV="1">
            <a:off x="6061516" y="2590940"/>
            <a:ext cx="0" cy="961926"/>
          </a:xfrm>
          <a:prstGeom prst="line">
            <a:avLst/>
          </a:prstGeom>
          <a:ln w="19050">
            <a:solidFill>
              <a:schemeClr val="accent2"/>
            </a:solidFill>
            <a:prstDash val="dash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33" name="AutoShape 33"/>
          <p:cNvSpPr/>
          <p:nvPr/>
        </p:nvSpPr>
        <p:spPr>
          <a:xfrm>
            <a:off x="5957179" y="3676027"/>
            <a:ext cx="219484" cy="219484"/>
          </a:xfrm>
          <a:prstGeom prst="ellipse">
            <a:avLst/>
          </a:pr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4" name="AutoShape 34"/>
          <p:cNvSpPr/>
          <p:nvPr/>
        </p:nvSpPr>
        <p:spPr>
          <a:xfrm>
            <a:off x="6018139" y="3736987"/>
            <a:ext cx="97564" cy="97564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35" name="Connector 35"/>
          <p:cNvCxnSpPr/>
          <p:nvPr/>
        </p:nvCxnSpPr>
        <p:spPr>
          <a:xfrm flipH="1" flipV="1">
            <a:off x="10265608" y="2571732"/>
            <a:ext cx="0" cy="961926"/>
          </a:xfrm>
          <a:prstGeom prst="line">
            <a:avLst/>
          </a:prstGeom>
          <a:ln w="19050">
            <a:solidFill>
              <a:schemeClr val="accent2"/>
            </a:solidFill>
            <a:prstDash val="dash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36" name="AutoShape 36"/>
          <p:cNvSpPr/>
          <p:nvPr/>
        </p:nvSpPr>
        <p:spPr>
          <a:xfrm>
            <a:off x="10161272" y="3681204"/>
            <a:ext cx="219484" cy="219484"/>
          </a:xfrm>
          <a:prstGeom prst="ellipse">
            <a:avLst/>
          </a:pr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7" name="AutoShape 37"/>
          <p:cNvSpPr/>
          <p:nvPr/>
        </p:nvSpPr>
        <p:spPr>
          <a:xfrm>
            <a:off x="10222231" y="3742164"/>
            <a:ext cx="97564" cy="97564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8" name="AutoShape 38"/>
          <p:cNvSpPr/>
          <p:nvPr/>
        </p:nvSpPr>
        <p:spPr>
          <a:xfrm>
            <a:off x="5707718" y="1852616"/>
            <a:ext cx="742789" cy="742789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39" name="Connector 39"/>
          <p:cNvCxnSpPr/>
          <p:nvPr/>
        </p:nvCxnSpPr>
        <p:spPr>
          <a:xfrm flipH="1" flipV="1">
            <a:off x="3943694" y="3835635"/>
            <a:ext cx="0" cy="1284763"/>
          </a:xfrm>
          <a:prstGeom prst="line">
            <a:avLst/>
          </a:prstGeom>
          <a:ln w="19050">
            <a:solidFill>
              <a:schemeClr val="accent2"/>
            </a:solidFill>
            <a:prstDash val="dash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40" name="AutoShape 40"/>
          <p:cNvSpPr/>
          <p:nvPr/>
        </p:nvSpPr>
        <p:spPr>
          <a:xfrm>
            <a:off x="3833953" y="3688233"/>
            <a:ext cx="219484" cy="219484"/>
          </a:xfrm>
          <a:prstGeom prst="ellipse">
            <a:avLst/>
          </a:pr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1" name="AutoShape 41"/>
          <p:cNvSpPr/>
          <p:nvPr/>
        </p:nvSpPr>
        <p:spPr>
          <a:xfrm>
            <a:off x="3894913" y="3749193"/>
            <a:ext cx="97564" cy="97564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42" name="Connector 42"/>
          <p:cNvCxnSpPr/>
          <p:nvPr/>
        </p:nvCxnSpPr>
        <p:spPr>
          <a:xfrm flipH="1" flipV="1">
            <a:off x="8191601" y="3822284"/>
            <a:ext cx="0" cy="1284763"/>
          </a:xfrm>
          <a:prstGeom prst="line">
            <a:avLst/>
          </a:prstGeom>
          <a:ln w="19050">
            <a:solidFill>
              <a:schemeClr val="accent2"/>
            </a:solidFill>
            <a:prstDash val="dash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43" name="AutoShape 43"/>
          <p:cNvSpPr/>
          <p:nvPr/>
        </p:nvSpPr>
        <p:spPr>
          <a:xfrm>
            <a:off x="8081859" y="3688233"/>
            <a:ext cx="219484" cy="219484"/>
          </a:xfrm>
          <a:prstGeom prst="ellipse">
            <a:avLst/>
          </a:pr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4" name="AutoShape 44"/>
          <p:cNvSpPr/>
          <p:nvPr/>
        </p:nvSpPr>
        <p:spPr>
          <a:xfrm>
            <a:off x="8142819" y="3749193"/>
            <a:ext cx="97564" cy="97564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5" name="AutoShape 45"/>
          <p:cNvSpPr/>
          <p:nvPr/>
        </p:nvSpPr>
        <p:spPr>
          <a:xfrm>
            <a:off x="3560108" y="5063734"/>
            <a:ext cx="742789" cy="742789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6" name="AutoShape 46"/>
          <p:cNvSpPr/>
          <p:nvPr/>
        </p:nvSpPr>
        <p:spPr>
          <a:xfrm>
            <a:off x="7820207" y="5063734"/>
            <a:ext cx="742789" cy="742789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7" name="Freeform 47"/>
          <p:cNvSpPr/>
          <p:nvPr/>
        </p:nvSpPr>
        <p:spPr>
          <a:xfrm>
            <a:off x="5856595" y="2003865"/>
            <a:ext cx="452190" cy="452190"/>
          </a:xfrm>
          <a:custGeom>
            <a:rect l="l" t="t" r="r" b="b"/>
            <a:pathLst>
              <a:path w="304800" h="304800">
                <a:moveTo>
                  <a:pt x="147180" y="28632"/>
                </a:moveTo>
                <a:lnTo>
                  <a:pt x="19907" y="83468"/>
                </a:lnTo>
                <a:lnTo>
                  <a:pt x="147304" y="137874"/>
                </a:lnTo>
                <a:lnTo>
                  <a:pt x="276015" y="83344"/>
                </a:lnTo>
                <a:lnTo>
                  <a:pt x="147180" y="28632"/>
                </a:lnTo>
                <a:close/>
                <a:moveTo>
                  <a:pt x="152400" y="144723"/>
                </a:moveTo>
                <a:lnTo>
                  <a:pt x="152400" y="276168"/>
                </a:lnTo>
                <a:lnTo>
                  <a:pt x="276177" y="217408"/>
                </a:lnTo>
                <a:lnTo>
                  <a:pt x="276177" y="92145"/>
                </a:lnTo>
                <a:lnTo>
                  <a:pt x="152400" y="144723"/>
                </a:lnTo>
                <a:close/>
                <a:moveTo>
                  <a:pt x="19098" y="217408"/>
                </a:moveTo>
                <a:lnTo>
                  <a:pt x="143294" y="276168"/>
                </a:lnTo>
                <a:lnTo>
                  <a:pt x="143294" y="144723"/>
                </a:lnTo>
                <a:lnTo>
                  <a:pt x="19098" y="92145"/>
                </a:lnTo>
                <a:lnTo>
                  <a:pt x="19098" y="217408"/>
                </a:lnTo>
                <a:close/>
              </a:path>
            </a:pathLst>
          </a:cu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8" name="AutoShape 48"/>
          <p:cNvSpPr/>
          <p:nvPr/>
        </p:nvSpPr>
        <p:spPr>
          <a:xfrm>
            <a:off x="9900600" y="1852616"/>
            <a:ext cx="742789" cy="742789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9" name="Freeform 49"/>
          <p:cNvSpPr/>
          <p:nvPr/>
        </p:nvSpPr>
        <p:spPr>
          <a:xfrm>
            <a:off x="10075821" y="2040441"/>
            <a:ext cx="383872" cy="383872"/>
          </a:xfrm>
          <a:custGeom>
            <a:rect l="l" t="t" r="r" b="b"/>
            <a:pathLst>
              <a:path w="304800" h="304800">
                <a:moveTo>
                  <a:pt x="0" y="209550"/>
                </a:moveTo>
                <a:lnTo>
                  <a:pt x="152410" y="247650"/>
                </a:lnTo>
                <a:lnTo>
                  <a:pt x="304800" y="209550"/>
                </a:lnTo>
                <a:lnTo>
                  <a:pt x="304800" y="247650"/>
                </a:lnTo>
                <a:lnTo>
                  <a:pt x="152410" y="285750"/>
                </a:lnTo>
                <a:lnTo>
                  <a:pt x="0" y="247650"/>
                </a:lnTo>
                <a:close/>
                <a:moveTo>
                  <a:pt x="0" y="133350"/>
                </a:moveTo>
                <a:lnTo>
                  <a:pt x="152410" y="171450"/>
                </a:lnTo>
                <a:lnTo>
                  <a:pt x="304800" y="133350"/>
                </a:lnTo>
                <a:lnTo>
                  <a:pt x="304800" y="171450"/>
                </a:lnTo>
                <a:lnTo>
                  <a:pt x="152410" y="209550"/>
                </a:lnTo>
                <a:lnTo>
                  <a:pt x="0" y="171450"/>
                </a:lnTo>
                <a:close/>
                <a:moveTo>
                  <a:pt x="0" y="57150"/>
                </a:moveTo>
                <a:lnTo>
                  <a:pt x="152410" y="19050"/>
                </a:lnTo>
                <a:lnTo>
                  <a:pt x="304800" y="57150"/>
                </a:lnTo>
                <a:lnTo>
                  <a:pt x="304800" y="95250"/>
                </a:lnTo>
                <a:lnTo>
                  <a:pt x="152410" y="133350"/>
                </a:lnTo>
                <a:lnTo>
                  <a:pt x="0" y="95250"/>
                </a:lnTo>
                <a:close/>
              </a:path>
            </a:pathLst>
          </a:cu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0" name="Freeform 50"/>
          <p:cNvSpPr/>
          <p:nvPr/>
        </p:nvSpPr>
        <p:spPr>
          <a:xfrm>
            <a:off x="3785185" y="5283154"/>
            <a:ext cx="355388" cy="355388"/>
          </a:xfrm>
          <a:custGeom>
            <a:rect l="l" t="t" r="r" b="b"/>
            <a:pathLst>
              <a:path w="304800" h="304800">
                <a:moveTo>
                  <a:pt x="116843" y="182880"/>
                </a:moveTo>
                <a:lnTo>
                  <a:pt x="30480" y="182880"/>
                </a:lnTo>
                <a:lnTo>
                  <a:pt x="30480" y="304800"/>
                </a:lnTo>
                <a:lnTo>
                  <a:pt x="0" y="304800"/>
                </a:lnTo>
                <a:lnTo>
                  <a:pt x="0" y="0"/>
                </a:lnTo>
                <a:lnTo>
                  <a:pt x="182880" y="0"/>
                </a:lnTo>
                <a:lnTo>
                  <a:pt x="187957" y="30480"/>
                </a:lnTo>
                <a:lnTo>
                  <a:pt x="304800" y="30480"/>
                </a:lnTo>
                <a:lnTo>
                  <a:pt x="259080" y="121920"/>
                </a:lnTo>
                <a:lnTo>
                  <a:pt x="304800" y="213360"/>
                </a:lnTo>
                <a:lnTo>
                  <a:pt x="121920" y="213360"/>
                </a:lnTo>
                <a:lnTo>
                  <a:pt x="116843" y="182880"/>
                </a:lnTo>
                <a:close/>
              </a:path>
            </a:pathLst>
          </a:cu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1" name="Freeform 51"/>
          <p:cNvSpPr/>
          <p:nvPr/>
        </p:nvSpPr>
        <p:spPr>
          <a:xfrm>
            <a:off x="7917111" y="5228967"/>
            <a:ext cx="409575" cy="409575"/>
          </a:xfrm>
          <a:custGeom>
            <a:rect l="l" t="t" r="r" b="b"/>
            <a:pathLst>
              <a:path w="304800" h="304800">
                <a:moveTo>
                  <a:pt x="310886" y="167269"/>
                </a:moveTo>
                <a:cubicBezTo>
                  <a:pt x="310886" y="167269"/>
                  <a:pt x="267148" y="122672"/>
                  <a:pt x="206873" y="122672"/>
                </a:cubicBezTo>
                <a:cubicBezTo>
                  <a:pt x="147980" y="122672"/>
                  <a:pt x="89764" y="167269"/>
                  <a:pt x="89764" y="167269"/>
                </a:cubicBezTo>
                <a:lnTo>
                  <a:pt x="57064" y="153619"/>
                </a:lnTo>
                <a:lnTo>
                  <a:pt x="57064" y="193662"/>
                </a:lnTo>
                <a:cubicBezTo>
                  <a:pt x="62217" y="195415"/>
                  <a:pt x="65989" y="200158"/>
                  <a:pt x="65989" y="205902"/>
                </a:cubicBezTo>
                <a:cubicBezTo>
                  <a:pt x="65989" y="211703"/>
                  <a:pt x="62141" y="216456"/>
                  <a:pt x="56912" y="218170"/>
                </a:cubicBezTo>
                <a:lnTo>
                  <a:pt x="66580" y="245135"/>
                </a:lnTo>
                <a:lnTo>
                  <a:pt x="38043" y="245135"/>
                </a:lnTo>
                <a:lnTo>
                  <a:pt x="47796" y="217942"/>
                </a:lnTo>
                <a:cubicBezTo>
                  <a:pt x="43110" y="215951"/>
                  <a:pt x="39834" y="211322"/>
                  <a:pt x="39834" y="205902"/>
                </a:cubicBezTo>
                <a:cubicBezTo>
                  <a:pt x="39834" y="200597"/>
                  <a:pt x="43015" y="196082"/>
                  <a:pt x="47558" y="194024"/>
                </a:cubicBezTo>
                <a:lnTo>
                  <a:pt x="47558" y="149647"/>
                </a:lnTo>
                <a:lnTo>
                  <a:pt x="0" y="129816"/>
                </a:lnTo>
                <a:lnTo>
                  <a:pt x="209255" y="35890"/>
                </a:lnTo>
                <a:lnTo>
                  <a:pt x="401241" y="130997"/>
                </a:lnTo>
                <a:lnTo>
                  <a:pt x="310886" y="167269"/>
                </a:lnTo>
                <a:close/>
                <a:moveTo>
                  <a:pt x="204492" y="145266"/>
                </a:moveTo>
                <a:cubicBezTo>
                  <a:pt x="265128" y="145266"/>
                  <a:pt x="294846" y="177365"/>
                  <a:pt x="294846" y="177365"/>
                </a:cubicBezTo>
                <a:lnTo>
                  <a:pt x="294846" y="243945"/>
                </a:lnTo>
                <a:cubicBezTo>
                  <a:pt x="294846" y="243945"/>
                  <a:pt x="263938" y="268910"/>
                  <a:pt x="199739" y="268910"/>
                </a:cubicBezTo>
                <a:cubicBezTo>
                  <a:pt x="135541" y="268910"/>
                  <a:pt x="114138" y="243945"/>
                  <a:pt x="114138" y="243945"/>
                </a:cubicBezTo>
                <a:lnTo>
                  <a:pt x="114138" y="177365"/>
                </a:lnTo>
                <a:cubicBezTo>
                  <a:pt x="114138" y="177365"/>
                  <a:pt x="143856" y="145266"/>
                  <a:pt x="204492" y="145266"/>
                </a:cubicBezTo>
                <a:close/>
                <a:moveTo>
                  <a:pt x="203302" y="254641"/>
                </a:moveTo>
                <a:cubicBezTo>
                  <a:pt x="245326" y="254641"/>
                  <a:pt x="279397" y="246116"/>
                  <a:pt x="279397" y="235620"/>
                </a:cubicBezTo>
                <a:cubicBezTo>
                  <a:pt x="279397" y="225123"/>
                  <a:pt x="245326" y="216599"/>
                  <a:pt x="203302" y="216599"/>
                </a:cubicBezTo>
                <a:cubicBezTo>
                  <a:pt x="161277" y="216599"/>
                  <a:pt x="127216" y="225123"/>
                  <a:pt x="127216" y="235620"/>
                </a:cubicBezTo>
                <a:cubicBezTo>
                  <a:pt x="127216" y="246116"/>
                  <a:pt x="161277" y="254641"/>
                  <a:pt x="203302" y="254641"/>
                </a:cubicBezTo>
                <a:close/>
              </a:path>
            </a:pathLst>
          </a:cu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52" name="Group 52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53" name="AutoShape 53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4" name="AutoShape 54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5" name="AutoShape 55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6" name="AutoShape 56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7" name="AutoShape 57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8" name="AutoShape 58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9" name="AutoShape 59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0" name="AutoShape 60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1" name="AutoShape 61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2" name="AutoShape 62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3" name="AutoShape 63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4" name="AutoShape 64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5" name="AutoShape 65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6" name="AutoShape 66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7" name="AutoShape 67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8" name="AutoShape 68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9" name="AutoShape 69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0" name="AutoShape 70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1" name="AutoShape 71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2" name="AutoShape 72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3" name="TextBox 73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售后服务流程</a:t>
              </a:r>
            </a:p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534669" y="3368650"/>
            <a:ext cx="9122662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38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售后服务质量管理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3106008" y="548979"/>
            <a:ext cx="5979984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7650" b="1">
                <a:solidFill>
                  <a:schemeClr val="l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5392760" y="2020147"/>
            <a:ext cx="1612643" cy="4095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450"/>
              </a:spcBef>
            </a:pPr>
            <a:r>
              <a:rPr lang="en-US" sz="1500" b="1">
                <a:solidFill>
                  <a:schemeClr val="accent1">
                    <a:lumMod val="75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CATALOGUE</a:t>
            </a:r>
          </a:p>
        </p:txBody>
      </p: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-3574882" y="1165346"/>
            <a:ext cx="5016408" cy="5733525"/>
          </a:xfrm>
          <a:prstGeom prst="parallelogram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3" name="Picture 3"/>
          <p:cNvPicPr>
            <a:picLocks noChangeAspect="1"/>
          </p:cNvPicPr>
          <p:nvPr/>
        </p:nvPicPr>
        <p:blipFill>
          <a:blip r:embed="rId2">
            <a:alphaModFix amt="70000"/>
          </a:blip>
          <a:srcRect l="21875" r="21875"/>
          <a:stretch>
            <a:fillRect/>
          </a:stretch>
        </p:blipFill>
        <p:spPr>
          <a:xfrm>
            <a:off x="161995" y="1165346"/>
            <a:ext cx="4300144" cy="5733525"/>
          </a:xfrm>
          <a:prstGeom prst="parallelogram">
            <a:avLst/>
          </a:prstGeom>
        </p:spPr>
      </p:pic>
      <p:sp>
        <p:nvSpPr>
          <p:cNvPr id="4" name="TextBox 4"/>
          <p:cNvSpPr txBox="1"/>
          <p:nvPr/>
        </p:nvSpPr>
        <p:spPr>
          <a:xfrm>
            <a:off x="5272221" y="1165346"/>
            <a:ext cx="6288526" cy="75590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制定售后服务质量管理方针和目标</a:t>
            </a:r>
          </a:p>
        </p:txBody>
      </p:sp>
      <p:sp>
        <p:nvSpPr>
          <p:cNvPr id="5" name="AutoShape 5"/>
          <p:cNvSpPr/>
          <p:nvPr/>
        </p:nvSpPr>
        <p:spPr>
          <a:xfrm>
            <a:off x="3908867" y="1360418"/>
            <a:ext cx="701468" cy="550104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4351619" y="1360418"/>
            <a:ext cx="550104" cy="55010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3633815" y="1360418"/>
            <a:ext cx="550104" cy="55010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TextBox 8"/>
          <p:cNvSpPr txBox="1"/>
          <p:nvPr/>
        </p:nvSpPr>
        <p:spPr>
          <a:xfrm>
            <a:off x="3810637" y="1233134"/>
            <a:ext cx="799698" cy="79248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5272221" y="1692114"/>
            <a:ext cx="6124237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明确公司的质量理念和追求，为售后服务质量管理提供方向。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4832636" y="2904135"/>
            <a:ext cx="6288526" cy="75590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构建售后服务质量管理组织</a:t>
            </a:r>
          </a:p>
        </p:txBody>
      </p:sp>
      <p:sp>
        <p:nvSpPr>
          <p:cNvPr id="11" name="AutoShape 11"/>
          <p:cNvSpPr/>
          <p:nvPr/>
        </p:nvSpPr>
        <p:spPr>
          <a:xfrm>
            <a:off x="3469283" y="3099207"/>
            <a:ext cx="701468" cy="550104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3912035" y="3099207"/>
            <a:ext cx="550104" cy="55010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3194231" y="3099207"/>
            <a:ext cx="550104" cy="55010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TextBox 14"/>
          <p:cNvSpPr txBox="1"/>
          <p:nvPr/>
        </p:nvSpPr>
        <p:spPr>
          <a:xfrm>
            <a:off x="3249042" y="2971923"/>
            <a:ext cx="1102577" cy="79248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4832636" y="3430903"/>
            <a:ext cx="6124237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设立专门的质量管理部门或岗位，负责售后服务质量的规划、监控和改进。</a:t>
            </a:r>
          </a:p>
        </p:txBody>
      </p:sp>
      <p:sp>
        <p:nvSpPr>
          <p:cNvPr id="16" name="TextBox 16"/>
          <p:cNvSpPr txBox="1"/>
          <p:nvPr/>
        </p:nvSpPr>
        <p:spPr>
          <a:xfrm>
            <a:off x="4431562" y="4642924"/>
            <a:ext cx="6288526" cy="75590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完善售后服务质量管理制度</a:t>
            </a:r>
          </a:p>
        </p:txBody>
      </p:sp>
      <p:sp>
        <p:nvSpPr>
          <p:cNvPr id="17" name="AutoShape 17"/>
          <p:cNvSpPr/>
          <p:nvPr/>
        </p:nvSpPr>
        <p:spPr>
          <a:xfrm>
            <a:off x="3068208" y="4837996"/>
            <a:ext cx="701468" cy="550104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3510960" y="4837996"/>
            <a:ext cx="550104" cy="55010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AutoShape 19"/>
          <p:cNvSpPr/>
          <p:nvPr/>
        </p:nvSpPr>
        <p:spPr>
          <a:xfrm>
            <a:off x="2793156" y="4837996"/>
            <a:ext cx="550104" cy="55010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TextBox 20"/>
          <p:cNvSpPr txBox="1"/>
          <p:nvPr/>
        </p:nvSpPr>
        <p:spPr>
          <a:xfrm>
            <a:off x="2878500" y="4710712"/>
            <a:ext cx="1115711" cy="79248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21" name="TextBox 21"/>
          <p:cNvSpPr txBox="1"/>
          <p:nvPr/>
        </p:nvSpPr>
        <p:spPr>
          <a:xfrm>
            <a:off x="4431562" y="5169692"/>
            <a:ext cx="6124237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制定并不断完善售后服务质量管理制度，确保各项工作有章可循、有据可查。</a:t>
            </a:r>
          </a:p>
        </p:txBody>
      </p:sp>
      <p:grpSp>
        <p:nvGrpSpPr>
          <p:cNvPr id="22" name="Group 22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3" name="AutoShape 23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TextBox 43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质量管理体系建立</a:t>
              </a:r>
            </a:p>
          </p:txBody>
        </p:sp>
      </p:grp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>
            <a:alphaModFix/>
          </a:blip>
          <a:srcRect l="17458" r="17458"/>
          <a:stretch>
            <a:fillRect/>
          </a:stretch>
        </p:blipFill>
        <p:spPr>
          <a:xfrm>
            <a:off x="7092556" y="1559288"/>
            <a:ext cx="4492828" cy="4492828"/>
          </a:xfrm>
          <a:prstGeom prst="roundRect">
            <a:avLst/>
          </a:prstGeom>
        </p:spPr>
      </p:pic>
      <p:sp>
        <p:nvSpPr>
          <p:cNvPr id="3" name="Freeform 3"/>
          <p:cNvSpPr/>
          <p:nvPr/>
        </p:nvSpPr>
        <p:spPr>
          <a:xfrm>
            <a:off x="539110" y="1488377"/>
            <a:ext cx="1511760" cy="1373901"/>
          </a:xfrm>
          <a:custGeom>
            <a:rect l="l" t="t" r="r" b="b"/>
            <a:pathLst>
              <a:path w="1181062" h="1073360">
                <a:moveTo>
                  <a:pt x="0" y="0"/>
                </a:moveTo>
                <a:lnTo>
                  <a:pt x="1046892" y="0"/>
                </a:lnTo>
                <a:quadBezTo>
                  <a:pt x="1181062" y="0"/>
                  <a:pt x="1181062" y="134170"/>
                </a:quadBezTo>
                <a:lnTo>
                  <a:pt x="1181062" y="1073360"/>
                </a:lnTo>
                <a:lnTo>
                  <a:pt x="134170" y="1073360"/>
                </a:lnTo>
                <a:quadBezTo>
                  <a:pt x="0" y="1073360"/>
                  <a:pt x="0" y="939190"/>
                </a:quadBez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739477" y="1370655"/>
            <a:ext cx="1111026" cy="16154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57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1</a:t>
            </a:r>
          </a:p>
        </p:txBody>
      </p:sp>
      <p:sp>
        <p:nvSpPr>
          <p:cNvPr id="5" name="Freeform 5"/>
          <p:cNvSpPr/>
          <p:nvPr/>
        </p:nvSpPr>
        <p:spPr>
          <a:xfrm>
            <a:off x="539110" y="3205847"/>
            <a:ext cx="1511760" cy="1373901"/>
          </a:xfrm>
          <a:custGeom>
            <a:rect l="l" t="t" r="r" b="b"/>
            <a:pathLst>
              <a:path w="1181062" h="1073360">
                <a:moveTo>
                  <a:pt x="0" y="0"/>
                </a:moveTo>
                <a:lnTo>
                  <a:pt x="1046892" y="0"/>
                </a:lnTo>
                <a:quadBezTo>
                  <a:pt x="1181062" y="0"/>
                  <a:pt x="1181062" y="134170"/>
                </a:quadBezTo>
                <a:lnTo>
                  <a:pt x="1181062" y="1073360"/>
                </a:lnTo>
                <a:lnTo>
                  <a:pt x="134170" y="1073360"/>
                </a:lnTo>
                <a:quadBezTo>
                  <a:pt x="0" y="1073360"/>
                  <a:pt x="0" y="939190"/>
                </a:quadBez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739477" y="3088125"/>
            <a:ext cx="1111026" cy="16154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57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2</a:t>
            </a:r>
          </a:p>
        </p:txBody>
      </p:sp>
      <p:sp>
        <p:nvSpPr>
          <p:cNvPr id="7" name="Freeform 7"/>
          <p:cNvSpPr/>
          <p:nvPr/>
        </p:nvSpPr>
        <p:spPr>
          <a:xfrm>
            <a:off x="539110" y="4984278"/>
            <a:ext cx="1511760" cy="1373901"/>
          </a:xfrm>
          <a:custGeom>
            <a:rect l="l" t="t" r="r" b="b"/>
            <a:pathLst>
              <a:path w="1181062" h="1073360">
                <a:moveTo>
                  <a:pt x="0" y="0"/>
                </a:moveTo>
                <a:lnTo>
                  <a:pt x="1046892" y="0"/>
                </a:lnTo>
                <a:quadBezTo>
                  <a:pt x="1181062" y="0"/>
                  <a:pt x="1181062" y="134170"/>
                </a:quadBezTo>
                <a:lnTo>
                  <a:pt x="1181062" y="1073360"/>
                </a:lnTo>
                <a:lnTo>
                  <a:pt x="134170" y="1073360"/>
                </a:lnTo>
                <a:quadBezTo>
                  <a:pt x="0" y="1073360"/>
                  <a:pt x="0" y="939190"/>
                </a:quadBez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TextBox 8"/>
          <p:cNvSpPr txBox="1"/>
          <p:nvPr/>
        </p:nvSpPr>
        <p:spPr>
          <a:xfrm>
            <a:off x="739477" y="4866556"/>
            <a:ext cx="1111026" cy="16154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57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3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2248535" y="1715158"/>
            <a:ext cx="4235703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根据行业标准和客户需求，制定符合公司实际情况的售后服务标准，包括服务响应时间、故障排除时间、服务质量等方面。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2248535" y="1250513"/>
            <a:ext cx="4219575" cy="6286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确定售后服务标准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2248535" y="3368732"/>
            <a:ext cx="4235703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明确售后服务的流程，包括服务接待、故障诊断、维修处理、验收交车等环节，确保服务过程规范、高效。</a:t>
            </a:r>
          </a:p>
        </p:txBody>
      </p:sp>
      <p:sp>
        <p:nvSpPr>
          <p:cNvPr id="12" name="TextBox 12"/>
          <p:cNvSpPr txBox="1"/>
          <p:nvPr/>
        </p:nvSpPr>
        <p:spPr>
          <a:xfrm>
            <a:off x="2248535" y="2928472"/>
            <a:ext cx="4219575" cy="6286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制定服务流程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2248535" y="5134585"/>
            <a:ext cx="4235703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为客户建立详细的服务档案，记录车辆维修历史、配件更换情况等，方便客户查询和追踪。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2248535" y="4694325"/>
            <a:ext cx="4219575" cy="6286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建立服务档案</a:t>
            </a:r>
          </a:p>
        </p:txBody>
      </p:sp>
      <p:grpSp>
        <p:nvGrpSpPr>
          <p:cNvPr id="15" name="Group 15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6" name="AutoShape 16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TextBox 36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售后服务标准制定</a:t>
              </a:r>
            </a:p>
          </p:txBody>
        </p:sp>
      </p:grp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990089" y="1514981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990089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通过定期的客户满意度调查、服务质量检查等方式，对售后服务质量进行监控和评估。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990089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设立质量监控机制</a:t>
            </a:r>
          </a:p>
        </p:txBody>
      </p:sp>
      <p:cxnSp>
        <p:nvCxnSpPr>
          <p:cNvPr id="5" name="Connector 5"/>
          <p:cNvCxnSpPr/>
          <p:nvPr/>
        </p:nvCxnSpPr>
        <p:spPr>
          <a:xfrm>
            <a:off x="1095003" y="4507169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6" name="Connector 6"/>
          <p:cNvCxnSpPr/>
          <p:nvPr/>
        </p:nvCxnSpPr>
        <p:spPr>
          <a:xfrm>
            <a:off x="3569918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7" name="Freeform 7"/>
          <p:cNvSpPr/>
          <p:nvPr/>
        </p:nvSpPr>
        <p:spPr>
          <a:xfrm>
            <a:off x="3687773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4671297" y="1454147"/>
            <a:ext cx="932011" cy="932011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9" name="Picture 9"/>
          <p:cNvPicPr>
            <a:picLocks noChangeAspect="1"/>
          </p:cNvPicPr>
          <p:nvPr/>
        </p:nvPicPr>
        <p:blipFill>
          <a:blip r:embed="rId2"/>
          <a:srcRect t="11719" b="11719"/>
          <a:stretch>
            <a:fillRect/>
          </a:stretch>
        </p:blipFill>
        <p:spPr>
          <a:xfrm>
            <a:off x="5039938" y="1393187"/>
            <a:ext cx="2231507" cy="2231507"/>
          </a:xfrm>
          <a:prstGeom prst="ellipse">
            <a:avLst/>
          </a:prstGeom>
        </p:spPr>
      </p:pic>
      <p:sp>
        <p:nvSpPr>
          <p:cNvPr id="10" name="TextBox 10"/>
          <p:cNvSpPr txBox="1"/>
          <p:nvPr/>
        </p:nvSpPr>
        <p:spPr>
          <a:xfrm>
            <a:off x="4671297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分析质量问题</a:t>
            </a:r>
          </a:p>
        </p:txBody>
      </p:sp>
      <p:cxnSp>
        <p:nvCxnSpPr>
          <p:cNvPr id="11" name="Connector 11"/>
          <p:cNvCxnSpPr/>
          <p:nvPr/>
        </p:nvCxnSpPr>
        <p:spPr>
          <a:xfrm>
            <a:off x="4776211" y="4446335"/>
            <a:ext cx="2676821" cy="0"/>
          </a:xfrm>
          <a:prstGeom prst="line">
            <a:avLst/>
          </a:prstGeom>
          <a:ln w="9525">
            <a:solidFill>
              <a:schemeClr val="accent2">
                <a:lumMod val="75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cxnSp>
        <p:nvCxnSpPr>
          <p:cNvPr id="12" name="Connector 12"/>
          <p:cNvCxnSpPr/>
          <p:nvPr/>
        </p:nvCxnSpPr>
        <p:spPr>
          <a:xfrm>
            <a:off x="7251125" y="4041523"/>
            <a:ext cx="207264" cy="0"/>
          </a:xfrm>
          <a:prstGeom prst="line">
            <a:avLst/>
          </a:prstGeom>
          <a:ln w="38100">
            <a:solidFill>
              <a:schemeClr val="accent2"/>
            </a:solidFill>
            <a:prstDash val="solid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13" name="Freeform 13"/>
          <p:cNvSpPr/>
          <p:nvPr/>
        </p:nvSpPr>
        <p:spPr>
          <a:xfrm>
            <a:off x="7368981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8373015" y="1454147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15" name="Picture 15"/>
          <p:cNvPicPr>
            <a:picLocks noChangeAspect="1"/>
          </p:cNvPicPr>
          <p:nvPr/>
        </p:nvPicPr>
        <p:blipFill>
          <a:blip r:embed="rId3"/>
          <a:srcRect t="15917" b="15917"/>
          <a:stretch>
            <a:fillRect/>
          </a:stretch>
        </p:blipFill>
        <p:spPr>
          <a:xfrm>
            <a:off x="8741656" y="1393187"/>
            <a:ext cx="2231507" cy="2231507"/>
          </a:xfrm>
          <a:prstGeom prst="ellipse">
            <a:avLst/>
          </a:prstGeom>
        </p:spPr>
      </p:pic>
      <p:sp>
        <p:nvSpPr>
          <p:cNvPr id="16" name="TextBox 16"/>
          <p:cNvSpPr txBox="1"/>
          <p:nvPr/>
        </p:nvSpPr>
        <p:spPr>
          <a:xfrm>
            <a:off x="8373015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持续改进</a:t>
            </a:r>
          </a:p>
        </p:txBody>
      </p:sp>
      <p:cxnSp>
        <p:nvCxnSpPr>
          <p:cNvPr id="17" name="Connector 17"/>
          <p:cNvCxnSpPr/>
          <p:nvPr/>
        </p:nvCxnSpPr>
        <p:spPr>
          <a:xfrm>
            <a:off x="8477928" y="4446335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18" name="Connector 18"/>
          <p:cNvCxnSpPr/>
          <p:nvPr/>
        </p:nvCxnSpPr>
        <p:spPr>
          <a:xfrm>
            <a:off x="10952843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9" name="Freeform 19"/>
          <p:cNvSpPr/>
          <p:nvPr/>
        </p:nvSpPr>
        <p:spPr>
          <a:xfrm>
            <a:off x="11070699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20" name="Picture 20"/>
          <p:cNvPicPr>
            <a:picLocks noChangeAspect="1"/>
          </p:cNvPicPr>
          <p:nvPr/>
        </p:nvPicPr>
        <p:blipFill>
          <a:blip r:embed="rId4"/>
          <a:srcRect l="12500" r="12500"/>
          <a:stretch>
            <a:fillRect/>
          </a:stretch>
        </p:blipFill>
        <p:spPr>
          <a:xfrm>
            <a:off x="1358558" y="1454147"/>
            <a:ext cx="2231507" cy="2231507"/>
          </a:xfrm>
          <a:prstGeom prst="ellipse">
            <a:avLst/>
          </a:prstGeom>
        </p:spPr>
      </p:pic>
      <p:sp>
        <p:nvSpPr>
          <p:cNvPr id="21" name="TextBox 21"/>
          <p:cNvSpPr txBox="1"/>
          <p:nvPr/>
        </p:nvSpPr>
        <p:spPr>
          <a:xfrm>
            <a:off x="4671297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对监控过程中发现的质量问题进行深入分析，找出根本原因，制定相应的改进措施。</a:t>
            </a:r>
          </a:p>
        </p:txBody>
      </p:sp>
      <p:sp>
        <p:nvSpPr>
          <p:cNvPr id="22" name="TextBox 22"/>
          <p:cNvSpPr txBox="1"/>
          <p:nvPr/>
        </p:nvSpPr>
        <p:spPr>
          <a:xfrm>
            <a:off x="8373015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鼓励员工提出改进意见和建议，持续完善售后服务质量管理体系，提高客户满意度和忠诚度。</a:t>
            </a:r>
          </a:p>
        </p:txBody>
      </p:sp>
      <p:sp>
        <p:nvSpPr>
          <p:cNvPr id="23" name="TextBox 23"/>
          <p:cNvSpPr txBox="1"/>
          <p:nvPr/>
        </p:nvSpPr>
        <p:spPr>
          <a:xfrm>
            <a:off x="8392065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24" name="TextBox 24"/>
          <p:cNvSpPr txBox="1"/>
          <p:nvPr/>
        </p:nvSpPr>
        <p:spPr>
          <a:xfrm>
            <a:off x="4690347" y="1604894"/>
            <a:ext cx="578298" cy="437007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25" name="TextBox 25"/>
          <p:cNvSpPr txBox="1"/>
          <p:nvPr/>
        </p:nvSpPr>
        <p:spPr>
          <a:xfrm>
            <a:off x="980564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grpSp>
        <p:nvGrpSpPr>
          <p:cNvPr id="26" name="Group 2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7" name="AutoShape 2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TextBox 4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质量监控与改进</a:t>
              </a:r>
            </a:p>
          </p:txBody>
        </p:sp>
      </p:grp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534669" y="3368650"/>
            <a:ext cx="9122662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38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售后服务评估指标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3106008" y="548979"/>
            <a:ext cx="5979984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7650" b="1">
                <a:solidFill>
                  <a:schemeClr val="l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5392760" y="2020147"/>
            <a:ext cx="1612643" cy="4095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450"/>
              </a:spcBef>
            </a:pPr>
            <a:r>
              <a:rPr lang="en-US" sz="1500" b="1">
                <a:solidFill>
                  <a:schemeClr val="accent1">
                    <a:lumMod val="75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CATALOGUE</a:t>
            </a:r>
          </a:p>
        </p:txBody>
      </p: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8607497" y="2686653"/>
            <a:ext cx="2748437" cy="2355803"/>
          </a:xfrm>
          <a:prstGeom prst="hexagon">
            <a:avLst>
              <a:gd name="adj" fmla="val 25000"/>
              <a:gd name="vf" fmla="val 115470"/>
            </a:avLst>
          </a:pr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7014310" y="1448346"/>
            <a:ext cx="3186374" cy="4832416"/>
          </a:xfrm>
          <a:prstGeom prst="homePlate">
            <a:avLst>
              <a:gd name="adj" fmla="val 50000"/>
            </a:avLst>
          </a:pr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6085580" y="1448346"/>
            <a:ext cx="1857460" cy="2431309"/>
          </a:xfrm>
          <a:prstGeom prst="diamond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6085580" y="3849453"/>
            <a:ext cx="1857460" cy="2431309"/>
          </a:xfrm>
          <a:prstGeom prst="diamond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8537025" y="2686653"/>
            <a:ext cx="1797055" cy="2355803"/>
          </a:xfrm>
          <a:prstGeom prst="diamond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Freeform 7"/>
          <p:cNvSpPr/>
          <p:nvPr/>
        </p:nvSpPr>
        <p:spPr>
          <a:xfrm>
            <a:off x="6727185" y="2291057"/>
            <a:ext cx="574252" cy="574252"/>
          </a:xfrm>
          <a:custGeom>
            <a:rect l="l" t="t" r="r" b="b"/>
            <a:pathLst>
              <a:path w="304800" h="304800">
                <a:moveTo>
                  <a:pt x="0" y="91440"/>
                </a:moveTo>
                <a:lnTo>
                  <a:pt x="152400" y="0"/>
                </a:lnTo>
                <a:lnTo>
                  <a:pt x="304800" y="91440"/>
                </a:lnTo>
                <a:lnTo>
                  <a:pt x="304800" y="121920"/>
                </a:lnTo>
                <a:lnTo>
                  <a:pt x="0" y="121920"/>
                </a:lnTo>
                <a:lnTo>
                  <a:pt x="0" y="91440"/>
                </a:lnTo>
                <a:close/>
                <a:moveTo>
                  <a:pt x="0" y="274320"/>
                </a:moveTo>
                <a:lnTo>
                  <a:pt x="304800" y="274320"/>
                </a:lnTo>
                <a:lnTo>
                  <a:pt x="304800" y="304800"/>
                </a:lnTo>
                <a:lnTo>
                  <a:pt x="0" y="304800"/>
                </a:lnTo>
                <a:lnTo>
                  <a:pt x="0" y="274320"/>
                </a:lnTo>
                <a:close/>
                <a:moveTo>
                  <a:pt x="30480" y="243840"/>
                </a:moveTo>
                <a:lnTo>
                  <a:pt x="274320" y="243840"/>
                </a:lnTo>
                <a:lnTo>
                  <a:pt x="274320" y="274320"/>
                </a:lnTo>
                <a:lnTo>
                  <a:pt x="30480" y="274320"/>
                </a:lnTo>
                <a:lnTo>
                  <a:pt x="30480" y="243840"/>
                </a:lnTo>
                <a:close/>
                <a:moveTo>
                  <a:pt x="30480" y="121920"/>
                </a:moveTo>
                <a:lnTo>
                  <a:pt x="91440" y="121920"/>
                </a:lnTo>
                <a:lnTo>
                  <a:pt x="91440" y="243840"/>
                </a:lnTo>
                <a:lnTo>
                  <a:pt x="30480" y="243840"/>
                </a:lnTo>
                <a:lnTo>
                  <a:pt x="30480" y="121920"/>
                </a:lnTo>
                <a:close/>
                <a:moveTo>
                  <a:pt x="121920" y="121920"/>
                </a:moveTo>
                <a:lnTo>
                  <a:pt x="182880" y="121920"/>
                </a:lnTo>
                <a:lnTo>
                  <a:pt x="182880" y="243840"/>
                </a:lnTo>
                <a:lnTo>
                  <a:pt x="121920" y="243840"/>
                </a:lnTo>
                <a:lnTo>
                  <a:pt x="121920" y="121920"/>
                </a:lnTo>
                <a:close/>
                <a:moveTo>
                  <a:pt x="213360" y="121920"/>
                </a:moveTo>
                <a:lnTo>
                  <a:pt x="274320" y="121920"/>
                </a:lnTo>
                <a:lnTo>
                  <a:pt x="274320" y="243840"/>
                </a:lnTo>
                <a:lnTo>
                  <a:pt x="213360" y="243840"/>
                </a:lnTo>
                <a:lnTo>
                  <a:pt x="213360" y="12192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Freeform 8"/>
          <p:cNvSpPr/>
          <p:nvPr/>
        </p:nvSpPr>
        <p:spPr>
          <a:xfrm>
            <a:off x="6682521" y="4710666"/>
            <a:ext cx="663580" cy="663580"/>
          </a:xfrm>
          <a:custGeom>
            <a:rect l="l" t="t" r="r" b="b"/>
            <a:pathLst>
              <a:path w="304800" h="304800">
                <a:moveTo>
                  <a:pt x="274320" y="243840"/>
                </a:moveTo>
                <a:lnTo>
                  <a:pt x="304800" y="243840"/>
                </a:lnTo>
                <a:lnTo>
                  <a:pt x="304800" y="259080"/>
                </a:lnTo>
                <a:cubicBezTo>
                  <a:pt x="304800" y="267500"/>
                  <a:pt x="297980" y="274320"/>
                  <a:pt x="289560" y="274320"/>
                </a:cubicBezTo>
                <a:lnTo>
                  <a:pt x="289560" y="274320"/>
                </a:lnTo>
                <a:lnTo>
                  <a:pt x="15240" y="274320"/>
                </a:lnTo>
                <a:cubicBezTo>
                  <a:pt x="6820" y="274320"/>
                  <a:pt x="0" y="267500"/>
                  <a:pt x="0" y="259080"/>
                </a:cubicBezTo>
                <a:lnTo>
                  <a:pt x="0" y="259080"/>
                </a:lnTo>
                <a:lnTo>
                  <a:pt x="0" y="243840"/>
                </a:lnTo>
                <a:lnTo>
                  <a:pt x="30480" y="243840"/>
                </a:lnTo>
                <a:lnTo>
                  <a:pt x="30480" y="60960"/>
                </a:lnTo>
                <a:cubicBezTo>
                  <a:pt x="30480" y="44196"/>
                  <a:pt x="44196" y="30480"/>
                  <a:pt x="60960" y="30480"/>
                </a:cubicBezTo>
                <a:lnTo>
                  <a:pt x="243840" y="30480"/>
                </a:lnTo>
                <a:cubicBezTo>
                  <a:pt x="260671" y="30480"/>
                  <a:pt x="274320" y="44129"/>
                  <a:pt x="274320" y="60960"/>
                </a:cubicBezTo>
                <a:lnTo>
                  <a:pt x="274320" y="60960"/>
                </a:lnTo>
                <a:lnTo>
                  <a:pt x="274320" y="243840"/>
                </a:lnTo>
                <a:close/>
                <a:moveTo>
                  <a:pt x="60960" y="60960"/>
                </a:moveTo>
                <a:lnTo>
                  <a:pt x="60960" y="198120"/>
                </a:lnTo>
                <a:lnTo>
                  <a:pt x="243840" y="198120"/>
                </a:lnTo>
                <a:lnTo>
                  <a:pt x="243840" y="60960"/>
                </a:lnTo>
                <a:lnTo>
                  <a:pt x="60960" y="60960"/>
                </a:lnTo>
                <a:close/>
                <a:moveTo>
                  <a:pt x="121920" y="228600"/>
                </a:moveTo>
                <a:lnTo>
                  <a:pt x="121920" y="243840"/>
                </a:lnTo>
                <a:lnTo>
                  <a:pt x="182880" y="243840"/>
                </a:lnTo>
                <a:lnTo>
                  <a:pt x="182880" y="228600"/>
                </a:lnTo>
                <a:lnTo>
                  <a:pt x="121920" y="22860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Freeform 9"/>
          <p:cNvSpPr/>
          <p:nvPr/>
        </p:nvSpPr>
        <p:spPr>
          <a:xfrm>
            <a:off x="9135666" y="3564667"/>
            <a:ext cx="599774" cy="599774"/>
          </a:xfrm>
          <a:custGeom>
            <a:rect l="l" t="t" r="r" b="b"/>
            <a:pathLst>
              <a:path w="304800" h="304800">
                <a:moveTo>
                  <a:pt x="121920" y="28651"/>
                </a:moveTo>
                <a:lnTo>
                  <a:pt x="121920" y="0"/>
                </a:lnTo>
                <a:lnTo>
                  <a:pt x="152400" y="0"/>
                </a:lnTo>
                <a:lnTo>
                  <a:pt x="152400" y="243840"/>
                </a:lnTo>
                <a:lnTo>
                  <a:pt x="304800" y="243840"/>
                </a:lnTo>
                <a:lnTo>
                  <a:pt x="243840" y="304800"/>
                </a:lnTo>
                <a:lnTo>
                  <a:pt x="30480" y="304800"/>
                </a:lnTo>
                <a:lnTo>
                  <a:pt x="0" y="243840"/>
                </a:lnTo>
                <a:lnTo>
                  <a:pt x="121920" y="243840"/>
                </a:lnTo>
                <a:lnTo>
                  <a:pt x="121920" y="213360"/>
                </a:lnTo>
                <a:lnTo>
                  <a:pt x="0" y="213360"/>
                </a:lnTo>
                <a:lnTo>
                  <a:pt x="0" y="209398"/>
                </a:lnTo>
                <a:cubicBezTo>
                  <a:pt x="56940" y="163544"/>
                  <a:pt x="99498" y="101956"/>
                  <a:pt x="121234" y="31242"/>
                </a:cubicBezTo>
                <a:lnTo>
                  <a:pt x="121920" y="28651"/>
                </a:lnTo>
                <a:close/>
                <a:moveTo>
                  <a:pt x="304343" y="213360"/>
                </a:moveTo>
                <a:lnTo>
                  <a:pt x="152400" y="213360"/>
                </a:lnTo>
                <a:lnTo>
                  <a:pt x="152400" y="207874"/>
                </a:lnTo>
                <a:cubicBezTo>
                  <a:pt x="171650" y="179451"/>
                  <a:pt x="183137" y="144409"/>
                  <a:pt x="183137" y="106680"/>
                </a:cubicBezTo>
                <a:cubicBezTo>
                  <a:pt x="183137" y="68951"/>
                  <a:pt x="171660" y="33909"/>
                  <a:pt x="151990" y="4848"/>
                </a:cubicBezTo>
                <a:lnTo>
                  <a:pt x="152400" y="5486"/>
                </a:lnTo>
                <a:lnTo>
                  <a:pt x="152400" y="2438"/>
                </a:lnTo>
                <a:cubicBezTo>
                  <a:pt x="237877" y="37719"/>
                  <a:pt x="298180" y="117796"/>
                  <a:pt x="304305" y="212646"/>
                </a:cubicBezTo>
                <a:lnTo>
                  <a:pt x="304343" y="21336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904945" y="1702239"/>
            <a:ext cx="166570" cy="166570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TextBox 11"/>
          <p:cNvSpPr txBox="1"/>
          <p:nvPr/>
        </p:nvSpPr>
        <p:spPr>
          <a:xfrm>
            <a:off x="1071515" y="1541685"/>
            <a:ext cx="2477594" cy="46443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8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客户满意度得分</a:t>
            </a:r>
          </a:p>
        </p:txBody>
      </p:sp>
      <p:sp>
        <p:nvSpPr>
          <p:cNvPr id="12" name="TextBox 12"/>
          <p:cNvSpPr txBox="1"/>
          <p:nvPr/>
        </p:nvSpPr>
        <p:spPr>
          <a:xfrm>
            <a:off x="1071515" y="2035834"/>
            <a:ext cx="4665544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通过定期的客户满意度调查，收集客户对售后服务的评价，并计算平均得分。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1071515" y="3085355"/>
            <a:ext cx="2477594" cy="46443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8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调查结果分析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1071515" y="3579505"/>
            <a:ext cx="4665544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对调查结果进行深入分析，找出客户对售后服务的满意和不满意方面。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1071515" y="4649506"/>
            <a:ext cx="2477594" cy="46443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8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改进措施制定</a:t>
            </a:r>
          </a:p>
        </p:txBody>
      </p:sp>
      <p:sp>
        <p:nvSpPr>
          <p:cNvPr id="16" name="TextBox 16"/>
          <p:cNvSpPr txBox="1"/>
          <p:nvPr/>
        </p:nvSpPr>
        <p:spPr>
          <a:xfrm>
            <a:off x="1071515" y="5143655"/>
            <a:ext cx="4665544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根据分析结果，制定相应的改进措施，提高客户满意度。</a:t>
            </a:r>
          </a:p>
        </p:txBody>
      </p:sp>
      <p:sp>
        <p:nvSpPr>
          <p:cNvPr id="17" name="AutoShape 17"/>
          <p:cNvSpPr/>
          <p:nvPr/>
        </p:nvSpPr>
        <p:spPr>
          <a:xfrm>
            <a:off x="904945" y="3245910"/>
            <a:ext cx="166570" cy="166570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904945" y="4808202"/>
            <a:ext cx="166570" cy="166570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19" name="Group 19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0" name="AutoShape 20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TextBox 40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客户满意度调查</a:t>
              </a:r>
            </a:p>
          </p:txBody>
        </p:sp>
      </p:grpSp>
    </p:spTree>
  </p:cSld>
  <p:clrMapOvr>
    <a:masterClrMapping/>
  </p:clrMapOvr>
  <p:transition/>
  <p:timing/>
</p:sld>
</file>

<file path=ppt/slides/slide1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763829" y="1628258"/>
            <a:ext cx="230516" cy="23051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994345" y="2028557"/>
            <a:ext cx="4394883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记录从客户提出投诉到售后服务人员响应的时间。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994345" y="1509487"/>
            <a:ext cx="415290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投诉响应时间</a:t>
            </a:r>
          </a:p>
        </p:txBody>
      </p:sp>
      <p:pic>
        <p:nvPicPr>
          <p:cNvPr id="5" name="Picture 5"/>
          <p:cNvPicPr>
            <a:picLocks noChangeAspect="1"/>
          </p:cNvPicPr>
          <p:nvPr/>
        </p:nvPicPr>
        <p:blipFill>
          <a:blip r:embed="rId2"/>
          <a:srcRect l="23833" r="23833"/>
          <a:stretch>
            <a:fillRect/>
          </a:stretch>
        </p:blipFill>
        <p:spPr>
          <a:xfrm>
            <a:off x="6096000" y="1153983"/>
            <a:ext cx="5194482" cy="5194482"/>
          </a:xfrm>
          <a:prstGeom prst="ellipse">
            <a:avLst/>
          </a:prstGeom>
        </p:spPr>
      </p:pic>
      <p:sp>
        <p:nvSpPr>
          <p:cNvPr id="6" name="TextBox 6"/>
          <p:cNvSpPr txBox="1"/>
          <p:nvPr/>
        </p:nvSpPr>
        <p:spPr>
          <a:xfrm>
            <a:off x="994345" y="3637901"/>
            <a:ext cx="4394883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记录从响应投诉到最终解决投诉所需的时间。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994345" y="3118831"/>
            <a:ext cx="415290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投诉处理时间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994345" y="5274339"/>
            <a:ext cx="4394883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根据投诉响应时间和处理时间，计算投诉处理的及时率。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994345" y="4755268"/>
            <a:ext cx="415290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及时率计算</a:t>
            </a:r>
          </a:p>
        </p:txBody>
      </p:sp>
      <p:sp>
        <p:nvSpPr>
          <p:cNvPr id="10" name="AutoShape 10"/>
          <p:cNvSpPr/>
          <p:nvPr/>
        </p:nvSpPr>
        <p:spPr>
          <a:xfrm>
            <a:off x="763829" y="3237602"/>
            <a:ext cx="230516" cy="23051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763829" y="4874039"/>
            <a:ext cx="230516" cy="23051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12" name="Group 12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3" name="AutoShape 13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TextBox 33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投诉处理及时率</a:t>
              </a:r>
            </a:p>
          </p:txBody>
        </p:sp>
      </p:grpSp>
    </p:spTree>
  </p:cSld>
  <p:clrMapOvr>
    <a:masterClrMapping/>
  </p:clrMapOvr>
  <p:transition/>
  <p:timing/>
</p:sld>
</file>

<file path=ppt/slides/slide1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https://d.book118.com/945231124022011101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000000"/>
      </a:dk1>
      <a:lt1>
        <a:srgbClr val="F4F7FF"/>
      </a:lt1>
      <a:dk2>
        <a:srgbClr val="0A0237"/>
      </a:dk2>
      <a:lt2>
        <a:srgbClr val="FFFFFF"/>
      </a:lt2>
      <a:accent1>
        <a:srgbClr val="0084FF"/>
      </a:accent1>
      <a:accent2>
        <a:srgbClr val="5196FF"/>
      </a:accent2>
      <a:accent3>
        <a:srgbClr val="4454DF"/>
      </a:accent3>
      <a:accent4>
        <a:srgbClr val="7FA9F1"/>
      </a:accent4>
      <a:accent5>
        <a:srgbClr val="ABDDFF"/>
      </a:accent5>
      <a:accent6>
        <a:srgbClr val="A2E5B9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98</Paragraphs>
  <Slides>16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16</vt:i4>
      </vt:variant>
    </vt:vector>
  </HeadingPairs>
  <TitlesOfParts>
    <vt:vector baseType="lpstr" size="20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2024-09-09T08:21:22.840</cp:lastPrinted>
  <dcterms:created xsi:type="dcterms:W3CDTF">2024-09-09T00:21:22Z</dcterms:created>
  <dcterms:modified xsi:type="dcterms:W3CDTF">2024-09-09T00:21:24Z</dcterms:modified>
</cp:coreProperties>
</file>