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5" r:id="rId25"/>
    <p:sldId id="328" r:id="rId26"/>
    <p:sldId id="331" r:id="rId27"/>
    <p:sldId id="334" r:id="rId28"/>
    <p:sldId id="337" r:id="rId29"/>
    <p:sldId id="340" r:id="rId30"/>
    <p:sldId id="343" r:id="rId31"/>
    <p:sldId id="346" r:id="rId32"/>
    <p:sldId id="349" r:id="rId33"/>
    <p:sldId id="352" r:id="rId34"/>
    <p:sldId id="355" r:id="rId35"/>
    <p:sldId id="358" r:id="rId36"/>
    <p:sldId id="361" r:id="rId37"/>
    <p:sldId id="364" r:id="rId38"/>
    <p:sldId id="367" r:id="rId39"/>
    <p:sldId id="370" r:id="rId40"/>
    <p:sldId id="373" r:id="rId41"/>
    <p:sldId id="376" r:id="rId42"/>
    <p:sldId id="379" r:id="rId43"/>
    <p:sldId id="382" r:id="rId44"/>
    <p:sldId id="384" r:id="rId45"/>
  </p:sldIdLst>
  <p:sldSz cx="9144000" cy="6858000"/>
  <p:notesSz cx="6858000" cy="9144000"/>
  <p:custDataLst>
    <p:tags r:id="rId4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2D5ABB26-0587-4C30-8999-92F81FD0307C}" styleName="No Style, No Grid">
    <a:wholeTbl>
      <a:tcTxStyle>
        <a:fontRef idx="minor"/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slide" Target="slides/slide24.xml" /><Relationship Id="rId27" Type="http://schemas.openxmlformats.org/officeDocument/2006/relationships/slide" Target="slides/slide25.xml" /><Relationship Id="rId28" Type="http://schemas.openxmlformats.org/officeDocument/2006/relationships/slide" Target="slides/slide26.xml" /><Relationship Id="rId29" Type="http://schemas.openxmlformats.org/officeDocument/2006/relationships/slide" Target="slides/slide27.xml" /><Relationship Id="rId3" Type="http://schemas.openxmlformats.org/officeDocument/2006/relationships/slide" Target="slides/slide1.xml" /><Relationship Id="rId30" Type="http://schemas.openxmlformats.org/officeDocument/2006/relationships/slide" Target="slides/slide28.xml" /><Relationship Id="rId31" Type="http://schemas.openxmlformats.org/officeDocument/2006/relationships/slide" Target="slides/slide29.xml" /><Relationship Id="rId32" Type="http://schemas.openxmlformats.org/officeDocument/2006/relationships/slide" Target="slides/slide30.xml" /><Relationship Id="rId33" Type="http://schemas.openxmlformats.org/officeDocument/2006/relationships/slide" Target="slides/slide31.xml" /><Relationship Id="rId34" Type="http://schemas.openxmlformats.org/officeDocument/2006/relationships/slide" Target="slides/slide32.xml" /><Relationship Id="rId35" Type="http://schemas.openxmlformats.org/officeDocument/2006/relationships/slide" Target="slides/slide33.xml" /><Relationship Id="rId36" Type="http://schemas.openxmlformats.org/officeDocument/2006/relationships/slide" Target="slides/slide34.xml" /><Relationship Id="rId37" Type="http://schemas.openxmlformats.org/officeDocument/2006/relationships/slide" Target="slides/slide35.xml" /><Relationship Id="rId38" Type="http://schemas.openxmlformats.org/officeDocument/2006/relationships/slide" Target="slides/slide36.xml" /><Relationship Id="rId39" Type="http://schemas.openxmlformats.org/officeDocument/2006/relationships/slide" Target="slides/slide37.xml" /><Relationship Id="rId4" Type="http://schemas.openxmlformats.org/officeDocument/2006/relationships/slide" Target="slides/slide2.xml" /><Relationship Id="rId40" Type="http://schemas.openxmlformats.org/officeDocument/2006/relationships/slide" Target="slides/slide38.xml" /><Relationship Id="rId41" Type="http://schemas.openxmlformats.org/officeDocument/2006/relationships/slide" Target="slides/slide39.xml" /><Relationship Id="rId42" Type="http://schemas.openxmlformats.org/officeDocument/2006/relationships/slide" Target="slides/slide40.xml" /><Relationship Id="rId43" Type="http://schemas.openxmlformats.org/officeDocument/2006/relationships/slide" Target="slides/slide41.xml" /><Relationship Id="rId44" Type="http://schemas.openxmlformats.org/officeDocument/2006/relationships/slide" Target="slides/slide42.xml" /><Relationship Id="rId45" Type="http://schemas.openxmlformats.org/officeDocument/2006/relationships/slide" Target="slides/slide43.xml" /><Relationship Id="rId46" Type="http://schemas.openxmlformats.org/officeDocument/2006/relationships/tags" Target="tags/tag1.xml" /><Relationship Id="rId47" Type="http://schemas.openxmlformats.org/officeDocument/2006/relationships/presProps" Target="presProps.xml" /><Relationship Id="rId48" Type="http://schemas.openxmlformats.org/officeDocument/2006/relationships/viewProps" Target="viewProps.xml" /><Relationship Id="rId49" Type="http://schemas.openxmlformats.org/officeDocument/2006/relationships/theme" Target="theme/theme1.xml" /><Relationship Id="rId5" Type="http://schemas.openxmlformats.org/officeDocument/2006/relationships/slide" Target="slides/slide3.xml" /><Relationship Id="rId50" Type="http://schemas.openxmlformats.org/officeDocument/2006/relationships/tableStyles" Target="tableStyles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image" Target="../media/image2.png" /><Relationship Id="rId3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C2A5DE-43DA-402B-9990-4ACAE7BC21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6A3B69-E886-4CF9-915E-3FD560C747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8F5894-207F-4DD8-83E4-26D630D12E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ECC37F-E67C-4C47-860C-1CFD6EC2D4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089A739-FE00-496C-A6A3-092ADF1EE9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720DD3D-3469-4F05-9EB4-3C70CDD5F7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D4890BA-E5CE-4CD8-9009-FECE74E36E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3E1C62-9BB4-4787-A398-47CCEDE01F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E9E850-75EA-409A-86D0-1F8D6A4B36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AE8415-330F-4803-9B19-FED0C3DAD6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35485F-A48C-492E-8FF9-0D6DAB3D74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bg object 16"/>
          <p:cNvSpPr/>
          <p:nvPr/>
        </p:nvSpPr>
        <p:spPr>
          <a:xfrm>
            <a:off x="498795" y="5945106"/>
            <a:ext cx="4897120" cy="913130"/>
          </a:xfrm>
          <a:custGeom>
            <a:rect l="l" t="t" r="r" b="b"/>
            <a:pathLst>
              <a:path w="4897120" h="913128">
                <a:moveTo>
                  <a:pt x="85609" y="21330"/>
                </a:moveTo>
                <a:lnTo>
                  <a:pt x="0" y="5465"/>
                </a:lnTo>
                <a:lnTo>
                  <a:pt x="660" y="0"/>
                </a:lnTo>
                <a:lnTo>
                  <a:pt x="85609" y="21330"/>
                </a:lnTo>
                <a:close/>
              </a:path>
              <a:path w="4897120" h="913128">
                <a:moveTo>
                  <a:pt x="4896795" y="912893"/>
                </a:moveTo>
                <a:lnTo>
                  <a:pt x="3636323" y="912893"/>
                </a:lnTo>
                <a:lnTo>
                  <a:pt x="85609" y="21330"/>
                </a:lnTo>
                <a:lnTo>
                  <a:pt x="4896795" y="912893"/>
                </a:lnTo>
                <a:close/>
              </a:path>
            </a:pathLst>
          </a:custGeom>
          <a:solidFill>
            <a:srgbClr val="9FCBDC">
              <a:alpha val="3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7" name="bg object 17"/>
          <p:cNvSpPr/>
          <p:nvPr/>
        </p:nvSpPr>
        <p:spPr>
          <a:xfrm>
            <a:off x="485310" y="5938837"/>
            <a:ext cx="3653154" cy="919480"/>
          </a:xfrm>
          <a:custGeom>
            <a:rect l="l" t="t" r="r" b="b"/>
            <a:pathLst>
              <a:path w="3653154" h="919478">
                <a:moveTo>
                  <a:pt x="3652656" y="919162"/>
                </a:moveTo>
                <a:lnTo>
                  <a:pt x="2869464" y="919162"/>
                </a:lnTo>
                <a:lnTo>
                  <a:pt x="7920" y="6350"/>
                </a:lnTo>
                <a:lnTo>
                  <a:pt x="0" y="0"/>
                </a:lnTo>
                <a:lnTo>
                  <a:pt x="3652656" y="919162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pic>
        <p:nvPicPr>
          <p:cNvPr id="18" name="bg object 18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5791200"/>
            <a:ext cx="3402012" cy="1066800"/>
          </a:xfrm>
          <a:prstGeom prst="rect">
            <a:avLst/>
          </a:prstGeom>
        </p:spPr>
      </p:pic>
      <p:sp>
        <p:nvSpPr>
          <p:cNvPr id="19" name="bg object 19"/>
          <p:cNvSpPr/>
          <p:nvPr/>
        </p:nvSpPr>
        <p:spPr>
          <a:xfrm>
            <a:off x="0" y="5790678"/>
            <a:ext cx="3352165" cy="1067435"/>
          </a:xfrm>
          <a:custGeom>
            <a:rect l="l" t="t" r="r" b="b"/>
            <a:pathLst>
              <a:path w="3352165" h="1067434">
                <a:moveTo>
                  <a:pt x="0" y="0"/>
                </a:moveTo>
                <a:lnTo>
                  <a:pt x="3351925" y="1067321"/>
                </a:lnTo>
              </a:path>
            </a:pathLst>
          </a:custGeom>
          <a:ln w="12065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pic>
        <p:nvPicPr>
          <p:cNvPr id="20" name="bg object 20"/>
          <p:cNvPicPr/>
          <p:nvPr/>
        </p:nvPicPr>
        <p:blipFill>
          <a:blip r:embed="rId2"/>
          <a:stretch>
            <a:fillRect/>
          </a:stretch>
        </p:blipFill>
        <p:spPr>
          <a:xfrm>
            <a:off x="1116012" y="2205038"/>
            <a:ext cx="7129462" cy="4367211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535940" y="446263"/>
            <a:ext cx="4631690" cy="65024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100" b="1" i="0">
                <a:solidFill>
                  <a:srgbClr val="464646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840480"/>
            <a:ext cx="64008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200" b="0" i="0">
                <a:solidFill>
                  <a:schemeClr val="tx1"/>
                </a:solidFill>
                <a:latin typeface="黑体"/>
                <a:cs typeface="黑体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100" b="1" i="0">
                <a:solidFill>
                  <a:srgbClr val="464646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3200" b="0" i="0">
                <a:solidFill>
                  <a:schemeClr val="tx1"/>
                </a:solidFill>
                <a:latin typeface="黑体"/>
                <a:cs typeface="黑体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100" b="1" i="0">
                <a:solidFill>
                  <a:srgbClr val="464646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100" b="1" i="0">
                <a:solidFill>
                  <a:srgbClr val="464646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1.png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bg object 16"/>
          <p:cNvSpPr/>
          <p:nvPr/>
        </p:nvSpPr>
        <p:spPr>
          <a:xfrm>
            <a:off x="498795" y="5945106"/>
            <a:ext cx="4897120" cy="913130"/>
          </a:xfrm>
          <a:custGeom>
            <a:rect l="l" t="t" r="r" b="b"/>
            <a:pathLst>
              <a:path w="4897120" h="913128">
                <a:moveTo>
                  <a:pt x="85609" y="21330"/>
                </a:moveTo>
                <a:lnTo>
                  <a:pt x="0" y="5465"/>
                </a:lnTo>
                <a:lnTo>
                  <a:pt x="660" y="0"/>
                </a:lnTo>
                <a:lnTo>
                  <a:pt x="85609" y="21330"/>
                </a:lnTo>
                <a:close/>
              </a:path>
              <a:path w="4897120" h="913128">
                <a:moveTo>
                  <a:pt x="4896795" y="912893"/>
                </a:moveTo>
                <a:lnTo>
                  <a:pt x="3636323" y="912893"/>
                </a:lnTo>
                <a:lnTo>
                  <a:pt x="85609" y="21330"/>
                </a:lnTo>
                <a:lnTo>
                  <a:pt x="4896795" y="912893"/>
                </a:lnTo>
                <a:close/>
              </a:path>
            </a:pathLst>
          </a:custGeom>
          <a:solidFill>
            <a:srgbClr val="9FCBDC">
              <a:alpha val="39999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17" name="bg object 17"/>
          <p:cNvSpPr/>
          <p:nvPr/>
        </p:nvSpPr>
        <p:spPr>
          <a:xfrm>
            <a:off x="485310" y="5938837"/>
            <a:ext cx="3653154" cy="919480"/>
          </a:xfrm>
          <a:custGeom>
            <a:rect l="l" t="t" r="r" b="b"/>
            <a:pathLst>
              <a:path w="3653154" h="919478">
                <a:moveTo>
                  <a:pt x="3652656" y="919162"/>
                </a:moveTo>
                <a:lnTo>
                  <a:pt x="2869464" y="919162"/>
                </a:lnTo>
                <a:lnTo>
                  <a:pt x="7920" y="6350"/>
                </a:lnTo>
                <a:lnTo>
                  <a:pt x="0" y="0"/>
                </a:lnTo>
                <a:lnTo>
                  <a:pt x="3652656" y="919162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/>
        </p:txBody>
      </p:sp>
      <p:pic>
        <p:nvPicPr>
          <p:cNvPr id="18" name="bg object 18"/>
          <p:cNvPicPr/>
          <p:nvPr/>
        </p:nvPicPr>
        <p:blipFill>
          <a:blip r:embed="rId6"/>
          <a:stretch>
            <a:fillRect/>
          </a:stretch>
        </p:blipFill>
        <p:spPr>
          <a:xfrm>
            <a:off x="0" y="5791199"/>
            <a:ext cx="3402012" cy="1066800"/>
          </a:xfrm>
          <a:prstGeom prst="rect">
            <a:avLst/>
          </a:prstGeom>
        </p:spPr>
      </p:pic>
      <p:sp>
        <p:nvSpPr>
          <p:cNvPr id="19" name="bg object 19"/>
          <p:cNvSpPr/>
          <p:nvPr/>
        </p:nvSpPr>
        <p:spPr>
          <a:xfrm>
            <a:off x="0" y="5790678"/>
            <a:ext cx="3352165" cy="1067435"/>
          </a:xfrm>
          <a:custGeom>
            <a:rect l="l" t="t" r="r" b="b"/>
            <a:pathLst>
              <a:path w="3352165" h="1067434">
                <a:moveTo>
                  <a:pt x="0" y="0"/>
                </a:moveTo>
                <a:lnTo>
                  <a:pt x="3351925" y="1067321"/>
                </a:lnTo>
              </a:path>
            </a:pathLst>
          </a:custGeom>
          <a:ln w="12065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535940" y="537289"/>
            <a:ext cx="3149600" cy="65024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100" b="1" i="0">
                <a:solidFill>
                  <a:srgbClr val="464646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645477" y="1440155"/>
            <a:ext cx="7867650" cy="348869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200" b="0" i="0">
                <a:solidFill>
                  <a:schemeClr val="tx1"/>
                </a:solidFill>
                <a:latin typeface="黑体"/>
                <a:cs typeface="黑体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08960" y="6377940"/>
            <a:ext cx="292608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658368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png" /><Relationship Id="rId3" Type="http://schemas.openxmlformats.org/officeDocument/2006/relationships/image" Target="../media/image10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1.png" /><Relationship Id="rId3" Type="http://schemas.openxmlformats.org/officeDocument/2006/relationships/image" Target="../media/image1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4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9.jpeg" /></Relationships>
</file>

<file path=ppt/slides/_rels/slide3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20.jpeg" /></Relationships>
</file>

<file path=ppt/slides/_rels/slide4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21.jpeg" /></Relationships>
</file>

<file path=ppt/slides/_rels/slide4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5320240011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-6032" y="0"/>
            <a:ext cx="9156065" cy="6858000"/>
            <a:chOff x="-6032" y="0"/>
            <a:chExt cx="9156065" cy="6858000"/>
          </a:xfrm>
        </p:grpSpPr>
        <p:pic>
          <p:nvPicPr>
            <p:cNvPr id="3" name="object 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0" y="0"/>
              <a:ext cx="9144000" cy="6858000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1687513" y="4953000"/>
              <a:ext cx="7456805" cy="487680"/>
            </a:xfrm>
            <a:custGeom>
              <a:rect l="l" t="t" r="r" b="b"/>
              <a:pathLst>
                <a:path w="7456805" h="487679">
                  <a:moveTo>
                    <a:pt x="7456487" y="487363"/>
                  </a:moveTo>
                  <a:lnTo>
                    <a:pt x="0" y="289496"/>
                  </a:lnTo>
                  <a:lnTo>
                    <a:pt x="7456487" y="0"/>
                  </a:lnTo>
                  <a:lnTo>
                    <a:pt x="7456487" y="487363"/>
                  </a:lnTo>
                  <a:close/>
                </a:path>
              </a:pathLst>
            </a:custGeom>
            <a:solidFill>
              <a:srgbClr val="9FCBDC">
                <a:alpha val="39999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112409" y="5237162"/>
              <a:ext cx="9031605" cy="789305"/>
            </a:xfrm>
            <a:custGeom>
              <a:rect l="l" t="t" r="r" b="b"/>
              <a:pathLst>
                <a:path w="9031605" h="789304">
                  <a:moveTo>
                    <a:pt x="9031590" y="788986"/>
                  </a:moveTo>
                  <a:lnTo>
                    <a:pt x="0" y="0"/>
                  </a:lnTo>
                  <a:lnTo>
                    <a:pt x="9031590" y="0"/>
                  </a:lnTo>
                  <a:lnTo>
                    <a:pt x="9031590" y="788986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6" name="object 6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0" y="4991099"/>
              <a:ext cx="9144000" cy="1866900"/>
            </a:xfrm>
            <a:prstGeom prst="rect">
              <a:avLst/>
            </a:prstGeom>
          </p:spPr>
        </p:pic>
        <p:sp>
          <p:nvSpPr>
            <p:cNvPr id="7" name="object 7"/>
            <p:cNvSpPr/>
            <p:nvPr/>
          </p:nvSpPr>
          <p:spPr>
            <a:xfrm>
              <a:off x="0" y="4997928"/>
              <a:ext cx="9144000" cy="789940"/>
            </a:xfrm>
            <a:custGeom>
              <a:rect l="l" t="t" r="r" b="b"/>
              <a:pathLst>
                <a:path w="9144000" h="789939">
                  <a:moveTo>
                    <a:pt x="0" y="0"/>
                  </a:moveTo>
                  <a:lnTo>
                    <a:pt x="9144000" y="789722"/>
                  </a:lnTo>
                </a:path>
              </a:pathLst>
            </a:custGeom>
            <a:ln w="1206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8" name="object 8"/>
          <p:cNvSpPr txBox="1">
            <a:spLocks noGrp="1"/>
          </p:cNvSpPr>
          <p:nvPr>
            <p:ph type="title"/>
          </p:nvPr>
        </p:nvSpPr>
        <p:spPr>
          <a:xfrm>
            <a:off x="2779078" y="1965007"/>
            <a:ext cx="3695065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000" b="0">
                <a:solidFill>
                  <a:srgbClr val="000000"/>
                </a:solidFill>
                <a:latin typeface="黑体"/>
                <a:cs typeface="黑体"/>
              </a:rPr>
              <a:t>供</a:t>
            </a:r>
            <a:r>
              <a:rPr sz="4000" b="0" spc="220">
                <a:solidFill>
                  <a:srgbClr val="000000"/>
                </a:solidFill>
                <a:latin typeface="黑体"/>
                <a:cs typeface="黑体"/>
              </a:rPr>
              <a:t> </a:t>
            </a:r>
            <a:r>
              <a:rPr sz="4000" b="0">
                <a:solidFill>
                  <a:srgbClr val="000000"/>
                </a:solidFill>
                <a:latin typeface="黑体"/>
                <a:cs typeface="黑体"/>
              </a:rPr>
              <a:t>应</a:t>
            </a:r>
            <a:r>
              <a:rPr sz="4000" b="0" spc="220">
                <a:solidFill>
                  <a:srgbClr val="000000"/>
                </a:solidFill>
                <a:latin typeface="黑体"/>
                <a:cs typeface="黑体"/>
              </a:rPr>
              <a:t> </a:t>
            </a:r>
            <a:r>
              <a:rPr sz="4000" b="0">
                <a:solidFill>
                  <a:srgbClr val="000000"/>
                </a:solidFill>
                <a:latin typeface="黑体"/>
                <a:cs typeface="黑体"/>
              </a:rPr>
              <a:t>链</a:t>
            </a:r>
            <a:r>
              <a:rPr sz="4000" b="0" spc="220">
                <a:solidFill>
                  <a:srgbClr val="000000"/>
                </a:solidFill>
                <a:latin typeface="黑体"/>
                <a:cs typeface="黑体"/>
              </a:rPr>
              <a:t> </a:t>
            </a:r>
            <a:r>
              <a:rPr sz="4000" b="0">
                <a:solidFill>
                  <a:srgbClr val="000000"/>
                </a:solidFill>
                <a:latin typeface="黑体"/>
                <a:cs typeface="黑体"/>
              </a:rPr>
              <a:t>管</a:t>
            </a:r>
            <a:r>
              <a:rPr sz="4000" b="0" spc="220">
                <a:solidFill>
                  <a:srgbClr val="000000"/>
                </a:solidFill>
                <a:latin typeface="黑体"/>
                <a:cs typeface="黑体"/>
              </a:rPr>
              <a:t> </a:t>
            </a:r>
            <a:r>
              <a:rPr sz="4000" b="0" spc="-60">
                <a:solidFill>
                  <a:srgbClr val="000000"/>
                </a:solidFill>
                <a:latin typeface="黑体"/>
                <a:cs typeface="黑体"/>
              </a:rPr>
              <a:t>理</a:t>
            </a:r>
            <a:endParaRPr sz="4000">
              <a:latin typeface="黑体"/>
              <a:cs typeface="黑体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5587365" y="3108802"/>
            <a:ext cx="2311400" cy="56070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2105"/>
              </a:lnSpc>
              <a:spcBef>
                <a:spcPts val="100"/>
              </a:spcBef>
            </a:pPr>
            <a:r>
              <a:rPr sz="1800" spc="-5">
                <a:solidFill>
                  <a:srgbClr val="2DA2BF"/>
                </a:solidFill>
                <a:latin typeface="黑体"/>
                <a:cs typeface="黑体"/>
              </a:rPr>
              <a:t>诚毅学院管理学教研室</a:t>
            </a:r>
            <a:endParaRPr sz="1800">
              <a:latin typeface="黑体"/>
              <a:cs typeface="黑体"/>
            </a:endParaRPr>
          </a:p>
          <a:p>
            <a:pPr marL="1025525">
              <a:lnSpc>
                <a:spcPts val="2105"/>
              </a:lnSpc>
            </a:pPr>
            <a:r>
              <a:rPr sz="1800">
                <a:solidFill>
                  <a:srgbClr val="2DA2BF"/>
                </a:solidFill>
                <a:latin typeface="Arial"/>
                <a:cs typeface="Arial"/>
              </a:rPr>
              <a:t>2011</a:t>
            </a:r>
            <a:r>
              <a:rPr sz="1800">
                <a:solidFill>
                  <a:srgbClr val="2DA2BF"/>
                </a:solidFill>
                <a:latin typeface="黑体"/>
                <a:cs typeface="黑体"/>
              </a:rPr>
              <a:t>年</a:t>
            </a:r>
            <a:r>
              <a:rPr sz="1800">
                <a:solidFill>
                  <a:srgbClr val="2DA2BF"/>
                </a:solidFill>
                <a:latin typeface="Arial"/>
                <a:cs typeface="Arial"/>
              </a:rPr>
              <a:t>2</a:t>
            </a:r>
            <a:r>
              <a:rPr sz="1800" spc="-50">
                <a:solidFill>
                  <a:srgbClr val="2DA2BF"/>
                </a:solidFill>
                <a:latin typeface="黑体"/>
                <a:cs typeface="黑体"/>
              </a:rPr>
              <a:t>月</a:t>
            </a:r>
            <a:endParaRPr sz="1800">
              <a:latin typeface="黑体"/>
              <a:cs typeface="黑体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9144000" cy="6858000"/>
          </a:xfrm>
          <a:custGeom>
            <a:rect l="l" t="t" r="r" b="b"/>
            <a:pathLst>
              <a:path w="9144000" h="6858000">
                <a:moveTo>
                  <a:pt x="9144000" y="6858000"/>
                </a:moveTo>
                <a:lnTo>
                  <a:pt x="0" y="6858000"/>
                </a:lnTo>
                <a:lnTo>
                  <a:pt x="0" y="0"/>
                </a:lnTo>
                <a:lnTo>
                  <a:pt x="9144000" y="0"/>
                </a:lnTo>
                <a:lnTo>
                  <a:pt x="9144000" y="6858000"/>
                </a:lnTo>
                <a:close/>
              </a:path>
            </a:pathLst>
          </a:custGeom>
          <a:solidFill>
            <a:srgbClr val="2DA2BF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3" name="object 3"/>
          <p:cNvGrpSpPr/>
          <p:nvPr/>
        </p:nvGrpSpPr>
        <p:grpSpPr>
          <a:xfrm>
            <a:off x="-6032" y="5784646"/>
            <a:ext cx="5401945" cy="1079500"/>
            <a:chOff x="-6032" y="5784646"/>
            <a:chExt cx="5401945" cy="1079500"/>
          </a:xfrm>
        </p:grpSpPr>
        <p:sp>
          <p:nvSpPr>
            <p:cNvPr id="4" name="object 4"/>
            <p:cNvSpPr/>
            <p:nvPr/>
          </p:nvSpPr>
          <p:spPr>
            <a:xfrm>
              <a:off x="498795" y="5945106"/>
              <a:ext cx="4897120" cy="913130"/>
            </a:xfrm>
            <a:custGeom>
              <a:rect l="l" t="t" r="r" b="b"/>
              <a:pathLst>
                <a:path w="4897120" h="913128">
                  <a:moveTo>
                    <a:pt x="85609" y="21330"/>
                  </a:moveTo>
                  <a:lnTo>
                    <a:pt x="0" y="5465"/>
                  </a:lnTo>
                  <a:lnTo>
                    <a:pt x="660" y="0"/>
                  </a:lnTo>
                  <a:lnTo>
                    <a:pt x="85609" y="21330"/>
                  </a:lnTo>
                  <a:close/>
                </a:path>
                <a:path w="4897120" h="913128">
                  <a:moveTo>
                    <a:pt x="4896795" y="912893"/>
                  </a:moveTo>
                  <a:lnTo>
                    <a:pt x="3636323" y="912893"/>
                  </a:lnTo>
                  <a:lnTo>
                    <a:pt x="85609" y="21330"/>
                  </a:lnTo>
                  <a:lnTo>
                    <a:pt x="4896795" y="912893"/>
                  </a:lnTo>
                  <a:close/>
                </a:path>
              </a:pathLst>
            </a:custGeom>
            <a:solidFill>
              <a:srgbClr val="9FCBDC">
                <a:alpha val="39999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485310" y="5938837"/>
              <a:ext cx="3653154" cy="919480"/>
            </a:xfrm>
            <a:custGeom>
              <a:rect l="l" t="t" r="r" b="b"/>
              <a:pathLst>
                <a:path w="3653154" h="919478">
                  <a:moveTo>
                    <a:pt x="3652656" y="919162"/>
                  </a:moveTo>
                  <a:lnTo>
                    <a:pt x="2869464" y="919162"/>
                  </a:lnTo>
                  <a:lnTo>
                    <a:pt x="7920" y="6350"/>
                  </a:lnTo>
                  <a:lnTo>
                    <a:pt x="0" y="0"/>
                  </a:lnTo>
                  <a:lnTo>
                    <a:pt x="3652656" y="919162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6" name="object 6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0" y="5791199"/>
              <a:ext cx="3402012" cy="1066800"/>
            </a:xfrm>
            <a:prstGeom prst="rect">
              <a:avLst/>
            </a:prstGeom>
          </p:spPr>
        </p:pic>
        <p:sp>
          <p:nvSpPr>
            <p:cNvPr id="7" name="object 7"/>
            <p:cNvSpPr/>
            <p:nvPr/>
          </p:nvSpPr>
          <p:spPr>
            <a:xfrm>
              <a:off x="0" y="5790678"/>
              <a:ext cx="3352165" cy="1067435"/>
            </a:xfrm>
            <a:custGeom>
              <a:rect l="l" t="t" r="r" b="b"/>
              <a:pathLst>
                <a:path w="3352165" h="1067434">
                  <a:moveTo>
                    <a:pt x="0" y="0"/>
                  </a:moveTo>
                  <a:lnTo>
                    <a:pt x="3351925" y="1067321"/>
                  </a:lnTo>
                </a:path>
              </a:pathLst>
            </a:custGeom>
            <a:ln w="1206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8" name="object 8"/>
          <p:cNvSpPr txBox="1"/>
          <p:nvPr/>
        </p:nvSpPr>
        <p:spPr>
          <a:xfrm>
            <a:off x="601027" y="1846865"/>
            <a:ext cx="3380104" cy="1452245"/>
          </a:xfrm>
          <a:prstGeom prst="rect">
            <a:avLst/>
          </a:prstGeom>
        </p:spPr>
        <p:txBody>
          <a:bodyPr vert="horz" wrap="square" lIns="0" tIns="92075" rIns="0" bIns="0" rtlCol="0">
            <a:spAutoFit/>
          </a:bodyPr>
          <a:lstStyle/>
          <a:p>
            <a:pPr marL="394970" indent="-382905">
              <a:lnSpc>
                <a:spcPct val="100000"/>
              </a:lnSpc>
              <a:spcBef>
                <a:spcPts val="725"/>
              </a:spcBef>
              <a:buSzPct val="80769"/>
              <a:buFont typeface="Wingdings"/>
              <a:buChar char=""/>
              <a:tabLst>
                <a:tab pos="394970"/>
                <a:tab pos="395605"/>
              </a:tabLst>
            </a:pPr>
            <a:r>
              <a:rPr sz="2600" spc="-15">
                <a:latin typeface="黑体"/>
                <a:cs typeface="黑体"/>
              </a:rPr>
              <a:t>仓储管理</a:t>
            </a:r>
            <a:endParaRPr sz="2600">
              <a:latin typeface="黑体"/>
              <a:cs typeface="黑体"/>
            </a:endParaRPr>
          </a:p>
          <a:p>
            <a:pPr marL="394970" indent="-382905">
              <a:lnSpc>
                <a:spcPct val="100000"/>
              </a:lnSpc>
              <a:spcBef>
                <a:spcPts val="620"/>
              </a:spcBef>
              <a:buSzPct val="80769"/>
              <a:buFont typeface="Wingdings"/>
              <a:buChar char=""/>
              <a:tabLst>
                <a:tab pos="394970"/>
                <a:tab pos="395605"/>
              </a:tabLst>
            </a:pPr>
            <a:r>
              <a:rPr sz="2600" spc="-15">
                <a:latin typeface="黑体"/>
                <a:cs typeface="黑体"/>
              </a:rPr>
              <a:t>库存控制</a:t>
            </a:r>
            <a:endParaRPr sz="2600">
              <a:latin typeface="黑体"/>
              <a:cs typeface="黑体"/>
            </a:endParaRPr>
          </a:p>
          <a:p>
            <a:pPr marL="394970" indent="-382905">
              <a:lnSpc>
                <a:spcPct val="100000"/>
              </a:lnSpc>
              <a:spcBef>
                <a:spcPts val="625"/>
              </a:spcBef>
              <a:buSzPct val="80769"/>
              <a:buFont typeface="Wingdings"/>
              <a:buChar char=""/>
              <a:tabLst>
                <a:tab pos="394970"/>
                <a:tab pos="395605"/>
              </a:tabLst>
            </a:pPr>
            <a:r>
              <a:rPr sz="2600" spc="-10">
                <a:latin typeface="黑体"/>
                <a:cs typeface="黑体"/>
              </a:rPr>
              <a:t>供应链下的库存控制</a:t>
            </a:r>
            <a:endParaRPr sz="2600">
              <a:latin typeface="黑体"/>
              <a:cs typeface="黑体"/>
            </a:endParaRPr>
          </a:p>
        </p:txBody>
      </p:sp>
      <p:sp>
        <p:nvSpPr>
          <p:cNvPr id="9" name="object 9"/>
          <p:cNvSpPr txBox="1">
            <a:spLocks noGrp="1"/>
          </p:cNvSpPr>
          <p:nvPr>
            <p:ph type="title"/>
          </p:nvPr>
        </p:nvSpPr>
        <p:spPr>
          <a:xfrm>
            <a:off x="2563178" y="525145"/>
            <a:ext cx="6263005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000" b="0">
                <a:solidFill>
                  <a:srgbClr val="000000"/>
                </a:solidFill>
                <a:latin typeface="黑体"/>
                <a:cs typeface="黑体"/>
              </a:rPr>
              <a:t>第五章</a:t>
            </a:r>
            <a:r>
              <a:rPr sz="4000" b="0" spc="-890">
                <a:solidFill>
                  <a:srgbClr val="000000"/>
                </a:solidFill>
                <a:latin typeface="黑体"/>
                <a:cs typeface="黑体"/>
              </a:rPr>
              <a:t> </a:t>
            </a:r>
            <a:r>
              <a:rPr sz="4000" b="0" spc="-10">
                <a:solidFill>
                  <a:srgbClr val="000000"/>
                </a:solidFill>
                <a:latin typeface="黑体"/>
                <a:cs typeface="黑体"/>
              </a:rPr>
              <a:t>仓储管理与库存控制</a:t>
            </a:r>
            <a:endParaRPr sz="4000">
              <a:latin typeface="黑体"/>
              <a:cs typeface="黑体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053465"/>
              </a:tabLst>
            </a:pPr>
            <a:r>
              <a:rPr spc="-25"/>
              <a:t>5.1</a:t>
            </a:r>
            <a:r>
              <a:rPr/>
              <a:t>	</a:t>
            </a:r>
            <a:r>
              <a:rPr spc="-15"/>
              <a:t>仓储管理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645477" y="1446108"/>
            <a:ext cx="6797675" cy="4031615"/>
          </a:xfrm>
          <a:prstGeom prst="rect">
            <a:avLst/>
          </a:prstGeom>
        </p:spPr>
        <p:txBody>
          <a:bodyPr vert="horz" wrap="square" lIns="0" tIns="2419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905"/>
              </a:spcBef>
            </a:pPr>
            <a:r>
              <a:rPr sz="2200">
                <a:solidFill>
                  <a:srgbClr val="2DA2BF"/>
                </a:solidFill>
                <a:latin typeface="Wingdings"/>
                <a:cs typeface="Wingdings"/>
              </a:rPr>
              <a:t></a:t>
            </a:r>
            <a:r>
              <a:rPr sz="2200" spc="290">
                <a:solidFill>
                  <a:srgbClr val="2DA2BF"/>
                </a:solidFill>
                <a:latin typeface="Times New Roman"/>
                <a:cs typeface="Times New Roman"/>
              </a:rPr>
              <a:t> </a:t>
            </a:r>
            <a:r>
              <a:rPr sz="3200" spc="-10">
                <a:latin typeface="黑体"/>
                <a:cs typeface="黑体"/>
              </a:rPr>
              <a:t>仓储的作用</a:t>
            </a:r>
            <a:endParaRPr sz="3200">
              <a:latin typeface="黑体"/>
              <a:cs typeface="黑体"/>
            </a:endParaRPr>
          </a:p>
          <a:p>
            <a:pPr marL="523875" indent="-228600">
              <a:lnSpc>
                <a:spcPct val="100000"/>
              </a:lnSpc>
              <a:spcBef>
                <a:spcPts val="1720"/>
              </a:spcBef>
              <a:buClr>
                <a:srgbClr val="2DA2BF"/>
              </a:buClr>
              <a:buSzPct val="101724"/>
              <a:buFont typeface="Verdana"/>
              <a:buChar char="◦"/>
              <a:tabLst>
                <a:tab pos="523875"/>
              </a:tabLst>
            </a:pPr>
            <a:r>
              <a:rPr sz="2900" spc="-5">
                <a:latin typeface="黑体"/>
                <a:cs typeface="黑体"/>
              </a:rPr>
              <a:t>社会生产顺利进行的必要过程</a:t>
            </a:r>
            <a:endParaRPr sz="2900">
              <a:latin typeface="黑体"/>
              <a:cs typeface="黑体"/>
            </a:endParaRPr>
          </a:p>
          <a:p>
            <a:pPr marL="523875" indent="-228600">
              <a:lnSpc>
                <a:spcPct val="100000"/>
              </a:lnSpc>
              <a:spcBef>
                <a:spcPts val="1689"/>
              </a:spcBef>
              <a:buClr>
                <a:srgbClr val="2DA2BF"/>
              </a:buClr>
              <a:buSzPct val="101724"/>
              <a:buFont typeface="Verdana"/>
              <a:buChar char="◦"/>
              <a:tabLst>
                <a:tab pos="523875"/>
              </a:tabLst>
            </a:pPr>
            <a:r>
              <a:rPr sz="2900" spc="-5">
                <a:latin typeface="黑体"/>
                <a:cs typeface="黑体"/>
              </a:rPr>
              <a:t>调整生产和消费的时间差别，维持稳定</a:t>
            </a:r>
            <a:endParaRPr sz="2900">
              <a:latin typeface="黑体"/>
              <a:cs typeface="黑体"/>
            </a:endParaRPr>
          </a:p>
          <a:p>
            <a:pPr marL="523875" indent="-228600">
              <a:lnSpc>
                <a:spcPct val="100000"/>
              </a:lnSpc>
              <a:spcBef>
                <a:spcPts val="1689"/>
              </a:spcBef>
              <a:buClr>
                <a:srgbClr val="2DA2BF"/>
              </a:buClr>
              <a:buSzPct val="101724"/>
              <a:buFont typeface="Verdana"/>
              <a:buChar char="◦"/>
              <a:tabLst>
                <a:tab pos="523875"/>
              </a:tabLst>
            </a:pPr>
            <a:r>
              <a:rPr sz="2900" spc="-10">
                <a:latin typeface="黑体"/>
                <a:cs typeface="黑体"/>
              </a:rPr>
              <a:t>流通过程的衔接</a:t>
            </a:r>
            <a:endParaRPr sz="2900">
              <a:latin typeface="黑体"/>
              <a:cs typeface="黑体"/>
            </a:endParaRPr>
          </a:p>
          <a:p>
            <a:pPr marL="523875" indent="-228600">
              <a:lnSpc>
                <a:spcPct val="100000"/>
              </a:lnSpc>
              <a:spcBef>
                <a:spcPts val="1695"/>
              </a:spcBef>
              <a:buClr>
                <a:srgbClr val="2DA2BF"/>
              </a:buClr>
              <a:buSzPct val="101724"/>
              <a:buFont typeface="Verdana"/>
              <a:buChar char="◦"/>
              <a:tabLst>
                <a:tab pos="523875"/>
              </a:tabLst>
            </a:pPr>
            <a:r>
              <a:rPr sz="2900" spc="-10">
                <a:latin typeface="黑体"/>
                <a:cs typeface="黑体"/>
              </a:rPr>
              <a:t>市场信息的传感器</a:t>
            </a:r>
            <a:endParaRPr sz="2900">
              <a:latin typeface="黑体"/>
              <a:cs typeface="黑体"/>
            </a:endParaRPr>
          </a:p>
          <a:p>
            <a:pPr marL="523875" indent="-228600">
              <a:lnSpc>
                <a:spcPct val="100000"/>
              </a:lnSpc>
              <a:spcBef>
                <a:spcPts val="1689"/>
              </a:spcBef>
              <a:buClr>
                <a:srgbClr val="2DA2BF"/>
              </a:buClr>
              <a:buSzPct val="101724"/>
              <a:buFont typeface="Verdana"/>
              <a:buChar char="◦"/>
              <a:tabLst>
                <a:tab pos="523875"/>
              </a:tabLst>
            </a:pPr>
            <a:r>
              <a:rPr sz="2900" spc="-10">
                <a:latin typeface="黑体"/>
                <a:cs typeface="黑体"/>
              </a:rPr>
              <a:t>现货交易的场所</a:t>
            </a:r>
            <a:endParaRPr sz="2900">
              <a:latin typeface="黑体"/>
              <a:cs typeface="黑体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053465"/>
              </a:tabLst>
            </a:pPr>
            <a:r>
              <a:rPr spc="-25"/>
              <a:t>5.1</a:t>
            </a:r>
            <a:r>
              <a:rPr/>
              <a:t>	</a:t>
            </a:r>
            <a:r>
              <a:rPr spc="-15"/>
              <a:t>仓储管理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645477" y="1675722"/>
            <a:ext cx="3126105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200">
                <a:solidFill>
                  <a:srgbClr val="2DA2BF"/>
                </a:solidFill>
                <a:latin typeface="Wingdings"/>
                <a:cs typeface="Wingdings"/>
              </a:rPr>
              <a:t></a:t>
            </a:r>
            <a:r>
              <a:rPr sz="2200" spc="290">
                <a:solidFill>
                  <a:srgbClr val="2DA2BF"/>
                </a:solidFill>
                <a:latin typeface="Times New Roman"/>
                <a:cs typeface="Times New Roman"/>
              </a:rPr>
              <a:t> </a:t>
            </a:r>
            <a:r>
              <a:rPr sz="3200" spc="-10">
                <a:latin typeface="黑体"/>
                <a:cs typeface="黑体"/>
              </a:rPr>
              <a:t>仓储的作业过程</a:t>
            </a:r>
            <a:endParaRPr sz="3200">
              <a:latin typeface="黑体"/>
              <a:cs typeface="黑体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3418681" y="2924175"/>
            <a:ext cx="1108075" cy="376555"/>
          </a:xfrm>
          <a:prstGeom prst="rect">
            <a:avLst/>
          </a:prstGeom>
          <a:solidFill>
            <a:srgbClr val="DEF5FA"/>
          </a:solidFill>
          <a:ln w="9525">
            <a:solidFill>
              <a:srgbClr val="000000"/>
            </a:solidFill>
          </a:ln>
        </p:spPr>
        <p:txBody>
          <a:bodyPr vert="horz" wrap="square" lIns="0" tIns="52705" rIns="0" bIns="0" rtlCol="0">
            <a:spAutoFit/>
          </a:bodyPr>
          <a:lstStyle/>
          <a:p>
            <a:pPr marL="90170">
              <a:lnSpc>
                <a:spcPct val="100000"/>
              </a:lnSpc>
              <a:spcBef>
                <a:spcPts val="415"/>
              </a:spcBef>
            </a:pPr>
            <a:r>
              <a:rPr sz="1800" spc="-15">
                <a:latin typeface="宋体"/>
                <a:cs typeface="宋体"/>
              </a:rPr>
              <a:t>仓储作业</a:t>
            </a:r>
            <a:endParaRPr sz="1800">
              <a:latin typeface="宋体"/>
              <a:cs typeface="宋体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1619250" y="3860800"/>
            <a:ext cx="1108075" cy="376555"/>
          </a:xfrm>
          <a:prstGeom prst="rect">
            <a:avLst/>
          </a:prstGeom>
          <a:ln w="9525">
            <a:solidFill>
              <a:srgbClr val="000000"/>
            </a:solidFill>
          </a:ln>
        </p:spPr>
        <p:txBody>
          <a:bodyPr vert="horz" wrap="square" lIns="0" tIns="52705" rIns="0" bIns="0" rtlCol="0">
            <a:spAutoFit/>
          </a:bodyPr>
          <a:lstStyle/>
          <a:p>
            <a:pPr marL="90805">
              <a:lnSpc>
                <a:spcPct val="100000"/>
              </a:lnSpc>
              <a:spcBef>
                <a:spcPts val="415"/>
              </a:spcBef>
            </a:pPr>
            <a:r>
              <a:rPr sz="1800" spc="-15">
                <a:latin typeface="宋体"/>
                <a:cs typeface="宋体"/>
              </a:rPr>
              <a:t>入库作业</a:t>
            </a:r>
            <a:endParaRPr sz="1800">
              <a:latin typeface="宋体"/>
              <a:cs typeface="宋体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3418681" y="3933825"/>
            <a:ext cx="1108075" cy="376555"/>
          </a:xfrm>
          <a:prstGeom prst="rect">
            <a:avLst/>
          </a:prstGeom>
          <a:ln w="9525">
            <a:solidFill>
              <a:srgbClr val="000000"/>
            </a:solidFill>
          </a:ln>
        </p:spPr>
        <p:txBody>
          <a:bodyPr vert="horz" wrap="square" lIns="0" tIns="52705" rIns="0" bIns="0" rtlCol="0">
            <a:spAutoFit/>
          </a:bodyPr>
          <a:lstStyle/>
          <a:p>
            <a:pPr marL="92075">
              <a:lnSpc>
                <a:spcPct val="100000"/>
              </a:lnSpc>
              <a:spcBef>
                <a:spcPts val="415"/>
              </a:spcBef>
            </a:pPr>
            <a:r>
              <a:rPr sz="1800" spc="-15">
                <a:latin typeface="宋体"/>
                <a:cs typeface="宋体"/>
              </a:rPr>
              <a:t>储存作业</a:t>
            </a:r>
            <a:endParaRPr sz="1800">
              <a:latin typeface="宋体"/>
              <a:cs typeface="宋体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5795962" y="3789362"/>
            <a:ext cx="1108075" cy="376555"/>
          </a:xfrm>
          <a:prstGeom prst="rect">
            <a:avLst/>
          </a:prstGeom>
          <a:ln w="9525">
            <a:solidFill>
              <a:srgbClr val="000000"/>
            </a:solidFill>
          </a:ln>
        </p:spPr>
        <p:txBody>
          <a:bodyPr vert="horz" wrap="square" lIns="0" tIns="52705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415"/>
              </a:spcBef>
            </a:pPr>
            <a:r>
              <a:rPr sz="1800" spc="-15">
                <a:latin typeface="宋体"/>
                <a:cs typeface="宋体"/>
              </a:rPr>
              <a:t>出库作业</a:t>
            </a:r>
            <a:endParaRPr sz="1800">
              <a:latin typeface="宋体"/>
              <a:cs typeface="宋体"/>
            </a:endParaRPr>
          </a:p>
        </p:txBody>
      </p:sp>
      <p:grpSp>
        <p:nvGrpSpPr>
          <p:cNvPr id="8" name="object 8"/>
          <p:cNvGrpSpPr/>
          <p:nvPr/>
        </p:nvGrpSpPr>
        <p:grpSpPr>
          <a:xfrm>
            <a:off x="2168525" y="3295649"/>
            <a:ext cx="4186554" cy="643255"/>
            <a:chOff x="2168525" y="3295649"/>
            <a:chExt cx="4186554" cy="643255"/>
          </a:xfrm>
        </p:grpSpPr>
        <p:sp>
          <p:nvSpPr>
            <p:cNvPr id="9" name="object 9"/>
            <p:cNvSpPr/>
            <p:nvPr/>
          </p:nvSpPr>
          <p:spPr>
            <a:xfrm>
              <a:off x="2173287" y="3300412"/>
              <a:ext cx="1798955" cy="560705"/>
            </a:xfrm>
            <a:custGeom>
              <a:rect l="l" t="t" r="r" b="b"/>
              <a:pathLst>
                <a:path w="1798954" h="560704">
                  <a:moveTo>
                    <a:pt x="1798638" y="0"/>
                  </a:moveTo>
                  <a:lnTo>
                    <a:pt x="0" y="560387"/>
                  </a:lnTo>
                </a:path>
              </a:pathLst>
            </a:custGeom>
            <a:ln w="9524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0" name="object 10"/>
            <p:cNvSpPr/>
            <p:nvPr/>
          </p:nvSpPr>
          <p:spPr>
            <a:xfrm>
              <a:off x="3971925" y="3300412"/>
              <a:ext cx="2378075" cy="633730"/>
            </a:xfrm>
            <a:custGeom>
              <a:rect l="l" t="t" r="r" b="b"/>
              <a:pathLst>
                <a:path w="2378075" h="633729">
                  <a:moveTo>
                    <a:pt x="0" y="0"/>
                  </a:moveTo>
                  <a:lnTo>
                    <a:pt x="1587" y="633411"/>
                  </a:lnTo>
                </a:path>
                <a:path w="2378075" h="633729">
                  <a:moveTo>
                    <a:pt x="0" y="0"/>
                  </a:moveTo>
                  <a:lnTo>
                    <a:pt x="2378075" y="488950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053465"/>
              </a:tabLst>
            </a:pPr>
            <a:r>
              <a:rPr spc="-25"/>
              <a:t>5.1</a:t>
            </a:r>
            <a:r>
              <a:rPr/>
              <a:t>	</a:t>
            </a:r>
            <a:r>
              <a:rPr spc="-15"/>
              <a:t>仓储管理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645477" y="1442664"/>
            <a:ext cx="3126105" cy="1410970"/>
          </a:xfrm>
          <a:prstGeom prst="rect">
            <a:avLst/>
          </a:prstGeom>
        </p:spPr>
        <p:txBody>
          <a:bodyPr vert="horz" wrap="square" lIns="0" tIns="2457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935"/>
              </a:spcBef>
            </a:pPr>
            <a:r>
              <a:rPr sz="2200">
                <a:solidFill>
                  <a:srgbClr val="2DA2BF"/>
                </a:solidFill>
                <a:latin typeface="Wingdings"/>
                <a:cs typeface="Wingdings"/>
              </a:rPr>
              <a:t></a:t>
            </a:r>
            <a:r>
              <a:rPr sz="2200" spc="290">
                <a:solidFill>
                  <a:srgbClr val="2DA2BF"/>
                </a:solidFill>
                <a:latin typeface="Times New Roman"/>
                <a:cs typeface="Times New Roman"/>
              </a:rPr>
              <a:t> </a:t>
            </a:r>
            <a:r>
              <a:rPr sz="3200" spc="-10">
                <a:latin typeface="黑体"/>
                <a:cs typeface="黑体"/>
              </a:rPr>
              <a:t>仓储的作业过程</a:t>
            </a:r>
            <a:endParaRPr sz="3200">
              <a:latin typeface="黑体"/>
              <a:cs typeface="黑体"/>
            </a:endParaRPr>
          </a:p>
          <a:p>
            <a:pPr marL="523875" indent="-228600">
              <a:lnSpc>
                <a:spcPct val="100000"/>
              </a:lnSpc>
              <a:spcBef>
                <a:spcPts val="1739"/>
              </a:spcBef>
              <a:buClr>
                <a:srgbClr val="2DA2BF"/>
              </a:buClr>
              <a:buSzPct val="101724"/>
              <a:buFont typeface="Verdana"/>
              <a:buChar char="◦"/>
              <a:tabLst>
                <a:tab pos="523875"/>
              </a:tabLst>
            </a:pPr>
            <a:r>
              <a:rPr sz="2900" spc="-15">
                <a:latin typeface="黑体"/>
                <a:cs typeface="黑体"/>
              </a:rPr>
              <a:t>入库作业</a:t>
            </a:r>
            <a:endParaRPr sz="2900">
              <a:latin typeface="黑体"/>
              <a:cs typeface="黑体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3417887" y="2924175"/>
            <a:ext cx="1108075" cy="376555"/>
          </a:xfrm>
          <a:prstGeom prst="rect">
            <a:avLst/>
          </a:prstGeom>
          <a:solidFill>
            <a:srgbClr val="DEF5FA"/>
          </a:solidFill>
          <a:ln w="9525">
            <a:solidFill>
              <a:srgbClr val="000000"/>
            </a:solidFill>
          </a:ln>
        </p:spPr>
        <p:txBody>
          <a:bodyPr vert="horz" wrap="square" lIns="0" tIns="52705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415"/>
              </a:spcBef>
            </a:pPr>
            <a:r>
              <a:rPr sz="1800" spc="-15">
                <a:latin typeface="宋体"/>
                <a:cs typeface="宋体"/>
              </a:rPr>
              <a:t>入库作业</a:t>
            </a:r>
            <a:endParaRPr sz="1800">
              <a:latin typeface="宋体"/>
              <a:cs typeface="宋体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2482850" y="3716337"/>
            <a:ext cx="650875" cy="376555"/>
          </a:xfrm>
          <a:prstGeom prst="rect">
            <a:avLst/>
          </a:prstGeom>
          <a:ln w="9525">
            <a:solidFill>
              <a:srgbClr val="000000"/>
            </a:solidFill>
          </a:ln>
        </p:spPr>
        <p:txBody>
          <a:bodyPr vert="horz" wrap="square" lIns="0" tIns="52705" rIns="0" bIns="0" rtlCol="0">
            <a:spAutoFit/>
          </a:bodyPr>
          <a:lstStyle/>
          <a:p>
            <a:pPr marL="90805">
              <a:lnSpc>
                <a:spcPct val="100000"/>
              </a:lnSpc>
              <a:spcBef>
                <a:spcPts val="415"/>
              </a:spcBef>
            </a:pPr>
            <a:r>
              <a:rPr sz="1800" spc="-25">
                <a:latin typeface="宋体"/>
                <a:cs typeface="宋体"/>
              </a:rPr>
              <a:t>接运</a:t>
            </a:r>
            <a:endParaRPr sz="1800">
              <a:latin typeface="宋体"/>
              <a:cs typeface="宋体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3635375" y="3716337"/>
            <a:ext cx="650875" cy="376555"/>
          </a:xfrm>
          <a:prstGeom prst="rect">
            <a:avLst/>
          </a:prstGeom>
          <a:ln w="9525">
            <a:solidFill>
              <a:srgbClr val="000000"/>
            </a:solidFill>
          </a:ln>
        </p:spPr>
        <p:txBody>
          <a:bodyPr vert="horz" wrap="square" lIns="0" tIns="52705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415"/>
              </a:spcBef>
            </a:pPr>
            <a:r>
              <a:rPr sz="1800" spc="-25">
                <a:latin typeface="宋体"/>
                <a:cs typeface="宋体"/>
              </a:rPr>
              <a:t>交运</a:t>
            </a:r>
            <a:endParaRPr sz="1800">
              <a:latin typeface="宋体"/>
              <a:cs typeface="宋体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4856162" y="3716337"/>
            <a:ext cx="650875" cy="376555"/>
          </a:xfrm>
          <a:prstGeom prst="rect">
            <a:avLst/>
          </a:prstGeom>
          <a:ln w="9525">
            <a:solidFill>
              <a:srgbClr val="000000"/>
            </a:solidFill>
          </a:ln>
        </p:spPr>
        <p:txBody>
          <a:bodyPr vert="horz" wrap="square" lIns="0" tIns="52705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415"/>
              </a:spcBef>
            </a:pPr>
            <a:r>
              <a:rPr sz="1800" spc="-25">
                <a:latin typeface="宋体"/>
                <a:cs typeface="宋体"/>
              </a:rPr>
              <a:t>验收</a:t>
            </a:r>
            <a:endParaRPr sz="1800">
              <a:latin typeface="宋体"/>
              <a:cs typeface="宋体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2198688" y="4678362"/>
            <a:ext cx="468630" cy="558800"/>
          </a:xfrm>
          <a:prstGeom prst="rect">
            <a:avLst/>
          </a:prstGeom>
          <a:ln w="9525">
            <a:solidFill>
              <a:srgbClr val="000000"/>
            </a:solidFill>
          </a:ln>
        </p:spPr>
        <p:txBody>
          <a:bodyPr vert="vert" wrap="square" lIns="0" tIns="98425" rIns="0" bIns="0" rtlCol="0">
            <a:spAutoFit/>
          </a:bodyPr>
          <a:lstStyle/>
          <a:p>
            <a:pPr marL="45720">
              <a:lnSpc>
                <a:spcPct val="100000"/>
              </a:lnSpc>
              <a:spcBef>
                <a:spcPts val="775"/>
              </a:spcBef>
            </a:pPr>
            <a:r>
              <a:rPr sz="1800" spc="-25">
                <a:latin typeface="宋体"/>
                <a:cs typeface="宋体"/>
              </a:rPr>
              <a:t>准备</a:t>
            </a:r>
            <a:endParaRPr sz="1800">
              <a:latin typeface="宋体"/>
              <a:cs typeface="宋体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2914650" y="4652962"/>
            <a:ext cx="468630" cy="1016000"/>
          </a:xfrm>
          <a:prstGeom prst="rect">
            <a:avLst/>
          </a:prstGeom>
          <a:solidFill>
            <a:srgbClr val="DEF5FA"/>
          </a:solidFill>
          <a:ln w="9525">
            <a:solidFill>
              <a:srgbClr val="000000"/>
            </a:solidFill>
          </a:ln>
        </p:spPr>
        <p:txBody>
          <a:bodyPr vert="vert" wrap="square" lIns="0" tIns="98425" rIns="0" bIns="0" rtlCol="0">
            <a:spAutoFit/>
          </a:bodyPr>
          <a:lstStyle/>
          <a:p>
            <a:pPr marL="45720">
              <a:lnSpc>
                <a:spcPct val="100000"/>
              </a:lnSpc>
              <a:spcBef>
                <a:spcPts val="775"/>
              </a:spcBef>
            </a:pPr>
            <a:r>
              <a:rPr sz="1800" spc="-15">
                <a:latin typeface="宋体"/>
                <a:cs typeface="宋体"/>
              </a:rPr>
              <a:t>装卸搬运</a:t>
            </a:r>
            <a:endParaRPr sz="1800">
              <a:latin typeface="宋体"/>
              <a:cs typeface="宋体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3598862" y="4652962"/>
            <a:ext cx="468630" cy="1016000"/>
          </a:xfrm>
          <a:prstGeom prst="rect">
            <a:avLst/>
          </a:prstGeom>
          <a:ln w="9525">
            <a:solidFill>
              <a:srgbClr val="000000"/>
            </a:solidFill>
          </a:ln>
        </p:spPr>
        <p:txBody>
          <a:bodyPr vert="vert" wrap="square" lIns="0" tIns="98425" rIns="0" bIns="0" rtlCol="0">
            <a:spAutoFit/>
          </a:bodyPr>
          <a:lstStyle/>
          <a:p>
            <a:pPr marL="45720">
              <a:lnSpc>
                <a:spcPct val="100000"/>
              </a:lnSpc>
              <a:spcBef>
                <a:spcPts val="775"/>
              </a:spcBef>
            </a:pPr>
            <a:r>
              <a:rPr sz="1800" spc="-15">
                <a:latin typeface="宋体"/>
                <a:cs typeface="宋体"/>
              </a:rPr>
              <a:t>外部交接</a:t>
            </a:r>
            <a:endParaRPr sz="1800">
              <a:latin typeface="宋体"/>
              <a:cs typeface="宋体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4283075" y="4652962"/>
            <a:ext cx="468630" cy="1016000"/>
          </a:xfrm>
          <a:prstGeom prst="rect">
            <a:avLst/>
          </a:prstGeom>
          <a:ln w="9525">
            <a:solidFill>
              <a:srgbClr val="000000"/>
            </a:solidFill>
          </a:ln>
        </p:spPr>
        <p:txBody>
          <a:bodyPr vert="vert" wrap="square" lIns="0" tIns="98425" rIns="0" bIns="0" rtlCol="0">
            <a:spAutoFit/>
          </a:bodyPr>
          <a:lstStyle/>
          <a:p>
            <a:pPr marL="45720">
              <a:lnSpc>
                <a:spcPct val="100000"/>
              </a:lnSpc>
              <a:spcBef>
                <a:spcPts val="775"/>
              </a:spcBef>
            </a:pPr>
            <a:r>
              <a:rPr sz="1800" spc="-15">
                <a:latin typeface="宋体"/>
                <a:cs typeface="宋体"/>
              </a:rPr>
              <a:t>内部交接</a:t>
            </a:r>
            <a:endParaRPr sz="1800">
              <a:latin typeface="宋体"/>
              <a:cs typeface="宋体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5002212" y="4645025"/>
            <a:ext cx="468630" cy="1016000"/>
          </a:xfrm>
          <a:prstGeom prst="rect">
            <a:avLst/>
          </a:prstGeom>
          <a:ln w="9525">
            <a:solidFill>
              <a:srgbClr val="000000"/>
            </a:solidFill>
          </a:ln>
        </p:spPr>
        <p:txBody>
          <a:bodyPr vert="vert" wrap="square" lIns="0" tIns="98425" rIns="0" bIns="0" rtlCol="0">
            <a:spAutoFit/>
          </a:bodyPr>
          <a:lstStyle/>
          <a:p>
            <a:pPr marL="45720">
              <a:lnSpc>
                <a:spcPct val="100000"/>
              </a:lnSpc>
              <a:spcBef>
                <a:spcPts val="775"/>
              </a:spcBef>
            </a:pPr>
            <a:r>
              <a:rPr sz="1800" spc="-15">
                <a:latin typeface="宋体"/>
                <a:cs typeface="宋体"/>
              </a:rPr>
              <a:t>验收准备</a:t>
            </a:r>
            <a:endParaRPr sz="1800">
              <a:latin typeface="宋体"/>
              <a:cs typeface="宋体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5541962" y="4652962"/>
            <a:ext cx="468630" cy="1473200"/>
          </a:xfrm>
          <a:prstGeom prst="rect">
            <a:avLst/>
          </a:prstGeom>
          <a:ln w="9525">
            <a:solidFill>
              <a:srgbClr val="000000"/>
            </a:solidFill>
          </a:ln>
        </p:spPr>
        <p:txBody>
          <a:bodyPr vert="vert" wrap="square" lIns="0" tIns="98425" rIns="0" bIns="0" rtlCol="0">
            <a:spAutoFit/>
          </a:bodyPr>
          <a:lstStyle/>
          <a:p>
            <a:pPr marL="45720">
              <a:lnSpc>
                <a:spcPct val="100000"/>
              </a:lnSpc>
              <a:spcBef>
                <a:spcPts val="775"/>
              </a:spcBef>
            </a:pPr>
            <a:r>
              <a:rPr sz="1800" spc="-10">
                <a:latin typeface="宋体"/>
                <a:cs typeface="宋体"/>
              </a:rPr>
              <a:t>核对业务资料</a:t>
            </a:r>
            <a:endParaRPr sz="1800">
              <a:latin typeface="宋体"/>
              <a:cs typeface="宋体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6191250" y="4652962"/>
            <a:ext cx="468630" cy="1016000"/>
          </a:xfrm>
          <a:prstGeom prst="rect">
            <a:avLst/>
          </a:prstGeom>
          <a:solidFill>
            <a:srgbClr val="DEF5FA"/>
          </a:solidFill>
          <a:ln w="9525">
            <a:solidFill>
              <a:srgbClr val="000000"/>
            </a:solidFill>
          </a:ln>
        </p:spPr>
        <p:txBody>
          <a:bodyPr vert="vert" wrap="square" lIns="0" tIns="98425" rIns="0" bIns="0" rtlCol="0">
            <a:spAutoFit/>
          </a:bodyPr>
          <a:lstStyle/>
          <a:p>
            <a:pPr marL="45720">
              <a:lnSpc>
                <a:spcPct val="100000"/>
              </a:lnSpc>
              <a:spcBef>
                <a:spcPts val="775"/>
              </a:spcBef>
            </a:pPr>
            <a:r>
              <a:rPr sz="1800" spc="-15">
                <a:latin typeface="宋体"/>
                <a:cs typeface="宋体"/>
              </a:rPr>
              <a:t>实物验收</a:t>
            </a:r>
            <a:endParaRPr sz="1800">
              <a:latin typeface="宋体"/>
              <a:cs typeface="宋体"/>
            </a:endParaRPr>
          </a:p>
        </p:txBody>
      </p:sp>
      <p:grpSp>
        <p:nvGrpSpPr>
          <p:cNvPr id="15" name="object 15"/>
          <p:cNvGrpSpPr/>
          <p:nvPr/>
        </p:nvGrpSpPr>
        <p:grpSpPr>
          <a:xfrm>
            <a:off x="2803525" y="3295649"/>
            <a:ext cx="2383155" cy="425450"/>
            <a:chOff x="2803525" y="3295649"/>
            <a:chExt cx="2383155" cy="425450"/>
          </a:xfrm>
        </p:grpSpPr>
        <p:sp>
          <p:nvSpPr>
            <p:cNvPr id="16" name="object 16"/>
            <p:cNvSpPr/>
            <p:nvPr/>
          </p:nvSpPr>
          <p:spPr>
            <a:xfrm>
              <a:off x="2808287" y="3300412"/>
              <a:ext cx="1163955" cy="415925"/>
            </a:xfrm>
            <a:custGeom>
              <a:rect l="l" t="t" r="r" b="b"/>
              <a:pathLst>
                <a:path w="1163954" h="415925">
                  <a:moveTo>
                    <a:pt x="1163638" y="0"/>
                  </a:moveTo>
                  <a:lnTo>
                    <a:pt x="0" y="415925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7" name="object 17"/>
            <p:cNvSpPr/>
            <p:nvPr/>
          </p:nvSpPr>
          <p:spPr>
            <a:xfrm>
              <a:off x="3960812" y="3300412"/>
              <a:ext cx="11430" cy="415925"/>
            </a:xfrm>
            <a:custGeom>
              <a:rect l="l" t="t" r="r" b="b"/>
              <a:pathLst>
                <a:path w="11429" h="415925">
                  <a:moveTo>
                    <a:pt x="11111" y="0"/>
                  </a:moveTo>
                  <a:lnTo>
                    <a:pt x="0" y="415925"/>
                  </a:lnTo>
                </a:path>
              </a:pathLst>
            </a:custGeom>
            <a:ln w="9524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8" name="object 18"/>
            <p:cNvSpPr/>
            <p:nvPr/>
          </p:nvSpPr>
          <p:spPr>
            <a:xfrm>
              <a:off x="3971925" y="3300412"/>
              <a:ext cx="1209675" cy="415925"/>
            </a:xfrm>
            <a:custGeom>
              <a:rect l="l" t="t" r="r" b="b"/>
              <a:pathLst>
                <a:path w="1209675" h="415925">
                  <a:moveTo>
                    <a:pt x="0" y="0"/>
                  </a:moveTo>
                  <a:lnTo>
                    <a:pt x="1209675" y="415925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9" name="object 19"/>
          <p:cNvGrpSpPr/>
          <p:nvPr/>
        </p:nvGrpSpPr>
        <p:grpSpPr>
          <a:xfrm>
            <a:off x="2428875" y="4087812"/>
            <a:ext cx="725805" cy="595630"/>
            <a:chOff x="2428875" y="4087812"/>
            <a:chExt cx="725805" cy="595630"/>
          </a:xfrm>
        </p:grpSpPr>
        <p:sp>
          <p:nvSpPr>
            <p:cNvPr id="20" name="object 20"/>
            <p:cNvSpPr/>
            <p:nvPr/>
          </p:nvSpPr>
          <p:spPr>
            <a:xfrm>
              <a:off x="2433638" y="4092575"/>
              <a:ext cx="374650" cy="586105"/>
            </a:xfrm>
            <a:custGeom>
              <a:rect l="l" t="t" r="r" b="b"/>
              <a:pathLst>
                <a:path w="374650" h="586104">
                  <a:moveTo>
                    <a:pt x="374650" y="0"/>
                  </a:moveTo>
                  <a:lnTo>
                    <a:pt x="0" y="585787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21" name="object 21"/>
            <p:cNvSpPr/>
            <p:nvPr/>
          </p:nvSpPr>
          <p:spPr>
            <a:xfrm>
              <a:off x="2808288" y="4092575"/>
              <a:ext cx="341630" cy="560705"/>
            </a:xfrm>
            <a:custGeom>
              <a:rect l="l" t="t" r="r" b="b"/>
              <a:pathLst>
                <a:path w="341630" h="560704">
                  <a:moveTo>
                    <a:pt x="0" y="0"/>
                  </a:moveTo>
                  <a:lnTo>
                    <a:pt x="341311" y="560387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22" name="object 22"/>
          <p:cNvGrpSpPr/>
          <p:nvPr/>
        </p:nvGrpSpPr>
        <p:grpSpPr>
          <a:xfrm>
            <a:off x="3829049" y="4087812"/>
            <a:ext cx="694055" cy="570230"/>
            <a:chOff x="3829049" y="4087812"/>
            <a:chExt cx="694055" cy="570230"/>
          </a:xfrm>
        </p:grpSpPr>
        <p:sp>
          <p:nvSpPr>
            <p:cNvPr id="23" name="object 23"/>
            <p:cNvSpPr/>
            <p:nvPr/>
          </p:nvSpPr>
          <p:spPr>
            <a:xfrm>
              <a:off x="3833812" y="4092575"/>
              <a:ext cx="127000" cy="560705"/>
            </a:xfrm>
            <a:custGeom>
              <a:rect l="l" t="t" r="r" b="b"/>
              <a:pathLst>
                <a:path w="127000" h="560704">
                  <a:moveTo>
                    <a:pt x="127000" y="0"/>
                  </a:moveTo>
                  <a:lnTo>
                    <a:pt x="0" y="560387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24" name="object 24"/>
            <p:cNvSpPr/>
            <p:nvPr/>
          </p:nvSpPr>
          <p:spPr>
            <a:xfrm>
              <a:off x="3960812" y="4092575"/>
              <a:ext cx="557530" cy="560705"/>
            </a:xfrm>
            <a:custGeom>
              <a:rect l="l" t="t" r="r" b="b"/>
              <a:pathLst>
                <a:path w="557529" h="560704">
                  <a:moveTo>
                    <a:pt x="0" y="0"/>
                  </a:moveTo>
                  <a:lnTo>
                    <a:pt x="557211" y="560387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25" name="object 25"/>
          <p:cNvSpPr/>
          <p:nvPr/>
        </p:nvSpPr>
        <p:spPr>
          <a:xfrm>
            <a:off x="5181600" y="4092575"/>
            <a:ext cx="1244600" cy="560705"/>
          </a:xfrm>
          <a:custGeom>
            <a:rect l="l" t="t" r="r" b="b"/>
            <a:pathLst>
              <a:path w="1244600" h="560704">
                <a:moveTo>
                  <a:pt x="0" y="0"/>
                </a:moveTo>
                <a:lnTo>
                  <a:pt x="55562" y="552450"/>
                </a:lnTo>
              </a:path>
              <a:path w="1244600" h="560704">
                <a:moveTo>
                  <a:pt x="0" y="0"/>
                </a:moveTo>
                <a:lnTo>
                  <a:pt x="595312" y="560387"/>
                </a:lnTo>
              </a:path>
              <a:path w="1244600" h="560704">
                <a:moveTo>
                  <a:pt x="0" y="0"/>
                </a:moveTo>
                <a:lnTo>
                  <a:pt x="1244600" y="560387"/>
                </a:lnTo>
              </a:path>
            </a:pathLst>
          </a:custGeom>
          <a:ln w="9525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053465"/>
              </a:tabLst>
            </a:pPr>
            <a:r>
              <a:rPr spc="-25"/>
              <a:t>5.1</a:t>
            </a:r>
            <a:r>
              <a:rPr/>
              <a:t>	</a:t>
            </a:r>
            <a:r>
              <a:rPr spc="-15"/>
              <a:t>仓储管理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645477" y="1442664"/>
            <a:ext cx="3126105" cy="2012950"/>
          </a:xfrm>
          <a:prstGeom prst="rect">
            <a:avLst/>
          </a:prstGeom>
        </p:spPr>
        <p:txBody>
          <a:bodyPr vert="horz" wrap="square" lIns="0" tIns="2457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935"/>
              </a:spcBef>
            </a:pPr>
            <a:r>
              <a:rPr sz="2200">
                <a:solidFill>
                  <a:srgbClr val="2DA2BF"/>
                </a:solidFill>
                <a:latin typeface="Wingdings"/>
                <a:cs typeface="Wingdings"/>
              </a:rPr>
              <a:t></a:t>
            </a:r>
            <a:r>
              <a:rPr sz="2200" spc="290">
                <a:solidFill>
                  <a:srgbClr val="2DA2BF"/>
                </a:solidFill>
                <a:latin typeface="Times New Roman"/>
                <a:cs typeface="Times New Roman"/>
              </a:rPr>
              <a:t> </a:t>
            </a:r>
            <a:r>
              <a:rPr sz="3200" spc="-10">
                <a:latin typeface="黑体"/>
                <a:cs typeface="黑体"/>
              </a:rPr>
              <a:t>仓储的作业过程</a:t>
            </a:r>
            <a:endParaRPr sz="3200">
              <a:latin typeface="黑体"/>
              <a:cs typeface="黑体"/>
            </a:endParaRPr>
          </a:p>
          <a:p>
            <a:pPr marL="523875" indent="-228600">
              <a:lnSpc>
                <a:spcPct val="100000"/>
              </a:lnSpc>
              <a:spcBef>
                <a:spcPts val="1739"/>
              </a:spcBef>
              <a:buClr>
                <a:srgbClr val="2DA2BF"/>
              </a:buClr>
              <a:buSzPct val="101724"/>
              <a:buFont typeface="Verdana"/>
              <a:buChar char="◦"/>
              <a:tabLst>
                <a:tab pos="523875"/>
              </a:tabLst>
            </a:pPr>
            <a:r>
              <a:rPr sz="2900" spc="-15">
                <a:latin typeface="黑体"/>
                <a:cs typeface="黑体"/>
              </a:rPr>
              <a:t>入库作业</a:t>
            </a:r>
            <a:endParaRPr sz="2900">
              <a:latin typeface="黑体"/>
              <a:cs typeface="黑体"/>
            </a:endParaRPr>
          </a:p>
          <a:p>
            <a:pPr marL="533400">
              <a:lnSpc>
                <a:spcPct val="100000"/>
              </a:lnSpc>
              <a:spcBef>
                <a:spcPts val="1575"/>
              </a:spcBef>
            </a:pPr>
            <a:r>
              <a:rPr sz="2650">
                <a:solidFill>
                  <a:srgbClr val="DA1F28"/>
                </a:solidFill>
                <a:latin typeface="Wingdings"/>
                <a:cs typeface="Wingdings"/>
              </a:rPr>
              <a:t></a:t>
            </a:r>
            <a:r>
              <a:rPr sz="2600" spc="-15">
                <a:latin typeface="黑体"/>
                <a:cs typeface="黑体"/>
              </a:rPr>
              <a:t>库存布局</a:t>
            </a:r>
            <a:endParaRPr sz="2600">
              <a:latin typeface="黑体"/>
              <a:cs typeface="黑体"/>
            </a:endParaRPr>
          </a:p>
        </p:txBody>
      </p:sp>
      <p:pic>
        <p:nvPicPr>
          <p:cNvPr id="4" name="object 4"/>
          <p:cNvPicPr/>
          <p:nvPr/>
        </p:nvPicPr>
        <p:blipFill>
          <a:blip r:embed="rId2"/>
          <a:stretch>
            <a:fillRect/>
          </a:stretch>
        </p:blipFill>
        <p:spPr>
          <a:xfrm>
            <a:off x="1870075" y="4019550"/>
            <a:ext cx="4905375" cy="159067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1841500" y="3746500"/>
            <a:ext cx="5181600" cy="2708275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053465"/>
              </a:tabLst>
            </a:pPr>
            <a:r>
              <a:rPr spc="-25"/>
              <a:t>5.1</a:t>
            </a:r>
            <a:r>
              <a:rPr/>
              <a:t>	</a:t>
            </a:r>
            <a:r>
              <a:rPr spc="-15"/>
              <a:t>仓储管理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45477" y="1442664"/>
            <a:ext cx="3126105" cy="2012950"/>
          </a:xfrm>
          <a:prstGeom prst="rect">
            <a:avLst/>
          </a:prstGeom>
        </p:spPr>
        <p:txBody>
          <a:bodyPr vert="horz" wrap="square" lIns="0" tIns="2457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935"/>
              </a:spcBef>
            </a:pPr>
            <a:r>
              <a:rPr sz="2200">
                <a:solidFill>
                  <a:srgbClr val="2DA2BF"/>
                </a:solidFill>
                <a:latin typeface="Wingdings"/>
                <a:cs typeface="Wingdings"/>
              </a:rPr>
              <a:t></a:t>
            </a:r>
            <a:r>
              <a:rPr sz="2200" spc="290">
                <a:solidFill>
                  <a:srgbClr val="2DA2BF"/>
                </a:solidFill>
                <a:latin typeface="Times New Roman"/>
                <a:cs typeface="Times New Roman"/>
              </a:rPr>
              <a:t> </a:t>
            </a:r>
            <a:r>
              <a:rPr sz="3200" spc="-10">
                <a:latin typeface="黑体"/>
                <a:cs typeface="黑体"/>
              </a:rPr>
              <a:t>仓储的作业过程</a:t>
            </a:r>
            <a:endParaRPr sz="3200">
              <a:latin typeface="黑体"/>
              <a:cs typeface="黑体"/>
            </a:endParaRPr>
          </a:p>
          <a:p>
            <a:pPr marL="523875" indent="-228600">
              <a:lnSpc>
                <a:spcPct val="100000"/>
              </a:lnSpc>
              <a:spcBef>
                <a:spcPts val="1739"/>
              </a:spcBef>
              <a:buClr>
                <a:srgbClr val="2DA2BF"/>
              </a:buClr>
              <a:buSzPct val="101724"/>
              <a:buFont typeface="Verdana"/>
              <a:buChar char="◦"/>
              <a:tabLst>
                <a:tab pos="523875"/>
              </a:tabLst>
            </a:pPr>
            <a:r>
              <a:rPr sz="2900" spc="-15">
                <a:latin typeface="黑体"/>
                <a:cs typeface="黑体"/>
              </a:rPr>
              <a:t>入库作业</a:t>
            </a:r>
            <a:endParaRPr sz="2900">
              <a:latin typeface="黑体"/>
              <a:cs typeface="黑体"/>
            </a:endParaRPr>
          </a:p>
          <a:p>
            <a:pPr marL="533400">
              <a:lnSpc>
                <a:spcPct val="100000"/>
              </a:lnSpc>
              <a:spcBef>
                <a:spcPts val="1575"/>
              </a:spcBef>
            </a:pPr>
            <a:r>
              <a:rPr sz="2650">
                <a:solidFill>
                  <a:srgbClr val="DA1F28"/>
                </a:solidFill>
                <a:latin typeface="Wingdings"/>
                <a:cs typeface="Wingdings"/>
              </a:rPr>
              <a:t></a:t>
            </a:r>
            <a:r>
              <a:rPr sz="2600" spc="-15">
                <a:latin typeface="黑体"/>
                <a:cs typeface="黑体"/>
              </a:rPr>
              <a:t>库存布局</a:t>
            </a:r>
            <a:endParaRPr sz="2600">
              <a:latin typeface="黑体"/>
              <a:cs typeface="黑体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-6032" y="3756903"/>
            <a:ext cx="5401945" cy="3107690"/>
            <a:chOff x="-6032" y="3756903"/>
            <a:chExt cx="5401945" cy="3107690"/>
          </a:xfrm>
        </p:grpSpPr>
        <p:sp>
          <p:nvSpPr>
            <p:cNvPr id="3" name="object 3"/>
            <p:cNvSpPr/>
            <p:nvPr/>
          </p:nvSpPr>
          <p:spPr>
            <a:xfrm>
              <a:off x="1130300" y="3761665"/>
              <a:ext cx="3437890" cy="2720340"/>
            </a:xfrm>
            <a:custGeom>
              <a:rect l="l" t="t" r="r" b="b"/>
              <a:pathLst>
                <a:path w="3437890" h="2720340">
                  <a:moveTo>
                    <a:pt x="3437472" y="2719952"/>
                  </a:moveTo>
                  <a:lnTo>
                    <a:pt x="0" y="2719952"/>
                  </a:lnTo>
                  <a:lnTo>
                    <a:pt x="0" y="0"/>
                  </a:lnTo>
                  <a:lnTo>
                    <a:pt x="3437472" y="0"/>
                  </a:lnTo>
                  <a:lnTo>
                    <a:pt x="3437472" y="2719952"/>
                  </a:lnTo>
                  <a:close/>
                </a:path>
              </a:pathLst>
            </a:custGeom>
            <a:solidFill>
              <a:srgbClr val="969696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1130300" y="3761665"/>
              <a:ext cx="3437890" cy="2720340"/>
            </a:xfrm>
            <a:custGeom>
              <a:rect l="l" t="t" r="r" b="b"/>
              <a:pathLst>
                <a:path w="3437890" h="2720340">
                  <a:moveTo>
                    <a:pt x="0" y="0"/>
                  </a:moveTo>
                  <a:lnTo>
                    <a:pt x="3437472" y="0"/>
                  </a:lnTo>
                  <a:lnTo>
                    <a:pt x="3437472" y="2719952"/>
                  </a:lnTo>
                  <a:lnTo>
                    <a:pt x="0" y="2719952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1401363" y="3988328"/>
              <a:ext cx="2879090" cy="2266950"/>
            </a:xfrm>
            <a:custGeom>
              <a:rect l="l" t="t" r="r" b="b"/>
              <a:pathLst>
                <a:path w="2879090" h="2266950">
                  <a:moveTo>
                    <a:pt x="2878553" y="2266627"/>
                  </a:moveTo>
                  <a:lnTo>
                    <a:pt x="0" y="2266627"/>
                  </a:lnTo>
                  <a:lnTo>
                    <a:pt x="0" y="0"/>
                  </a:lnTo>
                  <a:lnTo>
                    <a:pt x="2878553" y="0"/>
                  </a:lnTo>
                  <a:lnTo>
                    <a:pt x="2878553" y="2266627"/>
                  </a:lnTo>
                  <a:close/>
                </a:path>
              </a:pathLst>
            </a:custGeom>
            <a:solidFill>
              <a:srgbClr val="FFFF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1401363" y="3988328"/>
              <a:ext cx="2879090" cy="2266950"/>
            </a:xfrm>
            <a:custGeom>
              <a:rect l="l" t="t" r="r" b="b"/>
              <a:pathLst>
                <a:path w="2879090" h="2266950">
                  <a:moveTo>
                    <a:pt x="0" y="0"/>
                  </a:moveTo>
                  <a:lnTo>
                    <a:pt x="2878553" y="0"/>
                  </a:lnTo>
                  <a:lnTo>
                    <a:pt x="2878553" y="2266627"/>
                  </a:lnTo>
                  <a:lnTo>
                    <a:pt x="0" y="2266627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 flipH="1">
              <a:off x="2121002" y="3995196"/>
              <a:ext cx="0" cy="2266950"/>
            </a:xfrm>
            <a:custGeom>
              <a:rect l="l" t="t" r="r" b="b"/>
              <a:pathLst>
                <a:path h="2266950">
                  <a:moveTo>
                    <a:pt x="0" y="0"/>
                  </a:moveTo>
                  <a:lnTo>
                    <a:pt x="0" y="2266627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>
              <a:off x="1401363" y="6142768"/>
              <a:ext cx="2879090" cy="0"/>
            </a:xfrm>
            <a:custGeom>
              <a:rect l="l" t="t" r="r" b="b"/>
              <a:pathLst>
                <a:path w="2879090">
                  <a:moveTo>
                    <a:pt x="0" y="0"/>
                  </a:moveTo>
                  <a:lnTo>
                    <a:pt x="2878553" y="0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 flipH="1">
              <a:off x="2840640" y="3999776"/>
              <a:ext cx="0" cy="2266950"/>
            </a:xfrm>
            <a:custGeom>
              <a:rect l="l" t="t" r="r" b="b"/>
              <a:pathLst>
                <a:path h="2266950">
                  <a:moveTo>
                    <a:pt x="0" y="0"/>
                  </a:moveTo>
                  <a:lnTo>
                    <a:pt x="0" y="2266627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0" name="object 10"/>
            <p:cNvSpPr/>
            <p:nvPr/>
          </p:nvSpPr>
          <p:spPr>
            <a:xfrm flipH="1">
              <a:off x="3560278" y="3999776"/>
              <a:ext cx="0" cy="2266950"/>
            </a:xfrm>
            <a:custGeom>
              <a:rect l="l" t="t" r="r" b="b"/>
              <a:pathLst>
                <a:path h="2266950">
                  <a:moveTo>
                    <a:pt x="0" y="0"/>
                  </a:moveTo>
                  <a:lnTo>
                    <a:pt x="0" y="2266627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1" name="object 11"/>
            <p:cNvSpPr/>
            <p:nvPr/>
          </p:nvSpPr>
          <p:spPr>
            <a:xfrm>
              <a:off x="1401363" y="4118831"/>
              <a:ext cx="2879090" cy="1905000"/>
            </a:xfrm>
            <a:custGeom>
              <a:rect l="l" t="t" r="r" b="b"/>
              <a:pathLst>
                <a:path w="2879090" h="1905000">
                  <a:moveTo>
                    <a:pt x="0" y="1904882"/>
                  </a:moveTo>
                  <a:lnTo>
                    <a:pt x="2878553" y="1904882"/>
                  </a:lnTo>
                </a:path>
                <a:path w="2879090" h="1905000">
                  <a:moveTo>
                    <a:pt x="0" y="1785827"/>
                  </a:moveTo>
                  <a:lnTo>
                    <a:pt x="2878553" y="1785827"/>
                  </a:lnTo>
                </a:path>
                <a:path w="2879090" h="1905000">
                  <a:moveTo>
                    <a:pt x="0" y="1666772"/>
                  </a:moveTo>
                  <a:lnTo>
                    <a:pt x="2878553" y="1666772"/>
                  </a:lnTo>
                </a:path>
                <a:path w="2879090" h="1905000">
                  <a:moveTo>
                    <a:pt x="0" y="1547717"/>
                  </a:moveTo>
                  <a:lnTo>
                    <a:pt x="2878553" y="1547717"/>
                  </a:lnTo>
                </a:path>
                <a:path w="2879090" h="1905000">
                  <a:moveTo>
                    <a:pt x="0" y="1428662"/>
                  </a:moveTo>
                  <a:lnTo>
                    <a:pt x="2878553" y="1428662"/>
                  </a:lnTo>
                </a:path>
                <a:path w="2879090" h="1905000">
                  <a:moveTo>
                    <a:pt x="0" y="1309606"/>
                  </a:moveTo>
                  <a:lnTo>
                    <a:pt x="2878553" y="1309606"/>
                  </a:lnTo>
                </a:path>
                <a:path w="2879090" h="1905000">
                  <a:moveTo>
                    <a:pt x="0" y="1190551"/>
                  </a:moveTo>
                  <a:lnTo>
                    <a:pt x="2878553" y="1190551"/>
                  </a:lnTo>
                </a:path>
                <a:path w="2879090" h="1905000">
                  <a:moveTo>
                    <a:pt x="0" y="1071497"/>
                  </a:moveTo>
                  <a:lnTo>
                    <a:pt x="2878553" y="1071497"/>
                  </a:lnTo>
                </a:path>
                <a:path w="2879090" h="1905000">
                  <a:moveTo>
                    <a:pt x="0" y="952440"/>
                  </a:moveTo>
                  <a:lnTo>
                    <a:pt x="2878553" y="952440"/>
                  </a:lnTo>
                </a:path>
                <a:path w="2879090" h="1905000">
                  <a:moveTo>
                    <a:pt x="0" y="952440"/>
                  </a:moveTo>
                  <a:lnTo>
                    <a:pt x="2878553" y="952440"/>
                  </a:lnTo>
                </a:path>
                <a:path w="2879090" h="1905000">
                  <a:moveTo>
                    <a:pt x="0" y="833386"/>
                  </a:moveTo>
                  <a:lnTo>
                    <a:pt x="2878553" y="833386"/>
                  </a:lnTo>
                </a:path>
                <a:path w="2879090" h="1905000">
                  <a:moveTo>
                    <a:pt x="0" y="714330"/>
                  </a:moveTo>
                  <a:lnTo>
                    <a:pt x="2878553" y="714330"/>
                  </a:lnTo>
                </a:path>
                <a:path w="2879090" h="1905000">
                  <a:moveTo>
                    <a:pt x="0" y="595275"/>
                  </a:moveTo>
                  <a:lnTo>
                    <a:pt x="2878553" y="595275"/>
                  </a:lnTo>
                </a:path>
                <a:path w="2879090" h="1905000">
                  <a:moveTo>
                    <a:pt x="0" y="476220"/>
                  </a:moveTo>
                  <a:lnTo>
                    <a:pt x="2878553" y="476220"/>
                  </a:lnTo>
                </a:path>
                <a:path w="2879090" h="1905000">
                  <a:moveTo>
                    <a:pt x="0" y="357165"/>
                  </a:moveTo>
                  <a:lnTo>
                    <a:pt x="2878553" y="357165"/>
                  </a:lnTo>
                </a:path>
                <a:path w="2879090" h="1905000">
                  <a:moveTo>
                    <a:pt x="0" y="238110"/>
                  </a:moveTo>
                  <a:lnTo>
                    <a:pt x="2878553" y="238110"/>
                  </a:lnTo>
                </a:path>
                <a:path w="2879090" h="1905000">
                  <a:moveTo>
                    <a:pt x="0" y="119055"/>
                  </a:moveTo>
                  <a:lnTo>
                    <a:pt x="2878553" y="119055"/>
                  </a:lnTo>
                </a:path>
                <a:path w="2879090" h="1905000">
                  <a:moveTo>
                    <a:pt x="0" y="0"/>
                  </a:moveTo>
                  <a:lnTo>
                    <a:pt x="2878553" y="0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2" name="object 12"/>
            <p:cNvSpPr/>
            <p:nvPr/>
          </p:nvSpPr>
          <p:spPr>
            <a:xfrm flipH="1">
              <a:off x="1977074" y="3995196"/>
              <a:ext cx="0" cy="2266950"/>
            </a:xfrm>
            <a:custGeom>
              <a:rect l="l" t="t" r="r" b="b"/>
              <a:pathLst>
                <a:path h="2266950">
                  <a:moveTo>
                    <a:pt x="0" y="0"/>
                  </a:moveTo>
                  <a:lnTo>
                    <a:pt x="0" y="2266627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3" name="object 13"/>
            <p:cNvSpPr/>
            <p:nvPr/>
          </p:nvSpPr>
          <p:spPr>
            <a:xfrm flipH="1">
              <a:off x="2696712" y="3999776"/>
              <a:ext cx="0" cy="2266950"/>
            </a:xfrm>
            <a:custGeom>
              <a:rect l="l" t="t" r="r" b="b"/>
              <a:pathLst>
                <a:path h="2266950">
                  <a:moveTo>
                    <a:pt x="0" y="0"/>
                  </a:moveTo>
                  <a:lnTo>
                    <a:pt x="0" y="2266627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4" name="object 14"/>
            <p:cNvSpPr/>
            <p:nvPr/>
          </p:nvSpPr>
          <p:spPr>
            <a:xfrm flipH="1">
              <a:off x="3416351" y="3999776"/>
              <a:ext cx="0" cy="2266950"/>
            </a:xfrm>
            <a:custGeom>
              <a:rect l="l" t="t" r="r" b="b"/>
              <a:pathLst>
                <a:path h="2266950">
                  <a:moveTo>
                    <a:pt x="0" y="0"/>
                  </a:moveTo>
                  <a:lnTo>
                    <a:pt x="0" y="2266627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5" name="object 15"/>
            <p:cNvSpPr/>
            <p:nvPr/>
          </p:nvSpPr>
          <p:spPr>
            <a:xfrm flipH="1">
              <a:off x="1833146" y="3995196"/>
              <a:ext cx="0" cy="2266950"/>
            </a:xfrm>
            <a:custGeom>
              <a:rect l="l" t="t" r="r" b="b"/>
              <a:pathLst>
                <a:path h="2266950">
                  <a:moveTo>
                    <a:pt x="0" y="0"/>
                  </a:moveTo>
                  <a:lnTo>
                    <a:pt x="0" y="2266627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6" name="object 16"/>
            <p:cNvSpPr/>
            <p:nvPr/>
          </p:nvSpPr>
          <p:spPr>
            <a:xfrm flipH="1">
              <a:off x="2552785" y="3999776"/>
              <a:ext cx="0" cy="2266950"/>
            </a:xfrm>
            <a:custGeom>
              <a:rect l="l" t="t" r="r" b="b"/>
              <a:pathLst>
                <a:path h="2266950">
                  <a:moveTo>
                    <a:pt x="0" y="0"/>
                  </a:moveTo>
                  <a:lnTo>
                    <a:pt x="0" y="2266627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7" name="object 17"/>
            <p:cNvSpPr/>
            <p:nvPr/>
          </p:nvSpPr>
          <p:spPr>
            <a:xfrm flipH="1">
              <a:off x="3272423" y="3999776"/>
              <a:ext cx="0" cy="2266950"/>
            </a:xfrm>
            <a:custGeom>
              <a:rect l="l" t="t" r="r" b="b"/>
              <a:pathLst>
                <a:path h="2266950">
                  <a:moveTo>
                    <a:pt x="0" y="0"/>
                  </a:moveTo>
                  <a:lnTo>
                    <a:pt x="0" y="2266627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8" name="object 18"/>
            <p:cNvSpPr/>
            <p:nvPr/>
          </p:nvSpPr>
          <p:spPr>
            <a:xfrm flipH="1">
              <a:off x="1689219" y="3995196"/>
              <a:ext cx="0" cy="2266950"/>
            </a:xfrm>
            <a:custGeom>
              <a:rect l="l" t="t" r="r" b="b"/>
              <a:pathLst>
                <a:path h="2266950">
                  <a:moveTo>
                    <a:pt x="0" y="0"/>
                  </a:moveTo>
                  <a:lnTo>
                    <a:pt x="0" y="2266627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9" name="object 19"/>
            <p:cNvSpPr/>
            <p:nvPr/>
          </p:nvSpPr>
          <p:spPr>
            <a:xfrm flipH="1">
              <a:off x="2408857" y="3999776"/>
              <a:ext cx="0" cy="2266950"/>
            </a:xfrm>
            <a:custGeom>
              <a:rect l="l" t="t" r="r" b="b"/>
              <a:pathLst>
                <a:path h="2266950">
                  <a:moveTo>
                    <a:pt x="0" y="0"/>
                  </a:moveTo>
                  <a:lnTo>
                    <a:pt x="0" y="2266627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20" name="object 20"/>
            <p:cNvSpPr/>
            <p:nvPr/>
          </p:nvSpPr>
          <p:spPr>
            <a:xfrm flipH="1">
              <a:off x="3128496" y="3999776"/>
              <a:ext cx="0" cy="2266950"/>
            </a:xfrm>
            <a:custGeom>
              <a:rect l="l" t="t" r="r" b="b"/>
              <a:pathLst>
                <a:path h="2266950">
                  <a:moveTo>
                    <a:pt x="0" y="0"/>
                  </a:moveTo>
                  <a:lnTo>
                    <a:pt x="0" y="2266627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21" name="object 21"/>
            <p:cNvSpPr/>
            <p:nvPr/>
          </p:nvSpPr>
          <p:spPr>
            <a:xfrm flipH="1">
              <a:off x="1545291" y="3995196"/>
              <a:ext cx="0" cy="2266950"/>
            </a:xfrm>
            <a:custGeom>
              <a:rect l="l" t="t" r="r" b="b"/>
              <a:pathLst>
                <a:path h="2266950">
                  <a:moveTo>
                    <a:pt x="0" y="0"/>
                  </a:moveTo>
                  <a:lnTo>
                    <a:pt x="0" y="2266627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22" name="object 22"/>
            <p:cNvSpPr/>
            <p:nvPr/>
          </p:nvSpPr>
          <p:spPr>
            <a:xfrm flipH="1">
              <a:off x="2264929" y="3999776"/>
              <a:ext cx="0" cy="2266950"/>
            </a:xfrm>
            <a:custGeom>
              <a:rect l="l" t="t" r="r" b="b"/>
              <a:pathLst>
                <a:path h="2266950">
                  <a:moveTo>
                    <a:pt x="0" y="0"/>
                  </a:moveTo>
                  <a:lnTo>
                    <a:pt x="0" y="2266627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23" name="object 23"/>
            <p:cNvSpPr/>
            <p:nvPr/>
          </p:nvSpPr>
          <p:spPr>
            <a:xfrm flipH="1">
              <a:off x="2984568" y="3999776"/>
              <a:ext cx="0" cy="2266950"/>
            </a:xfrm>
            <a:custGeom>
              <a:rect l="l" t="t" r="r" b="b"/>
              <a:pathLst>
                <a:path h="2266950">
                  <a:moveTo>
                    <a:pt x="0" y="0"/>
                  </a:moveTo>
                  <a:lnTo>
                    <a:pt x="0" y="2266627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24" name="object 24"/>
            <p:cNvSpPr/>
            <p:nvPr/>
          </p:nvSpPr>
          <p:spPr>
            <a:xfrm flipH="1">
              <a:off x="4135989" y="3999776"/>
              <a:ext cx="0" cy="2266950"/>
            </a:xfrm>
            <a:custGeom>
              <a:rect l="l" t="t" r="r" b="b"/>
              <a:pathLst>
                <a:path h="2266950">
                  <a:moveTo>
                    <a:pt x="0" y="0"/>
                  </a:moveTo>
                  <a:lnTo>
                    <a:pt x="0" y="2266627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25" name="object 25"/>
            <p:cNvSpPr/>
            <p:nvPr/>
          </p:nvSpPr>
          <p:spPr>
            <a:xfrm flipH="1">
              <a:off x="3992061" y="3999776"/>
              <a:ext cx="0" cy="2266950"/>
            </a:xfrm>
            <a:custGeom>
              <a:rect l="l" t="t" r="r" b="b"/>
              <a:pathLst>
                <a:path h="2266950">
                  <a:moveTo>
                    <a:pt x="0" y="0"/>
                  </a:moveTo>
                  <a:lnTo>
                    <a:pt x="0" y="2266627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26" name="object 26"/>
            <p:cNvSpPr/>
            <p:nvPr/>
          </p:nvSpPr>
          <p:spPr>
            <a:xfrm flipH="1">
              <a:off x="3848134" y="3999776"/>
              <a:ext cx="0" cy="2266950"/>
            </a:xfrm>
            <a:custGeom>
              <a:rect l="l" t="t" r="r" b="b"/>
              <a:pathLst>
                <a:path h="2266950">
                  <a:moveTo>
                    <a:pt x="0" y="0"/>
                  </a:moveTo>
                  <a:lnTo>
                    <a:pt x="0" y="2266627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27" name="object 27"/>
            <p:cNvSpPr/>
            <p:nvPr/>
          </p:nvSpPr>
          <p:spPr>
            <a:xfrm flipH="1">
              <a:off x="3704206" y="3999776"/>
              <a:ext cx="0" cy="2266950"/>
            </a:xfrm>
            <a:custGeom>
              <a:rect l="l" t="t" r="r" b="b"/>
              <a:pathLst>
                <a:path h="2266950">
                  <a:moveTo>
                    <a:pt x="0" y="0"/>
                  </a:moveTo>
                  <a:lnTo>
                    <a:pt x="0" y="2266627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28" name="object 28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053465"/>
              </a:tabLst>
            </a:pPr>
            <a:r>
              <a:rPr spc="-25"/>
              <a:t>5.1</a:t>
            </a:r>
            <a:r>
              <a:rPr/>
              <a:t>	</a:t>
            </a:r>
            <a:r>
              <a:rPr spc="-15"/>
              <a:t>仓储管理</a:t>
            </a:r>
          </a:p>
        </p:txBody>
      </p:sp>
      <p:sp>
        <p:nvSpPr>
          <p:cNvPr id="29" name="object 29"/>
          <p:cNvSpPr txBox="1"/>
          <p:nvPr/>
        </p:nvSpPr>
        <p:spPr>
          <a:xfrm>
            <a:off x="645477" y="1442664"/>
            <a:ext cx="3126105" cy="2012950"/>
          </a:xfrm>
          <a:prstGeom prst="rect">
            <a:avLst/>
          </a:prstGeom>
        </p:spPr>
        <p:txBody>
          <a:bodyPr vert="horz" wrap="square" lIns="0" tIns="2457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935"/>
              </a:spcBef>
            </a:pPr>
            <a:r>
              <a:rPr sz="2200">
                <a:solidFill>
                  <a:srgbClr val="2DA2BF"/>
                </a:solidFill>
                <a:latin typeface="Wingdings"/>
                <a:cs typeface="Wingdings"/>
              </a:rPr>
              <a:t></a:t>
            </a:r>
            <a:r>
              <a:rPr sz="2200" spc="290">
                <a:solidFill>
                  <a:srgbClr val="2DA2BF"/>
                </a:solidFill>
                <a:latin typeface="Times New Roman"/>
                <a:cs typeface="Times New Roman"/>
              </a:rPr>
              <a:t> </a:t>
            </a:r>
            <a:r>
              <a:rPr sz="3200" spc="-10">
                <a:latin typeface="黑体"/>
                <a:cs typeface="黑体"/>
              </a:rPr>
              <a:t>仓储的作业过程</a:t>
            </a:r>
            <a:endParaRPr sz="3200">
              <a:latin typeface="黑体"/>
              <a:cs typeface="黑体"/>
            </a:endParaRPr>
          </a:p>
          <a:p>
            <a:pPr marL="523875" indent="-228600">
              <a:lnSpc>
                <a:spcPct val="100000"/>
              </a:lnSpc>
              <a:spcBef>
                <a:spcPts val="1739"/>
              </a:spcBef>
              <a:buClr>
                <a:srgbClr val="2DA2BF"/>
              </a:buClr>
              <a:buSzPct val="101724"/>
              <a:buFont typeface="Verdana"/>
              <a:buChar char="◦"/>
              <a:tabLst>
                <a:tab pos="523875"/>
              </a:tabLst>
            </a:pPr>
            <a:r>
              <a:rPr sz="2900" spc="-15">
                <a:latin typeface="黑体"/>
                <a:cs typeface="黑体"/>
              </a:rPr>
              <a:t>入库作业</a:t>
            </a:r>
            <a:endParaRPr sz="2900">
              <a:latin typeface="黑体"/>
              <a:cs typeface="黑体"/>
            </a:endParaRPr>
          </a:p>
          <a:p>
            <a:pPr marL="533400">
              <a:lnSpc>
                <a:spcPct val="100000"/>
              </a:lnSpc>
              <a:spcBef>
                <a:spcPts val="1575"/>
              </a:spcBef>
            </a:pPr>
            <a:r>
              <a:rPr sz="2650">
                <a:solidFill>
                  <a:srgbClr val="DA1F28"/>
                </a:solidFill>
                <a:latin typeface="Wingdings"/>
                <a:cs typeface="Wingdings"/>
              </a:rPr>
              <a:t></a:t>
            </a:r>
            <a:r>
              <a:rPr sz="2600" spc="-15">
                <a:latin typeface="黑体"/>
                <a:cs typeface="黑体"/>
              </a:rPr>
              <a:t>库存布局</a:t>
            </a:r>
            <a:endParaRPr sz="2600">
              <a:latin typeface="黑体"/>
              <a:cs typeface="黑体"/>
            </a:endParaRPr>
          </a:p>
        </p:txBody>
      </p:sp>
      <p:sp>
        <p:nvSpPr>
          <p:cNvPr id="30" name="object 30"/>
          <p:cNvSpPr txBox="1"/>
          <p:nvPr/>
        </p:nvSpPr>
        <p:spPr>
          <a:xfrm>
            <a:off x="3232201" y="3646571"/>
            <a:ext cx="36830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-20">
                <a:solidFill>
                  <a:srgbClr val="996633"/>
                </a:solidFill>
                <a:latin typeface="宋体"/>
                <a:cs typeface="宋体"/>
              </a:rPr>
              <a:t>出入口</a:t>
            </a:r>
            <a:endParaRPr sz="900">
              <a:latin typeface="宋体"/>
              <a:cs typeface="宋体"/>
            </a:endParaRPr>
          </a:p>
        </p:txBody>
      </p:sp>
      <p:sp>
        <p:nvSpPr>
          <p:cNvPr id="31" name="object 31"/>
          <p:cNvSpPr txBox="1"/>
          <p:nvPr/>
        </p:nvSpPr>
        <p:spPr>
          <a:xfrm>
            <a:off x="1792924" y="6382551"/>
            <a:ext cx="36830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-20">
                <a:solidFill>
                  <a:srgbClr val="996633"/>
                </a:solidFill>
                <a:latin typeface="宋体"/>
                <a:cs typeface="宋体"/>
              </a:rPr>
              <a:t>出入口</a:t>
            </a:r>
            <a:endParaRPr sz="900">
              <a:latin typeface="宋体"/>
              <a:cs typeface="宋体"/>
            </a:endParaRPr>
          </a:p>
        </p:txBody>
      </p:sp>
      <p:sp>
        <p:nvSpPr>
          <p:cNvPr id="32" name="object 32"/>
          <p:cNvSpPr txBox="1"/>
          <p:nvPr/>
        </p:nvSpPr>
        <p:spPr>
          <a:xfrm>
            <a:off x="3663984" y="6382551"/>
            <a:ext cx="368300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 spc="-20">
                <a:solidFill>
                  <a:srgbClr val="996633"/>
                </a:solidFill>
                <a:latin typeface="宋体"/>
                <a:cs typeface="宋体"/>
              </a:rPr>
              <a:t>出入口</a:t>
            </a:r>
            <a:endParaRPr sz="900">
              <a:latin typeface="宋体"/>
              <a:cs typeface="宋体"/>
            </a:endParaRPr>
          </a:p>
        </p:txBody>
      </p:sp>
      <p:sp>
        <p:nvSpPr>
          <p:cNvPr id="33" name="object 33"/>
          <p:cNvSpPr txBox="1"/>
          <p:nvPr/>
        </p:nvSpPr>
        <p:spPr>
          <a:xfrm>
            <a:off x="4497922" y="4761962"/>
            <a:ext cx="139700" cy="426084"/>
          </a:xfrm>
          <a:prstGeom prst="rect">
            <a:avLst/>
          </a:prstGeom>
        </p:spPr>
        <p:txBody>
          <a:bodyPr vert="horz" wrap="square" lIns="0" tIns="20955" rIns="0" bIns="0" rtlCol="0">
            <a:spAutoFit/>
          </a:bodyPr>
          <a:lstStyle/>
          <a:p>
            <a:pPr marL="12700" marR="5080" algn="just">
              <a:lnSpc>
                <a:spcPts val="1040"/>
              </a:lnSpc>
              <a:spcBef>
                <a:spcPts val="165"/>
              </a:spcBef>
            </a:pPr>
            <a:r>
              <a:rPr sz="900" spc="-50">
                <a:solidFill>
                  <a:srgbClr val="996633"/>
                </a:solidFill>
                <a:latin typeface="宋体"/>
                <a:cs typeface="宋体"/>
              </a:rPr>
              <a:t>出入口</a:t>
            </a:r>
            <a:endParaRPr sz="900">
              <a:latin typeface="宋体"/>
              <a:cs typeface="宋体"/>
            </a:endParaRPr>
          </a:p>
        </p:txBody>
      </p:sp>
      <p:pic>
        <p:nvPicPr>
          <p:cNvPr id="34" name="object 34"/>
          <p:cNvPicPr/>
          <p:nvPr/>
        </p:nvPicPr>
        <p:blipFill>
          <a:blip r:embed="rId2"/>
          <a:stretch>
            <a:fillRect/>
          </a:stretch>
        </p:blipFill>
        <p:spPr>
          <a:xfrm>
            <a:off x="5092700" y="3721100"/>
            <a:ext cx="3505200" cy="27432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053465"/>
              </a:tabLst>
            </a:pPr>
            <a:r>
              <a:rPr spc="-25"/>
              <a:t>5.1</a:t>
            </a:r>
            <a:r>
              <a:rPr/>
              <a:t>	</a:t>
            </a:r>
            <a:r>
              <a:rPr spc="-15"/>
              <a:t>仓储管理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645477" y="1442664"/>
            <a:ext cx="3126105" cy="1410970"/>
          </a:xfrm>
          <a:prstGeom prst="rect">
            <a:avLst/>
          </a:prstGeom>
        </p:spPr>
        <p:txBody>
          <a:bodyPr vert="horz" wrap="square" lIns="0" tIns="2457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935"/>
              </a:spcBef>
            </a:pPr>
            <a:r>
              <a:rPr sz="2200">
                <a:solidFill>
                  <a:srgbClr val="2DA2BF"/>
                </a:solidFill>
                <a:latin typeface="Wingdings"/>
                <a:cs typeface="Wingdings"/>
              </a:rPr>
              <a:t></a:t>
            </a:r>
            <a:r>
              <a:rPr sz="2200" spc="290">
                <a:solidFill>
                  <a:srgbClr val="2DA2BF"/>
                </a:solidFill>
                <a:latin typeface="Times New Roman"/>
                <a:cs typeface="Times New Roman"/>
              </a:rPr>
              <a:t> </a:t>
            </a:r>
            <a:r>
              <a:rPr sz="3200" spc="-10">
                <a:latin typeface="黑体"/>
                <a:cs typeface="黑体"/>
              </a:rPr>
              <a:t>仓储的作业过程</a:t>
            </a:r>
            <a:endParaRPr sz="3200">
              <a:latin typeface="黑体"/>
              <a:cs typeface="黑体"/>
            </a:endParaRPr>
          </a:p>
          <a:p>
            <a:pPr marL="523875" indent="-228600">
              <a:lnSpc>
                <a:spcPct val="100000"/>
              </a:lnSpc>
              <a:spcBef>
                <a:spcPts val="1739"/>
              </a:spcBef>
              <a:buClr>
                <a:srgbClr val="2DA2BF"/>
              </a:buClr>
              <a:buSzPct val="101724"/>
              <a:buFont typeface="Verdana"/>
              <a:buChar char="◦"/>
              <a:tabLst>
                <a:tab pos="523875"/>
              </a:tabLst>
            </a:pPr>
            <a:r>
              <a:rPr sz="2900" spc="-15">
                <a:latin typeface="黑体"/>
                <a:cs typeface="黑体"/>
              </a:rPr>
              <a:t>储存作业</a:t>
            </a:r>
            <a:endParaRPr sz="2900">
              <a:latin typeface="黑体"/>
              <a:cs typeface="黑体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3417887" y="2924175"/>
            <a:ext cx="1108075" cy="376555"/>
          </a:xfrm>
          <a:prstGeom prst="rect">
            <a:avLst/>
          </a:prstGeom>
          <a:solidFill>
            <a:srgbClr val="DEF5FA"/>
          </a:solidFill>
          <a:ln w="9525">
            <a:solidFill>
              <a:srgbClr val="000000"/>
            </a:solidFill>
          </a:ln>
        </p:spPr>
        <p:txBody>
          <a:bodyPr vert="horz" wrap="square" lIns="0" tIns="52705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415"/>
              </a:spcBef>
            </a:pPr>
            <a:r>
              <a:rPr sz="1800" spc="-15">
                <a:latin typeface="宋体"/>
                <a:cs typeface="宋体"/>
              </a:rPr>
              <a:t>储存作业</a:t>
            </a:r>
            <a:endParaRPr sz="1800">
              <a:latin typeface="宋体"/>
              <a:cs typeface="宋体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1692275" y="4292600"/>
            <a:ext cx="468630" cy="1473200"/>
          </a:xfrm>
          <a:prstGeom prst="rect">
            <a:avLst/>
          </a:prstGeom>
          <a:ln w="9525">
            <a:solidFill>
              <a:srgbClr val="000000"/>
            </a:solidFill>
          </a:ln>
        </p:spPr>
        <p:txBody>
          <a:bodyPr vert="vert" wrap="square" lIns="0" tIns="98425" rIns="0" bIns="0" rtlCol="0">
            <a:spAutoFit/>
          </a:bodyPr>
          <a:lstStyle/>
          <a:p>
            <a:pPr marL="45720">
              <a:lnSpc>
                <a:spcPct val="100000"/>
              </a:lnSpc>
              <a:spcBef>
                <a:spcPts val="775"/>
              </a:spcBef>
            </a:pPr>
            <a:r>
              <a:rPr sz="1800" spc="-10">
                <a:latin typeface="宋体"/>
                <a:cs typeface="宋体"/>
              </a:rPr>
              <a:t>建立入库帐卡</a:t>
            </a:r>
            <a:endParaRPr sz="1800">
              <a:latin typeface="宋体"/>
              <a:cs typeface="宋体"/>
            </a:endParaRPr>
          </a:p>
        </p:txBody>
      </p:sp>
      <p:grpSp>
        <p:nvGrpSpPr>
          <p:cNvPr id="6" name="object 6"/>
          <p:cNvGrpSpPr/>
          <p:nvPr/>
        </p:nvGrpSpPr>
        <p:grpSpPr>
          <a:xfrm>
            <a:off x="2838449" y="4216399"/>
            <a:ext cx="478155" cy="1025525"/>
            <a:chOff x="2838449" y="4216399"/>
            <a:chExt cx="478155" cy="1025525"/>
          </a:xfrm>
        </p:grpSpPr>
        <p:sp>
          <p:nvSpPr>
            <p:cNvPr id="7" name="object 7"/>
            <p:cNvSpPr/>
            <p:nvPr/>
          </p:nvSpPr>
          <p:spPr>
            <a:xfrm>
              <a:off x="2843211" y="4221162"/>
              <a:ext cx="468630" cy="1016000"/>
            </a:xfrm>
            <a:custGeom>
              <a:rect l="l" t="t" r="r" b="b"/>
              <a:pathLst>
                <a:path w="468629" h="1016000">
                  <a:moveTo>
                    <a:pt x="468311" y="1016000"/>
                  </a:moveTo>
                  <a:lnTo>
                    <a:pt x="0" y="1016000"/>
                  </a:lnTo>
                  <a:lnTo>
                    <a:pt x="0" y="0"/>
                  </a:lnTo>
                  <a:lnTo>
                    <a:pt x="468311" y="0"/>
                  </a:lnTo>
                  <a:lnTo>
                    <a:pt x="468311" y="1016000"/>
                  </a:lnTo>
                  <a:close/>
                </a:path>
              </a:pathLst>
            </a:custGeom>
            <a:solidFill>
              <a:srgbClr val="DEF5FA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>
              <a:off x="2843211" y="4221162"/>
              <a:ext cx="468630" cy="1016000"/>
            </a:xfrm>
            <a:custGeom>
              <a:rect l="l" t="t" r="r" b="b"/>
              <a:pathLst>
                <a:path w="468629" h="1016000">
                  <a:moveTo>
                    <a:pt x="0" y="0"/>
                  </a:moveTo>
                  <a:lnTo>
                    <a:pt x="468311" y="0"/>
                  </a:lnTo>
                  <a:lnTo>
                    <a:pt x="468311" y="1016000"/>
                  </a:lnTo>
                  <a:lnTo>
                    <a:pt x="0" y="1016000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9" name="object 9"/>
          <p:cNvSpPr txBox="1"/>
          <p:nvPr/>
        </p:nvSpPr>
        <p:spPr>
          <a:xfrm>
            <a:off x="2939492" y="4254182"/>
            <a:ext cx="254000" cy="939800"/>
          </a:xfrm>
          <a:prstGeom prst="rect">
            <a:avLst/>
          </a:prstGeom>
        </p:spPr>
        <p:txBody>
          <a:bodyPr vert="vert" wrap="square" lIns="0" tIns="0" rIns="0" bIns="0" rtlCol="0">
            <a:spAutoFit/>
          </a:bodyPr>
          <a:lstStyle/>
          <a:p>
            <a:pPr marL="12700">
              <a:lnSpc>
                <a:spcPts val="2000"/>
              </a:lnSpc>
            </a:pPr>
            <a:r>
              <a:rPr sz="1800" spc="-15">
                <a:latin typeface="宋体"/>
                <a:cs typeface="宋体"/>
              </a:rPr>
              <a:t>堆码作业</a:t>
            </a:r>
            <a:endParaRPr sz="1800">
              <a:latin typeface="宋体"/>
              <a:cs typeface="宋体"/>
            </a:endParaRPr>
          </a:p>
        </p:txBody>
      </p:sp>
      <p:sp>
        <p:nvSpPr>
          <p:cNvPr id="10" name="object 10"/>
          <p:cNvSpPr/>
          <p:nvPr/>
        </p:nvSpPr>
        <p:spPr>
          <a:xfrm>
            <a:off x="3708400" y="4221162"/>
            <a:ext cx="468630" cy="1016000"/>
          </a:xfrm>
          <a:custGeom>
            <a:rect l="l" t="t" r="r" b="b"/>
            <a:pathLst>
              <a:path w="468629" h="1016000">
                <a:moveTo>
                  <a:pt x="0" y="0"/>
                </a:moveTo>
                <a:lnTo>
                  <a:pt x="468312" y="0"/>
                </a:lnTo>
                <a:lnTo>
                  <a:pt x="468312" y="1016000"/>
                </a:lnTo>
                <a:lnTo>
                  <a:pt x="0" y="1016000"/>
                </a:lnTo>
                <a:lnTo>
                  <a:pt x="0" y="0"/>
                </a:lnTo>
                <a:close/>
              </a:path>
            </a:pathLst>
          </a:custGeom>
          <a:ln w="9525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 txBox="1"/>
          <p:nvPr/>
        </p:nvSpPr>
        <p:spPr>
          <a:xfrm>
            <a:off x="3804681" y="4254182"/>
            <a:ext cx="254000" cy="939800"/>
          </a:xfrm>
          <a:prstGeom prst="rect">
            <a:avLst/>
          </a:prstGeom>
        </p:spPr>
        <p:txBody>
          <a:bodyPr vert="vert" wrap="square" lIns="0" tIns="0" rIns="0" bIns="0" rtlCol="0">
            <a:spAutoFit/>
          </a:bodyPr>
          <a:lstStyle/>
          <a:p>
            <a:pPr marL="12700">
              <a:lnSpc>
                <a:spcPts val="2000"/>
              </a:lnSpc>
            </a:pPr>
            <a:r>
              <a:rPr sz="1800" spc="-15">
                <a:latin typeface="宋体"/>
                <a:cs typeface="宋体"/>
              </a:rPr>
              <a:t>保管检查</a:t>
            </a:r>
            <a:endParaRPr sz="1800">
              <a:latin typeface="宋体"/>
              <a:cs typeface="宋体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4716462" y="4149725"/>
            <a:ext cx="468630" cy="1016000"/>
          </a:xfrm>
          <a:prstGeom prst="rect">
            <a:avLst/>
          </a:prstGeom>
          <a:ln w="9525">
            <a:solidFill>
              <a:srgbClr val="000000"/>
            </a:solidFill>
          </a:ln>
        </p:spPr>
        <p:txBody>
          <a:bodyPr vert="vert" wrap="square" lIns="0" tIns="98425" rIns="0" bIns="0" rtlCol="0">
            <a:spAutoFit/>
          </a:bodyPr>
          <a:lstStyle/>
          <a:p>
            <a:pPr marL="45720">
              <a:lnSpc>
                <a:spcPct val="100000"/>
              </a:lnSpc>
              <a:spcBef>
                <a:spcPts val="775"/>
              </a:spcBef>
            </a:pPr>
            <a:r>
              <a:rPr sz="1800" spc="-15">
                <a:latin typeface="宋体"/>
                <a:cs typeface="宋体"/>
              </a:rPr>
              <a:t>保管维护</a:t>
            </a:r>
            <a:endParaRPr sz="1800">
              <a:latin typeface="宋体"/>
              <a:cs typeface="宋体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6011862" y="4149725"/>
            <a:ext cx="468630" cy="558800"/>
          </a:xfrm>
          <a:prstGeom prst="rect">
            <a:avLst/>
          </a:prstGeom>
          <a:solidFill>
            <a:srgbClr val="DEF5FA"/>
          </a:solidFill>
          <a:ln w="9525">
            <a:solidFill>
              <a:srgbClr val="000000"/>
            </a:solidFill>
          </a:ln>
        </p:spPr>
        <p:txBody>
          <a:bodyPr vert="vert" wrap="square" lIns="0" tIns="98425" rIns="0" bIns="0" rtlCol="0">
            <a:spAutoFit/>
          </a:bodyPr>
          <a:lstStyle/>
          <a:p>
            <a:pPr marL="45720">
              <a:lnSpc>
                <a:spcPct val="100000"/>
              </a:lnSpc>
              <a:spcBef>
                <a:spcPts val="775"/>
              </a:spcBef>
            </a:pPr>
            <a:r>
              <a:rPr sz="1800" spc="-25">
                <a:latin typeface="宋体"/>
                <a:cs typeface="宋体"/>
              </a:rPr>
              <a:t>盘点</a:t>
            </a:r>
            <a:endParaRPr sz="1800">
              <a:latin typeface="宋体"/>
              <a:cs typeface="宋体"/>
            </a:endParaRPr>
          </a:p>
        </p:txBody>
      </p:sp>
      <p:grpSp>
        <p:nvGrpSpPr>
          <p:cNvPr id="14" name="object 14"/>
          <p:cNvGrpSpPr/>
          <p:nvPr/>
        </p:nvGrpSpPr>
        <p:grpSpPr>
          <a:xfrm>
            <a:off x="1922462" y="3295649"/>
            <a:ext cx="4329430" cy="1002030"/>
            <a:chOff x="1922462" y="3295649"/>
            <a:chExt cx="4329430" cy="1002030"/>
          </a:xfrm>
        </p:grpSpPr>
        <p:sp>
          <p:nvSpPr>
            <p:cNvPr id="15" name="object 15"/>
            <p:cNvSpPr/>
            <p:nvPr/>
          </p:nvSpPr>
          <p:spPr>
            <a:xfrm>
              <a:off x="1927225" y="3300412"/>
              <a:ext cx="2044700" cy="992505"/>
            </a:xfrm>
            <a:custGeom>
              <a:rect l="l" t="t" r="r" b="b"/>
              <a:pathLst>
                <a:path w="2044700" h="992503">
                  <a:moveTo>
                    <a:pt x="2044700" y="0"/>
                  </a:moveTo>
                  <a:lnTo>
                    <a:pt x="0" y="992187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6" name="object 16"/>
            <p:cNvSpPr/>
            <p:nvPr/>
          </p:nvSpPr>
          <p:spPr>
            <a:xfrm>
              <a:off x="3078162" y="3300412"/>
              <a:ext cx="894080" cy="920750"/>
            </a:xfrm>
            <a:custGeom>
              <a:rect l="l" t="t" r="r" b="b"/>
              <a:pathLst>
                <a:path w="894078" h="920750">
                  <a:moveTo>
                    <a:pt x="893761" y="0"/>
                  </a:moveTo>
                  <a:lnTo>
                    <a:pt x="0" y="920750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7" name="object 17"/>
            <p:cNvSpPr/>
            <p:nvPr/>
          </p:nvSpPr>
          <p:spPr>
            <a:xfrm>
              <a:off x="3943350" y="3300412"/>
              <a:ext cx="28575" cy="920750"/>
            </a:xfrm>
            <a:custGeom>
              <a:rect l="l" t="t" r="r" b="b"/>
              <a:pathLst>
                <a:path w="28575" h="920750">
                  <a:moveTo>
                    <a:pt x="28575" y="0"/>
                  </a:moveTo>
                  <a:lnTo>
                    <a:pt x="0" y="920750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8" name="object 18"/>
            <p:cNvSpPr/>
            <p:nvPr/>
          </p:nvSpPr>
          <p:spPr>
            <a:xfrm>
              <a:off x="3971925" y="3300412"/>
              <a:ext cx="2275205" cy="849630"/>
            </a:xfrm>
            <a:custGeom>
              <a:rect l="l" t="t" r="r" b="b"/>
              <a:pathLst>
                <a:path w="2275204" h="849628">
                  <a:moveTo>
                    <a:pt x="0" y="0"/>
                  </a:moveTo>
                  <a:lnTo>
                    <a:pt x="979487" y="849311"/>
                  </a:lnTo>
                </a:path>
                <a:path w="2275204" h="849628">
                  <a:moveTo>
                    <a:pt x="0" y="0"/>
                  </a:moveTo>
                  <a:lnTo>
                    <a:pt x="2274887" y="849311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053465"/>
              </a:tabLst>
            </a:pPr>
            <a:r>
              <a:rPr spc="-25"/>
              <a:t>5.1</a:t>
            </a:r>
            <a:r>
              <a:rPr/>
              <a:t>	</a:t>
            </a:r>
            <a:r>
              <a:rPr spc="-15"/>
              <a:t>仓储管理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645477" y="1531077"/>
            <a:ext cx="6459855" cy="4590415"/>
          </a:xfrm>
          <a:prstGeom prst="rect">
            <a:avLst/>
          </a:prstGeom>
        </p:spPr>
        <p:txBody>
          <a:bodyPr vert="horz" wrap="square" lIns="0" tIns="1422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20"/>
              </a:spcBef>
            </a:pPr>
            <a:r>
              <a:rPr sz="2000">
                <a:solidFill>
                  <a:srgbClr val="2DA2BF"/>
                </a:solidFill>
                <a:latin typeface="Wingdings"/>
                <a:cs typeface="Wingdings"/>
              </a:rPr>
              <a:t></a:t>
            </a:r>
            <a:r>
              <a:rPr sz="2000" spc="450">
                <a:solidFill>
                  <a:srgbClr val="2DA2BF"/>
                </a:solidFill>
                <a:latin typeface="Times New Roman"/>
                <a:cs typeface="Times New Roman"/>
              </a:rPr>
              <a:t> </a:t>
            </a:r>
            <a:r>
              <a:rPr sz="2900" spc="-10">
                <a:latin typeface="黑体"/>
                <a:cs typeface="黑体"/>
              </a:rPr>
              <a:t>仓储的作业过程</a:t>
            </a:r>
            <a:endParaRPr sz="2900">
              <a:latin typeface="黑体"/>
              <a:cs typeface="黑体"/>
            </a:endParaRPr>
          </a:p>
          <a:p>
            <a:pPr marL="523875" indent="-228600">
              <a:lnSpc>
                <a:spcPct val="100000"/>
              </a:lnSpc>
              <a:spcBef>
                <a:spcPts val="980"/>
              </a:spcBef>
              <a:buClr>
                <a:srgbClr val="2DA2BF"/>
              </a:buClr>
              <a:buSzPct val="101923"/>
              <a:buFont typeface="Verdana"/>
              <a:buChar char="◦"/>
              <a:tabLst>
                <a:tab pos="523875"/>
              </a:tabLst>
            </a:pPr>
            <a:r>
              <a:rPr sz="2600">
                <a:latin typeface="黑体"/>
                <a:cs typeface="黑体"/>
              </a:rPr>
              <a:t>储存作业</a:t>
            </a:r>
            <a:r>
              <a:rPr sz="2600">
                <a:latin typeface="Lucida Sans Unicode"/>
                <a:cs typeface="Lucida Sans Unicode"/>
              </a:rPr>
              <a:t>——</a:t>
            </a:r>
            <a:r>
              <a:rPr sz="2600" spc="-25">
                <a:latin typeface="黑体"/>
                <a:cs typeface="黑体"/>
              </a:rPr>
              <a:t>堆垛</a:t>
            </a:r>
            <a:endParaRPr sz="2600">
              <a:latin typeface="黑体"/>
              <a:cs typeface="黑体"/>
            </a:endParaRPr>
          </a:p>
          <a:p>
            <a:pPr marL="533400">
              <a:lnSpc>
                <a:spcPct val="100000"/>
              </a:lnSpc>
              <a:spcBef>
                <a:spcPts val="2125"/>
              </a:spcBef>
            </a:pPr>
            <a:r>
              <a:rPr sz="2550">
                <a:solidFill>
                  <a:srgbClr val="DA1F28"/>
                </a:solidFill>
                <a:latin typeface="Wingdings"/>
                <a:cs typeface="Wingdings"/>
              </a:rPr>
              <a:t></a:t>
            </a:r>
            <a:r>
              <a:rPr sz="2500" spc="-15">
                <a:latin typeface="黑体"/>
                <a:cs typeface="黑体"/>
              </a:rPr>
              <a:t>五距要求</a:t>
            </a:r>
            <a:endParaRPr sz="2500">
              <a:latin typeface="黑体"/>
              <a:cs typeface="黑体"/>
            </a:endParaRPr>
          </a:p>
          <a:p>
            <a:pPr marL="817244">
              <a:lnSpc>
                <a:spcPct val="100000"/>
              </a:lnSpc>
              <a:spcBef>
                <a:spcPts val="894"/>
              </a:spcBef>
            </a:pPr>
            <a:r>
              <a:rPr sz="2550">
                <a:solidFill>
                  <a:srgbClr val="DA1F28"/>
                </a:solidFill>
                <a:latin typeface="Wingdings"/>
                <a:cs typeface="Wingdings"/>
              </a:rPr>
              <a:t></a:t>
            </a:r>
            <a:r>
              <a:rPr sz="2500">
                <a:latin typeface="黑体"/>
                <a:cs typeface="黑体"/>
              </a:rPr>
              <a:t>灯距：仓库照明类不得超过</a:t>
            </a:r>
            <a:r>
              <a:rPr sz="2500" spc="-10">
                <a:latin typeface="Lucida Sans Unicode"/>
                <a:cs typeface="Lucida Sans Unicode"/>
              </a:rPr>
              <a:t>60</a:t>
            </a:r>
            <a:r>
              <a:rPr sz="2500" spc="-50">
                <a:latin typeface="黑体"/>
                <a:cs typeface="黑体"/>
              </a:rPr>
              <a:t>瓦</a:t>
            </a:r>
            <a:endParaRPr sz="2500">
              <a:latin typeface="黑体"/>
              <a:cs typeface="黑体"/>
            </a:endParaRPr>
          </a:p>
          <a:p>
            <a:pPr marL="817244">
              <a:lnSpc>
                <a:spcPct val="100000"/>
              </a:lnSpc>
              <a:spcBef>
                <a:spcPts val="1490"/>
              </a:spcBef>
            </a:pPr>
            <a:r>
              <a:rPr sz="2550">
                <a:solidFill>
                  <a:srgbClr val="DA1F28"/>
                </a:solidFill>
                <a:latin typeface="Wingdings"/>
                <a:cs typeface="Wingdings"/>
              </a:rPr>
              <a:t></a:t>
            </a:r>
            <a:r>
              <a:rPr sz="2500">
                <a:latin typeface="黑体"/>
                <a:cs typeface="黑体"/>
              </a:rPr>
              <a:t>项距：立在</a:t>
            </a:r>
            <a:r>
              <a:rPr sz="2500" spc="-10">
                <a:latin typeface="Lucida Sans Unicode"/>
                <a:cs typeface="Lucida Sans Unicode"/>
              </a:rPr>
              <a:t>50cm</a:t>
            </a:r>
            <a:r>
              <a:rPr sz="2500" spc="-25">
                <a:latin typeface="黑体"/>
                <a:cs typeface="黑体"/>
              </a:rPr>
              <a:t>以上</a:t>
            </a:r>
            <a:endParaRPr sz="2500">
              <a:latin typeface="黑体"/>
              <a:cs typeface="黑体"/>
            </a:endParaRPr>
          </a:p>
          <a:p>
            <a:pPr marL="817244">
              <a:lnSpc>
                <a:spcPct val="100000"/>
              </a:lnSpc>
              <a:spcBef>
                <a:spcPts val="1490"/>
              </a:spcBef>
            </a:pPr>
            <a:r>
              <a:rPr sz="2550">
                <a:solidFill>
                  <a:srgbClr val="DA1F28"/>
                </a:solidFill>
                <a:latin typeface="Wingdings"/>
                <a:cs typeface="Wingdings"/>
              </a:rPr>
              <a:t></a:t>
            </a:r>
            <a:r>
              <a:rPr sz="2500">
                <a:latin typeface="黑体"/>
                <a:cs typeface="黑体"/>
              </a:rPr>
              <a:t>墙距：墙与货区之间距离在</a:t>
            </a:r>
            <a:r>
              <a:rPr sz="2500" spc="-10">
                <a:latin typeface="Lucida Sans Unicode"/>
                <a:cs typeface="Lucida Sans Unicode"/>
              </a:rPr>
              <a:t>50cm</a:t>
            </a:r>
            <a:r>
              <a:rPr sz="2500" spc="-25">
                <a:latin typeface="黑体"/>
                <a:cs typeface="黑体"/>
              </a:rPr>
              <a:t>以上</a:t>
            </a:r>
            <a:endParaRPr sz="2500">
              <a:latin typeface="黑体"/>
              <a:cs typeface="黑体"/>
            </a:endParaRPr>
          </a:p>
          <a:p>
            <a:pPr marL="817244">
              <a:lnSpc>
                <a:spcPct val="100000"/>
              </a:lnSpc>
              <a:spcBef>
                <a:spcPts val="1490"/>
              </a:spcBef>
            </a:pPr>
            <a:r>
              <a:rPr sz="2550">
                <a:solidFill>
                  <a:srgbClr val="DA1F28"/>
                </a:solidFill>
                <a:latin typeface="Wingdings"/>
                <a:cs typeface="Wingdings"/>
              </a:rPr>
              <a:t></a:t>
            </a:r>
            <a:r>
              <a:rPr sz="2500">
                <a:latin typeface="黑体"/>
                <a:cs typeface="黑体"/>
              </a:rPr>
              <a:t>柱距：需留</a:t>
            </a:r>
            <a:r>
              <a:rPr sz="2500" spc="-10">
                <a:latin typeface="Lucida Sans Unicode"/>
                <a:cs typeface="Lucida Sans Unicode"/>
              </a:rPr>
              <a:t>10—</a:t>
            </a:r>
            <a:r>
              <a:rPr sz="2500" spc="-20">
                <a:latin typeface="Lucida Sans Unicode"/>
                <a:cs typeface="Lucida Sans Unicode"/>
              </a:rPr>
              <a:t>20cm</a:t>
            </a:r>
            <a:endParaRPr sz="2500">
              <a:latin typeface="Lucida Sans Unicode"/>
              <a:cs typeface="Lucida Sans Unicode"/>
            </a:endParaRPr>
          </a:p>
          <a:p>
            <a:pPr marL="817244">
              <a:lnSpc>
                <a:spcPct val="100000"/>
              </a:lnSpc>
              <a:spcBef>
                <a:spcPts val="1490"/>
              </a:spcBef>
            </a:pPr>
            <a:r>
              <a:rPr sz="2550">
                <a:solidFill>
                  <a:srgbClr val="DA1F28"/>
                </a:solidFill>
                <a:latin typeface="Wingdings"/>
                <a:cs typeface="Wingdings"/>
              </a:rPr>
              <a:t></a:t>
            </a:r>
            <a:r>
              <a:rPr sz="2500">
                <a:latin typeface="黑体"/>
                <a:cs typeface="黑体"/>
              </a:rPr>
              <a:t>堆距：堆与货堆之间距留</a:t>
            </a:r>
            <a:r>
              <a:rPr sz="2500" spc="-20">
                <a:latin typeface="Lucida Sans Unicode"/>
                <a:cs typeface="Lucida Sans Unicode"/>
              </a:rPr>
              <a:t>10cm</a:t>
            </a:r>
            <a:endParaRPr sz="2500">
              <a:latin typeface="Lucida Sans Unicode"/>
              <a:cs typeface="Lucida Sans Unicode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6838950" y="442911"/>
            <a:ext cx="1108075" cy="376555"/>
          </a:xfrm>
          <a:prstGeom prst="rect">
            <a:avLst/>
          </a:prstGeom>
          <a:solidFill>
            <a:srgbClr val="DEF5FA"/>
          </a:solidFill>
          <a:ln w="9525">
            <a:solidFill>
              <a:srgbClr val="000000"/>
            </a:solidFill>
          </a:ln>
        </p:spPr>
        <p:txBody>
          <a:bodyPr vert="horz" wrap="square" lIns="0" tIns="52705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415"/>
              </a:spcBef>
            </a:pPr>
            <a:r>
              <a:rPr sz="1800" spc="-15">
                <a:latin typeface="宋体"/>
                <a:cs typeface="宋体"/>
              </a:rPr>
              <a:t>储存作业</a:t>
            </a:r>
            <a:endParaRPr sz="1800">
              <a:latin typeface="宋体"/>
              <a:cs typeface="宋体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5689600" y="1163636"/>
            <a:ext cx="468630" cy="1473200"/>
          </a:xfrm>
          <a:prstGeom prst="rect">
            <a:avLst/>
          </a:prstGeom>
          <a:ln w="9525">
            <a:solidFill>
              <a:srgbClr val="000000"/>
            </a:solidFill>
          </a:ln>
        </p:spPr>
        <p:txBody>
          <a:bodyPr vert="vert" wrap="square" lIns="0" tIns="98425" rIns="0" bIns="0" rtlCol="0">
            <a:spAutoFit/>
          </a:bodyPr>
          <a:lstStyle/>
          <a:p>
            <a:pPr marL="45085">
              <a:lnSpc>
                <a:spcPct val="100000"/>
              </a:lnSpc>
              <a:spcBef>
                <a:spcPts val="775"/>
              </a:spcBef>
            </a:pPr>
            <a:r>
              <a:rPr sz="1800" spc="-10">
                <a:latin typeface="宋体"/>
                <a:cs typeface="宋体"/>
              </a:rPr>
              <a:t>建立入库帐卡</a:t>
            </a:r>
            <a:endParaRPr sz="1800">
              <a:latin typeface="宋体"/>
              <a:cs typeface="宋体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6264275" y="1163637"/>
            <a:ext cx="468630" cy="1016000"/>
          </a:xfrm>
          <a:prstGeom prst="rect">
            <a:avLst/>
          </a:prstGeom>
          <a:solidFill>
            <a:srgbClr val="FF8119"/>
          </a:solidFill>
          <a:ln w="9525">
            <a:solidFill>
              <a:srgbClr val="000000"/>
            </a:solidFill>
          </a:ln>
        </p:spPr>
        <p:txBody>
          <a:bodyPr vert="vert" wrap="square" lIns="0" tIns="98425" rIns="0" bIns="0" rtlCol="0">
            <a:spAutoFit/>
          </a:bodyPr>
          <a:lstStyle/>
          <a:p>
            <a:pPr marL="45720">
              <a:lnSpc>
                <a:spcPct val="100000"/>
              </a:lnSpc>
              <a:spcBef>
                <a:spcPts val="775"/>
              </a:spcBef>
            </a:pPr>
            <a:r>
              <a:rPr sz="1800" spc="-15">
                <a:latin typeface="宋体"/>
                <a:cs typeface="宋体"/>
              </a:rPr>
              <a:t>堆码作业</a:t>
            </a:r>
            <a:endParaRPr sz="1800">
              <a:latin typeface="宋体"/>
              <a:cs typeface="宋体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6840537" y="1163637"/>
            <a:ext cx="468630" cy="1016000"/>
          </a:xfrm>
          <a:prstGeom prst="rect">
            <a:avLst/>
          </a:prstGeom>
          <a:ln w="9525">
            <a:solidFill>
              <a:srgbClr val="000000"/>
            </a:solidFill>
          </a:ln>
        </p:spPr>
        <p:txBody>
          <a:bodyPr vert="vert" wrap="square" lIns="0" tIns="98425" rIns="0" bIns="0" rtlCol="0">
            <a:spAutoFit/>
          </a:bodyPr>
          <a:lstStyle/>
          <a:p>
            <a:pPr marL="45085">
              <a:lnSpc>
                <a:spcPct val="100000"/>
              </a:lnSpc>
              <a:spcBef>
                <a:spcPts val="775"/>
              </a:spcBef>
            </a:pPr>
            <a:r>
              <a:rPr sz="1800" spc="-15">
                <a:latin typeface="宋体"/>
                <a:cs typeface="宋体"/>
              </a:rPr>
              <a:t>保管检查</a:t>
            </a:r>
            <a:endParaRPr sz="1800">
              <a:latin typeface="宋体"/>
              <a:cs typeface="宋体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7453312" y="1163637"/>
            <a:ext cx="468630" cy="1016000"/>
          </a:xfrm>
          <a:prstGeom prst="rect">
            <a:avLst/>
          </a:prstGeom>
          <a:ln w="9525">
            <a:solidFill>
              <a:srgbClr val="000000"/>
            </a:solidFill>
          </a:ln>
        </p:spPr>
        <p:txBody>
          <a:bodyPr vert="vert" wrap="square" lIns="0" tIns="98425" rIns="0" bIns="0" rtlCol="0">
            <a:spAutoFit/>
          </a:bodyPr>
          <a:lstStyle/>
          <a:p>
            <a:pPr marL="45085">
              <a:lnSpc>
                <a:spcPct val="100000"/>
              </a:lnSpc>
              <a:spcBef>
                <a:spcPts val="775"/>
              </a:spcBef>
            </a:pPr>
            <a:r>
              <a:rPr sz="1800" spc="-15">
                <a:latin typeface="宋体"/>
                <a:cs typeface="宋体"/>
              </a:rPr>
              <a:t>保管维护</a:t>
            </a:r>
            <a:endParaRPr sz="1800">
              <a:latin typeface="宋体"/>
              <a:cs typeface="宋体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8064499" y="1163637"/>
            <a:ext cx="468630" cy="558800"/>
          </a:xfrm>
          <a:prstGeom prst="rect">
            <a:avLst/>
          </a:prstGeom>
          <a:solidFill>
            <a:srgbClr val="DEF5FA"/>
          </a:solidFill>
          <a:ln w="9525">
            <a:solidFill>
              <a:srgbClr val="000000"/>
            </a:solidFill>
          </a:ln>
        </p:spPr>
        <p:txBody>
          <a:bodyPr vert="vert" wrap="square" lIns="0" tIns="98425" rIns="0" bIns="0" rtlCol="0">
            <a:spAutoFit/>
          </a:bodyPr>
          <a:lstStyle/>
          <a:p>
            <a:pPr marL="45085">
              <a:lnSpc>
                <a:spcPct val="100000"/>
              </a:lnSpc>
              <a:spcBef>
                <a:spcPts val="775"/>
              </a:spcBef>
            </a:pPr>
            <a:r>
              <a:rPr sz="1800" spc="-25">
                <a:latin typeface="宋体"/>
                <a:cs typeface="宋体"/>
              </a:rPr>
              <a:t>盘点</a:t>
            </a:r>
            <a:endParaRPr sz="1800">
              <a:latin typeface="宋体"/>
              <a:cs typeface="宋体"/>
            </a:endParaRPr>
          </a:p>
        </p:txBody>
      </p:sp>
      <p:grpSp>
        <p:nvGrpSpPr>
          <p:cNvPr id="10" name="object 10"/>
          <p:cNvGrpSpPr/>
          <p:nvPr/>
        </p:nvGrpSpPr>
        <p:grpSpPr>
          <a:xfrm>
            <a:off x="5919787" y="814387"/>
            <a:ext cx="2384425" cy="354330"/>
            <a:chOff x="5919787" y="814387"/>
            <a:chExt cx="2384425" cy="354330"/>
          </a:xfrm>
        </p:grpSpPr>
        <p:sp>
          <p:nvSpPr>
            <p:cNvPr id="11" name="object 11"/>
            <p:cNvSpPr/>
            <p:nvPr/>
          </p:nvSpPr>
          <p:spPr>
            <a:xfrm>
              <a:off x="5924550" y="819149"/>
              <a:ext cx="1468755" cy="344805"/>
            </a:xfrm>
            <a:custGeom>
              <a:rect l="l" t="t" r="r" b="b"/>
              <a:pathLst>
                <a:path w="1468754" h="344805">
                  <a:moveTo>
                    <a:pt x="1468437" y="0"/>
                  </a:moveTo>
                  <a:lnTo>
                    <a:pt x="0" y="344487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2" name="object 12"/>
            <p:cNvSpPr/>
            <p:nvPr/>
          </p:nvSpPr>
          <p:spPr>
            <a:xfrm>
              <a:off x="6499225" y="819149"/>
              <a:ext cx="894080" cy="344805"/>
            </a:xfrm>
            <a:custGeom>
              <a:rect l="l" t="t" r="r" b="b"/>
              <a:pathLst>
                <a:path w="894078" h="344805">
                  <a:moveTo>
                    <a:pt x="893762" y="0"/>
                  </a:moveTo>
                  <a:lnTo>
                    <a:pt x="0" y="344487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3" name="object 13"/>
            <p:cNvSpPr/>
            <p:nvPr/>
          </p:nvSpPr>
          <p:spPr>
            <a:xfrm>
              <a:off x="7075487" y="819149"/>
              <a:ext cx="317500" cy="344805"/>
            </a:xfrm>
            <a:custGeom>
              <a:rect l="l" t="t" r="r" b="b"/>
              <a:pathLst>
                <a:path w="317500" h="344805">
                  <a:moveTo>
                    <a:pt x="317500" y="0"/>
                  </a:moveTo>
                  <a:lnTo>
                    <a:pt x="0" y="344487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4" name="object 14"/>
            <p:cNvSpPr/>
            <p:nvPr/>
          </p:nvSpPr>
          <p:spPr>
            <a:xfrm>
              <a:off x="7392987" y="819149"/>
              <a:ext cx="906780" cy="344805"/>
            </a:xfrm>
            <a:custGeom>
              <a:rect l="l" t="t" r="r" b="b"/>
              <a:pathLst>
                <a:path w="906778" h="344805">
                  <a:moveTo>
                    <a:pt x="0" y="0"/>
                  </a:moveTo>
                  <a:lnTo>
                    <a:pt x="295275" y="344487"/>
                  </a:lnTo>
                </a:path>
                <a:path w="906778" h="344805">
                  <a:moveTo>
                    <a:pt x="0" y="0"/>
                  </a:moveTo>
                  <a:lnTo>
                    <a:pt x="906462" y="344487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053465"/>
              </a:tabLst>
            </a:pPr>
            <a:r>
              <a:rPr spc="-25"/>
              <a:t>5.1</a:t>
            </a:r>
            <a:r>
              <a:rPr/>
              <a:t>	</a:t>
            </a:r>
            <a:r>
              <a:rPr spc="-15"/>
              <a:t>仓储管理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645477" y="1537312"/>
            <a:ext cx="4603750" cy="1892300"/>
          </a:xfrm>
          <a:prstGeom prst="rect">
            <a:avLst/>
          </a:prstGeom>
        </p:spPr>
        <p:txBody>
          <a:bodyPr vert="horz" wrap="square" lIns="0" tIns="1511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90"/>
              </a:spcBef>
            </a:pPr>
            <a:r>
              <a:rPr sz="2200">
                <a:solidFill>
                  <a:srgbClr val="2DA2BF"/>
                </a:solidFill>
                <a:latin typeface="Wingdings"/>
                <a:cs typeface="Wingdings"/>
              </a:rPr>
              <a:t></a:t>
            </a:r>
            <a:r>
              <a:rPr sz="2200" spc="290">
                <a:solidFill>
                  <a:srgbClr val="2DA2BF"/>
                </a:solidFill>
                <a:latin typeface="Times New Roman"/>
                <a:cs typeface="Times New Roman"/>
              </a:rPr>
              <a:t> </a:t>
            </a:r>
            <a:r>
              <a:rPr sz="3200" spc="-10">
                <a:latin typeface="黑体"/>
                <a:cs typeface="黑体"/>
              </a:rPr>
              <a:t>仓储的作业过程</a:t>
            </a:r>
            <a:endParaRPr sz="3200">
              <a:latin typeface="黑体"/>
              <a:cs typeface="黑体"/>
            </a:endParaRPr>
          </a:p>
          <a:p>
            <a:pPr marL="523875" indent="-228600">
              <a:lnSpc>
                <a:spcPct val="100000"/>
              </a:lnSpc>
              <a:spcBef>
                <a:spcPts val="1055"/>
              </a:spcBef>
              <a:buClr>
                <a:srgbClr val="2DA2BF"/>
              </a:buClr>
              <a:buSzPct val="101724"/>
              <a:buFont typeface="Verdana"/>
              <a:buChar char="◦"/>
              <a:tabLst>
                <a:tab pos="523875"/>
              </a:tabLst>
            </a:pPr>
            <a:r>
              <a:rPr sz="2900">
                <a:latin typeface="黑体"/>
                <a:cs typeface="黑体"/>
              </a:rPr>
              <a:t>储存作业</a:t>
            </a:r>
            <a:r>
              <a:rPr sz="2900">
                <a:latin typeface="Lucida Sans Unicode"/>
                <a:cs typeface="Lucida Sans Unicode"/>
              </a:rPr>
              <a:t>——</a:t>
            </a:r>
            <a:r>
              <a:rPr sz="2900" spc="-25">
                <a:latin typeface="黑体"/>
                <a:cs typeface="黑体"/>
              </a:rPr>
              <a:t>堆垛</a:t>
            </a:r>
            <a:endParaRPr sz="2900">
              <a:latin typeface="黑体"/>
              <a:cs typeface="黑体"/>
            </a:endParaRPr>
          </a:p>
          <a:p>
            <a:pPr marL="533400">
              <a:lnSpc>
                <a:spcPct val="100000"/>
              </a:lnSpc>
              <a:spcBef>
                <a:spcPts val="1689"/>
              </a:spcBef>
            </a:pPr>
            <a:r>
              <a:rPr sz="2950">
                <a:solidFill>
                  <a:srgbClr val="DA1F28"/>
                </a:solidFill>
                <a:latin typeface="Wingdings"/>
                <a:cs typeface="Wingdings"/>
              </a:rPr>
              <a:t></a:t>
            </a:r>
            <a:r>
              <a:rPr sz="2900">
                <a:latin typeface="黑体"/>
                <a:cs typeface="黑体"/>
              </a:rPr>
              <a:t>堆垛形式</a:t>
            </a:r>
            <a:r>
              <a:rPr sz="2900">
                <a:latin typeface="Lucida Sans Unicode"/>
                <a:cs typeface="Lucida Sans Unicode"/>
              </a:rPr>
              <a:t>——</a:t>
            </a:r>
            <a:r>
              <a:rPr sz="2900" spc="-15">
                <a:latin typeface="黑体"/>
                <a:cs typeface="黑体"/>
              </a:rPr>
              <a:t>垛基要求</a:t>
            </a:r>
            <a:endParaRPr sz="2900">
              <a:latin typeface="黑体"/>
              <a:cs typeface="黑体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6838950" y="442911"/>
            <a:ext cx="1108075" cy="376555"/>
          </a:xfrm>
          <a:prstGeom prst="rect">
            <a:avLst/>
          </a:prstGeom>
          <a:solidFill>
            <a:srgbClr val="DEF5FA"/>
          </a:solidFill>
          <a:ln w="9525">
            <a:solidFill>
              <a:srgbClr val="000000"/>
            </a:solidFill>
          </a:ln>
        </p:spPr>
        <p:txBody>
          <a:bodyPr vert="horz" wrap="square" lIns="0" tIns="52705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415"/>
              </a:spcBef>
            </a:pPr>
            <a:r>
              <a:rPr sz="1800" spc="-15">
                <a:latin typeface="宋体"/>
                <a:cs typeface="宋体"/>
              </a:rPr>
              <a:t>储存作业</a:t>
            </a:r>
            <a:endParaRPr sz="1800">
              <a:latin typeface="宋体"/>
              <a:cs typeface="宋体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5689600" y="1163636"/>
            <a:ext cx="468630" cy="1473200"/>
          </a:xfrm>
          <a:prstGeom prst="rect">
            <a:avLst/>
          </a:prstGeom>
          <a:ln w="9525">
            <a:solidFill>
              <a:srgbClr val="000000"/>
            </a:solidFill>
          </a:ln>
        </p:spPr>
        <p:txBody>
          <a:bodyPr vert="vert" wrap="square" lIns="0" tIns="98425" rIns="0" bIns="0" rtlCol="0">
            <a:spAutoFit/>
          </a:bodyPr>
          <a:lstStyle/>
          <a:p>
            <a:pPr marL="45085">
              <a:lnSpc>
                <a:spcPct val="100000"/>
              </a:lnSpc>
              <a:spcBef>
                <a:spcPts val="775"/>
              </a:spcBef>
            </a:pPr>
            <a:r>
              <a:rPr sz="1800" spc="-10">
                <a:latin typeface="宋体"/>
                <a:cs typeface="宋体"/>
              </a:rPr>
              <a:t>建立入库帐卡</a:t>
            </a:r>
            <a:endParaRPr sz="1800">
              <a:latin typeface="宋体"/>
              <a:cs typeface="宋体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6264275" y="1163637"/>
            <a:ext cx="468630" cy="1016000"/>
          </a:xfrm>
          <a:prstGeom prst="rect">
            <a:avLst/>
          </a:prstGeom>
          <a:solidFill>
            <a:srgbClr val="FF8119"/>
          </a:solidFill>
          <a:ln w="9525">
            <a:solidFill>
              <a:srgbClr val="000000"/>
            </a:solidFill>
          </a:ln>
        </p:spPr>
        <p:txBody>
          <a:bodyPr vert="vert" wrap="square" lIns="0" tIns="98425" rIns="0" bIns="0" rtlCol="0">
            <a:spAutoFit/>
          </a:bodyPr>
          <a:lstStyle/>
          <a:p>
            <a:pPr marL="45720">
              <a:lnSpc>
                <a:spcPct val="100000"/>
              </a:lnSpc>
              <a:spcBef>
                <a:spcPts val="775"/>
              </a:spcBef>
            </a:pPr>
            <a:r>
              <a:rPr sz="1800" spc="-15">
                <a:latin typeface="宋体"/>
                <a:cs typeface="宋体"/>
              </a:rPr>
              <a:t>堆码作业</a:t>
            </a:r>
            <a:endParaRPr sz="1800">
              <a:latin typeface="宋体"/>
              <a:cs typeface="宋体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6840537" y="1163637"/>
            <a:ext cx="468630" cy="1016000"/>
          </a:xfrm>
          <a:prstGeom prst="rect">
            <a:avLst/>
          </a:prstGeom>
          <a:ln w="9525">
            <a:solidFill>
              <a:srgbClr val="000000"/>
            </a:solidFill>
          </a:ln>
        </p:spPr>
        <p:txBody>
          <a:bodyPr vert="vert" wrap="square" lIns="0" tIns="98425" rIns="0" bIns="0" rtlCol="0">
            <a:spAutoFit/>
          </a:bodyPr>
          <a:lstStyle/>
          <a:p>
            <a:pPr marL="45085">
              <a:lnSpc>
                <a:spcPct val="100000"/>
              </a:lnSpc>
              <a:spcBef>
                <a:spcPts val="775"/>
              </a:spcBef>
            </a:pPr>
            <a:r>
              <a:rPr sz="1800" spc="-15">
                <a:latin typeface="宋体"/>
                <a:cs typeface="宋体"/>
              </a:rPr>
              <a:t>保管检查</a:t>
            </a:r>
            <a:endParaRPr sz="1800">
              <a:latin typeface="宋体"/>
              <a:cs typeface="宋体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7453312" y="1163637"/>
            <a:ext cx="468630" cy="1016000"/>
          </a:xfrm>
          <a:prstGeom prst="rect">
            <a:avLst/>
          </a:prstGeom>
          <a:ln w="9525">
            <a:solidFill>
              <a:srgbClr val="000000"/>
            </a:solidFill>
          </a:ln>
        </p:spPr>
        <p:txBody>
          <a:bodyPr vert="vert" wrap="square" lIns="0" tIns="98425" rIns="0" bIns="0" rtlCol="0">
            <a:spAutoFit/>
          </a:bodyPr>
          <a:lstStyle/>
          <a:p>
            <a:pPr marL="45085">
              <a:lnSpc>
                <a:spcPct val="100000"/>
              </a:lnSpc>
              <a:spcBef>
                <a:spcPts val="775"/>
              </a:spcBef>
            </a:pPr>
            <a:r>
              <a:rPr sz="1800" spc="-15">
                <a:latin typeface="宋体"/>
                <a:cs typeface="宋体"/>
              </a:rPr>
              <a:t>保管维护</a:t>
            </a:r>
            <a:endParaRPr sz="1800">
              <a:latin typeface="宋体"/>
              <a:cs typeface="宋体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8064499" y="1163637"/>
            <a:ext cx="468630" cy="558800"/>
          </a:xfrm>
          <a:prstGeom prst="rect">
            <a:avLst/>
          </a:prstGeom>
          <a:solidFill>
            <a:srgbClr val="DEF5FA"/>
          </a:solidFill>
          <a:ln w="9525">
            <a:solidFill>
              <a:srgbClr val="000000"/>
            </a:solidFill>
          </a:ln>
        </p:spPr>
        <p:txBody>
          <a:bodyPr vert="vert" wrap="square" lIns="0" tIns="98425" rIns="0" bIns="0" rtlCol="0">
            <a:spAutoFit/>
          </a:bodyPr>
          <a:lstStyle/>
          <a:p>
            <a:pPr marL="45085">
              <a:lnSpc>
                <a:spcPct val="100000"/>
              </a:lnSpc>
              <a:spcBef>
                <a:spcPts val="775"/>
              </a:spcBef>
            </a:pPr>
            <a:r>
              <a:rPr sz="1800" spc="-25">
                <a:latin typeface="宋体"/>
                <a:cs typeface="宋体"/>
              </a:rPr>
              <a:t>盘点</a:t>
            </a:r>
            <a:endParaRPr sz="1800">
              <a:latin typeface="宋体"/>
              <a:cs typeface="宋体"/>
            </a:endParaRPr>
          </a:p>
        </p:txBody>
      </p:sp>
      <p:grpSp>
        <p:nvGrpSpPr>
          <p:cNvPr id="10" name="object 10"/>
          <p:cNvGrpSpPr/>
          <p:nvPr/>
        </p:nvGrpSpPr>
        <p:grpSpPr>
          <a:xfrm>
            <a:off x="5919787" y="814387"/>
            <a:ext cx="2384425" cy="354330"/>
            <a:chOff x="5919787" y="814387"/>
            <a:chExt cx="2384425" cy="354330"/>
          </a:xfrm>
        </p:grpSpPr>
        <p:sp>
          <p:nvSpPr>
            <p:cNvPr id="11" name="object 11"/>
            <p:cNvSpPr/>
            <p:nvPr/>
          </p:nvSpPr>
          <p:spPr>
            <a:xfrm>
              <a:off x="5924550" y="819149"/>
              <a:ext cx="1468755" cy="344805"/>
            </a:xfrm>
            <a:custGeom>
              <a:rect l="l" t="t" r="r" b="b"/>
              <a:pathLst>
                <a:path w="1468754" h="344805">
                  <a:moveTo>
                    <a:pt x="1468437" y="0"/>
                  </a:moveTo>
                  <a:lnTo>
                    <a:pt x="0" y="344487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2" name="object 12"/>
            <p:cNvSpPr/>
            <p:nvPr/>
          </p:nvSpPr>
          <p:spPr>
            <a:xfrm>
              <a:off x="6499225" y="819149"/>
              <a:ext cx="894080" cy="344805"/>
            </a:xfrm>
            <a:custGeom>
              <a:rect l="l" t="t" r="r" b="b"/>
              <a:pathLst>
                <a:path w="894078" h="344805">
                  <a:moveTo>
                    <a:pt x="893762" y="0"/>
                  </a:moveTo>
                  <a:lnTo>
                    <a:pt x="0" y="344487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3" name="object 13"/>
            <p:cNvSpPr/>
            <p:nvPr/>
          </p:nvSpPr>
          <p:spPr>
            <a:xfrm>
              <a:off x="7075487" y="819149"/>
              <a:ext cx="317500" cy="344805"/>
            </a:xfrm>
            <a:custGeom>
              <a:rect l="l" t="t" r="r" b="b"/>
              <a:pathLst>
                <a:path w="317500" h="344805">
                  <a:moveTo>
                    <a:pt x="317500" y="0"/>
                  </a:moveTo>
                  <a:lnTo>
                    <a:pt x="0" y="344487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4" name="object 14"/>
            <p:cNvSpPr/>
            <p:nvPr/>
          </p:nvSpPr>
          <p:spPr>
            <a:xfrm>
              <a:off x="7392987" y="819149"/>
              <a:ext cx="906780" cy="344805"/>
            </a:xfrm>
            <a:custGeom>
              <a:rect l="l" t="t" r="r" b="b"/>
              <a:pathLst>
                <a:path w="906778" h="344805">
                  <a:moveTo>
                    <a:pt x="0" y="0"/>
                  </a:moveTo>
                  <a:lnTo>
                    <a:pt x="295275" y="344487"/>
                  </a:lnTo>
                </a:path>
                <a:path w="906778" h="344805">
                  <a:moveTo>
                    <a:pt x="0" y="0"/>
                  </a:moveTo>
                  <a:lnTo>
                    <a:pt x="906462" y="344487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5" name="object 15"/>
          <p:cNvGrpSpPr/>
          <p:nvPr/>
        </p:nvGrpSpPr>
        <p:grpSpPr>
          <a:xfrm>
            <a:off x="1952366" y="4033837"/>
            <a:ext cx="385445" cy="878205"/>
            <a:chOff x="1952366" y="4033837"/>
            <a:chExt cx="385445" cy="878205"/>
          </a:xfrm>
        </p:grpSpPr>
        <p:sp>
          <p:nvSpPr>
            <p:cNvPr id="16" name="object 16"/>
            <p:cNvSpPr/>
            <p:nvPr/>
          </p:nvSpPr>
          <p:spPr>
            <a:xfrm>
              <a:off x="1957128" y="4038600"/>
              <a:ext cx="375920" cy="868680"/>
            </a:xfrm>
            <a:custGeom>
              <a:rect l="l" t="t" r="r" b="b"/>
              <a:pathLst>
                <a:path w="375919" h="868678">
                  <a:moveTo>
                    <a:pt x="375327" y="868679"/>
                  </a:moveTo>
                  <a:lnTo>
                    <a:pt x="0" y="868679"/>
                  </a:lnTo>
                  <a:lnTo>
                    <a:pt x="0" y="0"/>
                  </a:lnTo>
                  <a:lnTo>
                    <a:pt x="375327" y="0"/>
                  </a:lnTo>
                  <a:lnTo>
                    <a:pt x="375327" y="868679"/>
                  </a:lnTo>
                  <a:close/>
                </a:path>
              </a:pathLst>
            </a:custGeom>
            <a:solidFill>
              <a:srgbClr val="3366CC">
                <a:alpha val="52940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7" name="object 17"/>
            <p:cNvSpPr/>
            <p:nvPr/>
          </p:nvSpPr>
          <p:spPr>
            <a:xfrm>
              <a:off x="1957128" y="4038600"/>
              <a:ext cx="375920" cy="868680"/>
            </a:xfrm>
            <a:custGeom>
              <a:rect l="l" t="t" r="r" b="b"/>
              <a:pathLst>
                <a:path w="375919" h="868678">
                  <a:moveTo>
                    <a:pt x="0" y="0"/>
                  </a:moveTo>
                  <a:lnTo>
                    <a:pt x="375327" y="0"/>
                  </a:lnTo>
                  <a:lnTo>
                    <a:pt x="375327" y="868679"/>
                  </a:lnTo>
                  <a:lnTo>
                    <a:pt x="0" y="868679"/>
                  </a:lnTo>
                  <a:lnTo>
                    <a:pt x="0" y="0"/>
                  </a:lnTo>
                  <a:close/>
                </a:path>
              </a:pathLst>
            </a:custGeom>
            <a:ln w="9524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8" name="object 18"/>
          <p:cNvGrpSpPr/>
          <p:nvPr/>
        </p:nvGrpSpPr>
        <p:grpSpPr>
          <a:xfrm>
            <a:off x="2452802" y="4033837"/>
            <a:ext cx="635635" cy="878205"/>
            <a:chOff x="2452802" y="4033837"/>
            <a:chExt cx="635635" cy="878205"/>
          </a:xfrm>
        </p:grpSpPr>
        <p:sp>
          <p:nvSpPr>
            <p:cNvPr id="19" name="object 19"/>
            <p:cNvSpPr/>
            <p:nvPr/>
          </p:nvSpPr>
          <p:spPr>
            <a:xfrm>
              <a:off x="2457564" y="4038600"/>
              <a:ext cx="626110" cy="868680"/>
            </a:xfrm>
            <a:custGeom>
              <a:rect l="l" t="t" r="r" b="b"/>
              <a:pathLst>
                <a:path w="626110" h="868678">
                  <a:moveTo>
                    <a:pt x="625545" y="868679"/>
                  </a:moveTo>
                  <a:lnTo>
                    <a:pt x="0" y="868679"/>
                  </a:lnTo>
                  <a:lnTo>
                    <a:pt x="0" y="0"/>
                  </a:lnTo>
                  <a:lnTo>
                    <a:pt x="625545" y="0"/>
                  </a:lnTo>
                  <a:lnTo>
                    <a:pt x="625545" y="868679"/>
                  </a:lnTo>
                  <a:close/>
                </a:path>
              </a:pathLst>
            </a:custGeom>
            <a:solidFill>
              <a:srgbClr val="3366CC">
                <a:alpha val="52940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0" name="object 20"/>
            <p:cNvSpPr/>
            <p:nvPr/>
          </p:nvSpPr>
          <p:spPr>
            <a:xfrm>
              <a:off x="2457564" y="4038600"/>
              <a:ext cx="626110" cy="868680"/>
            </a:xfrm>
            <a:custGeom>
              <a:rect l="l" t="t" r="r" b="b"/>
              <a:pathLst>
                <a:path w="626110" h="868678">
                  <a:moveTo>
                    <a:pt x="0" y="0"/>
                  </a:moveTo>
                  <a:lnTo>
                    <a:pt x="625545" y="0"/>
                  </a:lnTo>
                  <a:lnTo>
                    <a:pt x="625545" y="868679"/>
                  </a:lnTo>
                  <a:lnTo>
                    <a:pt x="0" y="868679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21" name="object 21"/>
          <p:cNvGrpSpPr/>
          <p:nvPr/>
        </p:nvGrpSpPr>
        <p:grpSpPr>
          <a:xfrm>
            <a:off x="3203456" y="4033837"/>
            <a:ext cx="635635" cy="878205"/>
            <a:chOff x="3203456" y="4033837"/>
            <a:chExt cx="635635" cy="878205"/>
          </a:xfrm>
        </p:grpSpPr>
        <p:sp>
          <p:nvSpPr>
            <p:cNvPr id="22" name="object 22"/>
            <p:cNvSpPr/>
            <p:nvPr/>
          </p:nvSpPr>
          <p:spPr>
            <a:xfrm>
              <a:off x="3208219" y="4038600"/>
              <a:ext cx="626110" cy="868680"/>
            </a:xfrm>
            <a:custGeom>
              <a:rect l="l" t="t" r="r" b="b"/>
              <a:pathLst>
                <a:path w="626110" h="868678">
                  <a:moveTo>
                    <a:pt x="625545" y="868679"/>
                  </a:moveTo>
                  <a:lnTo>
                    <a:pt x="0" y="868679"/>
                  </a:lnTo>
                  <a:lnTo>
                    <a:pt x="312772" y="0"/>
                  </a:lnTo>
                  <a:lnTo>
                    <a:pt x="625545" y="868679"/>
                  </a:lnTo>
                  <a:close/>
                </a:path>
              </a:pathLst>
            </a:custGeom>
            <a:solidFill>
              <a:srgbClr val="3366CC">
                <a:alpha val="52940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3" name="object 23"/>
            <p:cNvSpPr/>
            <p:nvPr/>
          </p:nvSpPr>
          <p:spPr>
            <a:xfrm>
              <a:off x="3208219" y="4038600"/>
              <a:ext cx="626110" cy="868680"/>
            </a:xfrm>
            <a:custGeom>
              <a:rect l="l" t="t" r="r" b="b"/>
              <a:pathLst>
                <a:path w="626110" h="868678">
                  <a:moveTo>
                    <a:pt x="0" y="868679"/>
                  </a:moveTo>
                  <a:lnTo>
                    <a:pt x="312772" y="0"/>
                  </a:lnTo>
                  <a:lnTo>
                    <a:pt x="625545" y="868679"/>
                  </a:lnTo>
                  <a:lnTo>
                    <a:pt x="0" y="868679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24" name="object 24"/>
          <p:cNvGrpSpPr/>
          <p:nvPr/>
        </p:nvGrpSpPr>
        <p:grpSpPr>
          <a:xfrm>
            <a:off x="3954110" y="4033837"/>
            <a:ext cx="635635" cy="878205"/>
            <a:chOff x="3954110" y="4033837"/>
            <a:chExt cx="635635" cy="878205"/>
          </a:xfrm>
        </p:grpSpPr>
        <p:sp>
          <p:nvSpPr>
            <p:cNvPr id="25" name="object 25"/>
            <p:cNvSpPr/>
            <p:nvPr/>
          </p:nvSpPr>
          <p:spPr>
            <a:xfrm>
              <a:off x="3958873" y="4038600"/>
              <a:ext cx="626110" cy="868680"/>
            </a:xfrm>
            <a:custGeom>
              <a:rect l="l" t="t" r="r" b="b"/>
              <a:pathLst>
                <a:path w="626110" h="868678">
                  <a:moveTo>
                    <a:pt x="469158" y="0"/>
                  </a:moveTo>
                  <a:lnTo>
                    <a:pt x="156386" y="0"/>
                  </a:lnTo>
                  <a:lnTo>
                    <a:pt x="0" y="868679"/>
                  </a:lnTo>
                  <a:lnTo>
                    <a:pt x="625545" y="868679"/>
                  </a:lnTo>
                  <a:lnTo>
                    <a:pt x="469158" y="0"/>
                  </a:lnTo>
                  <a:close/>
                </a:path>
              </a:pathLst>
            </a:custGeom>
            <a:solidFill>
              <a:srgbClr val="3366CC">
                <a:alpha val="52940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6" name="object 26"/>
            <p:cNvSpPr/>
            <p:nvPr/>
          </p:nvSpPr>
          <p:spPr>
            <a:xfrm>
              <a:off x="3958873" y="4038600"/>
              <a:ext cx="626110" cy="868680"/>
            </a:xfrm>
            <a:custGeom>
              <a:rect l="l" t="t" r="r" b="b"/>
              <a:pathLst>
                <a:path w="626110" h="868678">
                  <a:moveTo>
                    <a:pt x="0" y="868679"/>
                  </a:moveTo>
                  <a:lnTo>
                    <a:pt x="625545" y="868679"/>
                  </a:lnTo>
                  <a:lnTo>
                    <a:pt x="469158" y="0"/>
                  </a:lnTo>
                  <a:lnTo>
                    <a:pt x="156386" y="0"/>
                  </a:lnTo>
                  <a:lnTo>
                    <a:pt x="0" y="868679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27" name="object 27"/>
          <p:cNvGrpSpPr/>
          <p:nvPr/>
        </p:nvGrpSpPr>
        <p:grpSpPr>
          <a:xfrm>
            <a:off x="4704765" y="4033837"/>
            <a:ext cx="635635" cy="878205"/>
            <a:chOff x="4704765" y="4033837"/>
            <a:chExt cx="635635" cy="878205"/>
          </a:xfrm>
        </p:grpSpPr>
        <p:sp>
          <p:nvSpPr>
            <p:cNvPr id="28" name="object 28"/>
            <p:cNvSpPr/>
            <p:nvPr/>
          </p:nvSpPr>
          <p:spPr>
            <a:xfrm>
              <a:off x="4709528" y="4472940"/>
              <a:ext cx="626110" cy="434340"/>
            </a:xfrm>
            <a:custGeom>
              <a:rect l="l" t="t" r="r" b="b"/>
              <a:pathLst>
                <a:path w="626110" h="434339">
                  <a:moveTo>
                    <a:pt x="625545" y="434339"/>
                  </a:moveTo>
                  <a:lnTo>
                    <a:pt x="0" y="434339"/>
                  </a:lnTo>
                  <a:lnTo>
                    <a:pt x="0" y="0"/>
                  </a:lnTo>
                  <a:lnTo>
                    <a:pt x="625545" y="0"/>
                  </a:lnTo>
                  <a:lnTo>
                    <a:pt x="625545" y="434339"/>
                  </a:lnTo>
                  <a:close/>
                </a:path>
              </a:pathLst>
            </a:custGeom>
            <a:solidFill>
              <a:srgbClr val="3366CC">
                <a:alpha val="52940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9" name="object 29"/>
            <p:cNvSpPr/>
            <p:nvPr/>
          </p:nvSpPr>
          <p:spPr>
            <a:xfrm>
              <a:off x="4709528" y="4472940"/>
              <a:ext cx="626110" cy="434340"/>
            </a:xfrm>
            <a:custGeom>
              <a:rect l="l" t="t" r="r" b="b"/>
              <a:pathLst>
                <a:path w="626110" h="434339">
                  <a:moveTo>
                    <a:pt x="0" y="0"/>
                  </a:moveTo>
                  <a:lnTo>
                    <a:pt x="625545" y="0"/>
                  </a:lnTo>
                  <a:lnTo>
                    <a:pt x="625545" y="434339"/>
                  </a:lnTo>
                  <a:lnTo>
                    <a:pt x="0" y="434339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30" name="object 30"/>
            <p:cNvSpPr/>
            <p:nvPr/>
          </p:nvSpPr>
          <p:spPr>
            <a:xfrm>
              <a:off x="4709528" y="4038600"/>
              <a:ext cx="626110" cy="434340"/>
            </a:xfrm>
            <a:custGeom>
              <a:rect l="l" t="t" r="r" b="b"/>
              <a:pathLst>
                <a:path w="626110" h="434339">
                  <a:moveTo>
                    <a:pt x="625545" y="434340"/>
                  </a:moveTo>
                  <a:lnTo>
                    <a:pt x="0" y="434340"/>
                  </a:lnTo>
                  <a:lnTo>
                    <a:pt x="312772" y="0"/>
                  </a:lnTo>
                  <a:lnTo>
                    <a:pt x="625545" y="434340"/>
                  </a:lnTo>
                  <a:close/>
                </a:path>
              </a:pathLst>
            </a:custGeom>
            <a:solidFill>
              <a:srgbClr val="3366CC">
                <a:alpha val="52940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31" name="object 31"/>
            <p:cNvSpPr/>
            <p:nvPr/>
          </p:nvSpPr>
          <p:spPr>
            <a:xfrm>
              <a:off x="4709528" y="4038600"/>
              <a:ext cx="626110" cy="434340"/>
            </a:xfrm>
            <a:custGeom>
              <a:rect l="l" t="t" r="r" b="b"/>
              <a:pathLst>
                <a:path w="626110" h="434339">
                  <a:moveTo>
                    <a:pt x="0" y="434340"/>
                  </a:moveTo>
                  <a:lnTo>
                    <a:pt x="312772" y="0"/>
                  </a:lnTo>
                  <a:lnTo>
                    <a:pt x="625545" y="434340"/>
                  </a:lnTo>
                  <a:lnTo>
                    <a:pt x="0" y="434340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32" name="object 32"/>
          <p:cNvGrpSpPr/>
          <p:nvPr/>
        </p:nvGrpSpPr>
        <p:grpSpPr>
          <a:xfrm>
            <a:off x="5455419" y="4033837"/>
            <a:ext cx="635635" cy="878205"/>
            <a:chOff x="5455419" y="4033837"/>
            <a:chExt cx="635635" cy="878205"/>
          </a:xfrm>
        </p:grpSpPr>
        <p:sp>
          <p:nvSpPr>
            <p:cNvPr id="33" name="object 33"/>
            <p:cNvSpPr/>
            <p:nvPr/>
          </p:nvSpPr>
          <p:spPr>
            <a:xfrm>
              <a:off x="5460181" y="4472940"/>
              <a:ext cx="626110" cy="434340"/>
            </a:xfrm>
            <a:custGeom>
              <a:rect l="l" t="t" r="r" b="b"/>
              <a:pathLst>
                <a:path w="626110" h="434339">
                  <a:moveTo>
                    <a:pt x="625545" y="434339"/>
                  </a:moveTo>
                  <a:lnTo>
                    <a:pt x="0" y="434339"/>
                  </a:lnTo>
                  <a:lnTo>
                    <a:pt x="0" y="0"/>
                  </a:lnTo>
                  <a:lnTo>
                    <a:pt x="625545" y="0"/>
                  </a:lnTo>
                  <a:lnTo>
                    <a:pt x="625545" y="434339"/>
                  </a:lnTo>
                  <a:close/>
                </a:path>
              </a:pathLst>
            </a:custGeom>
            <a:solidFill>
              <a:srgbClr val="3366CC">
                <a:alpha val="52940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34" name="object 34"/>
            <p:cNvSpPr/>
            <p:nvPr/>
          </p:nvSpPr>
          <p:spPr>
            <a:xfrm>
              <a:off x="5460181" y="4472940"/>
              <a:ext cx="626110" cy="434340"/>
            </a:xfrm>
            <a:custGeom>
              <a:rect l="l" t="t" r="r" b="b"/>
              <a:pathLst>
                <a:path w="626110" h="434339">
                  <a:moveTo>
                    <a:pt x="0" y="0"/>
                  </a:moveTo>
                  <a:lnTo>
                    <a:pt x="625545" y="0"/>
                  </a:lnTo>
                  <a:lnTo>
                    <a:pt x="625545" y="434339"/>
                  </a:lnTo>
                  <a:lnTo>
                    <a:pt x="0" y="434339"/>
                  </a:lnTo>
                  <a:lnTo>
                    <a:pt x="0" y="0"/>
                  </a:lnTo>
                  <a:close/>
                </a:path>
              </a:pathLst>
            </a:custGeom>
            <a:ln w="9524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35" name="object 35"/>
            <p:cNvSpPr/>
            <p:nvPr/>
          </p:nvSpPr>
          <p:spPr>
            <a:xfrm>
              <a:off x="5460181" y="4038600"/>
              <a:ext cx="626110" cy="434340"/>
            </a:xfrm>
            <a:custGeom>
              <a:rect l="l" t="t" r="r" b="b"/>
              <a:pathLst>
                <a:path w="626110" h="434339">
                  <a:moveTo>
                    <a:pt x="469158" y="0"/>
                  </a:moveTo>
                  <a:lnTo>
                    <a:pt x="156386" y="0"/>
                  </a:lnTo>
                  <a:lnTo>
                    <a:pt x="0" y="434340"/>
                  </a:lnTo>
                  <a:lnTo>
                    <a:pt x="625545" y="434340"/>
                  </a:lnTo>
                  <a:lnTo>
                    <a:pt x="469158" y="0"/>
                  </a:lnTo>
                  <a:close/>
                </a:path>
              </a:pathLst>
            </a:custGeom>
            <a:solidFill>
              <a:srgbClr val="3366CC">
                <a:alpha val="52940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36" name="object 36"/>
            <p:cNvSpPr/>
            <p:nvPr/>
          </p:nvSpPr>
          <p:spPr>
            <a:xfrm>
              <a:off x="5460181" y="4038600"/>
              <a:ext cx="626110" cy="434340"/>
            </a:xfrm>
            <a:custGeom>
              <a:rect l="l" t="t" r="r" b="b"/>
              <a:pathLst>
                <a:path w="626110" h="434339">
                  <a:moveTo>
                    <a:pt x="0" y="434340"/>
                  </a:moveTo>
                  <a:lnTo>
                    <a:pt x="625545" y="434340"/>
                  </a:lnTo>
                  <a:lnTo>
                    <a:pt x="469158" y="0"/>
                  </a:lnTo>
                  <a:lnTo>
                    <a:pt x="156386" y="0"/>
                  </a:lnTo>
                  <a:lnTo>
                    <a:pt x="0" y="434340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37" name="object 37"/>
          <p:cNvGrpSpPr/>
          <p:nvPr/>
        </p:nvGrpSpPr>
        <p:grpSpPr>
          <a:xfrm>
            <a:off x="6206069" y="4033836"/>
            <a:ext cx="635635" cy="878205"/>
            <a:chOff x="6206069" y="4033836"/>
            <a:chExt cx="635635" cy="878205"/>
          </a:xfrm>
        </p:grpSpPr>
        <p:sp>
          <p:nvSpPr>
            <p:cNvPr id="38" name="object 38"/>
            <p:cNvSpPr/>
            <p:nvPr/>
          </p:nvSpPr>
          <p:spPr>
            <a:xfrm>
              <a:off x="6210832" y="4038599"/>
              <a:ext cx="626110" cy="868680"/>
            </a:xfrm>
            <a:custGeom>
              <a:rect l="l" t="t" r="r" b="b"/>
              <a:pathLst>
                <a:path w="626109" h="868678">
                  <a:moveTo>
                    <a:pt x="625545" y="434340"/>
                  </a:moveTo>
                  <a:lnTo>
                    <a:pt x="3" y="434340"/>
                  </a:lnTo>
                  <a:lnTo>
                    <a:pt x="2440" y="379856"/>
                  </a:lnTo>
                  <a:lnTo>
                    <a:pt x="9555" y="327393"/>
                  </a:lnTo>
                  <a:lnTo>
                    <a:pt x="21056" y="277357"/>
                  </a:lnTo>
                  <a:lnTo>
                    <a:pt x="36649" y="230154"/>
                  </a:lnTo>
                  <a:lnTo>
                    <a:pt x="56042" y="186191"/>
                  </a:lnTo>
                  <a:lnTo>
                    <a:pt x="78940" y="145877"/>
                  </a:lnTo>
                  <a:lnTo>
                    <a:pt x="105051" y="109617"/>
                  </a:lnTo>
                  <a:lnTo>
                    <a:pt x="134082" y="77818"/>
                  </a:lnTo>
                  <a:lnTo>
                    <a:pt x="165740" y="50889"/>
                  </a:lnTo>
                  <a:lnTo>
                    <a:pt x="199732" y="29235"/>
                  </a:lnTo>
                  <a:lnTo>
                    <a:pt x="235765" y="13264"/>
                  </a:lnTo>
                  <a:lnTo>
                    <a:pt x="273548" y="3384"/>
                  </a:lnTo>
                  <a:lnTo>
                    <a:pt x="312775" y="0"/>
                  </a:lnTo>
                  <a:lnTo>
                    <a:pt x="352009" y="3384"/>
                  </a:lnTo>
                  <a:lnTo>
                    <a:pt x="389787" y="13265"/>
                  </a:lnTo>
                  <a:lnTo>
                    <a:pt x="425819" y="29236"/>
                  </a:lnTo>
                  <a:lnTo>
                    <a:pt x="459810" y="50890"/>
                  </a:lnTo>
                  <a:lnTo>
                    <a:pt x="491467" y="77819"/>
                  </a:lnTo>
                  <a:lnTo>
                    <a:pt x="520498" y="109618"/>
                  </a:lnTo>
                  <a:lnTo>
                    <a:pt x="546609" y="145878"/>
                  </a:lnTo>
                  <a:lnTo>
                    <a:pt x="569508" y="186192"/>
                  </a:lnTo>
                  <a:lnTo>
                    <a:pt x="588900" y="230155"/>
                  </a:lnTo>
                  <a:lnTo>
                    <a:pt x="604493" y="277358"/>
                  </a:lnTo>
                  <a:lnTo>
                    <a:pt x="615994" y="327394"/>
                  </a:lnTo>
                  <a:lnTo>
                    <a:pt x="623109" y="379857"/>
                  </a:lnTo>
                  <a:lnTo>
                    <a:pt x="625545" y="434340"/>
                  </a:lnTo>
                  <a:close/>
                </a:path>
                <a:path w="626109" h="868678">
                  <a:moveTo>
                    <a:pt x="312772" y="868678"/>
                  </a:moveTo>
                  <a:lnTo>
                    <a:pt x="273539" y="865294"/>
                  </a:lnTo>
                  <a:lnTo>
                    <a:pt x="235760" y="855413"/>
                  </a:lnTo>
                  <a:lnTo>
                    <a:pt x="199728" y="839442"/>
                  </a:lnTo>
                  <a:lnTo>
                    <a:pt x="165736" y="817789"/>
                  </a:lnTo>
                  <a:lnTo>
                    <a:pt x="134079" y="790859"/>
                  </a:lnTo>
                  <a:lnTo>
                    <a:pt x="105047" y="759061"/>
                  </a:lnTo>
                  <a:lnTo>
                    <a:pt x="78936" y="722801"/>
                  </a:lnTo>
                  <a:lnTo>
                    <a:pt x="56038" y="682486"/>
                  </a:lnTo>
                  <a:lnTo>
                    <a:pt x="36646" y="638524"/>
                  </a:lnTo>
                  <a:lnTo>
                    <a:pt x="21053" y="591321"/>
                  </a:lnTo>
                  <a:lnTo>
                    <a:pt x="9552" y="541284"/>
                  </a:lnTo>
                  <a:lnTo>
                    <a:pt x="2436" y="488821"/>
                  </a:lnTo>
                  <a:lnTo>
                    <a:pt x="0" y="434338"/>
                  </a:lnTo>
                  <a:lnTo>
                    <a:pt x="625545" y="434340"/>
                  </a:lnTo>
                  <a:lnTo>
                    <a:pt x="623108" y="488822"/>
                  </a:lnTo>
                  <a:lnTo>
                    <a:pt x="615993" y="541285"/>
                  </a:lnTo>
                  <a:lnTo>
                    <a:pt x="604492" y="591321"/>
                  </a:lnTo>
                  <a:lnTo>
                    <a:pt x="588899" y="638524"/>
                  </a:lnTo>
                  <a:lnTo>
                    <a:pt x="569507" y="682487"/>
                  </a:lnTo>
                  <a:lnTo>
                    <a:pt x="546609" y="722802"/>
                  </a:lnTo>
                  <a:lnTo>
                    <a:pt x="520497" y="759062"/>
                  </a:lnTo>
                  <a:lnTo>
                    <a:pt x="491466" y="790860"/>
                  </a:lnTo>
                  <a:lnTo>
                    <a:pt x="459809" y="817789"/>
                  </a:lnTo>
                  <a:lnTo>
                    <a:pt x="425817" y="839443"/>
                  </a:lnTo>
                  <a:lnTo>
                    <a:pt x="389786" y="855414"/>
                  </a:lnTo>
                  <a:lnTo>
                    <a:pt x="352006" y="865295"/>
                  </a:lnTo>
                  <a:lnTo>
                    <a:pt x="312772" y="868678"/>
                  </a:lnTo>
                  <a:close/>
                </a:path>
              </a:pathLst>
            </a:custGeom>
            <a:solidFill>
              <a:srgbClr val="3366CC">
                <a:alpha val="52940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39" name="object 39"/>
            <p:cNvSpPr/>
            <p:nvPr/>
          </p:nvSpPr>
          <p:spPr>
            <a:xfrm>
              <a:off x="6210832" y="4038599"/>
              <a:ext cx="626110" cy="868680"/>
            </a:xfrm>
            <a:custGeom>
              <a:rect l="l" t="t" r="r" b="b"/>
              <a:pathLst>
                <a:path w="626109" h="868678">
                  <a:moveTo>
                    <a:pt x="3" y="434340"/>
                  </a:moveTo>
                  <a:lnTo>
                    <a:pt x="2440" y="379857"/>
                  </a:lnTo>
                  <a:lnTo>
                    <a:pt x="9555" y="327394"/>
                  </a:lnTo>
                  <a:lnTo>
                    <a:pt x="21056" y="277358"/>
                  </a:lnTo>
                  <a:lnTo>
                    <a:pt x="36649" y="230155"/>
                  </a:lnTo>
                  <a:lnTo>
                    <a:pt x="56041" y="186192"/>
                  </a:lnTo>
                  <a:lnTo>
                    <a:pt x="78939" y="145878"/>
                  </a:lnTo>
                  <a:lnTo>
                    <a:pt x="105050" y="109618"/>
                  </a:lnTo>
                  <a:lnTo>
                    <a:pt x="134081" y="77819"/>
                  </a:lnTo>
                  <a:lnTo>
                    <a:pt x="165739" y="50890"/>
                  </a:lnTo>
                  <a:lnTo>
                    <a:pt x="199730" y="29236"/>
                  </a:lnTo>
                  <a:lnTo>
                    <a:pt x="235762" y="13265"/>
                  </a:lnTo>
                  <a:lnTo>
                    <a:pt x="273541" y="3384"/>
                  </a:lnTo>
                  <a:lnTo>
                    <a:pt x="312775" y="0"/>
                  </a:lnTo>
                  <a:lnTo>
                    <a:pt x="352006" y="3384"/>
                  </a:lnTo>
                  <a:lnTo>
                    <a:pt x="389786" y="13264"/>
                  </a:lnTo>
                  <a:lnTo>
                    <a:pt x="425817" y="29235"/>
                  </a:lnTo>
                  <a:lnTo>
                    <a:pt x="459809" y="50889"/>
                  </a:lnTo>
                  <a:lnTo>
                    <a:pt x="491467" y="77818"/>
                  </a:lnTo>
                  <a:lnTo>
                    <a:pt x="520498" y="109617"/>
                  </a:lnTo>
                  <a:lnTo>
                    <a:pt x="546609" y="145877"/>
                  </a:lnTo>
                  <a:lnTo>
                    <a:pt x="569507" y="186191"/>
                  </a:lnTo>
                  <a:lnTo>
                    <a:pt x="588899" y="230154"/>
                  </a:lnTo>
                  <a:lnTo>
                    <a:pt x="604493" y="277357"/>
                  </a:lnTo>
                  <a:lnTo>
                    <a:pt x="615994" y="327393"/>
                  </a:lnTo>
                  <a:lnTo>
                    <a:pt x="623109" y="379856"/>
                  </a:lnTo>
                  <a:lnTo>
                    <a:pt x="625546" y="434339"/>
                  </a:lnTo>
                  <a:lnTo>
                    <a:pt x="623108" y="488822"/>
                  </a:lnTo>
                  <a:lnTo>
                    <a:pt x="615993" y="541285"/>
                  </a:lnTo>
                  <a:lnTo>
                    <a:pt x="604492" y="591321"/>
                  </a:lnTo>
                  <a:lnTo>
                    <a:pt x="588899" y="638524"/>
                  </a:lnTo>
                  <a:lnTo>
                    <a:pt x="569507" y="682487"/>
                  </a:lnTo>
                  <a:lnTo>
                    <a:pt x="546609" y="722802"/>
                  </a:lnTo>
                  <a:lnTo>
                    <a:pt x="520497" y="759062"/>
                  </a:lnTo>
                  <a:lnTo>
                    <a:pt x="491466" y="790860"/>
                  </a:lnTo>
                  <a:lnTo>
                    <a:pt x="459809" y="817789"/>
                  </a:lnTo>
                  <a:lnTo>
                    <a:pt x="425817" y="839443"/>
                  </a:lnTo>
                  <a:lnTo>
                    <a:pt x="389786" y="855414"/>
                  </a:lnTo>
                  <a:lnTo>
                    <a:pt x="352006" y="865295"/>
                  </a:lnTo>
                  <a:lnTo>
                    <a:pt x="312773" y="868679"/>
                  </a:lnTo>
                  <a:lnTo>
                    <a:pt x="273539" y="865294"/>
                  </a:lnTo>
                  <a:lnTo>
                    <a:pt x="235760" y="855413"/>
                  </a:lnTo>
                  <a:lnTo>
                    <a:pt x="199728" y="839442"/>
                  </a:lnTo>
                  <a:lnTo>
                    <a:pt x="165736" y="817789"/>
                  </a:lnTo>
                  <a:lnTo>
                    <a:pt x="134079" y="790859"/>
                  </a:lnTo>
                  <a:lnTo>
                    <a:pt x="105047" y="759061"/>
                  </a:lnTo>
                  <a:lnTo>
                    <a:pt x="78936" y="722801"/>
                  </a:lnTo>
                  <a:lnTo>
                    <a:pt x="56038" y="682486"/>
                  </a:lnTo>
                  <a:lnTo>
                    <a:pt x="36646" y="638524"/>
                  </a:lnTo>
                  <a:lnTo>
                    <a:pt x="21053" y="591321"/>
                  </a:lnTo>
                  <a:lnTo>
                    <a:pt x="9552" y="541284"/>
                  </a:lnTo>
                  <a:lnTo>
                    <a:pt x="2436" y="488821"/>
                  </a:lnTo>
                  <a:lnTo>
                    <a:pt x="0" y="434338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40" name="object 40"/>
            <p:cNvSpPr/>
            <p:nvPr/>
          </p:nvSpPr>
          <p:spPr>
            <a:xfrm>
              <a:off x="6210836" y="4472940"/>
              <a:ext cx="626110" cy="434340"/>
            </a:xfrm>
            <a:custGeom>
              <a:rect l="l" t="t" r="r" b="b"/>
              <a:pathLst>
                <a:path w="626109" h="434339">
                  <a:moveTo>
                    <a:pt x="625545" y="434339"/>
                  </a:moveTo>
                  <a:lnTo>
                    <a:pt x="0" y="434339"/>
                  </a:lnTo>
                  <a:lnTo>
                    <a:pt x="0" y="0"/>
                  </a:lnTo>
                  <a:lnTo>
                    <a:pt x="625545" y="0"/>
                  </a:lnTo>
                  <a:lnTo>
                    <a:pt x="625545" y="434339"/>
                  </a:lnTo>
                  <a:close/>
                </a:path>
              </a:pathLst>
            </a:custGeom>
            <a:solidFill>
              <a:srgbClr val="3366CC">
                <a:alpha val="52940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1" name="object 41"/>
            <p:cNvSpPr/>
            <p:nvPr/>
          </p:nvSpPr>
          <p:spPr>
            <a:xfrm>
              <a:off x="6210836" y="4472940"/>
              <a:ext cx="626110" cy="434340"/>
            </a:xfrm>
            <a:custGeom>
              <a:rect l="l" t="t" r="r" b="b"/>
              <a:pathLst>
                <a:path w="626109" h="434339">
                  <a:moveTo>
                    <a:pt x="0" y="0"/>
                  </a:moveTo>
                  <a:lnTo>
                    <a:pt x="625545" y="0"/>
                  </a:lnTo>
                  <a:lnTo>
                    <a:pt x="625545" y="434339"/>
                  </a:lnTo>
                  <a:lnTo>
                    <a:pt x="0" y="434339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42" name="object 42"/>
          <p:cNvSpPr txBox="1"/>
          <p:nvPr/>
        </p:nvSpPr>
        <p:spPr>
          <a:xfrm>
            <a:off x="1983739" y="5079838"/>
            <a:ext cx="32385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545465"/>
                <a:tab pos="1193165"/>
                <a:tab pos="1878964"/>
                <a:tab pos="2412365"/>
              </a:tabLst>
            </a:pPr>
            <a:r>
              <a:rPr sz="1200">
                <a:solidFill>
                  <a:srgbClr val="996633"/>
                </a:solidFill>
                <a:latin typeface="宋体"/>
                <a:cs typeface="宋体"/>
              </a:rPr>
              <a:t>矩</a:t>
            </a:r>
            <a:r>
              <a:rPr sz="1200" spc="-50">
                <a:solidFill>
                  <a:srgbClr val="996633"/>
                </a:solidFill>
                <a:latin typeface="宋体"/>
                <a:cs typeface="宋体"/>
              </a:rPr>
              <a:t>形</a:t>
            </a:r>
            <a:r>
              <a:rPr sz="1200">
                <a:solidFill>
                  <a:srgbClr val="996633"/>
                </a:solidFill>
                <a:latin typeface="宋体"/>
                <a:cs typeface="宋体"/>
              </a:rPr>
              <a:t>	正方</a:t>
            </a:r>
            <a:r>
              <a:rPr sz="1200" spc="-50">
                <a:solidFill>
                  <a:srgbClr val="996633"/>
                </a:solidFill>
                <a:latin typeface="宋体"/>
                <a:cs typeface="宋体"/>
              </a:rPr>
              <a:t>形</a:t>
            </a:r>
            <a:r>
              <a:rPr sz="1200">
                <a:solidFill>
                  <a:srgbClr val="996633"/>
                </a:solidFill>
                <a:latin typeface="宋体"/>
                <a:cs typeface="宋体"/>
              </a:rPr>
              <a:t>	三角</a:t>
            </a:r>
            <a:r>
              <a:rPr sz="1200" spc="-50">
                <a:solidFill>
                  <a:srgbClr val="996633"/>
                </a:solidFill>
                <a:latin typeface="宋体"/>
                <a:cs typeface="宋体"/>
              </a:rPr>
              <a:t>形</a:t>
            </a:r>
            <a:r>
              <a:rPr sz="1200">
                <a:solidFill>
                  <a:srgbClr val="996633"/>
                </a:solidFill>
                <a:latin typeface="宋体"/>
                <a:cs typeface="宋体"/>
              </a:rPr>
              <a:t>	梯</a:t>
            </a:r>
            <a:r>
              <a:rPr sz="1200" spc="-50">
                <a:solidFill>
                  <a:srgbClr val="996633"/>
                </a:solidFill>
                <a:latin typeface="宋体"/>
                <a:cs typeface="宋体"/>
              </a:rPr>
              <a:t>形</a:t>
            </a:r>
            <a:r>
              <a:rPr sz="1200">
                <a:solidFill>
                  <a:srgbClr val="996633"/>
                </a:solidFill>
                <a:latin typeface="宋体"/>
                <a:cs typeface="宋体"/>
              </a:rPr>
              <a:t>	矩形</a:t>
            </a:r>
            <a:r>
              <a:rPr sz="1200">
                <a:solidFill>
                  <a:srgbClr val="996633"/>
                </a:solidFill>
                <a:latin typeface="Times New Roman"/>
                <a:cs typeface="Times New Roman"/>
              </a:rPr>
              <a:t>-</a:t>
            </a:r>
            <a:r>
              <a:rPr sz="1200">
                <a:solidFill>
                  <a:srgbClr val="996633"/>
                </a:solidFill>
                <a:latin typeface="宋体"/>
                <a:cs typeface="宋体"/>
              </a:rPr>
              <a:t>三角</a:t>
            </a:r>
            <a:r>
              <a:rPr sz="1200" spc="-50">
                <a:solidFill>
                  <a:srgbClr val="996633"/>
                </a:solidFill>
                <a:latin typeface="宋体"/>
                <a:cs typeface="宋体"/>
              </a:rPr>
              <a:t>形</a:t>
            </a:r>
            <a:endParaRPr sz="1200">
              <a:latin typeface="宋体"/>
              <a:cs typeface="宋体"/>
            </a:endParaRPr>
          </a:p>
        </p:txBody>
      </p:sp>
      <p:sp>
        <p:nvSpPr>
          <p:cNvPr id="43" name="object 43"/>
          <p:cNvSpPr txBox="1"/>
          <p:nvPr/>
        </p:nvSpPr>
        <p:spPr>
          <a:xfrm>
            <a:off x="5311140" y="5079838"/>
            <a:ext cx="157480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>
                <a:solidFill>
                  <a:srgbClr val="996633"/>
                </a:solidFill>
                <a:latin typeface="宋体"/>
                <a:cs typeface="宋体"/>
              </a:rPr>
              <a:t>矩形</a:t>
            </a:r>
            <a:r>
              <a:rPr sz="1200">
                <a:solidFill>
                  <a:srgbClr val="996633"/>
                </a:solidFill>
                <a:latin typeface="Times New Roman"/>
                <a:cs typeface="Times New Roman"/>
              </a:rPr>
              <a:t>-</a:t>
            </a:r>
            <a:r>
              <a:rPr sz="1200">
                <a:solidFill>
                  <a:srgbClr val="996633"/>
                </a:solidFill>
                <a:latin typeface="宋体"/>
                <a:cs typeface="宋体"/>
              </a:rPr>
              <a:t>梯形 矩形</a:t>
            </a:r>
            <a:r>
              <a:rPr sz="1200">
                <a:solidFill>
                  <a:srgbClr val="996633"/>
                </a:solidFill>
                <a:latin typeface="Times New Roman"/>
                <a:cs typeface="Times New Roman"/>
              </a:rPr>
              <a:t>-</a:t>
            </a:r>
            <a:r>
              <a:rPr sz="1200" spc="-20">
                <a:solidFill>
                  <a:srgbClr val="996633"/>
                </a:solidFill>
                <a:latin typeface="宋体"/>
                <a:cs typeface="宋体"/>
              </a:rPr>
              <a:t>半圆形</a:t>
            </a:r>
            <a:endParaRPr sz="12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509587" y="5656943"/>
            <a:ext cx="2171700" cy="490220"/>
          </a:xfrm>
          <a:custGeom>
            <a:rect l="l" t="t" r="r" b="b"/>
            <a:pathLst>
              <a:path w="2171700" h="490220">
                <a:moveTo>
                  <a:pt x="2171699" y="489856"/>
                </a:moveTo>
                <a:lnTo>
                  <a:pt x="0" y="489856"/>
                </a:lnTo>
                <a:lnTo>
                  <a:pt x="0" y="0"/>
                </a:lnTo>
                <a:lnTo>
                  <a:pt x="2171699" y="0"/>
                </a:lnTo>
                <a:lnTo>
                  <a:pt x="2171699" y="489856"/>
                </a:lnTo>
                <a:close/>
              </a:path>
            </a:pathLst>
          </a:custGeom>
          <a:solidFill>
            <a:srgbClr val="FFFFFF">
              <a:alpha val="52940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053465"/>
              </a:tabLst>
            </a:pPr>
            <a:r>
              <a:rPr spc="-25"/>
              <a:t>5.1</a:t>
            </a:r>
            <a:r>
              <a:rPr/>
              <a:t>	</a:t>
            </a:r>
            <a:r>
              <a:rPr spc="-15"/>
              <a:t>仓储管理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45477" y="1537312"/>
            <a:ext cx="3482975" cy="1979295"/>
          </a:xfrm>
          <a:prstGeom prst="rect">
            <a:avLst/>
          </a:prstGeom>
        </p:spPr>
        <p:txBody>
          <a:bodyPr vert="horz" wrap="square" lIns="0" tIns="1511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90"/>
              </a:spcBef>
            </a:pPr>
            <a:r>
              <a:rPr sz="2200">
                <a:solidFill>
                  <a:srgbClr val="2DA2BF"/>
                </a:solidFill>
                <a:latin typeface="Wingdings"/>
                <a:cs typeface="Wingdings"/>
              </a:rPr>
              <a:t></a:t>
            </a:r>
            <a:r>
              <a:rPr sz="2200" spc="290">
                <a:solidFill>
                  <a:srgbClr val="2DA2BF"/>
                </a:solidFill>
                <a:latin typeface="Times New Roman"/>
                <a:cs typeface="Times New Roman"/>
              </a:rPr>
              <a:t> </a:t>
            </a:r>
            <a:r>
              <a:rPr sz="3200" spc="-10">
                <a:latin typeface="黑体"/>
                <a:cs typeface="黑体"/>
              </a:rPr>
              <a:t>仓储的作业过程</a:t>
            </a:r>
            <a:endParaRPr sz="3200">
              <a:latin typeface="黑体"/>
              <a:cs typeface="黑体"/>
            </a:endParaRPr>
          </a:p>
          <a:p>
            <a:pPr marL="523875" indent="-228600">
              <a:lnSpc>
                <a:spcPct val="100000"/>
              </a:lnSpc>
              <a:spcBef>
                <a:spcPts val="1055"/>
              </a:spcBef>
              <a:buClr>
                <a:srgbClr val="2DA2BF"/>
              </a:buClr>
              <a:buSzPct val="101724"/>
              <a:buFont typeface="Verdana"/>
              <a:buChar char="◦"/>
              <a:tabLst>
                <a:tab pos="523875"/>
              </a:tabLst>
            </a:pPr>
            <a:r>
              <a:rPr sz="2900">
                <a:latin typeface="黑体"/>
                <a:cs typeface="黑体"/>
              </a:rPr>
              <a:t>储存作业</a:t>
            </a:r>
            <a:r>
              <a:rPr sz="2900">
                <a:latin typeface="Lucida Sans Unicode"/>
                <a:cs typeface="Lucida Sans Unicode"/>
              </a:rPr>
              <a:t>——</a:t>
            </a:r>
            <a:r>
              <a:rPr sz="2900" spc="-25">
                <a:latin typeface="黑体"/>
                <a:cs typeface="黑体"/>
              </a:rPr>
              <a:t>堆垛</a:t>
            </a:r>
            <a:endParaRPr sz="2900">
              <a:latin typeface="黑体"/>
              <a:cs typeface="黑体"/>
            </a:endParaRPr>
          </a:p>
          <a:p>
            <a:pPr marL="533400">
              <a:lnSpc>
                <a:spcPct val="100000"/>
              </a:lnSpc>
              <a:spcBef>
                <a:spcPts val="2375"/>
              </a:spcBef>
            </a:pPr>
            <a:r>
              <a:rPr sz="2950">
                <a:solidFill>
                  <a:srgbClr val="DA1F28"/>
                </a:solidFill>
                <a:latin typeface="Wingdings"/>
                <a:cs typeface="Wingdings"/>
              </a:rPr>
              <a:t></a:t>
            </a:r>
            <a:r>
              <a:rPr sz="2900" spc="-15">
                <a:latin typeface="黑体"/>
                <a:cs typeface="黑体"/>
              </a:rPr>
              <a:t>堆垛形式</a:t>
            </a:r>
            <a:endParaRPr sz="2900">
              <a:latin typeface="黑体"/>
              <a:cs typeface="黑体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6838950" y="442911"/>
            <a:ext cx="1108075" cy="376555"/>
          </a:xfrm>
          <a:prstGeom prst="rect">
            <a:avLst/>
          </a:prstGeom>
          <a:solidFill>
            <a:srgbClr val="DEF5FA"/>
          </a:solidFill>
          <a:ln w="9525">
            <a:solidFill>
              <a:srgbClr val="000000"/>
            </a:solidFill>
          </a:ln>
        </p:spPr>
        <p:txBody>
          <a:bodyPr vert="horz" wrap="square" lIns="0" tIns="52705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415"/>
              </a:spcBef>
            </a:pPr>
            <a:r>
              <a:rPr sz="1800" spc="-15">
                <a:latin typeface="宋体"/>
                <a:cs typeface="宋体"/>
              </a:rPr>
              <a:t>储存作业</a:t>
            </a:r>
            <a:endParaRPr sz="1800">
              <a:latin typeface="宋体"/>
              <a:cs typeface="宋体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5689600" y="1163636"/>
            <a:ext cx="468630" cy="1473200"/>
          </a:xfrm>
          <a:prstGeom prst="rect">
            <a:avLst/>
          </a:prstGeom>
          <a:ln w="9525">
            <a:solidFill>
              <a:srgbClr val="000000"/>
            </a:solidFill>
          </a:ln>
        </p:spPr>
        <p:txBody>
          <a:bodyPr vert="vert" wrap="square" lIns="0" tIns="98425" rIns="0" bIns="0" rtlCol="0">
            <a:spAutoFit/>
          </a:bodyPr>
          <a:lstStyle/>
          <a:p>
            <a:pPr marL="45085">
              <a:lnSpc>
                <a:spcPct val="100000"/>
              </a:lnSpc>
              <a:spcBef>
                <a:spcPts val="775"/>
              </a:spcBef>
            </a:pPr>
            <a:r>
              <a:rPr sz="1800" spc="-10">
                <a:latin typeface="宋体"/>
                <a:cs typeface="宋体"/>
              </a:rPr>
              <a:t>建立入库帐卡</a:t>
            </a:r>
            <a:endParaRPr sz="1800">
              <a:latin typeface="宋体"/>
              <a:cs typeface="宋体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6264275" y="1163637"/>
            <a:ext cx="468630" cy="1016000"/>
          </a:xfrm>
          <a:prstGeom prst="rect">
            <a:avLst/>
          </a:prstGeom>
          <a:solidFill>
            <a:srgbClr val="FF8119"/>
          </a:solidFill>
          <a:ln w="9525">
            <a:solidFill>
              <a:srgbClr val="000000"/>
            </a:solidFill>
          </a:ln>
        </p:spPr>
        <p:txBody>
          <a:bodyPr vert="vert" wrap="square" lIns="0" tIns="98425" rIns="0" bIns="0" rtlCol="0">
            <a:spAutoFit/>
          </a:bodyPr>
          <a:lstStyle/>
          <a:p>
            <a:pPr marL="45720">
              <a:lnSpc>
                <a:spcPct val="100000"/>
              </a:lnSpc>
              <a:spcBef>
                <a:spcPts val="775"/>
              </a:spcBef>
            </a:pPr>
            <a:r>
              <a:rPr sz="1800" spc="-15">
                <a:latin typeface="宋体"/>
                <a:cs typeface="宋体"/>
              </a:rPr>
              <a:t>堆码作业</a:t>
            </a:r>
            <a:endParaRPr sz="1800">
              <a:latin typeface="宋体"/>
              <a:cs typeface="宋体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6840537" y="1163637"/>
            <a:ext cx="468630" cy="1016000"/>
          </a:xfrm>
          <a:prstGeom prst="rect">
            <a:avLst/>
          </a:prstGeom>
          <a:ln w="9525">
            <a:solidFill>
              <a:srgbClr val="000000"/>
            </a:solidFill>
          </a:ln>
        </p:spPr>
        <p:txBody>
          <a:bodyPr vert="vert" wrap="square" lIns="0" tIns="98425" rIns="0" bIns="0" rtlCol="0">
            <a:spAutoFit/>
          </a:bodyPr>
          <a:lstStyle/>
          <a:p>
            <a:pPr marL="45085">
              <a:lnSpc>
                <a:spcPct val="100000"/>
              </a:lnSpc>
              <a:spcBef>
                <a:spcPts val="775"/>
              </a:spcBef>
            </a:pPr>
            <a:r>
              <a:rPr sz="1800" spc="-15">
                <a:latin typeface="宋体"/>
                <a:cs typeface="宋体"/>
              </a:rPr>
              <a:t>保管检查</a:t>
            </a:r>
            <a:endParaRPr sz="1800">
              <a:latin typeface="宋体"/>
              <a:cs typeface="宋体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7453312" y="1163637"/>
            <a:ext cx="468630" cy="1016000"/>
          </a:xfrm>
          <a:prstGeom prst="rect">
            <a:avLst/>
          </a:prstGeom>
          <a:ln w="9525">
            <a:solidFill>
              <a:srgbClr val="000000"/>
            </a:solidFill>
          </a:ln>
        </p:spPr>
        <p:txBody>
          <a:bodyPr vert="vert" wrap="square" lIns="0" tIns="98425" rIns="0" bIns="0" rtlCol="0">
            <a:spAutoFit/>
          </a:bodyPr>
          <a:lstStyle/>
          <a:p>
            <a:pPr marL="45085">
              <a:lnSpc>
                <a:spcPct val="100000"/>
              </a:lnSpc>
              <a:spcBef>
                <a:spcPts val="775"/>
              </a:spcBef>
            </a:pPr>
            <a:r>
              <a:rPr sz="1800" spc="-15">
                <a:latin typeface="宋体"/>
                <a:cs typeface="宋体"/>
              </a:rPr>
              <a:t>保管维护</a:t>
            </a:r>
            <a:endParaRPr sz="1800">
              <a:latin typeface="宋体"/>
              <a:cs typeface="宋体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8064499" y="1163637"/>
            <a:ext cx="468630" cy="558800"/>
          </a:xfrm>
          <a:prstGeom prst="rect">
            <a:avLst/>
          </a:prstGeom>
          <a:solidFill>
            <a:srgbClr val="DEF5FA"/>
          </a:solidFill>
          <a:ln w="9525">
            <a:solidFill>
              <a:srgbClr val="000000"/>
            </a:solidFill>
          </a:ln>
        </p:spPr>
        <p:txBody>
          <a:bodyPr vert="vert" wrap="square" lIns="0" tIns="98425" rIns="0" bIns="0" rtlCol="0">
            <a:spAutoFit/>
          </a:bodyPr>
          <a:lstStyle/>
          <a:p>
            <a:pPr marL="45085">
              <a:lnSpc>
                <a:spcPct val="100000"/>
              </a:lnSpc>
              <a:spcBef>
                <a:spcPts val="775"/>
              </a:spcBef>
            </a:pPr>
            <a:r>
              <a:rPr sz="1800" spc="-25">
                <a:latin typeface="宋体"/>
                <a:cs typeface="宋体"/>
              </a:rPr>
              <a:t>盘点</a:t>
            </a:r>
            <a:endParaRPr sz="1800">
              <a:latin typeface="宋体"/>
              <a:cs typeface="宋体"/>
            </a:endParaRPr>
          </a:p>
        </p:txBody>
      </p:sp>
      <p:grpSp>
        <p:nvGrpSpPr>
          <p:cNvPr id="11" name="object 11"/>
          <p:cNvGrpSpPr/>
          <p:nvPr/>
        </p:nvGrpSpPr>
        <p:grpSpPr>
          <a:xfrm>
            <a:off x="5919787" y="814387"/>
            <a:ext cx="2384425" cy="354330"/>
            <a:chOff x="5919787" y="814387"/>
            <a:chExt cx="2384425" cy="354330"/>
          </a:xfrm>
        </p:grpSpPr>
        <p:sp>
          <p:nvSpPr>
            <p:cNvPr id="12" name="object 12"/>
            <p:cNvSpPr/>
            <p:nvPr/>
          </p:nvSpPr>
          <p:spPr>
            <a:xfrm>
              <a:off x="5924550" y="819149"/>
              <a:ext cx="1468755" cy="344805"/>
            </a:xfrm>
            <a:custGeom>
              <a:rect l="l" t="t" r="r" b="b"/>
              <a:pathLst>
                <a:path w="1468754" h="344805">
                  <a:moveTo>
                    <a:pt x="1468437" y="0"/>
                  </a:moveTo>
                  <a:lnTo>
                    <a:pt x="0" y="344487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3" name="object 13"/>
            <p:cNvSpPr/>
            <p:nvPr/>
          </p:nvSpPr>
          <p:spPr>
            <a:xfrm>
              <a:off x="6499225" y="819149"/>
              <a:ext cx="894080" cy="344805"/>
            </a:xfrm>
            <a:custGeom>
              <a:rect l="l" t="t" r="r" b="b"/>
              <a:pathLst>
                <a:path w="894078" h="344805">
                  <a:moveTo>
                    <a:pt x="893762" y="0"/>
                  </a:moveTo>
                  <a:lnTo>
                    <a:pt x="0" y="344487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4" name="object 14"/>
            <p:cNvSpPr/>
            <p:nvPr/>
          </p:nvSpPr>
          <p:spPr>
            <a:xfrm>
              <a:off x="7075487" y="819149"/>
              <a:ext cx="317500" cy="344805"/>
            </a:xfrm>
            <a:custGeom>
              <a:rect l="l" t="t" r="r" b="b"/>
              <a:pathLst>
                <a:path w="317500" h="344805">
                  <a:moveTo>
                    <a:pt x="317500" y="0"/>
                  </a:moveTo>
                  <a:lnTo>
                    <a:pt x="0" y="344487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5" name="object 15"/>
            <p:cNvSpPr/>
            <p:nvPr/>
          </p:nvSpPr>
          <p:spPr>
            <a:xfrm>
              <a:off x="7392987" y="819149"/>
              <a:ext cx="906780" cy="344805"/>
            </a:xfrm>
            <a:custGeom>
              <a:rect l="l" t="t" r="r" b="b"/>
              <a:pathLst>
                <a:path w="906778" h="344805">
                  <a:moveTo>
                    <a:pt x="0" y="0"/>
                  </a:moveTo>
                  <a:lnTo>
                    <a:pt x="295275" y="344487"/>
                  </a:lnTo>
                </a:path>
                <a:path w="906778" h="344805">
                  <a:moveTo>
                    <a:pt x="0" y="0"/>
                  </a:moveTo>
                  <a:lnTo>
                    <a:pt x="906462" y="344487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6" name="object 16"/>
          <p:cNvGrpSpPr/>
          <p:nvPr/>
        </p:nvGrpSpPr>
        <p:grpSpPr>
          <a:xfrm>
            <a:off x="390525" y="3856037"/>
            <a:ext cx="2409825" cy="1642745"/>
            <a:chOff x="390525" y="3856037"/>
            <a:chExt cx="2409825" cy="1642745"/>
          </a:xfrm>
        </p:grpSpPr>
        <p:sp>
          <p:nvSpPr>
            <p:cNvPr id="17" name="object 17"/>
            <p:cNvSpPr/>
            <p:nvPr/>
          </p:nvSpPr>
          <p:spPr>
            <a:xfrm>
              <a:off x="395288" y="4840513"/>
              <a:ext cx="2400300" cy="653415"/>
            </a:xfrm>
            <a:custGeom>
              <a:rect l="l" t="t" r="r" b="b"/>
              <a:pathLst>
                <a:path w="2400300" h="653414">
                  <a:moveTo>
                    <a:pt x="1411167" y="653143"/>
                  </a:moveTo>
                  <a:lnTo>
                    <a:pt x="0" y="653143"/>
                  </a:lnTo>
                  <a:lnTo>
                    <a:pt x="989132" y="0"/>
                  </a:lnTo>
                  <a:lnTo>
                    <a:pt x="2400300" y="0"/>
                  </a:lnTo>
                  <a:lnTo>
                    <a:pt x="1411167" y="653143"/>
                  </a:lnTo>
                  <a:close/>
                </a:path>
              </a:pathLst>
            </a:custGeom>
            <a:solidFill>
              <a:srgbClr val="DEF5FA">
                <a:alpha val="52940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8" name="object 18"/>
            <p:cNvSpPr/>
            <p:nvPr/>
          </p:nvSpPr>
          <p:spPr>
            <a:xfrm>
              <a:off x="395288" y="4840513"/>
              <a:ext cx="2400300" cy="653415"/>
            </a:xfrm>
            <a:custGeom>
              <a:rect l="l" t="t" r="r" b="b"/>
              <a:pathLst>
                <a:path w="2400300" h="653414">
                  <a:moveTo>
                    <a:pt x="0" y="653143"/>
                  </a:moveTo>
                  <a:lnTo>
                    <a:pt x="989132" y="0"/>
                  </a:lnTo>
                  <a:lnTo>
                    <a:pt x="2400300" y="0"/>
                  </a:lnTo>
                  <a:lnTo>
                    <a:pt x="1411167" y="653143"/>
                  </a:lnTo>
                  <a:lnTo>
                    <a:pt x="0" y="653143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9" name="object 19"/>
            <p:cNvSpPr/>
            <p:nvPr/>
          </p:nvSpPr>
          <p:spPr>
            <a:xfrm>
              <a:off x="395288" y="4677228"/>
              <a:ext cx="2400300" cy="653415"/>
            </a:xfrm>
            <a:custGeom>
              <a:rect l="l" t="t" r="r" b="b"/>
              <a:pathLst>
                <a:path w="2400300" h="653414">
                  <a:moveTo>
                    <a:pt x="1411167" y="653143"/>
                  </a:moveTo>
                  <a:lnTo>
                    <a:pt x="0" y="653143"/>
                  </a:lnTo>
                  <a:lnTo>
                    <a:pt x="989132" y="0"/>
                  </a:lnTo>
                  <a:lnTo>
                    <a:pt x="2400300" y="0"/>
                  </a:lnTo>
                  <a:lnTo>
                    <a:pt x="1411167" y="653143"/>
                  </a:lnTo>
                  <a:close/>
                </a:path>
              </a:pathLst>
            </a:custGeom>
            <a:solidFill>
              <a:srgbClr val="DEF5FA">
                <a:alpha val="52940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0" name="object 20"/>
            <p:cNvSpPr/>
            <p:nvPr/>
          </p:nvSpPr>
          <p:spPr>
            <a:xfrm>
              <a:off x="395288" y="4677228"/>
              <a:ext cx="2400300" cy="653415"/>
            </a:xfrm>
            <a:custGeom>
              <a:rect l="l" t="t" r="r" b="b"/>
              <a:pathLst>
                <a:path w="2400300" h="653414">
                  <a:moveTo>
                    <a:pt x="0" y="653143"/>
                  </a:moveTo>
                  <a:lnTo>
                    <a:pt x="989132" y="0"/>
                  </a:lnTo>
                  <a:lnTo>
                    <a:pt x="2400300" y="0"/>
                  </a:lnTo>
                  <a:lnTo>
                    <a:pt x="1411167" y="653143"/>
                  </a:lnTo>
                  <a:lnTo>
                    <a:pt x="0" y="653143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21" name="object 21"/>
            <p:cNvSpPr/>
            <p:nvPr/>
          </p:nvSpPr>
          <p:spPr>
            <a:xfrm>
              <a:off x="395288" y="4513942"/>
              <a:ext cx="2400300" cy="653415"/>
            </a:xfrm>
            <a:custGeom>
              <a:rect l="l" t="t" r="r" b="b"/>
              <a:pathLst>
                <a:path w="2400300" h="653414">
                  <a:moveTo>
                    <a:pt x="1411167" y="653142"/>
                  </a:moveTo>
                  <a:lnTo>
                    <a:pt x="0" y="653142"/>
                  </a:lnTo>
                  <a:lnTo>
                    <a:pt x="989132" y="0"/>
                  </a:lnTo>
                  <a:lnTo>
                    <a:pt x="2400300" y="0"/>
                  </a:lnTo>
                  <a:lnTo>
                    <a:pt x="1411167" y="653142"/>
                  </a:lnTo>
                  <a:close/>
                </a:path>
              </a:pathLst>
            </a:custGeom>
            <a:solidFill>
              <a:srgbClr val="DEF5FA">
                <a:alpha val="52940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2" name="object 22"/>
            <p:cNvSpPr/>
            <p:nvPr/>
          </p:nvSpPr>
          <p:spPr>
            <a:xfrm>
              <a:off x="395288" y="4513942"/>
              <a:ext cx="2400300" cy="653415"/>
            </a:xfrm>
            <a:custGeom>
              <a:rect l="l" t="t" r="r" b="b"/>
              <a:pathLst>
                <a:path w="2400300" h="653414">
                  <a:moveTo>
                    <a:pt x="0" y="653142"/>
                  </a:moveTo>
                  <a:lnTo>
                    <a:pt x="989132" y="0"/>
                  </a:lnTo>
                  <a:lnTo>
                    <a:pt x="2400300" y="0"/>
                  </a:lnTo>
                  <a:lnTo>
                    <a:pt x="1411167" y="653142"/>
                  </a:lnTo>
                  <a:lnTo>
                    <a:pt x="0" y="653142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23" name="object 23"/>
            <p:cNvSpPr/>
            <p:nvPr/>
          </p:nvSpPr>
          <p:spPr>
            <a:xfrm>
              <a:off x="395288" y="4350656"/>
              <a:ext cx="2400300" cy="653415"/>
            </a:xfrm>
            <a:custGeom>
              <a:rect l="l" t="t" r="r" b="b"/>
              <a:pathLst>
                <a:path w="2400300" h="653414">
                  <a:moveTo>
                    <a:pt x="1411167" y="653143"/>
                  </a:moveTo>
                  <a:lnTo>
                    <a:pt x="0" y="653143"/>
                  </a:lnTo>
                  <a:lnTo>
                    <a:pt x="989132" y="0"/>
                  </a:lnTo>
                  <a:lnTo>
                    <a:pt x="2400300" y="0"/>
                  </a:lnTo>
                  <a:lnTo>
                    <a:pt x="1411167" y="653143"/>
                  </a:lnTo>
                  <a:close/>
                </a:path>
              </a:pathLst>
            </a:custGeom>
            <a:solidFill>
              <a:srgbClr val="DEF5FA">
                <a:alpha val="52940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4" name="object 24"/>
            <p:cNvSpPr/>
            <p:nvPr/>
          </p:nvSpPr>
          <p:spPr>
            <a:xfrm>
              <a:off x="395288" y="4350656"/>
              <a:ext cx="2400300" cy="653415"/>
            </a:xfrm>
            <a:custGeom>
              <a:rect l="l" t="t" r="r" b="b"/>
              <a:pathLst>
                <a:path w="2400300" h="653414">
                  <a:moveTo>
                    <a:pt x="0" y="653143"/>
                  </a:moveTo>
                  <a:lnTo>
                    <a:pt x="989132" y="0"/>
                  </a:lnTo>
                  <a:lnTo>
                    <a:pt x="2400300" y="0"/>
                  </a:lnTo>
                  <a:lnTo>
                    <a:pt x="1411167" y="653143"/>
                  </a:lnTo>
                  <a:lnTo>
                    <a:pt x="0" y="653143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25" name="object 25"/>
            <p:cNvSpPr/>
            <p:nvPr/>
          </p:nvSpPr>
          <p:spPr>
            <a:xfrm>
              <a:off x="395288" y="4187371"/>
              <a:ext cx="2400300" cy="653415"/>
            </a:xfrm>
            <a:custGeom>
              <a:rect l="l" t="t" r="r" b="b"/>
              <a:pathLst>
                <a:path w="2400300" h="653414">
                  <a:moveTo>
                    <a:pt x="1411167" y="653143"/>
                  </a:moveTo>
                  <a:lnTo>
                    <a:pt x="0" y="653143"/>
                  </a:lnTo>
                  <a:lnTo>
                    <a:pt x="989132" y="0"/>
                  </a:lnTo>
                  <a:lnTo>
                    <a:pt x="2400300" y="0"/>
                  </a:lnTo>
                  <a:lnTo>
                    <a:pt x="1411167" y="653143"/>
                  </a:lnTo>
                  <a:close/>
                </a:path>
              </a:pathLst>
            </a:custGeom>
            <a:solidFill>
              <a:srgbClr val="3366CC">
                <a:alpha val="52940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6" name="object 26"/>
            <p:cNvSpPr/>
            <p:nvPr/>
          </p:nvSpPr>
          <p:spPr>
            <a:xfrm>
              <a:off x="395288" y="4187371"/>
              <a:ext cx="2400300" cy="653415"/>
            </a:xfrm>
            <a:custGeom>
              <a:rect l="l" t="t" r="r" b="b"/>
              <a:pathLst>
                <a:path w="2400300" h="653414">
                  <a:moveTo>
                    <a:pt x="0" y="653143"/>
                  </a:moveTo>
                  <a:lnTo>
                    <a:pt x="989132" y="0"/>
                  </a:lnTo>
                  <a:lnTo>
                    <a:pt x="2400300" y="0"/>
                  </a:lnTo>
                  <a:lnTo>
                    <a:pt x="1411167" y="653143"/>
                  </a:lnTo>
                  <a:lnTo>
                    <a:pt x="0" y="653143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27" name="object 27"/>
            <p:cNvSpPr/>
            <p:nvPr/>
          </p:nvSpPr>
          <p:spPr>
            <a:xfrm>
              <a:off x="1454467" y="3860799"/>
              <a:ext cx="198120" cy="565785"/>
            </a:xfrm>
            <a:custGeom>
              <a:rect l="l" t="t" r="r" b="b"/>
              <a:pathLst>
                <a:path w="198119" h="565785">
                  <a:moveTo>
                    <a:pt x="148590" y="35331"/>
                  </a:moveTo>
                  <a:lnTo>
                    <a:pt x="49530" y="35331"/>
                  </a:lnTo>
                  <a:lnTo>
                    <a:pt x="49530" y="70662"/>
                  </a:lnTo>
                  <a:lnTo>
                    <a:pt x="148590" y="70662"/>
                  </a:lnTo>
                  <a:lnTo>
                    <a:pt x="148590" y="35331"/>
                  </a:lnTo>
                  <a:close/>
                </a:path>
                <a:path w="198119" h="565785">
                  <a:moveTo>
                    <a:pt x="148590" y="0"/>
                  </a:moveTo>
                  <a:lnTo>
                    <a:pt x="49530" y="0"/>
                  </a:lnTo>
                  <a:lnTo>
                    <a:pt x="49530" y="17665"/>
                  </a:lnTo>
                  <a:lnTo>
                    <a:pt x="148590" y="17665"/>
                  </a:lnTo>
                  <a:lnTo>
                    <a:pt x="148590" y="0"/>
                  </a:lnTo>
                  <a:close/>
                </a:path>
                <a:path w="198119" h="565785">
                  <a:moveTo>
                    <a:pt x="198120" y="423926"/>
                  </a:moveTo>
                  <a:lnTo>
                    <a:pt x="148590" y="423926"/>
                  </a:lnTo>
                  <a:lnTo>
                    <a:pt x="148590" y="88315"/>
                  </a:lnTo>
                  <a:lnTo>
                    <a:pt x="49530" y="88315"/>
                  </a:lnTo>
                  <a:lnTo>
                    <a:pt x="49530" y="423926"/>
                  </a:lnTo>
                  <a:lnTo>
                    <a:pt x="0" y="423926"/>
                  </a:lnTo>
                  <a:lnTo>
                    <a:pt x="99060" y="565226"/>
                  </a:lnTo>
                  <a:lnTo>
                    <a:pt x="198120" y="423926"/>
                  </a:lnTo>
                  <a:close/>
                </a:path>
              </a:pathLst>
            </a:custGeom>
            <a:solidFill>
              <a:srgbClr val="DEF5FA">
                <a:alpha val="52940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8" name="object 28"/>
            <p:cNvSpPr/>
            <p:nvPr/>
          </p:nvSpPr>
          <p:spPr>
            <a:xfrm>
              <a:off x="1454467" y="3860800"/>
              <a:ext cx="198120" cy="565785"/>
            </a:xfrm>
            <a:custGeom>
              <a:rect l="l" t="t" r="r" b="b"/>
              <a:pathLst>
                <a:path w="198119" h="565785">
                  <a:moveTo>
                    <a:pt x="148590" y="88315"/>
                  </a:moveTo>
                  <a:lnTo>
                    <a:pt x="148590" y="423914"/>
                  </a:lnTo>
                  <a:lnTo>
                    <a:pt x="198120" y="423914"/>
                  </a:lnTo>
                  <a:lnTo>
                    <a:pt x="99060" y="565219"/>
                  </a:lnTo>
                  <a:lnTo>
                    <a:pt x="0" y="423914"/>
                  </a:lnTo>
                  <a:lnTo>
                    <a:pt x="49530" y="423914"/>
                  </a:lnTo>
                  <a:lnTo>
                    <a:pt x="49530" y="88315"/>
                  </a:lnTo>
                  <a:lnTo>
                    <a:pt x="148590" y="88315"/>
                  </a:lnTo>
                  <a:close/>
                </a:path>
                <a:path w="198119" h="565785">
                  <a:moveTo>
                    <a:pt x="148590" y="0"/>
                  </a:moveTo>
                  <a:lnTo>
                    <a:pt x="148590" y="17663"/>
                  </a:lnTo>
                  <a:lnTo>
                    <a:pt x="49530" y="17663"/>
                  </a:lnTo>
                  <a:lnTo>
                    <a:pt x="49530" y="0"/>
                  </a:lnTo>
                  <a:lnTo>
                    <a:pt x="148590" y="0"/>
                  </a:lnTo>
                  <a:close/>
                </a:path>
                <a:path w="198119" h="565785">
                  <a:moveTo>
                    <a:pt x="148590" y="35326"/>
                  </a:moveTo>
                  <a:lnTo>
                    <a:pt x="148590" y="70652"/>
                  </a:lnTo>
                  <a:lnTo>
                    <a:pt x="49530" y="70652"/>
                  </a:lnTo>
                  <a:lnTo>
                    <a:pt x="49530" y="35326"/>
                  </a:lnTo>
                  <a:lnTo>
                    <a:pt x="148590" y="35326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29" name="object 29"/>
          <p:cNvSpPr txBox="1"/>
          <p:nvPr/>
        </p:nvSpPr>
        <p:spPr>
          <a:xfrm>
            <a:off x="947738" y="5697900"/>
            <a:ext cx="1295400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spc="-10">
                <a:latin typeface="宋体"/>
                <a:cs typeface="宋体"/>
              </a:rPr>
              <a:t>重叠式堆码</a:t>
            </a:r>
            <a:endParaRPr sz="2000">
              <a:latin typeface="宋体"/>
              <a:cs typeface="宋体"/>
            </a:endParaRPr>
          </a:p>
        </p:txBody>
      </p:sp>
      <p:pic>
        <p:nvPicPr>
          <p:cNvPr id="30" name="object 30"/>
          <p:cNvPicPr/>
          <p:nvPr/>
        </p:nvPicPr>
        <p:blipFill>
          <a:blip r:embed="rId2"/>
          <a:stretch>
            <a:fillRect/>
          </a:stretch>
        </p:blipFill>
        <p:spPr>
          <a:xfrm>
            <a:off x="3559175" y="4268787"/>
            <a:ext cx="2168114" cy="1018116"/>
          </a:xfrm>
          <a:prstGeom prst="rect">
            <a:avLst/>
          </a:prstGeom>
        </p:spPr>
      </p:pic>
      <p:sp>
        <p:nvSpPr>
          <p:cNvPr id="31" name="object 31"/>
          <p:cNvSpPr txBox="1"/>
          <p:nvPr/>
        </p:nvSpPr>
        <p:spPr>
          <a:xfrm>
            <a:off x="3997531" y="5449173"/>
            <a:ext cx="1295400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spc="-10">
                <a:latin typeface="宋体"/>
                <a:cs typeface="宋体"/>
              </a:rPr>
              <a:t>纵横交错式</a:t>
            </a:r>
            <a:endParaRPr sz="2000">
              <a:latin typeface="宋体"/>
              <a:cs typeface="宋体"/>
            </a:endParaRPr>
          </a:p>
        </p:txBody>
      </p:sp>
      <p:grpSp>
        <p:nvGrpSpPr>
          <p:cNvPr id="32" name="object 32"/>
          <p:cNvGrpSpPr/>
          <p:nvPr/>
        </p:nvGrpSpPr>
        <p:grpSpPr>
          <a:xfrm>
            <a:off x="6215062" y="4273550"/>
            <a:ext cx="2047875" cy="1031875"/>
            <a:chOff x="6215062" y="4273550"/>
            <a:chExt cx="2047875" cy="1031875"/>
          </a:xfrm>
        </p:grpSpPr>
        <p:sp>
          <p:nvSpPr>
            <p:cNvPr id="33" name="object 33"/>
            <p:cNvSpPr/>
            <p:nvPr/>
          </p:nvSpPr>
          <p:spPr>
            <a:xfrm flipH="1">
              <a:off x="6234112" y="4315443"/>
              <a:ext cx="0" cy="198120"/>
            </a:xfrm>
            <a:custGeom>
              <a:rect l="l" t="t" r="r" b="b"/>
              <a:pathLst>
                <a:path h="198120">
                  <a:moveTo>
                    <a:pt x="0" y="0"/>
                  </a:moveTo>
                  <a:lnTo>
                    <a:pt x="0" y="197984"/>
                  </a:lnTo>
                </a:path>
              </a:pathLst>
            </a:custGeom>
            <a:ln w="381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34" name="object 34"/>
            <p:cNvSpPr/>
            <p:nvPr/>
          </p:nvSpPr>
          <p:spPr>
            <a:xfrm>
              <a:off x="6234112" y="4513427"/>
              <a:ext cx="457200" cy="0"/>
            </a:xfrm>
            <a:custGeom>
              <a:rect l="l" t="t" r="r" b="b"/>
              <a:pathLst>
                <a:path w="457200">
                  <a:moveTo>
                    <a:pt x="0" y="0"/>
                  </a:moveTo>
                  <a:lnTo>
                    <a:pt x="457199" y="0"/>
                  </a:lnTo>
                </a:path>
              </a:pathLst>
            </a:custGeom>
            <a:ln w="381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35" name="object 35"/>
            <p:cNvSpPr/>
            <p:nvPr/>
          </p:nvSpPr>
          <p:spPr>
            <a:xfrm>
              <a:off x="6672250" y="4315447"/>
              <a:ext cx="76200" cy="198120"/>
            </a:xfrm>
            <a:custGeom>
              <a:rect l="l" t="t" r="r" b="b"/>
              <a:pathLst>
                <a:path w="76200" h="198120">
                  <a:moveTo>
                    <a:pt x="76200" y="0"/>
                  </a:moveTo>
                  <a:lnTo>
                    <a:pt x="38100" y="0"/>
                  </a:lnTo>
                  <a:lnTo>
                    <a:pt x="0" y="0"/>
                  </a:lnTo>
                  <a:lnTo>
                    <a:pt x="0" y="197993"/>
                  </a:lnTo>
                  <a:lnTo>
                    <a:pt x="38100" y="197993"/>
                  </a:lnTo>
                  <a:lnTo>
                    <a:pt x="76200" y="197993"/>
                  </a:lnTo>
                  <a:lnTo>
                    <a:pt x="7620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36" name="object 36"/>
            <p:cNvSpPr/>
            <p:nvPr/>
          </p:nvSpPr>
          <p:spPr>
            <a:xfrm>
              <a:off x="6729411" y="4513427"/>
              <a:ext cx="457200" cy="0"/>
            </a:xfrm>
            <a:custGeom>
              <a:rect l="l" t="t" r="r" b="b"/>
              <a:pathLst>
                <a:path w="457200">
                  <a:moveTo>
                    <a:pt x="0" y="0"/>
                  </a:moveTo>
                  <a:lnTo>
                    <a:pt x="457200" y="0"/>
                  </a:lnTo>
                </a:path>
              </a:pathLst>
            </a:custGeom>
            <a:ln w="381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37" name="object 37"/>
            <p:cNvSpPr/>
            <p:nvPr/>
          </p:nvSpPr>
          <p:spPr>
            <a:xfrm>
              <a:off x="7167550" y="4315447"/>
              <a:ext cx="66675" cy="198120"/>
            </a:xfrm>
            <a:custGeom>
              <a:rect l="l" t="t" r="r" b="b"/>
              <a:pathLst>
                <a:path w="66675" h="198120">
                  <a:moveTo>
                    <a:pt x="66675" y="0"/>
                  </a:moveTo>
                  <a:lnTo>
                    <a:pt x="38100" y="0"/>
                  </a:lnTo>
                  <a:lnTo>
                    <a:pt x="28575" y="0"/>
                  </a:lnTo>
                  <a:lnTo>
                    <a:pt x="0" y="0"/>
                  </a:lnTo>
                  <a:lnTo>
                    <a:pt x="0" y="197993"/>
                  </a:lnTo>
                  <a:lnTo>
                    <a:pt x="28575" y="197993"/>
                  </a:lnTo>
                  <a:lnTo>
                    <a:pt x="38100" y="197993"/>
                  </a:lnTo>
                  <a:lnTo>
                    <a:pt x="66675" y="197993"/>
                  </a:lnTo>
                  <a:lnTo>
                    <a:pt x="6667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38" name="object 38"/>
            <p:cNvSpPr/>
            <p:nvPr/>
          </p:nvSpPr>
          <p:spPr>
            <a:xfrm flipH="1">
              <a:off x="7710486" y="4315443"/>
              <a:ext cx="0" cy="198120"/>
            </a:xfrm>
            <a:custGeom>
              <a:rect l="l" t="t" r="r" b="b"/>
              <a:pathLst>
                <a:path h="198120">
                  <a:moveTo>
                    <a:pt x="0" y="0"/>
                  </a:moveTo>
                  <a:lnTo>
                    <a:pt x="0" y="197984"/>
                  </a:lnTo>
                </a:path>
              </a:pathLst>
            </a:custGeom>
            <a:ln w="381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39" name="object 39"/>
            <p:cNvSpPr/>
            <p:nvPr/>
          </p:nvSpPr>
          <p:spPr>
            <a:xfrm>
              <a:off x="7710486" y="4513427"/>
              <a:ext cx="457200" cy="0"/>
            </a:xfrm>
            <a:custGeom>
              <a:rect l="l" t="t" r="r" b="b"/>
              <a:pathLst>
                <a:path w="457200">
                  <a:moveTo>
                    <a:pt x="0" y="0"/>
                  </a:moveTo>
                  <a:lnTo>
                    <a:pt x="457200" y="0"/>
                  </a:lnTo>
                </a:path>
              </a:pathLst>
            </a:custGeom>
            <a:ln w="381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40" name="object 40"/>
            <p:cNvSpPr/>
            <p:nvPr/>
          </p:nvSpPr>
          <p:spPr>
            <a:xfrm flipH="1">
              <a:off x="8167686" y="4315443"/>
              <a:ext cx="0" cy="198120"/>
            </a:xfrm>
            <a:custGeom>
              <a:rect l="l" t="t" r="r" b="b"/>
              <a:pathLst>
                <a:path h="198120">
                  <a:moveTo>
                    <a:pt x="0" y="0"/>
                  </a:moveTo>
                  <a:lnTo>
                    <a:pt x="0" y="197984"/>
                  </a:lnTo>
                </a:path>
              </a:pathLst>
            </a:custGeom>
            <a:ln w="381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41" name="object 41"/>
            <p:cNvSpPr/>
            <p:nvPr/>
          </p:nvSpPr>
          <p:spPr>
            <a:xfrm>
              <a:off x="7215186" y="4513427"/>
              <a:ext cx="457200" cy="0"/>
            </a:xfrm>
            <a:custGeom>
              <a:rect l="l" t="t" r="r" b="b"/>
              <a:pathLst>
                <a:path w="457200">
                  <a:moveTo>
                    <a:pt x="0" y="0"/>
                  </a:moveTo>
                  <a:lnTo>
                    <a:pt x="457200" y="0"/>
                  </a:lnTo>
                </a:path>
              </a:pathLst>
            </a:custGeom>
            <a:ln w="381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42" name="object 42"/>
            <p:cNvSpPr/>
            <p:nvPr/>
          </p:nvSpPr>
          <p:spPr>
            <a:xfrm flipH="1">
              <a:off x="7672386" y="4315443"/>
              <a:ext cx="0" cy="198120"/>
            </a:xfrm>
            <a:custGeom>
              <a:rect l="l" t="t" r="r" b="b"/>
              <a:pathLst>
                <a:path h="198120">
                  <a:moveTo>
                    <a:pt x="0" y="0"/>
                  </a:moveTo>
                  <a:lnTo>
                    <a:pt x="0" y="197984"/>
                  </a:lnTo>
                </a:path>
              </a:pathLst>
            </a:custGeom>
            <a:ln w="381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43" name="object 43"/>
            <p:cNvSpPr/>
            <p:nvPr/>
          </p:nvSpPr>
          <p:spPr>
            <a:xfrm flipH="1">
              <a:off x="6300787" y="4292600"/>
              <a:ext cx="0" cy="198120"/>
            </a:xfrm>
            <a:custGeom>
              <a:rect l="l" t="t" r="r" b="b"/>
              <a:pathLst>
                <a:path h="198120">
                  <a:moveTo>
                    <a:pt x="0" y="197984"/>
                  </a:moveTo>
                  <a:lnTo>
                    <a:pt x="0" y="0"/>
                  </a:lnTo>
                </a:path>
              </a:pathLst>
            </a:custGeom>
            <a:ln w="38100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44" name="object 44"/>
            <p:cNvSpPr/>
            <p:nvPr/>
          </p:nvSpPr>
          <p:spPr>
            <a:xfrm>
              <a:off x="6300786" y="4292600"/>
              <a:ext cx="457200" cy="0"/>
            </a:xfrm>
            <a:custGeom>
              <a:rect l="l" t="t" r="r" b="b"/>
              <a:pathLst>
                <a:path w="457200">
                  <a:moveTo>
                    <a:pt x="0" y="0"/>
                  </a:moveTo>
                  <a:lnTo>
                    <a:pt x="457200" y="0"/>
                  </a:lnTo>
                </a:path>
              </a:pathLst>
            </a:custGeom>
            <a:ln w="38100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45" name="object 45"/>
            <p:cNvSpPr/>
            <p:nvPr/>
          </p:nvSpPr>
          <p:spPr>
            <a:xfrm>
              <a:off x="6738925" y="4292599"/>
              <a:ext cx="76200" cy="198120"/>
            </a:xfrm>
            <a:custGeom>
              <a:rect l="l" t="t" r="r" b="b"/>
              <a:pathLst>
                <a:path w="76200" h="198120">
                  <a:moveTo>
                    <a:pt x="76200" y="0"/>
                  </a:moveTo>
                  <a:lnTo>
                    <a:pt x="38100" y="0"/>
                  </a:lnTo>
                  <a:lnTo>
                    <a:pt x="0" y="0"/>
                  </a:lnTo>
                  <a:lnTo>
                    <a:pt x="0" y="197993"/>
                  </a:lnTo>
                  <a:lnTo>
                    <a:pt x="38100" y="197993"/>
                  </a:lnTo>
                  <a:lnTo>
                    <a:pt x="76200" y="197993"/>
                  </a:lnTo>
                  <a:lnTo>
                    <a:pt x="76200" y="0"/>
                  </a:lnTo>
                  <a:close/>
                </a:path>
              </a:pathLst>
            </a:custGeom>
            <a:solidFill>
              <a:srgbClr val="FF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6" name="object 46"/>
            <p:cNvSpPr/>
            <p:nvPr/>
          </p:nvSpPr>
          <p:spPr>
            <a:xfrm>
              <a:off x="6796086" y="4292600"/>
              <a:ext cx="457200" cy="0"/>
            </a:xfrm>
            <a:custGeom>
              <a:rect l="l" t="t" r="r" b="b"/>
              <a:pathLst>
                <a:path w="457200">
                  <a:moveTo>
                    <a:pt x="0" y="0"/>
                  </a:moveTo>
                  <a:lnTo>
                    <a:pt x="457200" y="0"/>
                  </a:lnTo>
                </a:path>
              </a:pathLst>
            </a:custGeom>
            <a:ln w="38100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47" name="object 47"/>
            <p:cNvSpPr/>
            <p:nvPr/>
          </p:nvSpPr>
          <p:spPr>
            <a:xfrm>
              <a:off x="7234236" y="4292600"/>
              <a:ext cx="38100" cy="198120"/>
            </a:xfrm>
            <a:custGeom>
              <a:rect l="l" t="t" r="r" b="b"/>
              <a:pathLst>
                <a:path w="38100" h="198120">
                  <a:moveTo>
                    <a:pt x="38100" y="197984"/>
                  </a:moveTo>
                  <a:lnTo>
                    <a:pt x="0" y="197984"/>
                  </a:lnTo>
                  <a:lnTo>
                    <a:pt x="0" y="0"/>
                  </a:lnTo>
                  <a:lnTo>
                    <a:pt x="38100" y="0"/>
                  </a:lnTo>
                  <a:lnTo>
                    <a:pt x="38100" y="197984"/>
                  </a:lnTo>
                  <a:close/>
                </a:path>
              </a:pathLst>
            </a:custGeom>
            <a:solidFill>
              <a:srgbClr val="FF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8" name="object 48"/>
            <p:cNvSpPr/>
            <p:nvPr/>
          </p:nvSpPr>
          <p:spPr>
            <a:xfrm flipH="1">
              <a:off x="7786686" y="4292600"/>
              <a:ext cx="0" cy="198120"/>
            </a:xfrm>
            <a:custGeom>
              <a:rect l="l" t="t" r="r" b="b"/>
              <a:pathLst>
                <a:path h="198120">
                  <a:moveTo>
                    <a:pt x="0" y="197984"/>
                  </a:moveTo>
                  <a:lnTo>
                    <a:pt x="0" y="0"/>
                  </a:lnTo>
                </a:path>
              </a:pathLst>
            </a:custGeom>
            <a:ln w="38100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49" name="object 49"/>
            <p:cNvSpPr/>
            <p:nvPr/>
          </p:nvSpPr>
          <p:spPr>
            <a:xfrm>
              <a:off x="7786686" y="4292600"/>
              <a:ext cx="457200" cy="0"/>
            </a:xfrm>
            <a:custGeom>
              <a:rect l="l" t="t" r="r" b="b"/>
              <a:pathLst>
                <a:path w="457200">
                  <a:moveTo>
                    <a:pt x="0" y="0"/>
                  </a:moveTo>
                  <a:lnTo>
                    <a:pt x="457200" y="0"/>
                  </a:lnTo>
                </a:path>
              </a:pathLst>
            </a:custGeom>
            <a:ln w="38100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50" name="object 50"/>
            <p:cNvSpPr/>
            <p:nvPr/>
          </p:nvSpPr>
          <p:spPr>
            <a:xfrm flipH="1">
              <a:off x="8243886" y="4292600"/>
              <a:ext cx="0" cy="198120"/>
            </a:xfrm>
            <a:custGeom>
              <a:rect l="l" t="t" r="r" b="b"/>
              <a:pathLst>
                <a:path h="198120">
                  <a:moveTo>
                    <a:pt x="0" y="197984"/>
                  </a:moveTo>
                  <a:lnTo>
                    <a:pt x="0" y="0"/>
                  </a:lnTo>
                </a:path>
              </a:pathLst>
            </a:custGeom>
            <a:ln w="38100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51" name="object 51"/>
            <p:cNvSpPr/>
            <p:nvPr/>
          </p:nvSpPr>
          <p:spPr>
            <a:xfrm>
              <a:off x="7272336" y="4292600"/>
              <a:ext cx="38100" cy="198120"/>
            </a:xfrm>
            <a:custGeom>
              <a:rect l="l" t="t" r="r" b="b"/>
              <a:pathLst>
                <a:path w="38100" h="198120">
                  <a:moveTo>
                    <a:pt x="38100" y="197984"/>
                  </a:moveTo>
                  <a:lnTo>
                    <a:pt x="0" y="197984"/>
                  </a:lnTo>
                  <a:lnTo>
                    <a:pt x="0" y="0"/>
                  </a:lnTo>
                  <a:lnTo>
                    <a:pt x="38100" y="0"/>
                  </a:lnTo>
                  <a:lnTo>
                    <a:pt x="38100" y="197984"/>
                  </a:lnTo>
                  <a:close/>
                </a:path>
              </a:pathLst>
            </a:custGeom>
            <a:solidFill>
              <a:srgbClr val="FF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2" name="object 52"/>
            <p:cNvSpPr/>
            <p:nvPr/>
          </p:nvSpPr>
          <p:spPr>
            <a:xfrm>
              <a:off x="7291386" y="4292600"/>
              <a:ext cx="457200" cy="0"/>
            </a:xfrm>
            <a:custGeom>
              <a:rect l="l" t="t" r="r" b="b"/>
              <a:pathLst>
                <a:path w="457200">
                  <a:moveTo>
                    <a:pt x="0" y="0"/>
                  </a:moveTo>
                  <a:lnTo>
                    <a:pt x="457200" y="0"/>
                  </a:lnTo>
                </a:path>
              </a:pathLst>
            </a:custGeom>
            <a:ln w="38100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53" name="object 53"/>
            <p:cNvSpPr/>
            <p:nvPr/>
          </p:nvSpPr>
          <p:spPr>
            <a:xfrm flipH="1">
              <a:off x="7748586" y="4292600"/>
              <a:ext cx="0" cy="198120"/>
            </a:xfrm>
            <a:custGeom>
              <a:rect l="l" t="t" r="r" b="b"/>
              <a:pathLst>
                <a:path h="198120">
                  <a:moveTo>
                    <a:pt x="0" y="197984"/>
                  </a:moveTo>
                  <a:lnTo>
                    <a:pt x="0" y="0"/>
                  </a:lnTo>
                </a:path>
              </a:pathLst>
            </a:custGeom>
            <a:ln w="38100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54" name="object 54"/>
            <p:cNvSpPr/>
            <p:nvPr/>
          </p:nvSpPr>
          <p:spPr>
            <a:xfrm flipH="1">
              <a:off x="6234112" y="4570538"/>
              <a:ext cx="0" cy="198120"/>
            </a:xfrm>
            <a:custGeom>
              <a:rect l="l" t="t" r="r" b="b"/>
              <a:pathLst>
                <a:path h="198120">
                  <a:moveTo>
                    <a:pt x="0" y="0"/>
                  </a:moveTo>
                  <a:lnTo>
                    <a:pt x="0" y="197984"/>
                  </a:lnTo>
                </a:path>
              </a:pathLst>
            </a:custGeom>
            <a:ln w="381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55" name="object 55"/>
            <p:cNvSpPr/>
            <p:nvPr/>
          </p:nvSpPr>
          <p:spPr>
            <a:xfrm>
              <a:off x="6234112" y="4768522"/>
              <a:ext cx="457200" cy="0"/>
            </a:xfrm>
            <a:custGeom>
              <a:rect l="l" t="t" r="r" b="b"/>
              <a:pathLst>
                <a:path w="457200">
                  <a:moveTo>
                    <a:pt x="0" y="0"/>
                  </a:moveTo>
                  <a:lnTo>
                    <a:pt x="457199" y="0"/>
                  </a:lnTo>
                </a:path>
              </a:pathLst>
            </a:custGeom>
            <a:ln w="381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56" name="object 56"/>
            <p:cNvSpPr/>
            <p:nvPr/>
          </p:nvSpPr>
          <p:spPr>
            <a:xfrm>
              <a:off x="6672250" y="4570539"/>
              <a:ext cx="76200" cy="198120"/>
            </a:xfrm>
            <a:custGeom>
              <a:rect l="l" t="t" r="r" b="b"/>
              <a:pathLst>
                <a:path w="76200" h="198120">
                  <a:moveTo>
                    <a:pt x="76200" y="0"/>
                  </a:moveTo>
                  <a:lnTo>
                    <a:pt x="38100" y="0"/>
                  </a:lnTo>
                  <a:lnTo>
                    <a:pt x="0" y="0"/>
                  </a:lnTo>
                  <a:lnTo>
                    <a:pt x="0" y="197993"/>
                  </a:lnTo>
                  <a:lnTo>
                    <a:pt x="38100" y="197993"/>
                  </a:lnTo>
                  <a:lnTo>
                    <a:pt x="76200" y="197993"/>
                  </a:lnTo>
                  <a:lnTo>
                    <a:pt x="7620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7" name="object 57"/>
            <p:cNvSpPr/>
            <p:nvPr/>
          </p:nvSpPr>
          <p:spPr>
            <a:xfrm>
              <a:off x="6729411" y="4768522"/>
              <a:ext cx="457200" cy="0"/>
            </a:xfrm>
            <a:custGeom>
              <a:rect l="l" t="t" r="r" b="b"/>
              <a:pathLst>
                <a:path w="457200">
                  <a:moveTo>
                    <a:pt x="0" y="0"/>
                  </a:moveTo>
                  <a:lnTo>
                    <a:pt x="457200" y="0"/>
                  </a:lnTo>
                </a:path>
              </a:pathLst>
            </a:custGeom>
            <a:ln w="381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58" name="object 58"/>
            <p:cNvSpPr/>
            <p:nvPr/>
          </p:nvSpPr>
          <p:spPr>
            <a:xfrm>
              <a:off x="7167561" y="4570538"/>
              <a:ext cx="38100" cy="198120"/>
            </a:xfrm>
            <a:custGeom>
              <a:rect l="l" t="t" r="r" b="b"/>
              <a:pathLst>
                <a:path w="38100" h="198120">
                  <a:moveTo>
                    <a:pt x="38100" y="0"/>
                  </a:moveTo>
                  <a:lnTo>
                    <a:pt x="0" y="0"/>
                  </a:lnTo>
                  <a:lnTo>
                    <a:pt x="0" y="197984"/>
                  </a:lnTo>
                  <a:lnTo>
                    <a:pt x="38100" y="197984"/>
                  </a:lnTo>
                  <a:lnTo>
                    <a:pt x="3810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9" name="object 59"/>
            <p:cNvSpPr/>
            <p:nvPr/>
          </p:nvSpPr>
          <p:spPr>
            <a:xfrm flipH="1">
              <a:off x="7710486" y="4570538"/>
              <a:ext cx="0" cy="198120"/>
            </a:xfrm>
            <a:custGeom>
              <a:rect l="l" t="t" r="r" b="b"/>
              <a:pathLst>
                <a:path h="198120">
                  <a:moveTo>
                    <a:pt x="0" y="0"/>
                  </a:moveTo>
                  <a:lnTo>
                    <a:pt x="0" y="197984"/>
                  </a:lnTo>
                </a:path>
              </a:pathLst>
            </a:custGeom>
            <a:ln w="381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60" name="object 60"/>
            <p:cNvSpPr/>
            <p:nvPr/>
          </p:nvSpPr>
          <p:spPr>
            <a:xfrm>
              <a:off x="7710486" y="4768522"/>
              <a:ext cx="457200" cy="0"/>
            </a:xfrm>
            <a:custGeom>
              <a:rect l="l" t="t" r="r" b="b"/>
              <a:pathLst>
                <a:path w="457200">
                  <a:moveTo>
                    <a:pt x="0" y="0"/>
                  </a:moveTo>
                  <a:lnTo>
                    <a:pt x="457200" y="0"/>
                  </a:lnTo>
                </a:path>
              </a:pathLst>
            </a:custGeom>
            <a:ln w="381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61" name="object 61"/>
            <p:cNvSpPr/>
            <p:nvPr/>
          </p:nvSpPr>
          <p:spPr>
            <a:xfrm flipH="1">
              <a:off x="8167686" y="4570538"/>
              <a:ext cx="0" cy="198120"/>
            </a:xfrm>
            <a:custGeom>
              <a:rect l="l" t="t" r="r" b="b"/>
              <a:pathLst>
                <a:path h="198120">
                  <a:moveTo>
                    <a:pt x="0" y="0"/>
                  </a:moveTo>
                  <a:lnTo>
                    <a:pt x="0" y="197984"/>
                  </a:lnTo>
                </a:path>
              </a:pathLst>
            </a:custGeom>
            <a:ln w="381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62" name="object 62"/>
            <p:cNvSpPr/>
            <p:nvPr/>
          </p:nvSpPr>
          <p:spPr>
            <a:xfrm>
              <a:off x="7196136" y="4570538"/>
              <a:ext cx="38100" cy="198120"/>
            </a:xfrm>
            <a:custGeom>
              <a:rect l="l" t="t" r="r" b="b"/>
              <a:pathLst>
                <a:path w="38100" h="198120">
                  <a:moveTo>
                    <a:pt x="38100" y="0"/>
                  </a:moveTo>
                  <a:lnTo>
                    <a:pt x="0" y="0"/>
                  </a:lnTo>
                  <a:lnTo>
                    <a:pt x="0" y="197984"/>
                  </a:lnTo>
                  <a:lnTo>
                    <a:pt x="38100" y="197984"/>
                  </a:lnTo>
                  <a:lnTo>
                    <a:pt x="3810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3" name="object 63"/>
            <p:cNvSpPr/>
            <p:nvPr/>
          </p:nvSpPr>
          <p:spPr>
            <a:xfrm>
              <a:off x="7215186" y="4768522"/>
              <a:ext cx="457200" cy="0"/>
            </a:xfrm>
            <a:custGeom>
              <a:rect l="l" t="t" r="r" b="b"/>
              <a:pathLst>
                <a:path w="457200">
                  <a:moveTo>
                    <a:pt x="0" y="0"/>
                  </a:moveTo>
                  <a:lnTo>
                    <a:pt x="457200" y="0"/>
                  </a:lnTo>
                </a:path>
              </a:pathLst>
            </a:custGeom>
            <a:ln w="381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64" name="object 64"/>
            <p:cNvSpPr/>
            <p:nvPr/>
          </p:nvSpPr>
          <p:spPr>
            <a:xfrm flipH="1">
              <a:off x="7672386" y="4570538"/>
              <a:ext cx="0" cy="198120"/>
            </a:xfrm>
            <a:custGeom>
              <a:rect l="l" t="t" r="r" b="b"/>
              <a:pathLst>
                <a:path h="198120">
                  <a:moveTo>
                    <a:pt x="0" y="0"/>
                  </a:moveTo>
                  <a:lnTo>
                    <a:pt x="0" y="197984"/>
                  </a:lnTo>
                </a:path>
              </a:pathLst>
            </a:custGeom>
            <a:ln w="381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65" name="object 65"/>
            <p:cNvSpPr/>
            <p:nvPr/>
          </p:nvSpPr>
          <p:spPr>
            <a:xfrm flipH="1">
              <a:off x="6300787" y="4547694"/>
              <a:ext cx="0" cy="198120"/>
            </a:xfrm>
            <a:custGeom>
              <a:rect l="l" t="t" r="r" b="b"/>
              <a:pathLst>
                <a:path h="198120">
                  <a:moveTo>
                    <a:pt x="0" y="197984"/>
                  </a:moveTo>
                  <a:lnTo>
                    <a:pt x="0" y="0"/>
                  </a:lnTo>
                </a:path>
              </a:pathLst>
            </a:custGeom>
            <a:ln w="38100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66" name="object 66"/>
            <p:cNvSpPr/>
            <p:nvPr/>
          </p:nvSpPr>
          <p:spPr>
            <a:xfrm>
              <a:off x="6300786" y="4547694"/>
              <a:ext cx="457200" cy="0"/>
            </a:xfrm>
            <a:custGeom>
              <a:rect l="l" t="t" r="r" b="b"/>
              <a:pathLst>
                <a:path w="457200">
                  <a:moveTo>
                    <a:pt x="0" y="0"/>
                  </a:moveTo>
                  <a:lnTo>
                    <a:pt x="457200" y="0"/>
                  </a:lnTo>
                </a:path>
              </a:pathLst>
            </a:custGeom>
            <a:ln w="38100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67" name="object 67"/>
            <p:cNvSpPr/>
            <p:nvPr/>
          </p:nvSpPr>
          <p:spPr>
            <a:xfrm>
              <a:off x="6738925" y="4547704"/>
              <a:ext cx="76200" cy="198120"/>
            </a:xfrm>
            <a:custGeom>
              <a:rect l="l" t="t" r="r" b="b"/>
              <a:pathLst>
                <a:path w="76200" h="198120">
                  <a:moveTo>
                    <a:pt x="76200" y="0"/>
                  </a:moveTo>
                  <a:lnTo>
                    <a:pt x="38100" y="0"/>
                  </a:lnTo>
                  <a:lnTo>
                    <a:pt x="0" y="0"/>
                  </a:lnTo>
                  <a:lnTo>
                    <a:pt x="0" y="197980"/>
                  </a:lnTo>
                  <a:lnTo>
                    <a:pt x="38100" y="197980"/>
                  </a:lnTo>
                  <a:lnTo>
                    <a:pt x="76200" y="197980"/>
                  </a:lnTo>
                  <a:lnTo>
                    <a:pt x="76200" y="0"/>
                  </a:lnTo>
                  <a:close/>
                </a:path>
              </a:pathLst>
            </a:custGeom>
            <a:solidFill>
              <a:srgbClr val="FF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8" name="object 68"/>
            <p:cNvSpPr/>
            <p:nvPr/>
          </p:nvSpPr>
          <p:spPr>
            <a:xfrm>
              <a:off x="6796086" y="4547694"/>
              <a:ext cx="457200" cy="0"/>
            </a:xfrm>
            <a:custGeom>
              <a:rect l="l" t="t" r="r" b="b"/>
              <a:pathLst>
                <a:path w="457200">
                  <a:moveTo>
                    <a:pt x="0" y="0"/>
                  </a:moveTo>
                  <a:lnTo>
                    <a:pt x="457200" y="0"/>
                  </a:lnTo>
                </a:path>
              </a:pathLst>
            </a:custGeom>
            <a:ln w="38100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69" name="object 69"/>
            <p:cNvSpPr/>
            <p:nvPr/>
          </p:nvSpPr>
          <p:spPr>
            <a:xfrm>
              <a:off x="7234236" y="4547694"/>
              <a:ext cx="38100" cy="198120"/>
            </a:xfrm>
            <a:custGeom>
              <a:rect l="l" t="t" r="r" b="b"/>
              <a:pathLst>
                <a:path w="38100" h="198120">
                  <a:moveTo>
                    <a:pt x="38100" y="197984"/>
                  </a:moveTo>
                  <a:lnTo>
                    <a:pt x="0" y="197984"/>
                  </a:lnTo>
                  <a:lnTo>
                    <a:pt x="0" y="0"/>
                  </a:lnTo>
                  <a:lnTo>
                    <a:pt x="38100" y="0"/>
                  </a:lnTo>
                  <a:lnTo>
                    <a:pt x="38100" y="197984"/>
                  </a:lnTo>
                  <a:close/>
                </a:path>
              </a:pathLst>
            </a:custGeom>
            <a:solidFill>
              <a:srgbClr val="FF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70" name="object 70"/>
            <p:cNvSpPr/>
            <p:nvPr/>
          </p:nvSpPr>
          <p:spPr>
            <a:xfrm flipH="1">
              <a:off x="7786686" y="4547694"/>
              <a:ext cx="0" cy="198120"/>
            </a:xfrm>
            <a:custGeom>
              <a:rect l="l" t="t" r="r" b="b"/>
              <a:pathLst>
                <a:path h="198120">
                  <a:moveTo>
                    <a:pt x="0" y="197984"/>
                  </a:moveTo>
                  <a:lnTo>
                    <a:pt x="0" y="0"/>
                  </a:lnTo>
                </a:path>
              </a:pathLst>
            </a:custGeom>
            <a:ln w="38100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71" name="object 71"/>
            <p:cNvSpPr/>
            <p:nvPr/>
          </p:nvSpPr>
          <p:spPr>
            <a:xfrm>
              <a:off x="7786686" y="4547694"/>
              <a:ext cx="457200" cy="0"/>
            </a:xfrm>
            <a:custGeom>
              <a:rect l="l" t="t" r="r" b="b"/>
              <a:pathLst>
                <a:path w="457200">
                  <a:moveTo>
                    <a:pt x="0" y="0"/>
                  </a:moveTo>
                  <a:lnTo>
                    <a:pt x="457200" y="0"/>
                  </a:lnTo>
                </a:path>
              </a:pathLst>
            </a:custGeom>
            <a:ln w="38100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72" name="object 72"/>
            <p:cNvSpPr/>
            <p:nvPr/>
          </p:nvSpPr>
          <p:spPr>
            <a:xfrm flipH="1">
              <a:off x="8243886" y="4547694"/>
              <a:ext cx="0" cy="198120"/>
            </a:xfrm>
            <a:custGeom>
              <a:rect l="l" t="t" r="r" b="b"/>
              <a:pathLst>
                <a:path h="198120">
                  <a:moveTo>
                    <a:pt x="0" y="197984"/>
                  </a:moveTo>
                  <a:lnTo>
                    <a:pt x="0" y="0"/>
                  </a:lnTo>
                </a:path>
              </a:pathLst>
            </a:custGeom>
            <a:ln w="38100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73" name="object 73"/>
            <p:cNvSpPr/>
            <p:nvPr/>
          </p:nvSpPr>
          <p:spPr>
            <a:xfrm>
              <a:off x="7272336" y="4547694"/>
              <a:ext cx="38100" cy="198120"/>
            </a:xfrm>
            <a:custGeom>
              <a:rect l="l" t="t" r="r" b="b"/>
              <a:pathLst>
                <a:path w="38100" h="198120">
                  <a:moveTo>
                    <a:pt x="38100" y="197984"/>
                  </a:moveTo>
                  <a:lnTo>
                    <a:pt x="0" y="197984"/>
                  </a:lnTo>
                  <a:lnTo>
                    <a:pt x="0" y="0"/>
                  </a:lnTo>
                  <a:lnTo>
                    <a:pt x="38100" y="0"/>
                  </a:lnTo>
                  <a:lnTo>
                    <a:pt x="38100" y="197984"/>
                  </a:lnTo>
                  <a:close/>
                </a:path>
              </a:pathLst>
            </a:custGeom>
            <a:solidFill>
              <a:srgbClr val="FF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74" name="object 74"/>
            <p:cNvSpPr/>
            <p:nvPr/>
          </p:nvSpPr>
          <p:spPr>
            <a:xfrm>
              <a:off x="7291386" y="4547694"/>
              <a:ext cx="457200" cy="0"/>
            </a:xfrm>
            <a:custGeom>
              <a:rect l="l" t="t" r="r" b="b"/>
              <a:pathLst>
                <a:path w="457200">
                  <a:moveTo>
                    <a:pt x="0" y="0"/>
                  </a:moveTo>
                  <a:lnTo>
                    <a:pt x="457200" y="0"/>
                  </a:lnTo>
                </a:path>
              </a:pathLst>
            </a:custGeom>
            <a:ln w="38100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75" name="object 75"/>
            <p:cNvSpPr/>
            <p:nvPr/>
          </p:nvSpPr>
          <p:spPr>
            <a:xfrm flipH="1">
              <a:off x="7748586" y="4547694"/>
              <a:ext cx="0" cy="198120"/>
            </a:xfrm>
            <a:custGeom>
              <a:rect l="l" t="t" r="r" b="b"/>
              <a:pathLst>
                <a:path h="198120">
                  <a:moveTo>
                    <a:pt x="0" y="197984"/>
                  </a:moveTo>
                  <a:lnTo>
                    <a:pt x="0" y="0"/>
                  </a:lnTo>
                </a:path>
              </a:pathLst>
            </a:custGeom>
            <a:ln w="38100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76" name="object 76"/>
            <p:cNvSpPr/>
            <p:nvPr/>
          </p:nvSpPr>
          <p:spPr>
            <a:xfrm flipH="1">
              <a:off x="6234112" y="4833248"/>
              <a:ext cx="0" cy="198120"/>
            </a:xfrm>
            <a:custGeom>
              <a:rect l="l" t="t" r="r" b="b"/>
              <a:pathLst>
                <a:path h="198120">
                  <a:moveTo>
                    <a:pt x="0" y="0"/>
                  </a:moveTo>
                  <a:lnTo>
                    <a:pt x="0" y="197984"/>
                  </a:lnTo>
                </a:path>
              </a:pathLst>
            </a:custGeom>
            <a:ln w="381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77" name="object 77"/>
            <p:cNvSpPr/>
            <p:nvPr/>
          </p:nvSpPr>
          <p:spPr>
            <a:xfrm>
              <a:off x="6234112" y="5031232"/>
              <a:ext cx="457200" cy="0"/>
            </a:xfrm>
            <a:custGeom>
              <a:rect l="l" t="t" r="r" b="b"/>
              <a:pathLst>
                <a:path w="457200">
                  <a:moveTo>
                    <a:pt x="0" y="0"/>
                  </a:moveTo>
                  <a:lnTo>
                    <a:pt x="457199" y="0"/>
                  </a:lnTo>
                </a:path>
              </a:pathLst>
            </a:custGeom>
            <a:ln w="381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78" name="object 78"/>
            <p:cNvSpPr/>
            <p:nvPr/>
          </p:nvSpPr>
          <p:spPr>
            <a:xfrm>
              <a:off x="6672250" y="4833251"/>
              <a:ext cx="76200" cy="198120"/>
            </a:xfrm>
            <a:custGeom>
              <a:rect l="l" t="t" r="r" b="b"/>
              <a:pathLst>
                <a:path w="76200" h="198120">
                  <a:moveTo>
                    <a:pt x="76200" y="0"/>
                  </a:moveTo>
                  <a:lnTo>
                    <a:pt x="38100" y="0"/>
                  </a:lnTo>
                  <a:lnTo>
                    <a:pt x="0" y="0"/>
                  </a:lnTo>
                  <a:lnTo>
                    <a:pt x="0" y="197993"/>
                  </a:lnTo>
                  <a:lnTo>
                    <a:pt x="38100" y="197993"/>
                  </a:lnTo>
                  <a:lnTo>
                    <a:pt x="76200" y="197993"/>
                  </a:lnTo>
                  <a:lnTo>
                    <a:pt x="7620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79" name="object 79"/>
            <p:cNvSpPr/>
            <p:nvPr/>
          </p:nvSpPr>
          <p:spPr>
            <a:xfrm>
              <a:off x="6729411" y="5031232"/>
              <a:ext cx="457200" cy="0"/>
            </a:xfrm>
            <a:custGeom>
              <a:rect l="l" t="t" r="r" b="b"/>
              <a:pathLst>
                <a:path w="457200">
                  <a:moveTo>
                    <a:pt x="0" y="0"/>
                  </a:moveTo>
                  <a:lnTo>
                    <a:pt x="457200" y="0"/>
                  </a:lnTo>
                </a:path>
              </a:pathLst>
            </a:custGeom>
            <a:ln w="381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80" name="object 80"/>
            <p:cNvSpPr/>
            <p:nvPr/>
          </p:nvSpPr>
          <p:spPr>
            <a:xfrm>
              <a:off x="7167550" y="4833251"/>
              <a:ext cx="66675" cy="198120"/>
            </a:xfrm>
            <a:custGeom>
              <a:rect l="l" t="t" r="r" b="b"/>
              <a:pathLst>
                <a:path w="66675" h="198120">
                  <a:moveTo>
                    <a:pt x="66675" y="0"/>
                  </a:moveTo>
                  <a:lnTo>
                    <a:pt x="38100" y="0"/>
                  </a:lnTo>
                  <a:lnTo>
                    <a:pt x="28575" y="0"/>
                  </a:lnTo>
                  <a:lnTo>
                    <a:pt x="0" y="0"/>
                  </a:lnTo>
                  <a:lnTo>
                    <a:pt x="0" y="197993"/>
                  </a:lnTo>
                  <a:lnTo>
                    <a:pt x="28575" y="197993"/>
                  </a:lnTo>
                  <a:lnTo>
                    <a:pt x="38100" y="197993"/>
                  </a:lnTo>
                  <a:lnTo>
                    <a:pt x="66675" y="197993"/>
                  </a:lnTo>
                  <a:lnTo>
                    <a:pt x="66675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81" name="object 81"/>
            <p:cNvSpPr/>
            <p:nvPr/>
          </p:nvSpPr>
          <p:spPr>
            <a:xfrm flipH="1">
              <a:off x="7710486" y="4833248"/>
              <a:ext cx="0" cy="198120"/>
            </a:xfrm>
            <a:custGeom>
              <a:rect l="l" t="t" r="r" b="b"/>
              <a:pathLst>
                <a:path h="198120">
                  <a:moveTo>
                    <a:pt x="0" y="0"/>
                  </a:moveTo>
                  <a:lnTo>
                    <a:pt x="0" y="197984"/>
                  </a:lnTo>
                </a:path>
              </a:pathLst>
            </a:custGeom>
            <a:ln w="381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82" name="object 82"/>
            <p:cNvSpPr/>
            <p:nvPr/>
          </p:nvSpPr>
          <p:spPr>
            <a:xfrm>
              <a:off x="7710486" y="5031232"/>
              <a:ext cx="457200" cy="0"/>
            </a:xfrm>
            <a:custGeom>
              <a:rect l="l" t="t" r="r" b="b"/>
              <a:pathLst>
                <a:path w="457200">
                  <a:moveTo>
                    <a:pt x="0" y="0"/>
                  </a:moveTo>
                  <a:lnTo>
                    <a:pt x="457200" y="0"/>
                  </a:lnTo>
                </a:path>
              </a:pathLst>
            </a:custGeom>
            <a:ln w="381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83" name="object 83"/>
            <p:cNvSpPr/>
            <p:nvPr/>
          </p:nvSpPr>
          <p:spPr>
            <a:xfrm flipH="1">
              <a:off x="8167686" y="4833248"/>
              <a:ext cx="0" cy="198120"/>
            </a:xfrm>
            <a:custGeom>
              <a:rect l="l" t="t" r="r" b="b"/>
              <a:pathLst>
                <a:path h="198120">
                  <a:moveTo>
                    <a:pt x="0" y="0"/>
                  </a:moveTo>
                  <a:lnTo>
                    <a:pt x="0" y="197984"/>
                  </a:lnTo>
                </a:path>
              </a:pathLst>
            </a:custGeom>
            <a:ln w="381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84" name="object 84"/>
            <p:cNvSpPr/>
            <p:nvPr/>
          </p:nvSpPr>
          <p:spPr>
            <a:xfrm>
              <a:off x="7215186" y="5031232"/>
              <a:ext cx="457200" cy="0"/>
            </a:xfrm>
            <a:custGeom>
              <a:rect l="l" t="t" r="r" b="b"/>
              <a:pathLst>
                <a:path w="457200">
                  <a:moveTo>
                    <a:pt x="0" y="0"/>
                  </a:moveTo>
                  <a:lnTo>
                    <a:pt x="457200" y="0"/>
                  </a:lnTo>
                </a:path>
              </a:pathLst>
            </a:custGeom>
            <a:ln w="381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85" name="object 85"/>
            <p:cNvSpPr/>
            <p:nvPr/>
          </p:nvSpPr>
          <p:spPr>
            <a:xfrm flipH="1">
              <a:off x="7672386" y="4833248"/>
              <a:ext cx="0" cy="198120"/>
            </a:xfrm>
            <a:custGeom>
              <a:rect l="l" t="t" r="r" b="b"/>
              <a:pathLst>
                <a:path h="198120">
                  <a:moveTo>
                    <a:pt x="0" y="0"/>
                  </a:moveTo>
                  <a:lnTo>
                    <a:pt x="0" y="197984"/>
                  </a:lnTo>
                </a:path>
              </a:pathLst>
            </a:custGeom>
            <a:ln w="381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86" name="object 86"/>
            <p:cNvSpPr/>
            <p:nvPr/>
          </p:nvSpPr>
          <p:spPr>
            <a:xfrm flipH="1">
              <a:off x="6300787" y="4810404"/>
              <a:ext cx="0" cy="198120"/>
            </a:xfrm>
            <a:custGeom>
              <a:rect l="l" t="t" r="r" b="b"/>
              <a:pathLst>
                <a:path h="198120">
                  <a:moveTo>
                    <a:pt x="0" y="197984"/>
                  </a:moveTo>
                  <a:lnTo>
                    <a:pt x="0" y="0"/>
                  </a:lnTo>
                </a:path>
              </a:pathLst>
            </a:custGeom>
            <a:ln w="38100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87" name="object 87"/>
            <p:cNvSpPr/>
            <p:nvPr/>
          </p:nvSpPr>
          <p:spPr>
            <a:xfrm>
              <a:off x="6300786" y="4810404"/>
              <a:ext cx="457200" cy="0"/>
            </a:xfrm>
            <a:custGeom>
              <a:rect l="l" t="t" r="r" b="b"/>
              <a:pathLst>
                <a:path w="457200">
                  <a:moveTo>
                    <a:pt x="0" y="0"/>
                  </a:moveTo>
                  <a:lnTo>
                    <a:pt x="457200" y="0"/>
                  </a:lnTo>
                </a:path>
              </a:pathLst>
            </a:custGeom>
            <a:ln w="38100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88" name="object 88"/>
            <p:cNvSpPr/>
            <p:nvPr/>
          </p:nvSpPr>
          <p:spPr>
            <a:xfrm>
              <a:off x="6738925" y="4810416"/>
              <a:ext cx="76200" cy="198120"/>
            </a:xfrm>
            <a:custGeom>
              <a:rect l="l" t="t" r="r" b="b"/>
              <a:pathLst>
                <a:path w="76200" h="198120">
                  <a:moveTo>
                    <a:pt x="76200" y="0"/>
                  </a:moveTo>
                  <a:lnTo>
                    <a:pt x="38100" y="0"/>
                  </a:lnTo>
                  <a:lnTo>
                    <a:pt x="0" y="0"/>
                  </a:lnTo>
                  <a:lnTo>
                    <a:pt x="0" y="197980"/>
                  </a:lnTo>
                  <a:lnTo>
                    <a:pt x="38100" y="197980"/>
                  </a:lnTo>
                  <a:lnTo>
                    <a:pt x="76200" y="197980"/>
                  </a:lnTo>
                  <a:lnTo>
                    <a:pt x="76200" y="0"/>
                  </a:lnTo>
                  <a:close/>
                </a:path>
              </a:pathLst>
            </a:custGeom>
            <a:solidFill>
              <a:srgbClr val="FF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89" name="object 89"/>
            <p:cNvSpPr/>
            <p:nvPr/>
          </p:nvSpPr>
          <p:spPr>
            <a:xfrm>
              <a:off x="6796086" y="4810404"/>
              <a:ext cx="457200" cy="0"/>
            </a:xfrm>
            <a:custGeom>
              <a:rect l="l" t="t" r="r" b="b"/>
              <a:pathLst>
                <a:path w="457200">
                  <a:moveTo>
                    <a:pt x="0" y="0"/>
                  </a:moveTo>
                  <a:lnTo>
                    <a:pt x="457200" y="0"/>
                  </a:lnTo>
                </a:path>
              </a:pathLst>
            </a:custGeom>
            <a:ln w="38100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90" name="object 90"/>
            <p:cNvSpPr/>
            <p:nvPr/>
          </p:nvSpPr>
          <p:spPr>
            <a:xfrm>
              <a:off x="7234236" y="4810404"/>
              <a:ext cx="38100" cy="198120"/>
            </a:xfrm>
            <a:custGeom>
              <a:rect l="l" t="t" r="r" b="b"/>
              <a:pathLst>
                <a:path w="38100" h="198120">
                  <a:moveTo>
                    <a:pt x="38100" y="197984"/>
                  </a:moveTo>
                  <a:lnTo>
                    <a:pt x="0" y="197984"/>
                  </a:lnTo>
                  <a:lnTo>
                    <a:pt x="0" y="0"/>
                  </a:lnTo>
                  <a:lnTo>
                    <a:pt x="38100" y="0"/>
                  </a:lnTo>
                  <a:lnTo>
                    <a:pt x="38100" y="197984"/>
                  </a:lnTo>
                  <a:close/>
                </a:path>
              </a:pathLst>
            </a:custGeom>
            <a:solidFill>
              <a:srgbClr val="FF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91" name="object 91"/>
            <p:cNvSpPr/>
            <p:nvPr/>
          </p:nvSpPr>
          <p:spPr>
            <a:xfrm flipH="1">
              <a:off x="7786686" y="4810404"/>
              <a:ext cx="0" cy="198120"/>
            </a:xfrm>
            <a:custGeom>
              <a:rect l="l" t="t" r="r" b="b"/>
              <a:pathLst>
                <a:path h="198120">
                  <a:moveTo>
                    <a:pt x="0" y="197984"/>
                  </a:moveTo>
                  <a:lnTo>
                    <a:pt x="0" y="0"/>
                  </a:lnTo>
                </a:path>
              </a:pathLst>
            </a:custGeom>
            <a:ln w="38100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92" name="object 92"/>
            <p:cNvSpPr/>
            <p:nvPr/>
          </p:nvSpPr>
          <p:spPr>
            <a:xfrm>
              <a:off x="7786686" y="4810404"/>
              <a:ext cx="457200" cy="0"/>
            </a:xfrm>
            <a:custGeom>
              <a:rect l="l" t="t" r="r" b="b"/>
              <a:pathLst>
                <a:path w="457200">
                  <a:moveTo>
                    <a:pt x="0" y="0"/>
                  </a:moveTo>
                  <a:lnTo>
                    <a:pt x="457200" y="0"/>
                  </a:lnTo>
                </a:path>
              </a:pathLst>
            </a:custGeom>
            <a:ln w="38100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93" name="object 93"/>
            <p:cNvSpPr/>
            <p:nvPr/>
          </p:nvSpPr>
          <p:spPr>
            <a:xfrm flipH="1">
              <a:off x="8243886" y="4810404"/>
              <a:ext cx="0" cy="198120"/>
            </a:xfrm>
            <a:custGeom>
              <a:rect l="l" t="t" r="r" b="b"/>
              <a:pathLst>
                <a:path h="198120">
                  <a:moveTo>
                    <a:pt x="0" y="197984"/>
                  </a:moveTo>
                  <a:lnTo>
                    <a:pt x="0" y="0"/>
                  </a:lnTo>
                </a:path>
              </a:pathLst>
            </a:custGeom>
            <a:ln w="38100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94" name="object 94"/>
            <p:cNvSpPr/>
            <p:nvPr/>
          </p:nvSpPr>
          <p:spPr>
            <a:xfrm>
              <a:off x="7272336" y="4810404"/>
              <a:ext cx="38100" cy="198120"/>
            </a:xfrm>
            <a:custGeom>
              <a:rect l="l" t="t" r="r" b="b"/>
              <a:pathLst>
                <a:path w="38100" h="198120">
                  <a:moveTo>
                    <a:pt x="38100" y="197984"/>
                  </a:moveTo>
                  <a:lnTo>
                    <a:pt x="0" y="197984"/>
                  </a:lnTo>
                  <a:lnTo>
                    <a:pt x="0" y="0"/>
                  </a:lnTo>
                  <a:lnTo>
                    <a:pt x="38100" y="0"/>
                  </a:lnTo>
                  <a:lnTo>
                    <a:pt x="38100" y="197984"/>
                  </a:lnTo>
                  <a:close/>
                </a:path>
              </a:pathLst>
            </a:custGeom>
            <a:solidFill>
              <a:srgbClr val="FF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95" name="object 95"/>
            <p:cNvSpPr/>
            <p:nvPr/>
          </p:nvSpPr>
          <p:spPr>
            <a:xfrm>
              <a:off x="7291386" y="4810404"/>
              <a:ext cx="457200" cy="0"/>
            </a:xfrm>
            <a:custGeom>
              <a:rect l="l" t="t" r="r" b="b"/>
              <a:pathLst>
                <a:path w="457200">
                  <a:moveTo>
                    <a:pt x="0" y="0"/>
                  </a:moveTo>
                  <a:lnTo>
                    <a:pt x="457200" y="0"/>
                  </a:lnTo>
                </a:path>
              </a:pathLst>
            </a:custGeom>
            <a:ln w="38100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96" name="object 96"/>
            <p:cNvSpPr/>
            <p:nvPr/>
          </p:nvSpPr>
          <p:spPr>
            <a:xfrm flipH="1">
              <a:off x="7748586" y="4810404"/>
              <a:ext cx="0" cy="198120"/>
            </a:xfrm>
            <a:custGeom>
              <a:rect l="l" t="t" r="r" b="b"/>
              <a:pathLst>
                <a:path h="198120">
                  <a:moveTo>
                    <a:pt x="0" y="197984"/>
                  </a:moveTo>
                  <a:lnTo>
                    <a:pt x="0" y="0"/>
                  </a:lnTo>
                </a:path>
              </a:pathLst>
            </a:custGeom>
            <a:ln w="38100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97" name="object 97"/>
            <p:cNvSpPr/>
            <p:nvPr/>
          </p:nvSpPr>
          <p:spPr>
            <a:xfrm flipH="1">
              <a:off x="6234112" y="5088343"/>
              <a:ext cx="0" cy="198120"/>
            </a:xfrm>
            <a:custGeom>
              <a:rect l="l" t="t" r="r" b="b"/>
              <a:pathLst>
                <a:path h="198120">
                  <a:moveTo>
                    <a:pt x="0" y="0"/>
                  </a:moveTo>
                  <a:lnTo>
                    <a:pt x="0" y="197983"/>
                  </a:lnTo>
                </a:path>
              </a:pathLst>
            </a:custGeom>
            <a:ln w="381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98" name="object 98"/>
            <p:cNvSpPr/>
            <p:nvPr/>
          </p:nvSpPr>
          <p:spPr>
            <a:xfrm>
              <a:off x="6234112" y="5286327"/>
              <a:ext cx="457200" cy="0"/>
            </a:xfrm>
            <a:custGeom>
              <a:rect l="l" t="t" r="r" b="b"/>
              <a:pathLst>
                <a:path w="457200">
                  <a:moveTo>
                    <a:pt x="0" y="0"/>
                  </a:moveTo>
                  <a:lnTo>
                    <a:pt x="457199" y="0"/>
                  </a:lnTo>
                </a:path>
              </a:pathLst>
            </a:custGeom>
            <a:ln w="381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99" name="object 99"/>
            <p:cNvSpPr/>
            <p:nvPr/>
          </p:nvSpPr>
          <p:spPr>
            <a:xfrm>
              <a:off x="6672250" y="5088343"/>
              <a:ext cx="76200" cy="198120"/>
            </a:xfrm>
            <a:custGeom>
              <a:rect l="l" t="t" r="r" b="b"/>
              <a:pathLst>
                <a:path w="76200" h="198120">
                  <a:moveTo>
                    <a:pt x="76200" y="0"/>
                  </a:moveTo>
                  <a:lnTo>
                    <a:pt x="38100" y="0"/>
                  </a:lnTo>
                  <a:lnTo>
                    <a:pt x="0" y="0"/>
                  </a:lnTo>
                  <a:lnTo>
                    <a:pt x="0" y="197993"/>
                  </a:lnTo>
                  <a:lnTo>
                    <a:pt x="38100" y="197993"/>
                  </a:lnTo>
                  <a:lnTo>
                    <a:pt x="76200" y="197993"/>
                  </a:lnTo>
                  <a:lnTo>
                    <a:pt x="7620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00" name="object 100"/>
            <p:cNvSpPr/>
            <p:nvPr/>
          </p:nvSpPr>
          <p:spPr>
            <a:xfrm>
              <a:off x="6729411" y="5286327"/>
              <a:ext cx="457200" cy="0"/>
            </a:xfrm>
            <a:custGeom>
              <a:rect l="l" t="t" r="r" b="b"/>
              <a:pathLst>
                <a:path w="457200">
                  <a:moveTo>
                    <a:pt x="0" y="0"/>
                  </a:moveTo>
                  <a:lnTo>
                    <a:pt x="457200" y="0"/>
                  </a:lnTo>
                </a:path>
              </a:pathLst>
            </a:custGeom>
            <a:ln w="381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01" name="object 101"/>
            <p:cNvSpPr/>
            <p:nvPr/>
          </p:nvSpPr>
          <p:spPr>
            <a:xfrm>
              <a:off x="7167561" y="5088343"/>
              <a:ext cx="38100" cy="198120"/>
            </a:xfrm>
            <a:custGeom>
              <a:rect l="l" t="t" r="r" b="b"/>
              <a:pathLst>
                <a:path w="38100" h="198120">
                  <a:moveTo>
                    <a:pt x="38100" y="0"/>
                  </a:moveTo>
                  <a:lnTo>
                    <a:pt x="0" y="0"/>
                  </a:lnTo>
                  <a:lnTo>
                    <a:pt x="0" y="197983"/>
                  </a:lnTo>
                  <a:lnTo>
                    <a:pt x="38100" y="197983"/>
                  </a:lnTo>
                  <a:lnTo>
                    <a:pt x="3810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02" name="object 102"/>
            <p:cNvSpPr/>
            <p:nvPr/>
          </p:nvSpPr>
          <p:spPr>
            <a:xfrm flipH="1">
              <a:off x="7710486" y="5088343"/>
              <a:ext cx="0" cy="198120"/>
            </a:xfrm>
            <a:custGeom>
              <a:rect l="l" t="t" r="r" b="b"/>
              <a:pathLst>
                <a:path h="198120">
                  <a:moveTo>
                    <a:pt x="0" y="0"/>
                  </a:moveTo>
                  <a:lnTo>
                    <a:pt x="0" y="197983"/>
                  </a:lnTo>
                </a:path>
              </a:pathLst>
            </a:custGeom>
            <a:ln w="381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03" name="object 103"/>
            <p:cNvSpPr/>
            <p:nvPr/>
          </p:nvSpPr>
          <p:spPr>
            <a:xfrm>
              <a:off x="7710486" y="5286327"/>
              <a:ext cx="457200" cy="0"/>
            </a:xfrm>
            <a:custGeom>
              <a:rect l="l" t="t" r="r" b="b"/>
              <a:pathLst>
                <a:path w="457200">
                  <a:moveTo>
                    <a:pt x="0" y="0"/>
                  </a:moveTo>
                  <a:lnTo>
                    <a:pt x="457200" y="0"/>
                  </a:lnTo>
                </a:path>
              </a:pathLst>
            </a:custGeom>
            <a:ln w="381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04" name="object 104"/>
            <p:cNvSpPr/>
            <p:nvPr/>
          </p:nvSpPr>
          <p:spPr>
            <a:xfrm flipH="1">
              <a:off x="8167686" y="5088343"/>
              <a:ext cx="0" cy="198120"/>
            </a:xfrm>
            <a:custGeom>
              <a:rect l="l" t="t" r="r" b="b"/>
              <a:pathLst>
                <a:path h="198120">
                  <a:moveTo>
                    <a:pt x="0" y="0"/>
                  </a:moveTo>
                  <a:lnTo>
                    <a:pt x="0" y="197983"/>
                  </a:lnTo>
                </a:path>
              </a:pathLst>
            </a:custGeom>
            <a:ln w="381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05" name="object 105"/>
            <p:cNvSpPr/>
            <p:nvPr/>
          </p:nvSpPr>
          <p:spPr>
            <a:xfrm>
              <a:off x="7196136" y="5088343"/>
              <a:ext cx="38100" cy="198120"/>
            </a:xfrm>
            <a:custGeom>
              <a:rect l="l" t="t" r="r" b="b"/>
              <a:pathLst>
                <a:path w="38100" h="198120">
                  <a:moveTo>
                    <a:pt x="38100" y="0"/>
                  </a:moveTo>
                  <a:lnTo>
                    <a:pt x="0" y="0"/>
                  </a:lnTo>
                  <a:lnTo>
                    <a:pt x="0" y="197983"/>
                  </a:lnTo>
                  <a:lnTo>
                    <a:pt x="38100" y="197983"/>
                  </a:lnTo>
                  <a:lnTo>
                    <a:pt x="3810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06" name="object 106"/>
            <p:cNvSpPr/>
            <p:nvPr/>
          </p:nvSpPr>
          <p:spPr>
            <a:xfrm>
              <a:off x="7215186" y="5286327"/>
              <a:ext cx="457200" cy="0"/>
            </a:xfrm>
            <a:custGeom>
              <a:rect l="l" t="t" r="r" b="b"/>
              <a:pathLst>
                <a:path w="457200">
                  <a:moveTo>
                    <a:pt x="0" y="0"/>
                  </a:moveTo>
                  <a:lnTo>
                    <a:pt x="457200" y="0"/>
                  </a:lnTo>
                </a:path>
              </a:pathLst>
            </a:custGeom>
            <a:ln w="381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07" name="object 107"/>
            <p:cNvSpPr/>
            <p:nvPr/>
          </p:nvSpPr>
          <p:spPr>
            <a:xfrm flipH="1">
              <a:off x="7672386" y="5088343"/>
              <a:ext cx="0" cy="198120"/>
            </a:xfrm>
            <a:custGeom>
              <a:rect l="l" t="t" r="r" b="b"/>
              <a:pathLst>
                <a:path h="198120">
                  <a:moveTo>
                    <a:pt x="0" y="0"/>
                  </a:moveTo>
                  <a:lnTo>
                    <a:pt x="0" y="197983"/>
                  </a:lnTo>
                </a:path>
              </a:pathLst>
            </a:custGeom>
            <a:ln w="381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08" name="object 108"/>
            <p:cNvSpPr/>
            <p:nvPr/>
          </p:nvSpPr>
          <p:spPr>
            <a:xfrm flipH="1">
              <a:off x="6300787" y="5065498"/>
              <a:ext cx="0" cy="198120"/>
            </a:xfrm>
            <a:custGeom>
              <a:rect l="l" t="t" r="r" b="b"/>
              <a:pathLst>
                <a:path h="198120">
                  <a:moveTo>
                    <a:pt x="0" y="197984"/>
                  </a:moveTo>
                  <a:lnTo>
                    <a:pt x="0" y="0"/>
                  </a:lnTo>
                </a:path>
              </a:pathLst>
            </a:custGeom>
            <a:ln w="38100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09" name="object 109"/>
            <p:cNvSpPr/>
            <p:nvPr/>
          </p:nvSpPr>
          <p:spPr>
            <a:xfrm>
              <a:off x="6300786" y="5065498"/>
              <a:ext cx="457200" cy="0"/>
            </a:xfrm>
            <a:custGeom>
              <a:rect l="l" t="t" r="r" b="b"/>
              <a:pathLst>
                <a:path w="457200">
                  <a:moveTo>
                    <a:pt x="0" y="0"/>
                  </a:moveTo>
                  <a:lnTo>
                    <a:pt x="457200" y="0"/>
                  </a:lnTo>
                </a:path>
              </a:pathLst>
            </a:custGeom>
            <a:ln w="38100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10" name="object 110"/>
            <p:cNvSpPr/>
            <p:nvPr/>
          </p:nvSpPr>
          <p:spPr>
            <a:xfrm>
              <a:off x="6738925" y="5065509"/>
              <a:ext cx="76200" cy="198120"/>
            </a:xfrm>
            <a:custGeom>
              <a:rect l="l" t="t" r="r" b="b"/>
              <a:pathLst>
                <a:path w="76200" h="198120">
                  <a:moveTo>
                    <a:pt x="76200" y="0"/>
                  </a:moveTo>
                  <a:lnTo>
                    <a:pt x="38100" y="0"/>
                  </a:lnTo>
                  <a:lnTo>
                    <a:pt x="0" y="0"/>
                  </a:lnTo>
                  <a:lnTo>
                    <a:pt x="0" y="197980"/>
                  </a:lnTo>
                  <a:lnTo>
                    <a:pt x="38100" y="197980"/>
                  </a:lnTo>
                  <a:lnTo>
                    <a:pt x="76200" y="197980"/>
                  </a:lnTo>
                  <a:lnTo>
                    <a:pt x="76200" y="0"/>
                  </a:lnTo>
                  <a:close/>
                </a:path>
              </a:pathLst>
            </a:custGeom>
            <a:solidFill>
              <a:srgbClr val="FF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11" name="object 111"/>
            <p:cNvSpPr/>
            <p:nvPr/>
          </p:nvSpPr>
          <p:spPr>
            <a:xfrm>
              <a:off x="6796086" y="5065498"/>
              <a:ext cx="457200" cy="0"/>
            </a:xfrm>
            <a:custGeom>
              <a:rect l="l" t="t" r="r" b="b"/>
              <a:pathLst>
                <a:path w="457200">
                  <a:moveTo>
                    <a:pt x="0" y="0"/>
                  </a:moveTo>
                  <a:lnTo>
                    <a:pt x="457200" y="0"/>
                  </a:lnTo>
                </a:path>
              </a:pathLst>
            </a:custGeom>
            <a:ln w="38100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12" name="object 112"/>
            <p:cNvSpPr/>
            <p:nvPr/>
          </p:nvSpPr>
          <p:spPr>
            <a:xfrm>
              <a:off x="7234236" y="5065498"/>
              <a:ext cx="38100" cy="198120"/>
            </a:xfrm>
            <a:custGeom>
              <a:rect l="l" t="t" r="r" b="b"/>
              <a:pathLst>
                <a:path w="38100" h="198120">
                  <a:moveTo>
                    <a:pt x="38100" y="197984"/>
                  </a:moveTo>
                  <a:lnTo>
                    <a:pt x="0" y="197984"/>
                  </a:lnTo>
                  <a:lnTo>
                    <a:pt x="0" y="0"/>
                  </a:lnTo>
                  <a:lnTo>
                    <a:pt x="38100" y="0"/>
                  </a:lnTo>
                  <a:lnTo>
                    <a:pt x="38100" y="197984"/>
                  </a:lnTo>
                  <a:close/>
                </a:path>
              </a:pathLst>
            </a:custGeom>
            <a:solidFill>
              <a:srgbClr val="FF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13" name="object 113"/>
            <p:cNvSpPr/>
            <p:nvPr/>
          </p:nvSpPr>
          <p:spPr>
            <a:xfrm flipH="1">
              <a:off x="7786686" y="5065498"/>
              <a:ext cx="0" cy="198120"/>
            </a:xfrm>
            <a:custGeom>
              <a:rect l="l" t="t" r="r" b="b"/>
              <a:pathLst>
                <a:path h="198120">
                  <a:moveTo>
                    <a:pt x="0" y="197984"/>
                  </a:moveTo>
                  <a:lnTo>
                    <a:pt x="0" y="0"/>
                  </a:lnTo>
                </a:path>
              </a:pathLst>
            </a:custGeom>
            <a:ln w="38100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14" name="object 114"/>
            <p:cNvSpPr/>
            <p:nvPr/>
          </p:nvSpPr>
          <p:spPr>
            <a:xfrm>
              <a:off x="7786686" y="5065498"/>
              <a:ext cx="457200" cy="0"/>
            </a:xfrm>
            <a:custGeom>
              <a:rect l="l" t="t" r="r" b="b"/>
              <a:pathLst>
                <a:path w="457200">
                  <a:moveTo>
                    <a:pt x="0" y="0"/>
                  </a:moveTo>
                  <a:lnTo>
                    <a:pt x="457200" y="0"/>
                  </a:lnTo>
                </a:path>
              </a:pathLst>
            </a:custGeom>
            <a:ln w="38100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15" name="object 115"/>
            <p:cNvSpPr/>
            <p:nvPr/>
          </p:nvSpPr>
          <p:spPr>
            <a:xfrm flipH="1">
              <a:off x="8243886" y="5065498"/>
              <a:ext cx="0" cy="198120"/>
            </a:xfrm>
            <a:custGeom>
              <a:rect l="l" t="t" r="r" b="b"/>
              <a:pathLst>
                <a:path h="198120">
                  <a:moveTo>
                    <a:pt x="0" y="197984"/>
                  </a:moveTo>
                  <a:lnTo>
                    <a:pt x="0" y="0"/>
                  </a:lnTo>
                </a:path>
              </a:pathLst>
            </a:custGeom>
            <a:ln w="38100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16" name="object 116"/>
            <p:cNvSpPr/>
            <p:nvPr/>
          </p:nvSpPr>
          <p:spPr>
            <a:xfrm>
              <a:off x="7272336" y="5065498"/>
              <a:ext cx="38100" cy="198120"/>
            </a:xfrm>
            <a:custGeom>
              <a:rect l="l" t="t" r="r" b="b"/>
              <a:pathLst>
                <a:path w="38100" h="198120">
                  <a:moveTo>
                    <a:pt x="38100" y="197984"/>
                  </a:moveTo>
                  <a:lnTo>
                    <a:pt x="0" y="197984"/>
                  </a:lnTo>
                  <a:lnTo>
                    <a:pt x="0" y="0"/>
                  </a:lnTo>
                  <a:lnTo>
                    <a:pt x="38100" y="0"/>
                  </a:lnTo>
                  <a:lnTo>
                    <a:pt x="38100" y="197984"/>
                  </a:lnTo>
                  <a:close/>
                </a:path>
              </a:pathLst>
            </a:custGeom>
            <a:solidFill>
              <a:srgbClr val="FF000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17" name="object 117"/>
            <p:cNvSpPr/>
            <p:nvPr/>
          </p:nvSpPr>
          <p:spPr>
            <a:xfrm>
              <a:off x="7291386" y="5065498"/>
              <a:ext cx="457200" cy="0"/>
            </a:xfrm>
            <a:custGeom>
              <a:rect l="l" t="t" r="r" b="b"/>
              <a:pathLst>
                <a:path w="457200">
                  <a:moveTo>
                    <a:pt x="0" y="0"/>
                  </a:moveTo>
                  <a:lnTo>
                    <a:pt x="457200" y="0"/>
                  </a:lnTo>
                </a:path>
              </a:pathLst>
            </a:custGeom>
            <a:ln w="38100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18" name="object 118"/>
            <p:cNvSpPr/>
            <p:nvPr/>
          </p:nvSpPr>
          <p:spPr>
            <a:xfrm flipH="1">
              <a:off x="7748586" y="5065498"/>
              <a:ext cx="0" cy="198120"/>
            </a:xfrm>
            <a:custGeom>
              <a:rect l="l" t="t" r="r" b="b"/>
              <a:pathLst>
                <a:path h="198120">
                  <a:moveTo>
                    <a:pt x="0" y="197984"/>
                  </a:moveTo>
                  <a:lnTo>
                    <a:pt x="0" y="0"/>
                  </a:lnTo>
                </a:path>
              </a:pathLst>
            </a:custGeom>
            <a:ln w="38100">
              <a:solidFill>
                <a:srgbClr val="FF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19" name="object 119"/>
          <p:cNvSpPr txBox="1"/>
          <p:nvPr/>
        </p:nvSpPr>
        <p:spPr>
          <a:xfrm>
            <a:off x="6589711" y="5405796"/>
            <a:ext cx="1295400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spc="-10">
                <a:latin typeface="宋体"/>
                <a:cs typeface="宋体"/>
              </a:rPr>
              <a:t>仰伏相间式</a:t>
            </a:r>
            <a:endParaRPr sz="20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053465"/>
              </a:tabLst>
            </a:pPr>
            <a:r>
              <a:rPr spc="-25"/>
              <a:t>5.1</a:t>
            </a:r>
            <a:r>
              <a:rPr/>
              <a:t>	</a:t>
            </a:r>
            <a:r>
              <a:rPr spc="-15"/>
              <a:t>仓储管理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645477" y="1537312"/>
            <a:ext cx="3482975" cy="1979295"/>
          </a:xfrm>
          <a:prstGeom prst="rect">
            <a:avLst/>
          </a:prstGeom>
        </p:spPr>
        <p:txBody>
          <a:bodyPr vert="horz" wrap="square" lIns="0" tIns="1511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90"/>
              </a:spcBef>
            </a:pPr>
            <a:r>
              <a:rPr sz="2200">
                <a:solidFill>
                  <a:srgbClr val="2DA2BF"/>
                </a:solidFill>
                <a:latin typeface="Wingdings"/>
                <a:cs typeface="Wingdings"/>
              </a:rPr>
              <a:t></a:t>
            </a:r>
            <a:r>
              <a:rPr sz="2200" spc="290">
                <a:solidFill>
                  <a:srgbClr val="2DA2BF"/>
                </a:solidFill>
                <a:latin typeface="Times New Roman"/>
                <a:cs typeface="Times New Roman"/>
              </a:rPr>
              <a:t> </a:t>
            </a:r>
            <a:r>
              <a:rPr sz="3200" spc="-10">
                <a:latin typeface="黑体"/>
                <a:cs typeface="黑体"/>
              </a:rPr>
              <a:t>仓储的作业过程</a:t>
            </a:r>
            <a:endParaRPr sz="3200">
              <a:latin typeface="黑体"/>
              <a:cs typeface="黑体"/>
            </a:endParaRPr>
          </a:p>
          <a:p>
            <a:pPr marL="523875" indent="-228600">
              <a:lnSpc>
                <a:spcPct val="100000"/>
              </a:lnSpc>
              <a:spcBef>
                <a:spcPts val="1055"/>
              </a:spcBef>
              <a:buClr>
                <a:srgbClr val="2DA2BF"/>
              </a:buClr>
              <a:buSzPct val="101724"/>
              <a:buFont typeface="Verdana"/>
              <a:buChar char="◦"/>
              <a:tabLst>
                <a:tab pos="523875"/>
              </a:tabLst>
            </a:pPr>
            <a:r>
              <a:rPr sz="2900">
                <a:latin typeface="黑体"/>
                <a:cs typeface="黑体"/>
              </a:rPr>
              <a:t>储存作业</a:t>
            </a:r>
            <a:r>
              <a:rPr sz="2900">
                <a:latin typeface="Lucida Sans Unicode"/>
                <a:cs typeface="Lucida Sans Unicode"/>
              </a:rPr>
              <a:t>——</a:t>
            </a:r>
            <a:r>
              <a:rPr sz="2900" spc="-25">
                <a:latin typeface="黑体"/>
                <a:cs typeface="黑体"/>
              </a:rPr>
              <a:t>堆垛</a:t>
            </a:r>
            <a:endParaRPr sz="2900">
              <a:latin typeface="黑体"/>
              <a:cs typeface="黑体"/>
            </a:endParaRPr>
          </a:p>
          <a:p>
            <a:pPr marL="533400">
              <a:lnSpc>
                <a:spcPct val="100000"/>
              </a:lnSpc>
              <a:spcBef>
                <a:spcPts val="2375"/>
              </a:spcBef>
            </a:pPr>
            <a:r>
              <a:rPr sz="2950">
                <a:solidFill>
                  <a:srgbClr val="DA1F28"/>
                </a:solidFill>
                <a:latin typeface="Wingdings"/>
                <a:cs typeface="Wingdings"/>
              </a:rPr>
              <a:t></a:t>
            </a:r>
            <a:r>
              <a:rPr sz="2900" spc="-15">
                <a:latin typeface="黑体"/>
                <a:cs typeface="黑体"/>
              </a:rPr>
              <a:t>堆垛形式</a:t>
            </a:r>
            <a:endParaRPr sz="2900">
              <a:latin typeface="黑体"/>
              <a:cs typeface="黑体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6838950" y="442911"/>
            <a:ext cx="1108075" cy="376555"/>
          </a:xfrm>
          <a:prstGeom prst="rect">
            <a:avLst/>
          </a:prstGeom>
          <a:solidFill>
            <a:srgbClr val="DEF5FA"/>
          </a:solidFill>
          <a:ln w="9525">
            <a:solidFill>
              <a:srgbClr val="000000"/>
            </a:solidFill>
          </a:ln>
        </p:spPr>
        <p:txBody>
          <a:bodyPr vert="horz" wrap="square" lIns="0" tIns="52705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415"/>
              </a:spcBef>
            </a:pPr>
            <a:r>
              <a:rPr sz="1800" spc="-15">
                <a:latin typeface="宋体"/>
                <a:cs typeface="宋体"/>
              </a:rPr>
              <a:t>储存作业</a:t>
            </a:r>
            <a:endParaRPr sz="1800">
              <a:latin typeface="宋体"/>
              <a:cs typeface="宋体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5689600" y="1163636"/>
            <a:ext cx="468630" cy="1473200"/>
          </a:xfrm>
          <a:prstGeom prst="rect">
            <a:avLst/>
          </a:prstGeom>
          <a:ln w="9525">
            <a:solidFill>
              <a:srgbClr val="000000"/>
            </a:solidFill>
          </a:ln>
        </p:spPr>
        <p:txBody>
          <a:bodyPr vert="vert" wrap="square" lIns="0" tIns="98425" rIns="0" bIns="0" rtlCol="0">
            <a:spAutoFit/>
          </a:bodyPr>
          <a:lstStyle/>
          <a:p>
            <a:pPr marL="45085">
              <a:lnSpc>
                <a:spcPct val="100000"/>
              </a:lnSpc>
              <a:spcBef>
                <a:spcPts val="775"/>
              </a:spcBef>
            </a:pPr>
            <a:r>
              <a:rPr sz="1800" spc="-10">
                <a:latin typeface="宋体"/>
                <a:cs typeface="宋体"/>
              </a:rPr>
              <a:t>建立入库帐卡</a:t>
            </a:r>
            <a:endParaRPr sz="1800">
              <a:latin typeface="宋体"/>
              <a:cs typeface="宋体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6264275" y="1163637"/>
            <a:ext cx="468630" cy="1016000"/>
          </a:xfrm>
          <a:prstGeom prst="rect">
            <a:avLst/>
          </a:prstGeom>
          <a:solidFill>
            <a:srgbClr val="FF8119"/>
          </a:solidFill>
          <a:ln w="9525">
            <a:solidFill>
              <a:srgbClr val="000000"/>
            </a:solidFill>
          </a:ln>
        </p:spPr>
        <p:txBody>
          <a:bodyPr vert="vert" wrap="square" lIns="0" tIns="98425" rIns="0" bIns="0" rtlCol="0">
            <a:spAutoFit/>
          </a:bodyPr>
          <a:lstStyle/>
          <a:p>
            <a:pPr marL="45720">
              <a:lnSpc>
                <a:spcPct val="100000"/>
              </a:lnSpc>
              <a:spcBef>
                <a:spcPts val="775"/>
              </a:spcBef>
            </a:pPr>
            <a:r>
              <a:rPr sz="1800" spc="-15">
                <a:latin typeface="宋体"/>
                <a:cs typeface="宋体"/>
              </a:rPr>
              <a:t>堆码作业</a:t>
            </a:r>
            <a:endParaRPr sz="1800">
              <a:latin typeface="宋体"/>
              <a:cs typeface="宋体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6840537" y="1163637"/>
            <a:ext cx="468630" cy="1016000"/>
          </a:xfrm>
          <a:prstGeom prst="rect">
            <a:avLst/>
          </a:prstGeom>
          <a:ln w="9525">
            <a:solidFill>
              <a:srgbClr val="000000"/>
            </a:solidFill>
          </a:ln>
        </p:spPr>
        <p:txBody>
          <a:bodyPr vert="vert" wrap="square" lIns="0" tIns="98425" rIns="0" bIns="0" rtlCol="0">
            <a:spAutoFit/>
          </a:bodyPr>
          <a:lstStyle/>
          <a:p>
            <a:pPr marL="45085">
              <a:lnSpc>
                <a:spcPct val="100000"/>
              </a:lnSpc>
              <a:spcBef>
                <a:spcPts val="775"/>
              </a:spcBef>
            </a:pPr>
            <a:r>
              <a:rPr sz="1800" spc="-15">
                <a:latin typeface="宋体"/>
                <a:cs typeface="宋体"/>
              </a:rPr>
              <a:t>保管检查</a:t>
            </a:r>
            <a:endParaRPr sz="1800">
              <a:latin typeface="宋体"/>
              <a:cs typeface="宋体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7453312" y="1163637"/>
            <a:ext cx="468630" cy="1016000"/>
          </a:xfrm>
          <a:prstGeom prst="rect">
            <a:avLst/>
          </a:prstGeom>
          <a:ln w="9525">
            <a:solidFill>
              <a:srgbClr val="000000"/>
            </a:solidFill>
          </a:ln>
        </p:spPr>
        <p:txBody>
          <a:bodyPr vert="vert" wrap="square" lIns="0" tIns="98425" rIns="0" bIns="0" rtlCol="0">
            <a:spAutoFit/>
          </a:bodyPr>
          <a:lstStyle/>
          <a:p>
            <a:pPr marL="45085">
              <a:lnSpc>
                <a:spcPct val="100000"/>
              </a:lnSpc>
              <a:spcBef>
                <a:spcPts val="775"/>
              </a:spcBef>
            </a:pPr>
            <a:r>
              <a:rPr sz="1800" spc="-15">
                <a:latin typeface="宋体"/>
                <a:cs typeface="宋体"/>
              </a:rPr>
              <a:t>保管维护</a:t>
            </a:r>
            <a:endParaRPr sz="1800">
              <a:latin typeface="宋体"/>
              <a:cs typeface="宋体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8064499" y="1163637"/>
            <a:ext cx="468630" cy="558800"/>
          </a:xfrm>
          <a:prstGeom prst="rect">
            <a:avLst/>
          </a:prstGeom>
          <a:solidFill>
            <a:srgbClr val="DEF5FA"/>
          </a:solidFill>
          <a:ln w="9525">
            <a:solidFill>
              <a:srgbClr val="000000"/>
            </a:solidFill>
          </a:ln>
        </p:spPr>
        <p:txBody>
          <a:bodyPr vert="vert" wrap="square" lIns="0" tIns="98425" rIns="0" bIns="0" rtlCol="0">
            <a:spAutoFit/>
          </a:bodyPr>
          <a:lstStyle/>
          <a:p>
            <a:pPr marL="45085">
              <a:lnSpc>
                <a:spcPct val="100000"/>
              </a:lnSpc>
              <a:spcBef>
                <a:spcPts val="775"/>
              </a:spcBef>
            </a:pPr>
            <a:r>
              <a:rPr sz="1800" spc="-25">
                <a:latin typeface="宋体"/>
                <a:cs typeface="宋体"/>
              </a:rPr>
              <a:t>盘点</a:t>
            </a:r>
            <a:endParaRPr sz="1800">
              <a:latin typeface="宋体"/>
              <a:cs typeface="宋体"/>
            </a:endParaRPr>
          </a:p>
        </p:txBody>
      </p:sp>
      <p:grpSp>
        <p:nvGrpSpPr>
          <p:cNvPr id="10" name="object 10"/>
          <p:cNvGrpSpPr/>
          <p:nvPr/>
        </p:nvGrpSpPr>
        <p:grpSpPr>
          <a:xfrm>
            <a:off x="5919787" y="814387"/>
            <a:ext cx="2384425" cy="354330"/>
            <a:chOff x="5919787" y="814387"/>
            <a:chExt cx="2384425" cy="354330"/>
          </a:xfrm>
        </p:grpSpPr>
        <p:sp>
          <p:nvSpPr>
            <p:cNvPr id="11" name="object 11"/>
            <p:cNvSpPr/>
            <p:nvPr/>
          </p:nvSpPr>
          <p:spPr>
            <a:xfrm>
              <a:off x="5924550" y="819149"/>
              <a:ext cx="1468755" cy="344805"/>
            </a:xfrm>
            <a:custGeom>
              <a:rect l="l" t="t" r="r" b="b"/>
              <a:pathLst>
                <a:path w="1468754" h="344805">
                  <a:moveTo>
                    <a:pt x="1468437" y="0"/>
                  </a:moveTo>
                  <a:lnTo>
                    <a:pt x="0" y="344487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2" name="object 12"/>
            <p:cNvSpPr/>
            <p:nvPr/>
          </p:nvSpPr>
          <p:spPr>
            <a:xfrm>
              <a:off x="6499225" y="819149"/>
              <a:ext cx="894080" cy="344805"/>
            </a:xfrm>
            <a:custGeom>
              <a:rect l="l" t="t" r="r" b="b"/>
              <a:pathLst>
                <a:path w="894078" h="344805">
                  <a:moveTo>
                    <a:pt x="893762" y="0"/>
                  </a:moveTo>
                  <a:lnTo>
                    <a:pt x="0" y="344487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3" name="object 13"/>
            <p:cNvSpPr/>
            <p:nvPr/>
          </p:nvSpPr>
          <p:spPr>
            <a:xfrm>
              <a:off x="7075487" y="819149"/>
              <a:ext cx="317500" cy="344805"/>
            </a:xfrm>
            <a:custGeom>
              <a:rect l="l" t="t" r="r" b="b"/>
              <a:pathLst>
                <a:path w="317500" h="344805">
                  <a:moveTo>
                    <a:pt x="317500" y="0"/>
                  </a:moveTo>
                  <a:lnTo>
                    <a:pt x="0" y="344487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4" name="object 14"/>
            <p:cNvSpPr/>
            <p:nvPr/>
          </p:nvSpPr>
          <p:spPr>
            <a:xfrm>
              <a:off x="7392987" y="819149"/>
              <a:ext cx="906780" cy="344805"/>
            </a:xfrm>
            <a:custGeom>
              <a:rect l="l" t="t" r="r" b="b"/>
              <a:pathLst>
                <a:path w="906778" h="344805">
                  <a:moveTo>
                    <a:pt x="0" y="0"/>
                  </a:moveTo>
                  <a:lnTo>
                    <a:pt x="295275" y="344487"/>
                  </a:lnTo>
                </a:path>
                <a:path w="906778" h="344805">
                  <a:moveTo>
                    <a:pt x="0" y="0"/>
                  </a:moveTo>
                  <a:lnTo>
                    <a:pt x="906462" y="344487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aphicFrame>
        <p:nvGraphicFramePr>
          <p:cNvPr id="15" name="object 15"/>
          <p:cNvGraphicFramePr>
            <a:graphicFrameLocks noGrp="1"/>
          </p:cNvGraphicFramePr>
          <p:nvPr/>
        </p:nvGraphicFramePr>
        <p:xfrm>
          <a:off x="606425" y="4071937"/>
          <a:ext cx="1710055" cy="98742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70180"/>
                <a:gridCol w="170180"/>
                <a:gridCol w="170180"/>
                <a:gridCol w="170179"/>
                <a:gridCol w="170179"/>
                <a:gridCol w="170180"/>
                <a:gridCol w="170180"/>
                <a:gridCol w="170180"/>
                <a:gridCol w="170180"/>
                <a:gridCol w="170180"/>
              </a:tblGrid>
              <a:tr h="197485">
                <a:tc gridSpan="4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R w="9525">
                      <a:solidFill>
                        <a:srgbClr val="000000"/>
                      </a:solidFill>
                      <a:prstDash val="solid"/>
                    </a:lnR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grid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  <a:solidFill>
                      <a:srgbClr val="3366CC">
                        <a:alpha val="52940"/>
                      </a:srgbClr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gridSpan="4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</a:tr>
              <a:tr h="197485">
                <a:tc gridSpan="3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R w="9525">
                      <a:solidFill>
                        <a:srgbClr val="000000"/>
                      </a:solidFill>
                      <a:prstDash val="solid"/>
                    </a:lnR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grid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  <a:solidFill>
                      <a:srgbClr val="3366CC">
                        <a:alpha val="52940"/>
                      </a:srgbClr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grid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  <a:solidFill>
                      <a:srgbClr val="3366CC">
                        <a:alpha val="52940"/>
                      </a:srgbClr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gridSpan="3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</a:tr>
              <a:tr h="197485">
                <a:tc grid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R w="9525">
                      <a:solidFill>
                        <a:srgbClr val="000000"/>
                      </a:solidFill>
                      <a:prstDash val="solid"/>
                    </a:lnR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grid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  <a:solidFill>
                      <a:srgbClr val="3366CC">
                        <a:alpha val="52940"/>
                      </a:srgbClr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grid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  <a:solidFill>
                      <a:srgbClr val="3366CC">
                        <a:alpha val="52940"/>
                      </a:srgbClr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grid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  <a:solidFill>
                      <a:srgbClr val="3366CC">
                        <a:alpha val="52940"/>
                      </a:srgbClr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grid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</a:tr>
              <a:tr h="197485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R w="9525">
                      <a:solidFill>
                        <a:srgbClr val="000000"/>
                      </a:solidFill>
                      <a:prstDash val="solid"/>
                    </a:lnR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  <a:tc grid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  <a:solidFill>
                      <a:srgbClr val="3366CC">
                        <a:alpha val="52940"/>
                      </a:srgbClr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grid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  <a:solidFill>
                      <a:srgbClr val="3366CC">
                        <a:alpha val="52940"/>
                      </a:srgbClr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grid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  <a:solidFill>
                      <a:srgbClr val="3366CC">
                        <a:alpha val="52940"/>
                      </a:srgbClr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grid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  <a:solidFill>
                      <a:srgbClr val="3366CC">
                        <a:alpha val="52940"/>
                      </a:srgbClr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B w="9525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197485">
                <a:tc grid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  <a:solidFill>
                      <a:srgbClr val="3366CC">
                        <a:alpha val="52940"/>
                      </a:srgbClr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grid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  <a:solidFill>
                      <a:srgbClr val="3366CC">
                        <a:alpha val="52940"/>
                      </a:srgbClr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grid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  <a:solidFill>
                      <a:srgbClr val="3366CC">
                        <a:alpha val="52940"/>
                      </a:srgbClr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grid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  <a:solidFill>
                      <a:srgbClr val="3366CC">
                        <a:alpha val="52940"/>
                      </a:srgbClr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  <a:tc gridSpan="2"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11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9525">
                      <a:solidFill>
                        <a:srgbClr val="000000"/>
                      </a:solidFill>
                      <a:prstDash val="solid"/>
                    </a:lnL>
                    <a:lnR w="9525">
                      <a:solidFill>
                        <a:srgbClr val="000000"/>
                      </a:solidFill>
                      <a:prstDash val="solid"/>
                    </a:lnR>
                    <a:lnT w="9525">
                      <a:solidFill>
                        <a:srgbClr val="000000"/>
                      </a:solidFill>
                      <a:prstDash val="solid"/>
                    </a:lnT>
                    <a:lnB w="9525">
                      <a:solidFill>
                        <a:srgbClr val="000000"/>
                      </a:solidFill>
                      <a:prstDash val="solid"/>
                    </a:lnB>
                    <a:solidFill>
                      <a:srgbClr val="3366CC">
                        <a:alpha val="52940"/>
                      </a:srgbClr>
                    </a:solidFill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 marL="0" marR="0" marT="0" marB="0"/>
                </a:tc>
              </a:tr>
            </a:tbl>
          </a:graphicData>
        </a:graphic>
      </p:graphicFrame>
      <p:sp>
        <p:nvSpPr>
          <p:cNvPr id="16" name="object 16"/>
          <p:cNvSpPr txBox="1"/>
          <p:nvPr/>
        </p:nvSpPr>
        <p:spPr>
          <a:xfrm>
            <a:off x="1067593" y="5206569"/>
            <a:ext cx="787400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spc="-20">
                <a:latin typeface="宋体"/>
                <a:cs typeface="宋体"/>
              </a:rPr>
              <a:t>压缝式</a:t>
            </a:r>
            <a:endParaRPr sz="2000">
              <a:latin typeface="宋体"/>
              <a:cs typeface="宋体"/>
            </a:endParaRPr>
          </a:p>
        </p:txBody>
      </p:sp>
      <p:grpSp>
        <p:nvGrpSpPr>
          <p:cNvPr id="17" name="object 17"/>
          <p:cNvGrpSpPr/>
          <p:nvPr/>
        </p:nvGrpSpPr>
        <p:grpSpPr>
          <a:xfrm>
            <a:off x="2695575" y="3951287"/>
            <a:ext cx="1895475" cy="741680"/>
            <a:chOff x="2695575" y="3951287"/>
            <a:chExt cx="1895475" cy="741680"/>
          </a:xfrm>
        </p:grpSpPr>
        <p:sp>
          <p:nvSpPr>
            <p:cNvPr id="18" name="object 18"/>
            <p:cNvSpPr/>
            <p:nvPr/>
          </p:nvSpPr>
          <p:spPr>
            <a:xfrm>
              <a:off x="2871788" y="4230604"/>
              <a:ext cx="434340" cy="259715"/>
            </a:xfrm>
            <a:custGeom>
              <a:rect l="l" t="t" r="r" b="b"/>
              <a:pathLst>
                <a:path w="434339" h="259714">
                  <a:moveTo>
                    <a:pt x="434221" y="259296"/>
                  </a:moveTo>
                  <a:lnTo>
                    <a:pt x="0" y="259296"/>
                  </a:lnTo>
                  <a:lnTo>
                    <a:pt x="0" y="0"/>
                  </a:lnTo>
                  <a:lnTo>
                    <a:pt x="434221" y="0"/>
                  </a:lnTo>
                  <a:lnTo>
                    <a:pt x="434221" y="259296"/>
                  </a:lnTo>
                  <a:close/>
                </a:path>
              </a:pathLst>
            </a:custGeom>
            <a:solidFill>
              <a:srgbClr val="3366CC">
                <a:alpha val="52940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9" name="object 19"/>
            <p:cNvSpPr/>
            <p:nvPr/>
          </p:nvSpPr>
          <p:spPr>
            <a:xfrm>
              <a:off x="3306009" y="4093325"/>
              <a:ext cx="137795" cy="396875"/>
            </a:xfrm>
            <a:custGeom>
              <a:rect l="l" t="t" r="r" b="b"/>
              <a:pathLst>
                <a:path w="137795" h="396875">
                  <a:moveTo>
                    <a:pt x="0" y="396574"/>
                  </a:moveTo>
                  <a:lnTo>
                    <a:pt x="0" y="137278"/>
                  </a:lnTo>
                  <a:lnTo>
                    <a:pt x="137278" y="0"/>
                  </a:lnTo>
                  <a:lnTo>
                    <a:pt x="137278" y="259296"/>
                  </a:lnTo>
                  <a:lnTo>
                    <a:pt x="0" y="396574"/>
                  </a:lnTo>
                  <a:close/>
                </a:path>
              </a:pathLst>
            </a:custGeom>
            <a:solidFill>
              <a:srgbClr val="2851A3">
                <a:alpha val="52940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0" name="object 20"/>
            <p:cNvSpPr/>
            <p:nvPr/>
          </p:nvSpPr>
          <p:spPr>
            <a:xfrm>
              <a:off x="2871788" y="4093325"/>
              <a:ext cx="571500" cy="137795"/>
            </a:xfrm>
            <a:custGeom>
              <a:rect l="l" t="t" r="r" b="b"/>
              <a:pathLst>
                <a:path w="571500" h="137795">
                  <a:moveTo>
                    <a:pt x="434221" y="137278"/>
                  </a:moveTo>
                  <a:lnTo>
                    <a:pt x="0" y="137278"/>
                  </a:lnTo>
                  <a:lnTo>
                    <a:pt x="137278" y="0"/>
                  </a:lnTo>
                  <a:lnTo>
                    <a:pt x="571499" y="0"/>
                  </a:lnTo>
                  <a:lnTo>
                    <a:pt x="434221" y="137278"/>
                  </a:lnTo>
                  <a:close/>
                </a:path>
              </a:pathLst>
            </a:custGeom>
            <a:solidFill>
              <a:srgbClr val="5C85D7">
                <a:alpha val="52940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1" name="object 21"/>
            <p:cNvSpPr/>
            <p:nvPr/>
          </p:nvSpPr>
          <p:spPr>
            <a:xfrm>
              <a:off x="2871788" y="4093325"/>
              <a:ext cx="571500" cy="396875"/>
            </a:xfrm>
            <a:custGeom>
              <a:rect l="l" t="t" r="r" b="b"/>
              <a:pathLst>
                <a:path w="571500" h="396875">
                  <a:moveTo>
                    <a:pt x="0" y="137278"/>
                  </a:moveTo>
                  <a:lnTo>
                    <a:pt x="137278" y="0"/>
                  </a:lnTo>
                  <a:lnTo>
                    <a:pt x="571499" y="0"/>
                  </a:lnTo>
                  <a:lnTo>
                    <a:pt x="571499" y="259296"/>
                  </a:lnTo>
                  <a:lnTo>
                    <a:pt x="434221" y="396574"/>
                  </a:lnTo>
                  <a:lnTo>
                    <a:pt x="0" y="396574"/>
                  </a:lnTo>
                  <a:lnTo>
                    <a:pt x="0" y="137278"/>
                  </a:lnTo>
                  <a:close/>
                </a:path>
                <a:path w="571500" h="396875">
                  <a:moveTo>
                    <a:pt x="0" y="137278"/>
                  </a:moveTo>
                  <a:lnTo>
                    <a:pt x="434221" y="137278"/>
                  </a:lnTo>
                  <a:lnTo>
                    <a:pt x="571499" y="0"/>
                  </a:lnTo>
                </a:path>
                <a:path w="571500" h="396875">
                  <a:moveTo>
                    <a:pt x="434221" y="137278"/>
                  </a:moveTo>
                  <a:lnTo>
                    <a:pt x="434221" y="396574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22" name="object 22"/>
            <p:cNvSpPr/>
            <p:nvPr/>
          </p:nvSpPr>
          <p:spPr>
            <a:xfrm>
              <a:off x="3443288" y="4230604"/>
              <a:ext cx="434340" cy="259715"/>
            </a:xfrm>
            <a:custGeom>
              <a:rect l="l" t="t" r="r" b="b"/>
              <a:pathLst>
                <a:path w="434339" h="259714">
                  <a:moveTo>
                    <a:pt x="434221" y="259296"/>
                  </a:moveTo>
                  <a:lnTo>
                    <a:pt x="0" y="259296"/>
                  </a:lnTo>
                  <a:lnTo>
                    <a:pt x="0" y="0"/>
                  </a:lnTo>
                  <a:lnTo>
                    <a:pt x="434221" y="0"/>
                  </a:lnTo>
                  <a:lnTo>
                    <a:pt x="434221" y="259296"/>
                  </a:lnTo>
                  <a:close/>
                </a:path>
              </a:pathLst>
            </a:custGeom>
            <a:solidFill>
              <a:srgbClr val="3366CC">
                <a:alpha val="52940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3" name="object 23"/>
            <p:cNvSpPr/>
            <p:nvPr/>
          </p:nvSpPr>
          <p:spPr>
            <a:xfrm>
              <a:off x="3877510" y="4093325"/>
              <a:ext cx="137795" cy="396875"/>
            </a:xfrm>
            <a:custGeom>
              <a:rect l="l" t="t" r="r" b="b"/>
              <a:pathLst>
                <a:path w="137795" h="396875">
                  <a:moveTo>
                    <a:pt x="0" y="396574"/>
                  </a:moveTo>
                  <a:lnTo>
                    <a:pt x="0" y="137278"/>
                  </a:lnTo>
                  <a:lnTo>
                    <a:pt x="137278" y="0"/>
                  </a:lnTo>
                  <a:lnTo>
                    <a:pt x="137278" y="259296"/>
                  </a:lnTo>
                  <a:lnTo>
                    <a:pt x="0" y="396574"/>
                  </a:lnTo>
                  <a:close/>
                </a:path>
              </a:pathLst>
            </a:custGeom>
            <a:solidFill>
              <a:srgbClr val="2851A3">
                <a:alpha val="52940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4" name="object 24"/>
            <p:cNvSpPr/>
            <p:nvPr/>
          </p:nvSpPr>
          <p:spPr>
            <a:xfrm>
              <a:off x="3443288" y="4093325"/>
              <a:ext cx="571500" cy="137795"/>
            </a:xfrm>
            <a:custGeom>
              <a:rect l="l" t="t" r="r" b="b"/>
              <a:pathLst>
                <a:path w="571500" h="137795">
                  <a:moveTo>
                    <a:pt x="434221" y="137278"/>
                  </a:moveTo>
                  <a:lnTo>
                    <a:pt x="0" y="137278"/>
                  </a:lnTo>
                  <a:lnTo>
                    <a:pt x="137278" y="0"/>
                  </a:lnTo>
                  <a:lnTo>
                    <a:pt x="571500" y="0"/>
                  </a:lnTo>
                  <a:lnTo>
                    <a:pt x="434221" y="137278"/>
                  </a:lnTo>
                  <a:close/>
                </a:path>
              </a:pathLst>
            </a:custGeom>
            <a:solidFill>
              <a:srgbClr val="5C85D7">
                <a:alpha val="52940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5" name="object 25"/>
            <p:cNvSpPr/>
            <p:nvPr/>
          </p:nvSpPr>
          <p:spPr>
            <a:xfrm>
              <a:off x="3443288" y="4093325"/>
              <a:ext cx="571500" cy="396875"/>
            </a:xfrm>
            <a:custGeom>
              <a:rect l="l" t="t" r="r" b="b"/>
              <a:pathLst>
                <a:path w="571500" h="396875">
                  <a:moveTo>
                    <a:pt x="0" y="137278"/>
                  </a:moveTo>
                  <a:lnTo>
                    <a:pt x="137278" y="0"/>
                  </a:lnTo>
                  <a:lnTo>
                    <a:pt x="571500" y="0"/>
                  </a:lnTo>
                  <a:lnTo>
                    <a:pt x="571500" y="259296"/>
                  </a:lnTo>
                  <a:lnTo>
                    <a:pt x="434221" y="396574"/>
                  </a:lnTo>
                  <a:lnTo>
                    <a:pt x="0" y="396574"/>
                  </a:lnTo>
                  <a:lnTo>
                    <a:pt x="0" y="137278"/>
                  </a:lnTo>
                  <a:close/>
                </a:path>
                <a:path w="571500" h="396875">
                  <a:moveTo>
                    <a:pt x="0" y="137278"/>
                  </a:moveTo>
                  <a:lnTo>
                    <a:pt x="434221" y="137278"/>
                  </a:lnTo>
                  <a:lnTo>
                    <a:pt x="571500" y="0"/>
                  </a:lnTo>
                </a:path>
                <a:path w="571500" h="396875">
                  <a:moveTo>
                    <a:pt x="434221" y="137278"/>
                  </a:moveTo>
                  <a:lnTo>
                    <a:pt x="434221" y="396574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26" name="object 26"/>
            <p:cNvSpPr/>
            <p:nvPr/>
          </p:nvSpPr>
          <p:spPr>
            <a:xfrm>
              <a:off x="4014788" y="4230604"/>
              <a:ext cx="434340" cy="259715"/>
            </a:xfrm>
            <a:custGeom>
              <a:rect l="l" t="t" r="r" b="b"/>
              <a:pathLst>
                <a:path w="434339" h="259714">
                  <a:moveTo>
                    <a:pt x="434221" y="259296"/>
                  </a:moveTo>
                  <a:lnTo>
                    <a:pt x="0" y="259296"/>
                  </a:lnTo>
                  <a:lnTo>
                    <a:pt x="0" y="0"/>
                  </a:lnTo>
                  <a:lnTo>
                    <a:pt x="434221" y="0"/>
                  </a:lnTo>
                  <a:lnTo>
                    <a:pt x="434221" y="259296"/>
                  </a:lnTo>
                  <a:close/>
                </a:path>
              </a:pathLst>
            </a:custGeom>
            <a:solidFill>
              <a:srgbClr val="3366CC">
                <a:alpha val="52940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7" name="object 27"/>
            <p:cNvSpPr/>
            <p:nvPr/>
          </p:nvSpPr>
          <p:spPr>
            <a:xfrm>
              <a:off x="4449010" y="4093325"/>
              <a:ext cx="137795" cy="396875"/>
            </a:xfrm>
            <a:custGeom>
              <a:rect l="l" t="t" r="r" b="b"/>
              <a:pathLst>
                <a:path w="137795" h="396875">
                  <a:moveTo>
                    <a:pt x="0" y="396574"/>
                  </a:moveTo>
                  <a:lnTo>
                    <a:pt x="0" y="137278"/>
                  </a:lnTo>
                  <a:lnTo>
                    <a:pt x="137278" y="0"/>
                  </a:lnTo>
                  <a:lnTo>
                    <a:pt x="137278" y="259296"/>
                  </a:lnTo>
                  <a:lnTo>
                    <a:pt x="0" y="396574"/>
                  </a:lnTo>
                  <a:close/>
                </a:path>
              </a:pathLst>
            </a:custGeom>
            <a:solidFill>
              <a:srgbClr val="2851A3">
                <a:alpha val="52940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8" name="object 28"/>
            <p:cNvSpPr/>
            <p:nvPr/>
          </p:nvSpPr>
          <p:spPr>
            <a:xfrm>
              <a:off x="4014788" y="4093325"/>
              <a:ext cx="571500" cy="137795"/>
            </a:xfrm>
            <a:custGeom>
              <a:rect l="l" t="t" r="r" b="b"/>
              <a:pathLst>
                <a:path w="571500" h="137795">
                  <a:moveTo>
                    <a:pt x="434221" y="137278"/>
                  </a:moveTo>
                  <a:lnTo>
                    <a:pt x="0" y="137278"/>
                  </a:lnTo>
                  <a:lnTo>
                    <a:pt x="137278" y="0"/>
                  </a:lnTo>
                  <a:lnTo>
                    <a:pt x="571500" y="0"/>
                  </a:lnTo>
                  <a:lnTo>
                    <a:pt x="434221" y="137278"/>
                  </a:lnTo>
                  <a:close/>
                </a:path>
              </a:pathLst>
            </a:custGeom>
            <a:solidFill>
              <a:srgbClr val="5C85D7">
                <a:alpha val="52940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9" name="object 29"/>
            <p:cNvSpPr/>
            <p:nvPr/>
          </p:nvSpPr>
          <p:spPr>
            <a:xfrm>
              <a:off x="4014788" y="4093325"/>
              <a:ext cx="571500" cy="396875"/>
            </a:xfrm>
            <a:custGeom>
              <a:rect l="l" t="t" r="r" b="b"/>
              <a:pathLst>
                <a:path w="571500" h="396875">
                  <a:moveTo>
                    <a:pt x="0" y="137278"/>
                  </a:moveTo>
                  <a:lnTo>
                    <a:pt x="137278" y="0"/>
                  </a:lnTo>
                  <a:lnTo>
                    <a:pt x="571500" y="0"/>
                  </a:lnTo>
                  <a:lnTo>
                    <a:pt x="571500" y="259296"/>
                  </a:lnTo>
                  <a:lnTo>
                    <a:pt x="434221" y="396574"/>
                  </a:lnTo>
                  <a:lnTo>
                    <a:pt x="0" y="396574"/>
                  </a:lnTo>
                  <a:lnTo>
                    <a:pt x="0" y="137278"/>
                  </a:lnTo>
                  <a:close/>
                </a:path>
                <a:path w="571500" h="396875">
                  <a:moveTo>
                    <a:pt x="0" y="137278"/>
                  </a:moveTo>
                  <a:lnTo>
                    <a:pt x="434221" y="137278"/>
                  </a:lnTo>
                  <a:lnTo>
                    <a:pt x="571500" y="0"/>
                  </a:lnTo>
                </a:path>
                <a:path w="571500" h="396875">
                  <a:moveTo>
                    <a:pt x="434221" y="137278"/>
                  </a:moveTo>
                  <a:lnTo>
                    <a:pt x="434221" y="396574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30" name="object 30"/>
            <p:cNvSpPr/>
            <p:nvPr/>
          </p:nvSpPr>
          <p:spPr>
            <a:xfrm>
              <a:off x="2700338" y="4428891"/>
              <a:ext cx="434340" cy="259715"/>
            </a:xfrm>
            <a:custGeom>
              <a:rect l="l" t="t" r="r" b="b"/>
              <a:pathLst>
                <a:path w="434339" h="259714">
                  <a:moveTo>
                    <a:pt x="434221" y="259296"/>
                  </a:moveTo>
                  <a:lnTo>
                    <a:pt x="0" y="259296"/>
                  </a:lnTo>
                  <a:lnTo>
                    <a:pt x="0" y="0"/>
                  </a:lnTo>
                  <a:lnTo>
                    <a:pt x="434221" y="0"/>
                  </a:lnTo>
                  <a:lnTo>
                    <a:pt x="434221" y="259296"/>
                  </a:lnTo>
                  <a:close/>
                </a:path>
              </a:pathLst>
            </a:custGeom>
            <a:solidFill>
              <a:srgbClr val="3366CC">
                <a:alpha val="52940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31" name="object 31"/>
            <p:cNvSpPr/>
            <p:nvPr/>
          </p:nvSpPr>
          <p:spPr>
            <a:xfrm>
              <a:off x="3134559" y="4291612"/>
              <a:ext cx="137795" cy="396875"/>
            </a:xfrm>
            <a:custGeom>
              <a:rect l="l" t="t" r="r" b="b"/>
              <a:pathLst>
                <a:path w="137795" h="396875">
                  <a:moveTo>
                    <a:pt x="0" y="396574"/>
                  </a:moveTo>
                  <a:lnTo>
                    <a:pt x="0" y="137278"/>
                  </a:lnTo>
                  <a:lnTo>
                    <a:pt x="137278" y="0"/>
                  </a:lnTo>
                  <a:lnTo>
                    <a:pt x="137278" y="259296"/>
                  </a:lnTo>
                  <a:lnTo>
                    <a:pt x="0" y="396574"/>
                  </a:lnTo>
                  <a:close/>
                </a:path>
              </a:pathLst>
            </a:custGeom>
            <a:solidFill>
              <a:srgbClr val="2851A3">
                <a:alpha val="52940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32" name="object 32"/>
            <p:cNvSpPr/>
            <p:nvPr/>
          </p:nvSpPr>
          <p:spPr>
            <a:xfrm>
              <a:off x="2700338" y="4291612"/>
              <a:ext cx="571500" cy="137795"/>
            </a:xfrm>
            <a:custGeom>
              <a:rect l="l" t="t" r="r" b="b"/>
              <a:pathLst>
                <a:path w="571500" h="137795">
                  <a:moveTo>
                    <a:pt x="434221" y="137278"/>
                  </a:moveTo>
                  <a:lnTo>
                    <a:pt x="0" y="137278"/>
                  </a:lnTo>
                  <a:lnTo>
                    <a:pt x="137278" y="0"/>
                  </a:lnTo>
                  <a:lnTo>
                    <a:pt x="571499" y="0"/>
                  </a:lnTo>
                  <a:lnTo>
                    <a:pt x="434221" y="137278"/>
                  </a:lnTo>
                  <a:close/>
                </a:path>
              </a:pathLst>
            </a:custGeom>
            <a:solidFill>
              <a:srgbClr val="5C85D7">
                <a:alpha val="52940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33" name="object 33"/>
            <p:cNvSpPr/>
            <p:nvPr/>
          </p:nvSpPr>
          <p:spPr>
            <a:xfrm>
              <a:off x="2700338" y="4291612"/>
              <a:ext cx="571500" cy="396875"/>
            </a:xfrm>
            <a:custGeom>
              <a:rect l="l" t="t" r="r" b="b"/>
              <a:pathLst>
                <a:path w="571500" h="396875">
                  <a:moveTo>
                    <a:pt x="0" y="137278"/>
                  </a:moveTo>
                  <a:lnTo>
                    <a:pt x="137278" y="0"/>
                  </a:lnTo>
                  <a:lnTo>
                    <a:pt x="571499" y="0"/>
                  </a:lnTo>
                  <a:lnTo>
                    <a:pt x="571499" y="259296"/>
                  </a:lnTo>
                  <a:lnTo>
                    <a:pt x="434221" y="396574"/>
                  </a:lnTo>
                  <a:lnTo>
                    <a:pt x="0" y="396574"/>
                  </a:lnTo>
                  <a:lnTo>
                    <a:pt x="0" y="137278"/>
                  </a:lnTo>
                  <a:close/>
                </a:path>
                <a:path w="571500" h="396875">
                  <a:moveTo>
                    <a:pt x="0" y="137278"/>
                  </a:moveTo>
                  <a:lnTo>
                    <a:pt x="434221" y="137278"/>
                  </a:lnTo>
                  <a:lnTo>
                    <a:pt x="571499" y="0"/>
                  </a:lnTo>
                </a:path>
                <a:path w="571500" h="396875">
                  <a:moveTo>
                    <a:pt x="434221" y="137278"/>
                  </a:moveTo>
                  <a:lnTo>
                    <a:pt x="434221" y="396574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34" name="object 34"/>
            <p:cNvSpPr/>
            <p:nvPr/>
          </p:nvSpPr>
          <p:spPr>
            <a:xfrm>
              <a:off x="3271838" y="4428891"/>
              <a:ext cx="434340" cy="259715"/>
            </a:xfrm>
            <a:custGeom>
              <a:rect l="l" t="t" r="r" b="b"/>
              <a:pathLst>
                <a:path w="434339" h="259714">
                  <a:moveTo>
                    <a:pt x="434221" y="259296"/>
                  </a:moveTo>
                  <a:lnTo>
                    <a:pt x="0" y="259296"/>
                  </a:lnTo>
                  <a:lnTo>
                    <a:pt x="0" y="0"/>
                  </a:lnTo>
                  <a:lnTo>
                    <a:pt x="434221" y="0"/>
                  </a:lnTo>
                  <a:lnTo>
                    <a:pt x="434221" y="259296"/>
                  </a:lnTo>
                  <a:close/>
                </a:path>
              </a:pathLst>
            </a:custGeom>
            <a:solidFill>
              <a:srgbClr val="3366CC">
                <a:alpha val="52940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35" name="object 35"/>
            <p:cNvSpPr/>
            <p:nvPr/>
          </p:nvSpPr>
          <p:spPr>
            <a:xfrm>
              <a:off x="3706060" y="4291612"/>
              <a:ext cx="137795" cy="396875"/>
            </a:xfrm>
            <a:custGeom>
              <a:rect l="l" t="t" r="r" b="b"/>
              <a:pathLst>
                <a:path w="137795" h="396875">
                  <a:moveTo>
                    <a:pt x="0" y="396574"/>
                  </a:moveTo>
                  <a:lnTo>
                    <a:pt x="0" y="137278"/>
                  </a:lnTo>
                  <a:lnTo>
                    <a:pt x="137278" y="0"/>
                  </a:lnTo>
                  <a:lnTo>
                    <a:pt x="137278" y="259296"/>
                  </a:lnTo>
                  <a:lnTo>
                    <a:pt x="0" y="396574"/>
                  </a:lnTo>
                  <a:close/>
                </a:path>
              </a:pathLst>
            </a:custGeom>
            <a:solidFill>
              <a:srgbClr val="2851A3">
                <a:alpha val="52940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36" name="object 36"/>
            <p:cNvSpPr/>
            <p:nvPr/>
          </p:nvSpPr>
          <p:spPr>
            <a:xfrm>
              <a:off x="3271838" y="4291612"/>
              <a:ext cx="571500" cy="137795"/>
            </a:xfrm>
            <a:custGeom>
              <a:rect l="l" t="t" r="r" b="b"/>
              <a:pathLst>
                <a:path w="571500" h="137795">
                  <a:moveTo>
                    <a:pt x="434221" y="137278"/>
                  </a:moveTo>
                  <a:lnTo>
                    <a:pt x="0" y="137278"/>
                  </a:lnTo>
                  <a:lnTo>
                    <a:pt x="137278" y="0"/>
                  </a:lnTo>
                  <a:lnTo>
                    <a:pt x="571500" y="0"/>
                  </a:lnTo>
                  <a:lnTo>
                    <a:pt x="434221" y="137278"/>
                  </a:lnTo>
                  <a:close/>
                </a:path>
              </a:pathLst>
            </a:custGeom>
            <a:solidFill>
              <a:srgbClr val="5C85D7">
                <a:alpha val="52940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37" name="object 37"/>
            <p:cNvSpPr/>
            <p:nvPr/>
          </p:nvSpPr>
          <p:spPr>
            <a:xfrm>
              <a:off x="3271838" y="4291612"/>
              <a:ext cx="571500" cy="396875"/>
            </a:xfrm>
            <a:custGeom>
              <a:rect l="l" t="t" r="r" b="b"/>
              <a:pathLst>
                <a:path w="571500" h="396875">
                  <a:moveTo>
                    <a:pt x="0" y="137278"/>
                  </a:moveTo>
                  <a:lnTo>
                    <a:pt x="137278" y="0"/>
                  </a:lnTo>
                  <a:lnTo>
                    <a:pt x="571500" y="0"/>
                  </a:lnTo>
                  <a:lnTo>
                    <a:pt x="571500" y="259296"/>
                  </a:lnTo>
                  <a:lnTo>
                    <a:pt x="434221" y="396574"/>
                  </a:lnTo>
                  <a:lnTo>
                    <a:pt x="0" y="396574"/>
                  </a:lnTo>
                  <a:lnTo>
                    <a:pt x="0" y="137278"/>
                  </a:lnTo>
                  <a:close/>
                </a:path>
                <a:path w="571500" h="396875">
                  <a:moveTo>
                    <a:pt x="0" y="137278"/>
                  </a:moveTo>
                  <a:lnTo>
                    <a:pt x="434221" y="137278"/>
                  </a:lnTo>
                  <a:lnTo>
                    <a:pt x="571500" y="0"/>
                  </a:lnTo>
                </a:path>
                <a:path w="571500" h="396875">
                  <a:moveTo>
                    <a:pt x="434221" y="137278"/>
                  </a:moveTo>
                  <a:lnTo>
                    <a:pt x="434221" y="396574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38" name="object 38"/>
            <p:cNvSpPr/>
            <p:nvPr/>
          </p:nvSpPr>
          <p:spPr>
            <a:xfrm>
              <a:off x="3843338" y="4428891"/>
              <a:ext cx="434340" cy="259715"/>
            </a:xfrm>
            <a:custGeom>
              <a:rect l="l" t="t" r="r" b="b"/>
              <a:pathLst>
                <a:path w="434339" h="259714">
                  <a:moveTo>
                    <a:pt x="434221" y="259296"/>
                  </a:moveTo>
                  <a:lnTo>
                    <a:pt x="0" y="259296"/>
                  </a:lnTo>
                  <a:lnTo>
                    <a:pt x="0" y="0"/>
                  </a:lnTo>
                  <a:lnTo>
                    <a:pt x="434221" y="0"/>
                  </a:lnTo>
                  <a:lnTo>
                    <a:pt x="434221" y="259296"/>
                  </a:lnTo>
                  <a:close/>
                </a:path>
              </a:pathLst>
            </a:custGeom>
            <a:solidFill>
              <a:srgbClr val="3366CC">
                <a:alpha val="52940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39" name="object 39"/>
            <p:cNvSpPr/>
            <p:nvPr/>
          </p:nvSpPr>
          <p:spPr>
            <a:xfrm>
              <a:off x="4277560" y="4291612"/>
              <a:ext cx="137795" cy="396875"/>
            </a:xfrm>
            <a:custGeom>
              <a:rect l="l" t="t" r="r" b="b"/>
              <a:pathLst>
                <a:path w="137795" h="396875">
                  <a:moveTo>
                    <a:pt x="0" y="396574"/>
                  </a:moveTo>
                  <a:lnTo>
                    <a:pt x="0" y="137278"/>
                  </a:lnTo>
                  <a:lnTo>
                    <a:pt x="137278" y="0"/>
                  </a:lnTo>
                  <a:lnTo>
                    <a:pt x="137278" y="259296"/>
                  </a:lnTo>
                  <a:lnTo>
                    <a:pt x="0" y="396574"/>
                  </a:lnTo>
                  <a:close/>
                </a:path>
              </a:pathLst>
            </a:custGeom>
            <a:solidFill>
              <a:srgbClr val="2851A3">
                <a:alpha val="52940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0" name="object 40"/>
            <p:cNvSpPr/>
            <p:nvPr/>
          </p:nvSpPr>
          <p:spPr>
            <a:xfrm>
              <a:off x="3843338" y="4291612"/>
              <a:ext cx="571500" cy="137795"/>
            </a:xfrm>
            <a:custGeom>
              <a:rect l="l" t="t" r="r" b="b"/>
              <a:pathLst>
                <a:path w="571500" h="137795">
                  <a:moveTo>
                    <a:pt x="434221" y="137278"/>
                  </a:moveTo>
                  <a:lnTo>
                    <a:pt x="0" y="137278"/>
                  </a:lnTo>
                  <a:lnTo>
                    <a:pt x="137278" y="0"/>
                  </a:lnTo>
                  <a:lnTo>
                    <a:pt x="571500" y="0"/>
                  </a:lnTo>
                  <a:lnTo>
                    <a:pt x="434221" y="137278"/>
                  </a:lnTo>
                  <a:close/>
                </a:path>
              </a:pathLst>
            </a:custGeom>
            <a:solidFill>
              <a:srgbClr val="5C85D7">
                <a:alpha val="52940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1" name="object 41"/>
            <p:cNvSpPr/>
            <p:nvPr/>
          </p:nvSpPr>
          <p:spPr>
            <a:xfrm>
              <a:off x="3843338" y="4291612"/>
              <a:ext cx="571500" cy="396875"/>
            </a:xfrm>
            <a:custGeom>
              <a:rect l="l" t="t" r="r" b="b"/>
              <a:pathLst>
                <a:path w="571500" h="396875">
                  <a:moveTo>
                    <a:pt x="0" y="137278"/>
                  </a:moveTo>
                  <a:lnTo>
                    <a:pt x="137278" y="0"/>
                  </a:lnTo>
                  <a:lnTo>
                    <a:pt x="571500" y="0"/>
                  </a:lnTo>
                  <a:lnTo>
                    <a:pt x="571500" y="259296"/>
                  </a:lnTo>
                  <a:lnTo>
                    <a:pt x="434221" y="396574"/>
                  </a:lnTo>
                  <a:lnTo>
                    <a:pt x="0" y="396574"/>
                  </a:lnTo>
                  <a:lnTo>
                    <a:pt x="0" y="137278"/>
                  </a:lnTo>
                  <a:close/>
                </a:path>
                <a:path w="571500" h="396875">
                  <a:moveTo>
                    <a:pt x="0" y="137278"/>
                  </a:moveTo>
                  <a:lnTo>
                    <a:pt x="434221" y="137278"/>
                  </a:lnTo>
                  <a:lnTo>
                    <a:pt x="571500" y="0"/>
                  </a:lnTo>
                </a:path>
                <a:path w="571500" h="396875">
                  <a:moveTo>
                    <a:pt x="434221" y="137278"/>
                  </a:moveTo>
                  <a:lnTo>
                    <a:pt x="434221" y="396574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42" name="object 42"/>
            <p:cNvSpPr/>
            <p:nvPr/>
          </p:nvSpPr>
          <p:spPr>
            <a:xfrm>
              <a:off x="3052763" y="4093328"/>
              <a:ext cx="434340" cy="259715"/>
            </a:xfrm>
            <a:custGeom>
              <a:rect l="l" t="t" r="r" b="b"/>
              <a:pathLst>
                <a:path w="434339" h="259714">
                  <a:moveTo>
                    <a:pt x="434221" y="259296"/>
                  </a:moveTo>
                  <a:lnTo>
                    <a:pt x="0" y="259296"/>
                  </a:lnTo>
                  <a:lnTo>
                    <a:pt x="0" y="0"/>
                  </a:lnTo>
                  <a:lnTo>
                    <a:pt x="434221" y="0"/>
                  </a:lnTo>
                  <a:lnTo>
                    <a:pt x="434221" y="259296"/>
                  </a:lnTo>
                  <a:close/>
                </a:path>
              </a:pathLst>
            </a:custGeom>
            <a:solidFill>
              <a:srgbClr val="3366CC">
                <a:alpha val="52940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3" name="object 43"/>
            <p:cNvSpPr/>
            <p:nvPr/>
          </p:nvSpPr>
          <p:spPr>
            <a:xfrm>
              <a:off x="3486985" y="3956050"/>
              <a:ext cx="137795" cy="396875"/>
            </a:xfrm>
            <a:custGeom>
              <a:rect l="l" t="t" r="r" b="b"/>
              <a:pathLst>
                <a:path w="137795" h="396875">
                  <a:moveTo>
                    <a:pt x="0" y="396574"/>
                  </a:moveTo>
                  <a:lnTo>
                    <a:pt x="0" y="137278"/>
                  </a:lnTo>
                  <a:lnTo>
                    <a:pt x="137278" y="0"/>
                  </a:lnTo>
                  <a:lnTo>
                    <a:pt x="137278" y="259296"/>
                  </a:lnTo>
                  <a:lnTo>
                    <a:pt x="0" y="396574"/>
                  </a:lnTo>
                  <a:close/>
                </a:path>
              </a:pathLst>
            </a:custGeom>
            <a:solidFill>
              <a:srgbClr val="2851A3">
                <a:alpha val="52940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4" name="object 44"/>
            <p:cNvSpPr/>
            <p:nvPr/>
          </p:nvSpPr>
          <p:spPr>
            <a:xfrm>
              <a:off x="3052763" y="3956050"/>
              <a:ext cx="571500" cy="137795"/>
            </a:xfrm>
            <a:custGeom>
              <a:rect l="l" t="t" r="r" b="b"/>
              <a:pathLst>
                <a:path w="571500" h="137795">
                  <a:moveTo>
                    <a:pt x="434221" y="137278"/>
                  </a:moveTo>
                  <a:lnTo>
                    <a:pt x="0" y="137278"/>
                  </a:lnTo>
                  <a:lnTo>
                    <a:pt x="137278" y="0"/>
                  </a:lnTo>
                  <a:lnTo>
                    <a:pt x="571500" y="0"/>
                  </a:lnTo>
                  <a:lnTo>
                    <a:pt x="434221" y="137278"/>
                  </a:lnTo>
                  <a:close/>
                </a:path>
              </a:pathLst>
            </a:custGeom>
            <a:solidFill>
              <a:srgbClr val="5C85D7">
                <a:alpha val="52940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5" name="object 45"/>
            <p:cNvSpPr/>
            <p:nvPr/>
          </p:nvSpPr>
          <p:spPr>
            <a:xfrm>
              <a:off x="3052763" y="3956050"/>
              <a:ext cx="571500" cy="396875"/>
            </a:xfrm>
            <a:custGeom>
              <a:rect l="l" t="t" r="r" b="b"/>
              <a:pathLst>
                <a:path w="571500" h="396875">
                  <a:moveTo>
                    <a:pt x="0" y="137278"/>
                  </a:moveTo>
                  <a:lnTo>
                    <a:pt x="137278" y="0"/>
                  </a:lnTo>
                  <a:lnTo>
                    <a:pt x="571500" y="0"/>
                  </a:lnTo>
                  <a:lnTo>
                    <a:pt x="571500" y="259296"/>
                  </a:lnTo>
                  <a:lnTo>
                    <a:pt x="434221" y="396574"/>
                  </a:lnTo>
                  <a:lnTo>
                    <a:pt x="0" y="396574"/>
                  </a:lnTo>
                  <a:lnTo>
                    <a:pt x="0" y="137278"/>
                  </a:lnTo>
                  <a:close/>
                </a:path>
                <a:path w="571500" h="396875">
                  <a:moveTo>
                    <a:pt x="0" y="137278"/>
                  </a:moveTo>
                  <a:lnTo>
                    <a:pt x="434221" y="137278"/>
                  </a:lnTo>
                  <a:lnTo>
                    <a:pt x="571500" y="0"/>
                  </a:lnTo>
                </a:path>
                <a:path w="571500" h="396875">
                  <a:moveTo>
                    <a:pt x="434221" y="137278"/>
                  </a:moveTo>
                  <a:lnTo>
                    <a:pt x="434221" y="396574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46" name="object 46"/>
            <p:cNvSpPr/>
            <p:nvPr/>
          </p:nvSpPr>
          <p:spPr>
            <a:xfrm>
              <a:off x="3624262" y="4093328"/>
              <a:ext cx="434340" cy="259715"/>
            </a:xfrm>
            <a:custGeom>
              <a:rect l="l" t="t" r="r" b="b"/>
              <a:pathLst>
                <a:path w="434339" h="259714">
                  <a:moveTo>
                    <a:pt x="434221" y="259296"/>
                  </a:moveTo>
                  <a:lnTo>
                    <a:pt x="0" y="259296"/>
                  </a:lnTo>
                  <a:lnTo>
                    <a:pt x="0" y="0"/>
                  </a:lnTo>
                  <a:lnTo>
                    <a:pt x="434221" y="0"/>
                  </a:lnTo>
                  <a:lnTo>
                    <a:pt x="434221" y="259296"/>
                  </a:lnTo>
                  <a:close/>
                </a:path>
              </a:pathLst>
            </a:custGeom>
            <a:solidFill>
              <a:srgbClr val="3366CC">
                <a:alpha val="52940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7" name="object 47"/>
            <p:cNvSpPr/>
            <p:nvPr/>
          </p:nvSpPr>
          <p:spPr>
            <a:xfrm>
              <a:off x="4058484" y="3956050"/>
              <a:ext cx="137795" cy="396875"/>
            </a:xfrm>
            <a:custGeom>
              <a:rect l="l" t="t" r="r" b="b"/>
              <a:pathLst>
                <a:path w="137795" h="396875">
                  <a:moveTo>
                    <a:pt x="0" y="396574"/>
                  </a:moveTo>
                  <a:lnTo>
                    <a:pt x="0" y="137278"/>
                  </a:lnTo>
                  <a:lnTo>
                    <a:pt x="137278" y="0"/>
                  </a:lnTo>
                  <a:lnTo>
                    <a:pt x="137278" y="259296"/>
                  </a:lnTo>
                  <a:lnTo>
                    <a:pt x="0" y="396574"/>
                  </a:lnTo>
                  <a:close/>
                </a:path>
              </a:pathLst>
            </a:custGeom>
            <a:solidFill>
              <a:srgbClr val="2851A3">
                <a:alpha val="52940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8" name="object 48"/>
            <p:cNvSpPr/>
            <p:nvPr/>
          </p:nvSpPr>
          <p:spPr>
            <a:xfrm>
              <a:off x="3624262" y="3956050"/>
              <a:ext cx="571500" cy="137795"/>
            </a:xfrm>
            <a:custGeom>
              <a:rect l="l" t="t" r="r" b="b"/>
              <a:pathLst>
                <a:path w="571500" h="137795">
                  <a:moveTo>
                    <a:pt x="434221" y="137278"/>
                  </a:moveTo>
                  <a:lnTo>
                    <a:pt x="0" y="137278"/>
                  </a:lnTo>
                  <a:lnTo>
                    <a:pt x="137278" y="0"/>
                  </a:lnTo>
                  <a:lnTo>
                    <a:pt x="571500" y="0"/>
                  </a:lnTo>
                  <a:lnTo>
                    <a:pt x="434221" y="137278"/>
                  </a:lnTo>
                  <a:close/>
                </a:path>
              </a:pathLst>
            </a:custGeom>
            <a:solidFill>
              <a:srgbClr val="5C85D7">
                <a:alpha val="52940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9" name="object 49"/>
            <p:cNvSpPr/>
            <p:nvPr/>
          </p:nvSpPr>
          <p:spPr>
            <a:xfrm>
              <a:off x="3624262" y="3956050"/>
              <a:ext cx="571500" cy="396875"/>
            </a:xfrm>
            <a:custGeom>
              <a:rect l="l" t="t" r="r" b="b"/>
              <a:pathLst>
                <a:path w="571500" h="396875">
                  <a:moveTo>
                    <a:pt x="0" y="137278"/>
                  </a:moveTo>
                  <a:lnTo>
                    <a:pt x="137278" y="0"/>
                  </a:lnTo>
                  <a:lnTo>
                    <a:pt x="571500" y="0"/>
                  </a:lnTo>
                  <a:lnTo>
                    <a:pt x="571500" y="259296"/>
                  </a:lnTo>
                  <a:lnTo>
                    <a:pt x="434221" y="396574"/>
                  </a:lnTo>
                  <a:lnTo>
                    <a:pt x="0" y="396574"/>
                  </a:lnTo>
                  <a:lnTo>
                    <a:pt x="0" y="137278"/>
                  </a:lnTo>
                  <a:close/>
                </a:path>
                <a:path w="571500" h="396875">
                  <a:moveTo>
                    <a:pt x="0" y="137278"/>
                  </a:moveTo>
                  <a:lnTo>
                    <a:pt x="434221" y="137278"/>
                  </a:lnTo>
                  <a:lnTo>
                    <a:pt x="571500" y="0"/>
                  </a:lnTo>
                </a:path>
                <a:path w="571500" h="396875">
                  <a:moveTo>
                    <a:pt x="434221" y="137278"/>
                  </a:moveTo>
                  <a:lnTo>
                    <a:pt x="434221" y="396574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pic>
        <p:nvPicPr>
          <p:cNvPr id="50" name="object 50"/>
          <p:cNvPicPr/>
          <p:nvPr/>
        </p:nvPicPr>
        <p:blipFill>
          <a:blip r:embed="rId2"/>
          <a:stretch>
            <a:fillRect/>
          </a:stretch>
        </p:blipFill>
        <p:spPr>
          <a:xfrm>
            <a:off x="5153025" y="4111441"/>
            <a:ext cx="1219200" cy="543375"/>
          </a:xfrm>
          <a:prstGeom prst="rect">
            <a:avLst/>
          </a:prstGeom>
        </p:spPr>
      </p:pic>
      <p:sp>
        <p:nvSpPr>
          <p:cNvPr id="51" name="object 51"/>
          <p:cNvSpPr txBox="1"/>
          <p:nvPr/>
        </p:nvSpPr>
        <p:spPr>
          <a:xfrm>
            <a:off x="2757488" y="4787331"/>
            <a:ext cx="3543300" cy="297815"/>
          </a:xfrm>
          <a:prstGeom prst="rect">
            <a:avLst/>
          </a:prstGeom>
          <a:solidFill>
            <a:srgbClr val="3366CC">
              <a:alpha val="52940"/>
            </a:srgbClr>
          </a:solidFill>
        </p:spPr>
        <p:txBody>
          <a:bodyPr vert="horz" wrap="square" lIns="0" tIns="36830" rIns="0" bIns="0" rtlCol="0">
            <a:spAutoFit/>
          </a:bodyPr>
          <a:lstStyle/>
          <a:p>
            <a:pPr marL="1167765">
              <a:lnSpc>
                <a:spcPts val="2050"/>
              </a:lnSpc>
              <a:spcBef>
                <a:spcPts val="290"/>
              </a:spcBef>
            </a:pPr>
            <a:r>
              <a:rPr sz="2000" spc="-10">
                <a:latin typeface="宋体"/>
                <a:cs typeface="宋体"/>
              </a:rPr>
              <a:t>通风式堆码</a:t>
            </a:r>
            <a:endParaRPr sz="2000">
              <a:latin typeface="宋体"/>
              <a:cs typeface="宋体"/>
            </a:endParaRPr>
          </a:p>
        </p:txBody>
      </p:sp>
      <p:pic>
        <p:nvPicPr>
          <p:cNvPr id="52" name="object 52"/>
          <p:cNvPicPr/>
          <p:nvPr/>
        </p:nvPicPr>
        <p:blipFill>
          <a:blip r:embed="rId3"/>
          <a:stretch>
            <a:fillRect/>
          </a:stretch>
        </p:blipFill>
        <p:spPr>
          <a:xfrm>
            <a:off x="6729858" y="3733800"/>
            <a:ext cx="2145405" cy="2108130"/>
          </a:xfrm>
          <a:prstGeom prst="rect">
            <a:avLst/>
          </a:prstGeom>
        </p:spPr>
      </p:pic>
      <p:sp>
        <p:nvSpPr>
          <p:cNvPr id="53" name="object 53"/>
          <p:cNvSpPr txBox="1"/>
          <p:nvPr/>
        </p:nvSpPr>
        <p:spPr>
          <a:xfrm>
            <a:off x="7186611" y="5937404"/>
            <a:ext cx="1295400" cy="330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spc="-10">
                <a:latin typeface="宋体"/>
                <a:cs typeface="宋体"/>
              </a:rPr>
              <a:t>栽柱式堆码</a:t>
            </a:r>
            <a:endParaRPr sz="20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-6032" y="2997200"/>
            <a:ext cx="8756650" cy="3867150"/>
            <a:chOff x="-6032" y="2997200"/>
            <a:chExt cx="8756650" cy="3867150"/>
          </a:xfrm>
        </p:grpSpPr>
        <p:pic>
          <p:nvPicPr>
            <p:cNvPr id="3" name="object 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250825" y="4216400"/>
              <a:ext cx="4270375" cy="2214562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711700" y="2997200"/>
              <a:ext cx="4038600" cy="3352800"/>
            </a:xfrm>
            <a:prstGeom prst="rect">
              <a:avLst/>
            </a:prstGeom>
          </p:spPr>
        </p:pic>
      </p:grp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053465"/>
              </a:tabLst>
            </a:pPr>
            <a:r>
              <a:rPr spc="-25"/>
              <a:t>5.1</a:t>
            </a:r>
            <a:r>
              <a:rPr/>
              <a:t>	</a:t>
            </a:r>
            <a:r>
              <a:rPr spc="-15"/>
              <a:t>仓储管理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45477" y="1537312"/>
            <a:ext cx="3482975" cy="1979295"/>
          </a:xfrm>
          <a:prstGeom prst="rect">
            <a:avLst/>
          </a:prstGeom>
        </p:spPr>
        <p:txBody>
          <a:bodyPr vert="horz" wrap="square" lIns="0" tIns="1511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90"/>
              </a:spcBef>
            </a:pPr>
            <a:r>
              <a:rPr sz="2200">
                <a:solidFill>
                  <a:srgbClr val="2DA2BF"/>
                </a:solidFill>
                <a:latin typeface="Wingdings"/>
                <a:cs typeface="Wingdings"/>
              </a:rPr>
              <a:t></a:t>
            </a:r>
            <a:r>
              <a:rPr sz="2200" spc="290">
                <a:solidFill>
                  <a:srgbClr val="2DA2BF"/>
                </a:solidFill>
                <a:latin typeface="Times New Roman"/>
                <a:cs typeface="Times New Roman"/>
              </a:rPr>
              <a:t> </a:t>
            </a:r>
            <a:r>
              <a:rPr sz="3200" spc="-10">
                <a:latin typeface="黑体"/>
                <a:cs typeface="黑体"/>
              </a:rPr>
              <a:t>仓储的作业过程</a:t>
            </a:r>
            <a:endParaRPr sz="3200">
              <a:latin typeface="黑体"/>
              <a:cs typeface="黑体"/>
            </a:endParaRPr>
          </a:p>
          <a:p>
            <a:pPr marL="523875" indent="-228600">
              <a:lnSpc>
                <a:spcPct val="100000"/>
              </a:lnSpc>
              <a:spcBef>
                <a:spcPts val="1055"/>
              </a:spcBef>
              <a:buClr>
                <a:srgbClr val="2DA2BF"/>
              </a:buClr>
              <a:buSzPct val="101724"/>
              <a:buFont typeface="Verdana"/>
              <a:buChar char="◦"/>
              <a:tabLst>
                <a:tab pos="523875"/>
              </a:tabLst>
            </a:pPr>
            <a:r>
              <a:rPr sz="2900">
                <a:latin typeface="黑体"/>
                <a:cs typeface="黑体"/>
              </a:rPr>
              <a:t>储存作业</a:t>
            </a:r>
            <a:r>
              <a:rPr sz="2900">
                <a:latin typeface="Lucida Sans Unicode"/>
                <a:cs typeface="Lucida Sans Unicode"/>
              </a:rPr>
              <a:t>——</a:t>
            </a:r>
            <a:r>
              <a:rPr sz="2900" spc="-25">
                <a:latin typeface="黑体"/>
                <a:cs typeface="黑体"/>
              </a:rPr>
              <a:t>堆垛</a:t>
            </a:r>
            <a:endParaRPr sz="2900">
              <a:latin typeface="黑体"/>
              <a:cs typeface="黑体"/>
            </a:endParaRPr>
          </a:p>
          <a:p>
            <a:pPr marL="533400">
              <a:lnSpc>
                <a:spcPct val="100000"/>
              </a:lnSpc>
              <a:spcBef>
                <a:spcPts val="2375"/>
              </a:spcBef>
            </a:pPr>
            <a:r>
              <a:rPr sz="2950">
                <a:solidFill>
                  <a:srgbClr val="DA1F28"/>
                </a:solidFill>
                <a:latin typeface="Wingdings"/>
                <a:cs typeface="Wingdings"/>
              </a:rPr>
              <a:t></a:t>
            </a:r>
            <a:r>
              <a:rPr sz="2900" spc="-15">
                <a:latin typeface="黑体"/>
                <a:cs typeface="黑体"/>
              </a:rPr>
              <a:t>堆垛形式</a:t>
            </a:r>
            <a:endParaRPr sz="2900">
              <a:latin typeface="黑体"/>
              <a:cs typeface="黑体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6838950" y="442911"/>
            <a:ext cx="1108075" cy="376555"/>
          </a:xfrm>
          <a:prstGeom prst="rect">
            <a:avLst/>
          </a:prstGeom>
          <a:solidFill>
            <a:srgbClr val="DEF5FA"/>
          </a:solidFill>
          <a:ln w="9525">
            <a:solidFill>
              <a:srgbClr val="000000"/>
            </a:solidFill>
          </a:ln>
        </p:spPr>
        <p:txBody>
          <a:bodyPr vert="horz" wrap="square" lIns="0" tIns="52705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415"/>
              </a:spcBef>
            </a:pPr>
            <a:r>
              <a:rPr sz="1800" spc="-15">
                <a:latin typeface="宋体"/>
                <a:cs typeface="宋体"/>
              </a:rPr>
              <a:t>储存作业</a:t>
            </a:r>
            <a:endParaRPr sz="1800">
              <a:latin typeface="宋体"/>
              <a:cs typeface="宋体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5689600" y="1163636"/>
            <a:ext cx="468630" cy="1473200"/>
          </a:xfrm>
          <a:prstGeom prst="rect">
            <a:avLst/>
          </a:prstGeom>
          <a:ln w="9525">
            <a:solidFill>
              <a:srgbClr val="000000"/>
            </a:solidFill>
          </a:ln>
        </p:spPr>
        <p:txBody>
          <a:bodyPr vert="vert" wrap="square" lIns="0" tIns="98425" rIns="0" bIns="0" rtlCol="0">
            <a:spAutoFit/>
          </a:bodyPr>
          <a:lstStyle/>
          <a:p>
            <a:pPr marL="45085">
              <a:lnSpc>
                <a:spcPct val="100000"/>
              </a:lnSpc>
              <a:spcBef>
                <a:spcPts val="775"/>
              </a:spcBef>
            </a:pPr>
            <a:r>
              <a:rPr sz="1800" spc="-10">
                <a:latin typeface="宋体"/>
                <a:cs typeface="宋体"/>
              </a:rPr>
              <a:t>建立入库帐卡</a:t>
            </a:r>
            <a:endParaRPr sz="1800">
              <a:latin typeface="宋体"/>
              <a:cs typeface="宋体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6264275" y="1163637"/>
            <a:ext cx="468630" cy="1016000"/>
          </a:xfrm>
          <a:prstGeom prst="rect">
            <a:avLst/>
          </a:prstGeom>
          <a:solidFill>
            <a:srgbClr val="FF8119"/>
          </a:solidFill>
          <a:ln w="9525">
            <a:solidFill>
              <a:srgbClr val="000000"/>
            </a:solidFill>
          </a:ln>
        </p:spPr>
        <p:txBody>
          <a:bodyPr vert="vert" wrap="square" lIns="0" tIns="98425" rIns="0" bIns="0" rtlCol="0">
            <a:spAutoFit/>
          </a:bodyPr>
          <a:lstStyle/>
          <a:p>
            <a:pPr marL="45720">
              <a:lnSpc>
                <a:spcPct val="100000"/>
              </a:lnSpc>
              <a:spcBef>
                <a:spcPts val="775"/>
              </a:spcBef>
            </a:pPr>
            <a:r>
              <a:rPr sz="1800" spc="-15">
                <a:latin typeface="宋体"/>
                <a:cs typeface="宋体"/>
              </a:rPr>
              <a:t>堆码作业</a:t>
            </a:r>
            <a:endParaRPr sz="1800">
              <a:latin typeface="宋体"/>
              <a:cs typeface="宋体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6840537" y="1163637"/>
            <a:ext cx="468630" cy="1016000"/>
          </a:xfrm>
          <a:prstGeom prst="rect">
            <a:avLst/>
          </a:prstGeom>
          <a:ln w="9525">
            <a:solidFill>
              <a:srgbClr val="000000"/>
            </a:solidFill>
          </a:ln>
        </p:spPr>
        <p:txBody>
          <a:bodyPr vert="vert" wrap="square" lIns="0" tIns="98425" rIns="0" bIns="0" rtlCol="0">
            <a:spAutoFit/>
          </a:bodyPr>
          <a:lstStyle/>
          <a:p>
            <a:pPr marL="45085">
              <a:lnSpc>
                <a:spcPct val="100000"/>
              </a:lnSpc>
              <a:spcBef>
                <a:spcPts val="775"/>
              </a:spcBef>
            </a:pPr>
            <a:r>
              <a:rPr sz="1800" spc="-15">
                <a:latin typeface="宋体"/>
                <a:cs typeface="宋体"/>
              </a:rPr>
              <a:t>保管检查</a:t>
            </a:r>
            <a:endParaRPr sz="1800">
              <a:latin typeface="宋体"/>
              <a:cs typeface="宋体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7453312" y="1163637"/>
            <a:ext cx="468630" cy="1016000"/>
          </a:xfrm>
          <a:prstGeom prst="rect">
            <a:avLst/>
          </a:prstGeom>
          <a:ln w="9525">
            <a:solidFill>
              <a:srgbClr val="000000"/>
            </a:solidFill>
          </a:ln>
        </p:spPr>
        <p:txBody>
          <a:bodyPr vert="vert" wrap="square" lIns="0" tIns="98425" rIns="0" bIns="0" rtlCol="0">
            <a:spAutoFit/>
          </a:bodyPr>
          <a:lstStyle/>
          <a:p>
            <a:pPr marL="45085">
              <a:lnSpc>
                <a:spcPct val="100000"/>
              </a:lnSpc>
              <a:spcBef>
                <a:spcPts val="775"/>
              </a:spcBef>
            </a:pPr>
            <a:r>
              <a:rPr sz="1800" spc="-15">
                <a:latin typeface="宋体"/>
                <a:cs typeface="宋体"/>
              </a:rPr>
              <a:t>保管维护</a:t>
            </a:r>
            <a:endParaRPr sz="1800">
              <a:latin typeface="宋体"/>
              <a:cs typeface="宋体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8064499" y="1163637"/>
            <a:ext cx="468630" cy="558800"/>
          </a:xfrm>
          <a:prstGeom prst="rect">
            <a:avLst/>
          </a:prstGeom>
          <a:solidFill>
            <a:srgbClr val="DEF5FA"/>
          </a:solidFill>
          <a:ln w="9525">
            <a:solidFill>
              <a:srgbClr val="000000"/>
            </a:solidFill>
          </a:ln>
        </p:spPr>
        <p:txBody>
          <a:bodyPr vert="vert" wrap="square" lIns="0" tIns="98425" rIns="0" bIns="0" rtlCol="0">
            <a:spAutoFit/>
          </a:bodyPr>
          <a:lstStyle/>
          <a:p>
            <a:pPr marL="45085">
              <a:lnSpc>
                <a:spcPct val="100000"/>
              </a:lnSpc>
              <a:spcBef>
                <a:spcPts val="775"/>
              </a:spcBef>
            </a:pPr>
            <a:r>
              <a:rPr sz="1800" spc="-25">
                <a:latin typeface="宋体"/>
                <a:cs typeface="宋体"/>
              </a:rPr>
              <a:t>盘点</a:t>
            </a:r>
            <a:endParaRPr sz="1800">
              <a:latin typeface="宋体"/>
              <a:cs typeface="宋体"/>
            </a:endParaRPr>
          </a:p>
        </p:txBody>
      </p:sp>
      <p:grpSp>
        <p:nvGrpSpPr>
          <p:cNvPr id="13" name="object 13"/>
          <p:cNvGrpSpPr/>
          <p:nvPr/>
        </p:nvGrpSpPr>
        <p:grpSpPr>
          <a:xfrm>
            <a:off x="5919787" y="814387"/>
            <a:ext cx="2384425" cy="354330"/>
            <a:chOff x="5919787" y="814387"/>
            <a:chExt cx="2384425" cy="354330"/>
          </a:xfrm>
        </p:grpSpPr>
        <p:sp>
          <p:nvSpPr>
            <p:cNvPr id="14" name="object 14"/>
            <p:cNvSpPr/>
            <p:nvPr/>
          </p:nvSpPr>
          <p:spPr>
            <a:xfrm>
              <a:off x="5924550" y="819149"/>
              <a:ext cx="1468755" cy="344805"/>
            </a:xfrm>
            <a:custGeom>
              <a:rect l="l" t="t" r="r" b="b"/>
              <a:pathLst>
                <a:path w="1468754" h="344805">
                  <a:moveTo>
                    <a:pt x="1468437" y="0"/>
                  </a:moveTo>
                  <a:lnTo>
                    <a:pt x="0" y="344487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5" name="object 15"/>
            <p:cNvSpPr/>
            <p:nvPr/>
          </p:nvSpPr>
          <p:spPr>
            <a:xfrm>
              <a:off x="6499225" y="819149"/>
              <a:ext cx="894080" cy="344805"/>
            </a:xfrm>
            <a:custGeom>
              <a:rect l="l" t="t" r="r" b="b"/>
              <a:pathLst>
                <a:path w="894078" h="344805">
                  <a:moveTo>
                    <a:pt x="893762" y="0"/>
                  </a:moveTo>
                  <a:lnTo>
                    <a:pt x="0" y="344487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6" name="object 16"/>
            <p:cNvSpPr/>
            <p:nvPr/>
          </p:nvSpPr>
          <p:spPr>
            <a:xfrm>
              <a:off x="7075487" y="819149"/>
              <a:ext cx="317500" cy="344805"/>
            </a:xfrm>
            <a:custGeom>
              <a:rect l="l" t="t" r="r" b="b"/>
              <a:pathLst>
                <a:path w="317500" h="344805">
                  <a:moveTo>
                    <a:pt x="317500" y="0"/>
                  </a:moveTo>
                  <a:lnTo>
                    <a:pt x="0" y="344487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7" name="object 17"/>
            <p:cNvSpPr/>
            <p:nvPr/>
          </p:nvSpPr>
          <p:spPr>
            <a:xfrm>
              <a:off x="7392987" y="819149"/>
              <a:ext cx="906780" cy="344805"/>
            </a:xfrm>
            <a:custGeom>
              <a:rect l="l" t="t" r="r" b="b"/>
              <a:pathLst>
                <a:path w="906778" h="344805">
                  <a:moveTo>
                    <a:pt x="0" y="0"/>
                  </a:moveTo>
                  <a:lnTo>
                    <a:pt x="295275" y="344487"/>
                  </a:lnTo>
                </a:path>
                <a:path w="906778" h="344805">
                  <a:moveTo>
                    <a:pt x="0" y="0"/>
                  </a:moveTo>
                  <a:lnTo>
                    <a:pt x="906462" y="344487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507999" y="3454399"/>
            <a:ext cx="8134350" cy="3403600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053465"/>
              </a:tabLst>
            </a:pPr>
            <a:r>
              <a:rPr spc="-25"/>
              <a:t>5.1</a:t>
            </a:r>
            <a:r>
              <a:rPr/>
              <a:t>	</a:t>
            </a:r>
            <a:r>
              <a:rPr spc="-15"/>
              <a:t>仓储管理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45477" y="1534747"/>
            <a:ext cx="4679950" cy="1899920"/>
          </a:xfrm>
          <a:prstGeom prst="rect">
            <a:avLst/>
          </a:prstGeom>
        </p:spPr>
        <p:txBody>
          <a:bodyPr vert="horz" wrap="square" lIns="0" tIns="1536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10"/>
              </a:spcBef>
            </a:pPr>
            <a:r>
              <a:rPr sz="2200">
                <a:solidFill>
                  <a:srgbClr val="2DA2BF"/>
                </a:solidFill>
                <a:latin typeface="Wingdings"/>
                <a:cs typeface="Wingdings"/>
              </a:rPr>
              <a:t></a:t>
            </a:r>
            <a:r>
              <a:rPr sz="2200" spc="290">
                <a:solidFill>
                  <a:srgbClr val="2DA2BF"/>
                </a:solidFill>
                <a:latin typeface="Times New Roman"/>
                <a:cs typeface="Times New Roman"/>
              </a:rPr>
              <a:t> </a:t>
            </a:r>
            <a:r>
              <a:rPr sz="3200" spc="-10">
                <a:latin typeface="黑体"/>
                <a:cs typeface="黑体"/>
              </a:rPr>
              <a:t>仓储的作业过程</a:t>
            </a:r>
            <a:endParaRPr sz="3200">
              <a:latin typeface="黑体"/>
              <a:cs typeface="黑体"/>
            </a:endParaRPr>
          </a:p>
          <a:p>
            <a:pPr marL="523875" indent="-228600">
              <a:lnSpc>
                <a:spcPct val="100000"/>
              </a:lnSpc>
              <a:spcBef>
                <a:spcPts val="1035"/>
              </a:spcBef>
              <a:buClr>
                <a:srgbClr val="2DA2BF"/>
              </a:buClr>
              <a:buSzPct val="101785"/>
              <a:buFont typeface="Verdana"/>
              <a:buChar char="◦"/>
              <a:tabLst>
                <a:tab pos="523875"/>
              </a:tabLst>
            </a:pPr>
            <a:r>
              <a:rPr sz="2800">
                <a:latin typeface="黑体"/>
                <a:cs typeface="黑体"/>
              </a:rPr>
              <a:t>储存作业</a:t>
            </a:r>
            <a:r>
              <a:rPr sz="2800">
                <a:latin typeface="Lucida Sans Unicode"/>
                <a:cs typeface="Lucida Sans Unicode"/>
              </a:rPr>
              <a:t>——</a:t>
            </a:r>
            <a:r>
              <a:rPr sz="2800" spc="-15">
                <a:latin typeface="黑体"/>
                <a:cs typeface="黑体"/>
              </a:rPr>
              <a:t>保管维护</a:t>
            </a:r>
            <a:endParaRPr sz="2800">
              <a:latin typeface="黑体"/>
              <a:cs typeface="黑体"/>
            </a:endParaRPr>
          </a:p>
          <a:p>
            <a:pPr marL="533400">
              <a:lnSpc>
                <a:spcPct val="100000"/>
              </a:lnSpc>
              <a:spcBef>
                <a:spcPts val="2230"/>
              </a:spcBef>
              <a:tabLst>
                <a:tab pos="1034415"/>
              </a:tabLst>
            </a:pPr>
            <a:r>
              <a:rPr sz="2650" spc="-50">
                <a:solidFill>
                  <a:srgbClr val="DA1F28"/>
                </a:solidFill>
                <a:latin typeface="Wingdings"/>
                <a:cs typeface="Wingdings"/>
              </a:rPr>
              <a:t></a:t>
            </a:r>
            <a:r>
              <a:rPr sz="2650">
                <a:solidFill>
                  <a:srgbClr val="DA1F28"/>
                </a:solidFill>
                <a:latin typeface="Times New Roman"/>
                <a:cs typeface="Times New Roman"/>
              </a:rPr>
              <a:t>	</a:t>
            </a:r>
            <a:r>
              <a:rPr sz="2600" spc="-5">
                <a:latin typeface="黑体"/>
                <a:cs typeface="黑体"/>
              </a:rPr>
              <a:t>商品质量变化的影响因素</a:t>
            </a:r>
            <a:endParaRPr sz="2600">
              <a:latin typeface="黑体"/>
              <a:cs typeface="黑体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6838950" y="442911"/>
            <a:ext cx="1108075" cy="376555"/>
          </a:xfrm>
          <a:prstGeom prst="rect">
            <a:avLst/>
          </a:prstGeom>
          <a:solidFill>
            <a:srgbClr val="DEF5FA"/>
          </a:solidFill>
          <a:ln w="9525">
            <a:solidFill>
              <a:srgbClr val="000000"/>
            </a:solidFill>
          </a:ln>
        </p:spPr>
        <p:txBody>
          <a:bodyPr vert="horz" wrap="square" lIns="0" tIns="52705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415"/>
              </a:spcBef>
            </a:pPr>
            <a:r>
              <a:rPr sz="1800" spc="-15">
                <a:latin typeface="宋体"/>
                <a:cs typeface="宋体"/>
              </a:rPr>
              <a:t>储存作业</a:t>
            </a:r>
            <a:endParaRPr sz="1800">
              <a:latin typeface="宋体"/>
              <a:cs typeface="宋体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5689600" y="1163636"/>
            <a:ext cx="468630" cy="1473200"/>
          </a:xfrm>
          <a:prstGeom prst="rect">
            <a:avLst/>
          </a:prstGeom>
          <a:ln w="9525">
            <a:solidFill>
              <a:srgbClr val="000000"/>
            </a:solidFill>
          </a:ln>
        </p:spPr>
        <p:txBody>
          <a:bodyPr vert="vert" wrap="square" lIns="0" tIns="98425" rIns="0" bIns="0" rtlCol="0">
            <a:spAutoFit/>
          </a:bodyPr>
          <a:lstStyle/>
          <a:p>
            <a:pPr marL="45085">
              <a:lnSpc>
                <a:spcPct val="100000"/>
              </a:lnSpc>
              <a:spcBef>
                <a:spcPts val="775"/>
              </a:spcBef>
            </a:pPr>
            <a:r>
              <a:rPr sz="1800" spc="-10">
                <a:latin typeface="宋体"/>
                <a:cs typeface="宋体"/>
              </a:rPr>
              <a:t>建立入库帐卡</a:t>
            </a:r>
            <a:endParaRPr sz="1800">
              <a:latin typeface="宋体"/>
              <a:cs typeface="宋体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6264275" y="1163637"/>
            <a:ext cx="468630" cy="1016000"/>
          </a:xfrm>
          <a:prstGeom prst="rect">
            <a:avLst/>
          </a:prstGeom>
          <a:solidFill>
            <a:srgbClr val="DEF5FA"/>
          </a:solidFill>
          <a:ln w="9525">
            <a:solidFill>
              <a:srgbClr val="000000"/>
            </a:solidFill>
          </a:ln>
        </p:spPr>
        <p:txBody>
          <a:bodyPr vert="vert" wrap="square" lIns="0" tIns="98425" rIns="0" bIns="0" rtlCol="0">
            <a:spAutoFit/>
          </a:bodyPr>
          <a:lstStyle/>
          <a:p>
            <a:pPr marL="45720">
              <a:lnSpc>
                <a:spcPct val="100000"/>
              </a:lnSpc>
              <a:spcBef>
                <a:spcPts val="775"/>
              </a:spcBef>
            </a:pPr>
            <a:r>
              <a:rPr sz="1800" spc="-15">
                <a:latin typeface="宋体"/>
                <a:cs typeface="宋体"/>
              </a:rPr>
              <a:t>堆码作业</a:t>
            </a:r>
            <a:endParaRPr sz="1800">
              <a:latin typeface="宋体"/>
              <a:cs typeface="宋体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6840537" y="1163637"/>
            <a:ext cx="468630" cy="1016000"/>
          </a:xfrm>
          <a:prstGeom prst="rect">
            <a:avLst/>
          </a:prstGeom>
          <a:ln w="9525">
            <a:solidFill>
              <a:srgbClr val="000000"/>
            </a:solidFill>
          </a:ln>
        </p:spPr>
        <p:txBody>
          <a:bodyPr vert="vert" wrap="square" lIns="0" tIns="98425" rIns="0" bIns="0" rtlCol="0">
            <a:spAutoFit/>
          </a:bodyPr>
          <a:lstStyle/>
          <a:p>
            <a:pPr marL="45085">
              <a:lnSpc>
                <a:spcPct val="100000"/>
              </a:lnSpc>
              <a:spcBef>
                <a:spcPts val="775"/>
              </a:spcBef>
            </a:pPr>
            <a:r>
              <a:rPr sz="1800" spc="-15">
                <a:latin typeface="宋体"/>
                <a:cs typeface="宋体"/>
              </a:rPr>
              <a:t>保管检查</a:t>
            </a:r>
            <a:endParaRPr sz="1800">
              <a:latin typeface="宋体"/>
              <a:cs typeface="宋体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7453312" y="1163637"/>
            <a:ext cx="468630" cy="1016000"/>
          </a:xfrm>
          <a:prstGeom prst="rect">
            <a:avLst/>
          </a:prstGeom>
          <a:solidFill>
            <a:srgbClr val="FF8119"/>
          </a:solidFill>
          <a:ln w="9525">
            <a:solidFill>
              <a:srgbClr val="000000"/>
            </a:solidFill>
          </a:ln>
        </p:spPr>
        <p:txBody>
          <a:bodyPr vert="vert" wrap="square" lIns="0" tIns="98425" rIns="0" bIns="0" rtlCol="0">
            <a:spAutoFit/>
          </a:bodyPr>
          <a:lstStyle/>
          <a:p>
            <a:pPr marL="45085">
              <a:lnSpc>
                <a:spcPct val="100000"/>
              </a:lnSpc>
              <a:spcBef>
                <a:spcPts val="775"/>
              </a:spcBef>
            </a:pPr>
            <a:r>
              <a:rPr sz="1800" spc="-15">
                <a:latin typeface="宋体"/>
                <a:cs typeface="宋体"/>
              </a:rPr>
              <a:t>保管维护</a:t>
            </a:r>
            <a:endParaRPr sz="1800">
              <a:latin typeface="宋体"/>
              <a:cs typeface="宋体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8064499" y="1163637"/>
            <a:ext cx="468630" cy="558800"/>
          </a:xfrm>
          <a:prstGeom prst="rect">
            <a:avLst/>
          </a:prstGeom>
          <a:solidFill>
            <a:srgbClr val="DEF5FA"/>
          </a:solidFill>
          <a:ln w="9525">
            <a:solidFill>
              <a:srgbClr val="000000"/>
            </a:solidFill>
          </a:ln>
        </p:spPr>
        <p:txBody>
          <a:bodyPr vert="vert" wrap="square" lIns="0" tIns="98425" rIns="0" bIns="0" rtlCol="0">
            <a:spAutoFit/>
          </a:bodyPr>
          <a:lstStyle/>
          <a:p>
            <a:pPr marL="45085">
              <a:lnSpc>
                <a:spcPct val="100000"/>
              </a:lnSpc>
              <a:spcBef>
                <a:spcPts val="775"/>
              </a:spcBef>
            </a:pPr>
            <a:r>
              <a:rPr sz="1800" spc="-25">
                <a:latin typeface="宋体"/>
                <a:cs typeface="宋体"/>
              </a:rPr>
              <a:t>盘点</a:t>
            </a:r>
            <a:endParaRPr sz="1800">
              <a:latin typeface="宋体"/>
              <a:cs typeface="宋体"/>
            </a:endParaRPr>
          </a:p>
        </p:txBody>
      </p:sp>
      <p:grpSp>
        <p:nvGrpSpPr>
          <p:cNvPr id="11" name="object 11"/>
          <p:cNvGrpSpPr/>
          <p:nvPr/>
        </p:nvGrpSpPr>
        <p:grpSpPr>
          <a:xfrm>
            <a:off x="5919787" y="814387"/>
            <a:ext cx="2384425" cy="354330"/>
            <a:chOff x="5919787" y="814387"/>
            <a:chExt cx="2384425" cy="354330"/>
          </a:xfrm>
        </p:grpSpPr>
        <p:sp>
          <p:nvSpPr>
            <p:cNvPr id="12" name="object 12"/>
            <p:cNvSpPr/>
            <p:nvPr/>
          </p:nvSpPr>
          <p:spPr>
            <a:xfrm>
              <a:off x="5924550" y="819149"/>
              <a:ext cx="1468755" cy="344805"/>
            </a:xfrm>
            <a:custGeom>
              <a:rect l="l" t="t" r="r" b="b"/>
              <a:pathLst>
                <a:path w="1468754" h="344805">
                  <a:moveTo>
                    <a:pt x="1468437" y="0"/>
                  </a:moveTo>
                  <a:lnTo>
                    <a:pt x="0" y="344487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3" name="object 13"/>
            <p:cNvSpPr/>
            <p:nvPr/>
          </p:nvSpPr>
          <p:spPr>
            <a:xfrm>
              <a:off x="6499225" y="819149"/>
              <a:ext cx="894080" cy="344805"/>
            </a:xfrm>
            <a:custGeom>
              <a:rect l="l" t="t" r="r" b="b"/>
              <a:pathLst>
                <a:path w="894078" h="344805">
                  <a:moveTo>
                    <a:pt x="893762" y="0"/>
                  </a:moveTo>
                  <a:lnTo>
                    <a:pt x="0" y="344487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4" name="object 14"/>
            <p:cNvSpPr/>
            <p:nvPr/>
          </p:nvSpPr>
          <p:spPr>
            <a:xfrm>
              <a:off x="7075487" y="819149"/>
              <a:ext cx="317500" cy="344805"/>
            </a:xfrm>
            <a:custGeom>
              <a:rect l="l" t="t" r="r" b="b"/>
              <a:pathLst>
                <a:path w="317500" h="344805">
                  <a:moveTo>
                    <a:pt x="317500" y="0"/>
                  </a:moveTo>
                  <a:lnTo>
                    <a:pt x="0" y="344487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5" name="object 15"/>
            <p:cNvSpPr/>
            <p:nvPr/>
          </p:nvSpPr>
          <p:spPr>
            <a:xfrm>
              <a:off x="7392987" y="819149"/>
              <a:ext cx="906780" cy="344805"/>
            </a:xfrm>
            <a:custGeom>
              <a:rect l="l" t="t" r="r" b="b"/>
              <a:pathLst>
                <a:path w="906778" h="344805">
                  <a:moveTo>
                    <a:pt x="0" y="0"/>
                  </a:moveTo>
                  <a:lnTo>
                    <a:pt x="295275" y="344487"/>
                  </a:lnTo>
                </a:path>
                <a:path w="906778" h="344805">
                  <a:moveTo>
                    <a:pt x="0" y="0"/>
                  </a:moveTo>
                  <a:lnTo>
                    <a:pt x="906462" y="344487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053465"/>
              </a:tabLst>
            </a:pPr>
            <a:r>
              <a:rPr spc="-25"/>
              <a:t>5.1</a:t>
            </a:r>
            <a:r>
              <a:rPr/>
              <a:t>	</a:t>
            </a:r>
            <a:r>
              <a:rPr spc="-15"/>
              <a:t>仓储管理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645477" y="1534747"/>
            <a:ext cx="4349750" cy="1899920"/>
          </a:xfrm>
          <a:prstGeom prst="rect">
            <a:avLst/>
          </a:prstGeom>
        </p:spPr>
        <p:txBody>
          <a:bodyPr vert="horz" wrap="square" lIns="0" tIns="1536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10"/>
              </a:spcBef>
            </a:pPr>
            <a:r>
              <a:rPr sz="2200">
                <a:solidFill>
                  <a:srgbClr val="2DA2BF"/>
                </a:solidFill>
                <a:latin typeface="Wingdings"/>
                <a:cs typeface="Wingdings"/>
              </a:rPr>
              <a:t></a:t>
            </a:r>
            <a:r>
              <a:rPr sz="2200" spc="290">
                <a:solidFill>
                  <a:srgbClr val="2DA2BF"/>
                </a:solidFill>
                <a:latin typeface="Times New Roman"/>
                <a:cs typeface="Times New Roman"/>
              </a:rPr>
              <a:t> </a:t>
            </a:r>
            <a:r>
              <a:rPr sz="3200" spc="-10">
                <a:latin typeface="黑体"/>
                <a:cs typeface="黑体"/>
              </a:rPr>
              <a:t>仓储的作业过程</a:t>
            </a:r>
            <a:endParaRPr sz="3200">
              <a:latin typeface="黑体"/>
              <a:cs typeface="黑体"/>
            </a:endParaRPr>
          </a:p>
          <a:p>
            <a:pPr marL="523875" indent="-228600">
              <a:lnSpc>
                <a:spcPct val="100000"/>
              </a:lnSpc>
              <a:spcBef>
                <a:spcPts val="1035"/>
              </a:spcBef>
              <a:buClr>
                <a:srgbClr val="2DA2BF"/>
              </a:buClr>
              <a:buSzPct val="101785"/>
              <a:buFont typeface="Verdana"/>
              <a:buChar char="◦"/>
              <a:tabLst>
                <a:tab pos="523875"/>
              </a:tabLst>
            </a:pPr>
            <a:r>
              <a:rPr sz="2800">
                <a:latin typeface="黑体"/>
                <a:cs typeface="黑体"/>
              </a:rPr>
              <a:t>储存作业</a:t>
            </a:r>
            <a:r>
              <a:rPr sz="2800">
                <a:latin typeface="Lucida Sans Unicode"/>
                <a:cs typeface="Lucida Sans Unicode"/>
              </a:rPr>
              <a:t>——</a:t>
            </a:r>
            <a:r>
              <a:rPr sz="2800" spc="-15">
                <a:latin typeface="黑体"/>
                <a:cs typeface="黑体"/>
              </a:rPr>
              <a:t>保管维护</a:t>
            </a:r>
            <a:endParaRPr sz="2800">
              <a:latin typeface="黑体"/>
              <a:cs typeface="黑体"/>
            </a:endParaRPr>
          </a:p>
          <a:p>
            <a:pPr marL="533400">
              <a:lnSpc>
                <a:spcPct val="100000"/>
              </a:lnSpc>
              <a:spcBef>
                <a:spcPts val="2230"/>
              </a:spcBef>
              <a:tabLst>
                <a:tab pos="1034415"/>
              </a:tabLst>
            </a:pPr>
            <a:r>
              <a:rPr sz="2650" spc="-50">
                <a:solidFill>
                  <a:srgbClr val="DA1F28"/>
                </a:solidFill>
                <a:latin typeface="Wingdings"/>
                <a:cs typeface="Wingdings"/>
              </a:rPr>
              <a:t></a:t>
            </a:r>
            <a:r>
              <a:rPr sz="2650">
                <a:solidFill>
                  <a:srgbClr val="DA1F28"/>
                </a:solidFill>
                <a:latin typeface="Times New Roman"/>
                <a:cs typeface="Times New Roman"/>
              </a:rPr>
              <a:t>	</a:t>
            </a:r>
            <a:r>
              <a:rPr sz="2600" spc="-5">
                <a:latin typeface="黑体"/>
                <a:cs typeface="黑体"/>
              </a:rPr>
              <a:t>商品质量变化预防措施</a:t>
            </a:r>
            <a:endParaRPr sz="2600">
              <a:latin typeface="黑体"/>
              <a:cs typeface="黑体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6838950" y="442911"/>
            <a:ext cx="1108075" cy="376555"/>
          </a:xfrm>
          <a:prstGeom prst="rect">
            <a:avLst/>
          </a:prstGeom>
          <a:solidFill>
            <a:srgbClr val="DEF5FA"/>
          </a:solidFill>
          <a:ln w="9525">
            <a:solidFill>
              <a:srgbClr val="000000"/>
            </a:solidFill>
          </a:ln>
        </p:spPr>
        <p:txBody>
          <a:bodyPr vert="horz" wrap="square" lIns="0" tIns="52705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415"/>
              </a:spcBef>
            </a:pPr>
            <a:r>
              <a:rPr sz="1800" spc="-15">
                <a:latin typeface="宋体"/>
                <a:cs typeface="宋体"/>
              </a:rPr>
              <a:t>储存作业</a:t>
            </a:r>
            <a:endParaRPr sz="1800">
              <a:latin typeface="宋体"/>
              <a:cs typeface="宋体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5689600" y="1163636"/>
            <a:ext cx="468630" cy="1473200"/>
          </a:xfrm>
          <a:prstGeom prst="rect">
            <a:avLst/>
          </a:prstGeom>
          <a:ln w="9525">
            <a:solidFill>
              <a:srgbClr val="000000"/>
            </a:solidFill>
          </a:ln>
        </p:spPr>
        <p:txBody>
          <a:bodyPr vert="vert" wrap="square" lIns="0" tIns="98425" rIns="0" bIns="0" rtlCol="0">
            <a:spAutoFit/>
          </a:bodyPr>
          <a:lstStyle/>
          <a:p>
            <a:pPr marL="45085">
              <a:lnSpc>
                <a:spcPct val="100000"/>
              </a:lnSpc>
              <a:spcBef>
                <a:spcPts val="775"/>
              </a:spcBef>
            </a:pPr>
            <a:r>
              <a:rPr sz="1800" spc="-10">
                <a:latin typeface="宋体"/>
                <a:cs typeface="宋体"/>
              </a:rPr>
              <a:t>建立入库帐卡</a:t>
            </a:r>
            <a:endParaRPr sz="1800">
              <a:latin typeface="宋体"/>
              <a:cs typeface="宋体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6264275" y="1163637"/>
            <a:ext cx="468630" cy="1016000"/>
          </a:xfrm>
          <a:prstGeom prst="rect">
            <a:avLst/>
          </a:prstGeom>
          <a:solidFill>
            <a:srgbClr val="DEF5FA"/>
          </a:solidFill>
          <a:ln w="9525">
            <a:solidFill>
              <a:srgbClr val="000000"/>
            </a:solidFill>
          </a:ln>
        </p:spPr>
        <p:txBody>
          <a:bodyPr vert="vert" wrap="square" lIns="0" tIns="98425" rIns="0" bIns="0" rtlCol="0">
            <a:spAutoFit/>
          </a:bodyPr>
          <a:lstStyle/>
          <a:p>
            <a:pPr marL="45720">
              <a:lnSpc>
                <a:spcPct val="100000"/>
              </a:lnSpc>
              <a:spcBef>
                <a:spcPts val="775"/>
              </a:spcBef>
            </a:pPr>
            <a:r>
              <a:rPr sz="1800" spc="-15">
                <a:latin typeface="宋体"/>
                <a:cs typeface="宋体"/>
              </a:rPr>
              <a:t>堆码作业</a:t>
            </a:r>
            <a:endParaRPr sz="1800">
              <a:latin typeface="宋体"/>
              <a:cs typeface="宋体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6840537" y="1163637"/>
            <a:ext cx="468630" cy="1016000"/>
          </a:xfrm>
          <a:prstGeom prst="rect">
            <a:avLst/>
          </a:prstGeom>
          <a:ln w="9525">
            <a:solidFill>
              <a:srgbClr val="000000"/>
            </a:solidFill>
          </a:ln>
        </p:spPr>
        <p:txBody>
          <a:bodyPr vert="vert" wrap="square" lIns="0" tIns="98425" rIns="0" bIns="0" rtlCol="0">
            <a:spAutoFit/>
          </a:bodyPr>
          <a:lstStyle/>
          <a:p>
            <a:pPr marL="45085">
              <a:lnSpc>
                <a:spcPct val="100000"/>
              </a:lnSpc>
              <a:spcBef>
                <a:spcPts val="775"/>
              </a:spcBef>
            </a:pPr>
            <a:r>
              <a:rPr sz="1800" spc="-15">
                <a:latin typeface="宋体"/>
                <a:cs typeface="宋体"/>
              </a:rPr>
              <a:t>保管检查</a:t>
            </a:r>
            <a:endParaRPr sz="1800">
              <a:latin typeface="宋体"/>
              <a:cs typeface="宋体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7453312" y="1163637"/>
            <a:ext cx="468630" cy="1016000"/>
          </a:xfrm>
          <a:prstGeom prst="rect">
            <a:avLst/>
          </a:prstGeom>
          <a:solidFill>
            <a:srgbClr val="FF8119"/>
          </a:solidFill>
          <a:ln w="9525">
            <a:solidFill>
              <a:srgbClr val="000000"/>
            </a:solidFill>
          </a:ln>
        </p:spPr>
        <p:txBody>
          <a:bodyPr vert="vert" wrap="square" lIns="0" tIns="98425" rIns="0" bIns="0" rtlCol="0">
            <a:spAutoFit/>
          </a:bodyPr>
          <a:lstStyle/>
          <a:p>
            <a:pPr marL="45085">
              <a:lnSpc>
                <a:spcPct val="100000"/>
              </a:lnSpc>
              <a:spcBef>
                <a:spcPts val="775"/>
              </a:spcBef>
            </a:pPr>
            <a:r>
              <a:rPr sz="1800" spc="-15">
                <a:latin typeface="宋体"/>
                <a:cs typeface="宋体"/>
              </a:rPr>
              <a:t>保管维护</a:t>
            </a:r>
            <a:endParaRPr sz="1800">
              <a:latin typeface="宋体"/>
              <a:cs typeface="宋体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8064499" y="1163637"/>
            <a:ext cx="468630" cy="558800"/>
          </a:xfrm>
          <a:prstGeom prst="rect">
            <a:avLst/>
          </a:prstGeom>
          <a:solidFill>
            <a:srgbClr val="DEF5FA"/>
          </a:solidFill>
          <a:ln w="9525">
            <a:solidFill>
              <a:srgbClr val="000000"/>
            </a:solidFill>
          </a:ln>
        </p:spPr>
        <p:txBody>
          <a:bodyPr vert="vert" wrap="square" lIns="0" tIns="98425" rIns="0" bIns="0" rtlCol="0">
            <a:spAutoFit/>
          </a:bodyPr>
          <a:lstStyle/>
          <a:p>
            <a:pPr marL="45085">
              <a:lnSpc>
                <a:spcPct val="100000"/>
              </a:lnSpc>
              <a:spcBef>
                <a:spcPts val="775"/>
              </a:spcBef>
            </a:pPr>
            <a:r>
              <a:rPr sz="1800" spc="-25">
                <a:latin typeface="宋体"/>
                <a:cs typeface="宋体"/>
              </a:rPr>
              <a:t>盘点</a:t>
            </a:r>
            <a:endParaRPr sz="1800">
              <a:latin typeface="宋体"/>
              <a:cs typeface="宋体"/>
            </a:endParaRPr>
          </a:p>
        </p:txBody>
      </p:sp>
      <p:grpSp>
        <p:nvGrpSpPr>
          <p:cNvPr id="10" name="object 10"/>
          <p:cNvGrpSpPr/>
          <p:nvPr/>
        </p:nvGrpSpPr>
        <p:grpSpPr>
          <a:xfrm>
            <a:off x="5919787" y="814387"/>
            <a:ext cx="2384425" cy="354330"/>
            <a:chOff x="5919787" y="814387"/>
            <a:chExt cx="2384425" cy="354330"/>
          </a:xfrm>
        </p:grpSpPr>
        <p:sp>
          <p:nvSpPr>
            <p:cNvPr id="11" name="object 11"/>
            <p:cNvSpPr/>
            <p:nvPr/>
          </p:nvSpPr>
          <p:spPr>
            <a:xfrm>
              <a:off x="5924550" y="819149"/>
              <a:ext cx="1468755" cy="344805"/>
            </a:xfrm>
            <a:custGeom>
              <a:rect l="l" t="t" r="r" b="b"/>
              <a:pathLst>
                <a:path w="1468754" h="344805">
                  <a:moveTo>
                    <a:pt x="1468437" y="0"/>
                  </a:moveTo>
                  <a:lnTo>
                    <a:pt x="0" y="344487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2" name="object 12"/>
            <p:cNvSpPr/>
            <p:nvPr/>
          </p:nvSpPr>
          <p:spPr>
            <a:xfrm>
              <a:off x="6499225" y="819149"/>
              <a:ext cx="894080" cy="344805"/>
            </a:xfrm>
            <a:custGeom>
              <a:rect l="l" t="t" r="r" b="b"/>
              <a:pathLst>
                <a:path w="894078" h="344805">
                  <a:moveTo>
                    <a:pt x="893762" y="0"/>
                  </a:moveTo>
                  <a:lnTo>
                    <a:pt x="0" y="344487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3" name="object 13"/>
            <p:cNvSpPr/>
            <p:nvPr/>
          </p:nvSpPr>
          <p:spPr>
            <a:xfrm>
              <a:off x="7075487" y="819149"/>
              <a:ext cx="317500" cy="344805"/>
            </a:xfrm>
            <a:custGeom>
              <a:rect l="l" t="t" r="r" b="b"/>
              <a:pathLst>
                <a:path w="317500" h="344805">
                  <a:moveTo>
                    <a:pt x="317500" y="0"/>
                  </a:moveTo>
                  <a:lnTo>
                    <a:pt x="0" y="344487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4" name="object 14"/>
            <p:cNvSpPr/>
            <p:nvPr/>
          </p:nvSpPr>
          <p:spPr>
            <a:xfrm>
              <a:off x="7392987" y="819149"/>
              <a:ext cx="906780" cy="344805"/>
            </a:xfrm>
            <a:custGeom>
              <a:rect l="l" t="t" r="r" b="b"/>
              <a:pathLst>
                <a:path w="906778" h="344805">
                  <a:moveTo>
                    <a:pt x="0" y="0"/>
                  </a:moveTo>
                  <a:lnTo>
                    <a:pt x="295275" y="344487"/>
                  </a:lnTo>
                </a:path>
                <a:path w="906778" h="344805">
                  <a:moveTo>
                    <a:pt x="0" y="0"/>
                  </a:moveTo>
                  <a:lnTo>
                    <a:pt x="906462" y="344487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914399" y="914400"/>
            <a:ext cx="7310439" cy="536892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053465"/>
              </a:tabLst>
            </a:pPr>
            <a:r>
              <a:rPr spc="-25"/>
              <a:t>5.1</a:t>
            </a:r>
            <a:r>
              <a:rPr/>
              <a:t>	</a:t>
            </a:r>
            <a:r>
              <a:rPr spc="-15"/>
              <a:t>仓储管理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645477" y="1534747"/>
            <a:ext cx="7810500" cy="3655695"/>
          </a:xfrm>
          <a:prstGeom prst="rect">
            <a:avLst/>
          </a:prstGeom>
        </p:spPr>
        <p:txBody>
          <a:bodyPr vert="horz" wrap="square" lIns="0" tIns="1536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10"/>
              </a:spcBef>
            </a:pPr>
            <a:r>
              <a:rPr sz="2200">
                <a:solidFill>
                  <a:srgbClr val="2DA2BF"/>
                </a:solidFill>
                <a:latin typeface="Wingdings"/>
                <a:cs typeface="Wingdings"/>
              </a:rPr>
              <a:t></a:t>
            </a:r>
            <a:r>
              <a:rPr sz="2200" spc="290">
                <a:solidFill>
                  <a:srgbClr val="2DA2BF"/>
                </a:solidFill>
                <a:latin typeface="Times New Roman"/>
                <a:cs typeface="Times New Roman"/>
              </a:rPr>
              <a:t> </a:t>
            </a:r>
            <a:r>
              <a:rPr sz="3200" spc="-10">
                <a:latin typeface="黑体"/>
                <a:cs typeface="黑体"/>
              </a:rPr>
              <a:t>仓储的作业过程</a:t>
            </a:r>
            <a:endParaRPr sz="3200">
              <a:latin typeface="黑体"/>
              <a:cs typeface="黑体"/>
            </a:endParaRPr>
          </a:p>
          <a:p>
            <a:pPr marL="523875" indent="-228600">
              <a:lnSpc>
                <a:spcPct val="100000"/>
              </a:lnSpc>
              <a:spcBef>
                <a:spcPts val="1035"/>
              </a:spcBef>
              <a:buClr>
                <a:srgbClr val="2DA2BF"/>
              </a:buClr>
              <a:buSzPct val="101785"/>
              <a:buFont typeface="Verdana"/>
              <a:buChar char="◦"/>
              <a:tabLst>
                <a:tab pos="523875"/>
              </a:tabLst>
            </a:pPr>
            <a:r>
              <a:rPr sz="2800">
                <a:latin typeface="黑体"/>
                <a:cs typeface="黑体"/>
              </a:rPr>
              <a:t>储存作业</a:t>
            </a:r>
            <a:r>
              <a:rPr sz="2800">
                <a:latin typeface="Lucida Sans Unicode"/>
                <a:cs typeface="Lucida Sans Unicode"/>
              </a:rPr>
              <a:t>——</a:t>
            </a:r>
            <a:r>
              <a:rPr sz="2800" spc="-25">
                <a:latin typeface="黑体"/>
                <a:cs typeface="黑体"/>
              </a:rPr>
              <a:t>盘点</a:t>
            </a:r>
            <a:endParaRPr sz="2800">
              <a:latin typeface="黑体"/>
              <a:cs typeface="黑体"/>
            </a:endParaRPr>
          </a:p>
          <a:p>
            <a:pPr marR="4914265" algn="ctr">
              <a:lnSpc>
                <a:spcPct val="100000"/>
              </a:lnSpc>
              <a:spcBef>
                <a:spcPts val="2230"/>
              </a:spcBef>
              <a:tabLst>
                <a:tab pos="501015"/>
              </a:tabLst>
            </a:pPr>
            <a:r>
              <a:rPr sz="2650" spc="-50">
                <a:solidFill>
                  <a:srgbClr val="DA1F28"/>
                </a:solidFill>
                <a:latin typeface="Wingdings"/>
                <a:cs typeface="Wingdings"/>
              </a:rPr>
              <a:t></a:t>
            </a:r>
            <a:r>
              <a:rPr sz="2650">
                <a:solidFill>
                  <a:srgbClr val="DA1F28"/>
                </a:solidFill>
                <a:latin typeface="Times New Roman"/>
                <a:cs typeface="Times New Roman"/>
              </a:rPr>
              <a:t>	</a:t>
            </a:r>
            <a:r>
              <a:rPr sz="2600" spc="-15">
                <a:latin typeface="黑体"/>
                <a:cs typeface="黑体"/>
              </a:rPr>
              <a:t>货点编号</a:t>
            </a:r>
            <a:endParaRPr sz="2600">
              <a:latin typeface="黑体"/>
              <a:cs typeface="黑体"/>
            </a:endParaRPr>
          </a:p>
          <a:p>
            <a:pPr marR="132715" algn="ctr">
              <a:lnSpc>
                <a:spcPct val="100000"/>
              </a:lnSpc>
              <a:spcBef>
                <a:spcPts val="1590"/>
              </a:spcBef>
            </a:pPr>
            <a:r>
              <a:rPr sz="2600" spc="-5">
                <a:latin typeface="黑体"/>
                <a:cs typeface="黑体"/>
              </a:rPr>
              <a:t>四点定号：库号、架号、层号和位号</a:t>
            </a:r>
            <a:endParaRPr sz="2600">
              <a:latin typeface="黑体"/>
              <a:cs typeface="黑体"/>
            </a:endParaRPr>
          </a:p>
          <a:p>
            <a:pPr marL="762000" marR="5080" indent="431800">
              <a:lnSpc>
                <a:spcPct val="132400"/>
              </a:lnSpc>
              <a:spcBef>
                <a:spcPts val="375"/>
              </a:spcBef>
            </a:pPr>
            <a:r>
              <a:rPr sz="2750" spc="-165">
                <a:latin typeface="宋体"/>
                <a:cs typeface="宋体"/>
              </a:rPr>
              <a:t>如</a:t>
            </a:r>
            <a:r>
              <a:rPr sz="2750" spc="-110">
                <a:latin typeface="宋体"/>
                <a:cs typeface="宋体"/>
              </a:rPr>
              <a:t>“3-</a:t>
            </a:r>
            <a:r>
              <a:rPr sz="2750" spc="-90">
                <a:latin typeface="宋体"/>
                <a:cs typeface="宋体"/>
              </a:rPr>
              <a:t>10-3-</a:t>
            </a:r>
            <a:r>
              <a:rPr sz="2750" spc="-110">
                <a:latin typeface="宋体"/>
                <a:cs typeface="宋体"/>
              </a:rPr>
              <a:t>06”</a:t>
            </a:r>
            <a:r>
              <a:rPr sz="2750" spc="-165">
                <a:latin typeface="宋体"/>
                <a:cs typeface="宋体"/>
              </a:rPr>
              <a:t>表示第</a:t>
            </a:r>
            <a:r>
              <a:rPr sz="2750" spc="-90">
                <a:latin typeface="宋体"/>
                <a:cs typeface="宋体"/>
              </a:rPr>
              <a:t>3</a:t>
            </a:r>
            <a:r>
              <a:rPr sz="2750" spc="-165">
                <a:latin typeface="宋体"/>
                <a:cs typeface="宋体"/>
              </a:rPr>
              <a:t>号仓库、第</a:t>
            </a:r>
            <a:r>
              <a:rPr sz="2750" spc="-90">
                <a:latin typeface="宋体"/>
                <a:cs typeface="宋体"/>
              </a:rPr>
              <a:t>10</a:t>
            </a:r>
            <a:r>
              <a:rPr sz="2750" spc="-165">
                <a:latin typeface="宋体"/>
                <a:cs typeface="宋体"/>
              </a:rPr>
              <a:t>货架</a:t>
            </a:r>
            <a:r>
              <a:rPr sz="2750" spc="-50">
                <a:latin typeface="宋体"/>
                <a:cs typeface="宋体"/>
              </a:rPr>
              <a:t>、</a:t>
            </a:r>
            <a:r>
              <a:rPr sz="2750" spc="-165">
                <a:latin typeface="宋体"/>
                <a:cs typeface="宋体"/>
              </a:rPr>
              <a:t>第</a:t>
            </a:r>
            <a:r>
              <a:rPr sz="2750" spc="-90">
                <a:latin typeface="宋体"/>
                <a:cs typeface="宋体"/>
              </a:rPr>
              <a:t>3</a:t>
            </a:r>
            <a:r>
              <a:rPr sz="2750" spc="-165">
                <a:latin typeface="宋体"/>
                <a:cs typeface="宋体"/>
              </a:rPr>
              <a:t>层的第</a:t>
            </a:r>
            <a:r>
              <a:rPr sz="2750" spc="-90">
                <a:latin typeface="宋体"/>
                <a:cs typeface="宋体"/>
              </a:rPr>
              <a:t>6</a:t>
            </a:r>
            <a:r>
              <a:rPr sz="2750" spc="-165">
                <a:latin typeface="宋体"/>
                <a:cs typeface="宋体"/>
              </a:rPr>
              <a:t>个货位</a:t>
            </a:r>
            <a:r>
              <a:rPr sz="2750" spc="-50">
                <a:latin typeface="宋体"/>
                <a:cs typeface="宋体"/>
              </a:rPr>
              <a:t>。</a:t>
            </a:r>
            <a:endParaRPr sz="2750">
              <a:latin typeface="宋体"/>
              <a:cs typeface="宋体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6838950" y="442911"/>
            <a:ext cx="1108075" cy="376555"/>
          </a:xfrm>
          <a:prstGeom prst="rect">
            <a:avLst/>
          </a:prstGeom>
          <a:solidFill>
            <a:srgbClr val="DEF5FA"/>
          </a:solidFill>
          <a:ln w="9525">
            <a:solidFill>
              <a:srgbClr val="000000"/>
            </a:solidFill>
          </a:ln>
        </p:spPr>
        <p:txBody>
          <a:bodyPr vert="horz" wrap="square" lIns="0" tIns="52705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415"/>
              </a:spcBef>
            </a:pPr>
            <a:r>
              <a:rPr sz="1800" spc="-15">
                <a:latin typeface="宋体"/>
                <a:cs typeface="宋体"/>
              </a:rPr>
              <a:t>储存作业</a:t>
            </a:r>
            <a:endParaRPr sz="1800">
              <a:latin typeface="宋体"/>
              <a:cs typeface="宋体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5689600" y="1163636"/>
            <a:ext cx="468630" cy="1473200"/>
          </a:xfrm>
          <a:prstGeom prst="rect">
            <a:avLst/>
          </a:prstGeom>
          <a:ln w="9525">
            <a:solidFill>
              <a:srgbClr val="000000"/>
            </a:solidFill>
          </a:ln>
        </p:spPr>
        <p:txBody>
          <a:bodyPr vert="vert" wrap="square" lIns="0" tIns="98425" rIns="0" bIns="0" rtlCol="0">
            <a:spAutoFit/>
          </a:bodyPr>
          <a:lstStyle/>
          <a:p>
            <a:pPr marL="45085">
              <a:lnSpc>
                <a:spcPct val="100000"/>
              </a:lnSpc>
              <a:spcBef>
                <a:spcPts val="775"/>
              </a:spcBef>
            </a:pPr>
            <a:r>
              <a:rPr sz="1800" spc="-10">
                <a:latin typeface="宋体"/>
                <a:cs typeface="宋体"/>
              </a:rPr>
              <a:t>建立入库帐卡</a:t>
            </a:r>
            <a:endParaRPr sz="1800">
              <a:latin typeface="宋体"/>
              <a:cs typeface="宋体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6264275" y="1163637"/>
            <a:ext cx="468630" cy="1016000"/>
          </a:xfrm>
          <a:prstGeom prst="rect">
            <a:avLst/>
          </a:prstGeom>
          <a:solidFill>
            <a:srgbClr val="DEF5FA"/>
          </a:solidFill>
          <a:ln w="9525">
            <a:solidFill>
              <a:srgbClr val="000000"/>
            </a:solidFill>
          </a:ln>
        </p:spPr>
        <p:txBody>
          <a:bodyPr vert="vert" wrap="square" lIns="0" tIns="98425" rIns="0" bIns="0" rtlCol="0">
            <a:spAutoFit/>
          </a:bodyPr>
          <a:lstStyle/>
          <a:p>
            <a:pPr marL="45720">
              <a:lnSpc>
                <a:spcPct val="100000"/>
              </a:lnSpc>
              <a:spcBef>
                <a:spcPts val="775"/>
              </a:spcBef>
            </a:pPr>
            <a:r>
              <a:rPr sz="1800" spc="-15">
                <a:latin typeface="宋体"/>
                <a:cs typeface="宋体"/>
              </a:rPr>
              <a:t>堆码作业</a:t>
            </a:r>
            <a:endParaRPr sz="1800">
              <a:latin typeface="宋体"/>
              <a:cs typeface="宋体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6840537" y="1163637"/>
            <a:ext cx="468630" cy="1016000"/>
          </a:xfrm>
          <a:prstGeom prst="rect">
            <a:avLst/>
          </a:prstGeom>
          <a:ln w="9525">
            <a:solidFill>
              <a:srgbClr val="000000"/>
            </a:solidFill>
          </a:ln>
        </p:spPr>
        <p:txBody>
          <a:bodyPr vert="vert" wrap="square" lIns="0" tIns="98425" rIns="0" bIns="0" rtlCol="0">
            <a:spAutoFit/>
          </a:bodyPr>
          <a:lstStyle/>
          <a:p>
            <a:pPr marL="45085">
              <a:lnSpc>
                <a:spcPct val="100000"/>
              </a:lnSpc>
              <a:spcBef>
                <a:spcPts val="775"/>
              </a:spcBef>
            </a:pPr>
            <a:r>
              <a:rPr sz="1800" spc="-15">
                <a:latin typeface="宋体"/>
                <a:cs typeface="宋体"/>
              </a:rPr>
              <a:t>保管检查</a:t>
            </a:r>
            <a:endParaRPr sz="1800">
              <a:latin typeface="宋体"/>
              <a:cs typeface="宋体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7453312" y="1163637"/>
            <a:ext cx="468630" cy="1016000"/>
          </a:xfrm>
          <a:prstGeom prst="rect">
            <a:avLst/>
          </a:prstGeom>
          <a:ln w="9525">
            <a:solidFill>
              <a:srgbClr val="000000"/>
            </a:solidFill>
          </a:ln>
        </p:spPr>
        <p:txBody>
          <a:bodyPr vert="vert" wrap="square" lIns="0" tIns="98425" rIns="0" bIns="0" rtlCol="0">
            <a:spAutoFit/>
          </a:bodyPr>
          <a:lstStyle/>
          <a:p>
            <a:pPr marL="45085">
              <a:lnSpc>
                <a:spcPct val="100000"/>
              </a:lnSpc>
              <a:spcBef>
                <a:spcPts val="775"/>
              </a:spcBef>
            </a:pPr>
            <a:r>
              <a:rPr sz="1800" spc="-15">
                <a:latin typeface="宋体"/>
                <a:cs typeface="宋体"/>
              </a:rPr>
              <a:t>保管维护</a:t>
            </a:r>
            <a:endParaRPr sz="1800">
              <a:latin typeface="宋体"/>
              <a:cs typeface="宋体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8064499" y="1163637"/>
            <a:ext cx="468630" cy="558800"/>
          </a:xfrm>
          <a:prstGeom prst="rect">
            <a:avLst/>
          </a:prstGeom>
          <a:solidFill>
            <a:srgbClr val="FF8119"/>
          </a:solidFill>
          <a:ln w="9525">
            <a:solidFill>
              <a:srgbClr val="000000"/>
            </a:solidFill>
          </a:ln>
        </p:spPr>
        <p:txBody>
          <a:bodyPr vert="vert" wrap="square" lIns="0" tIns="98425" rIns="0" bIns="0" rtlCol="0">
            <a:spAutoFit/>
          </a:bodyPr>
          <a:lstStyle/>
          <a:p>
            <a:pPr marL="45085">
              <a:lnSpc>
                <a:spcPct val="100000"/>
              </a:lnSpc>
              <a:spcBef>
                <a:spcPts val="775"/>
              </a:spcBef>
            </a:pPr>
            <a:r>
              <a:rPr sz="1800" spc="-25">
                <a:latin typeface="宋体"/>
                <a:cs typeface="宋体"/>
              </a:rPr>
              <a:t>盘点</a:t>
            </a:r>
            <a:endParaRPr sz="1800">
              <a:latin typeface="宋体"/>
              <a:cs typeface="宋体"/>
            </a:endParaRPr>
          </a:p>
        </p:txBody>
      </p:sp>
      <p:grpSp>
        <p:nvGrpSpPr>
          <p:cNvPr id="10" name="object 10"/>
          <p:cNvGrpSpPr/>
          <p:nvPr/>
        </p:nvGrpSpPr>
        <p:grpSpPr>
          <a:xfrm>
            <a:off x="5919787" y="814387"/>
            <a:ext cx="2384425" cy="354330"/>
            <a:chOff x="5919787" y="814387"/>
            <a:chExt cx="2384425" cy="354330"/>
          </a:xfrm>
        </p:grpSpPr>
        <p:sp>
          <p:nvSpPr>
            <p:cNvPr id="11" name="object 11"/>
            <p:cNvSpPr/>
            <p:nvPr/>
          </p:nvSpPr>
          <p:spPr>
            <a:xfrm>
              <a:off x="5924550" y="819149"/>
              <a:ext cx="1468755" cy="344805"/>
            </a:xfrm>
            <a:custGeom>
              <a:rect l="l" t="t" r="r" b="b"/>
              <a:pathLst>
                <a:path w="1468754" h="344805">
                  <a:moveTo>
                    <a:pt x="1468437" y="0"/>
                  </a:moveTo>
                  <a:lnTo>
                    <a:pt x="0" y="344487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2" name="object 12"/>
            <p:cNvSpPr/>
            <p:nvPr/>
          </p:nvSpPr>
          <p:spPr>
            <a:xfrm>
              <a:off x="6499225" y="819149"/>
              <a:ext cx="894080" cy="344805"/>
            </a:xfrm>
            <a:custGeom>
              <a:rect l="l" t="t" r="r" b="b"/>
              <a:pathLst>
                <a:path w="894078" h="344805">
                  <a:moveTo>
                    <a:pt x="893762" y="0"/>
                  </a:moveTo>
                  <a:lnTo>
                    <a:pt x="0" y="344487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3" name="object 13"/>
            <p:cNvSpPr/>
            <p:nvPr/>
          </p:nvSpPr>
          <p:spPr>
            <a:xfrm>
              <a:off x="7075487" y="819149"/>
              <a:ext cx="317500" cy="344805"/>
            </a:xfrm>
            <a:custGeom>
              <a:rect l="l" t="t" r="r" b="b"/>
              <a:pathLst>
                <a:path w="317500" h="344805">
                  <a:moveTo>
                    <a:pt x="317500" y="0"/>
                  </a:moveTo>
                  <a:lnTo>
                    <a:pt x="0" y="344487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4" name="object 14"/>
            <p:cNvSpPr/>
            <p:nvPr/>
          </p:nvSpPr>
          <p:spPr>
            <a:xfrm>
              <a:off x="7392987" y="819149"/>
              <a:ext cx="906780" cy="344805"/>
            </a:xfrm>
            <a:custGeom>
              <a:rect l="l" t="t" r="r" b="b"/>
              <a:pathLst>
                <a:path w="906778" h="344805">
                  <a:moveTo>
                    <a:pt x="0" y="0"/>
                  </a:moveTo>
                  <a:lnTo>
                    <a:pt x="295275" y="344487"/>
                  </a:lnTo>
                </a:path>
                <a:path w="906778" h="344805">
                  <a:moveTo>
                    <a:pt x="0" y="0"/>
                  </a:moveTo>
                  <a:lnTo>
                    <a:pt x="906462" y="344487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053465"/>
              </a:tabLst>
            </a:pPr>
            <a:r>
              <a:rPr spc="-25"/>
              <a:t>5.1</a:t>
            </a:r>
            <a:r>
              <a:rPr/>
              <a:t>	</a:t>
            </a:r>
            <a:r>
              <a:rPr spc="-15"/>
              <a:t>仓储管理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645477" y="1534747"/>
            <a:ext cx="3381375" cy="3959225"/>
          </a:xfrm>
          <a:prstGeom prst="rect">
            <a:avLst/>
          </a:prstGeom>
        </p:spPr>
        <p:txBody>
          <a:bodyPr vert="horz" wrap="square" lIns="0" tIns="1536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10"/>
              </a:spcBef>
            </a:pPr>
            <a:r>
              <a:rPr sz="2200">
                <a:solidFill>
                  <a:srgbClr val="2DA2BF"/>
                </a:solidFill>
                <a:latin typeface="Wingdings"/>
                <a:cs typeface="Wingdings"/>
              </a:rPr>
              <a:t></a:t>
            </a:r>
            <a:r>
              <a:rPr sz="2200" spc="290">
                <a:solidFill>
                  <a:srgbClr val="2DA2BF"/>
                </a:solidFill>
                <a:latin typeface="Times New Roman"/>
                <a:cs typeface="Times New Roman"/>
              </a:rPr>
              <a:t> </a:t>
            </a:r>
            <a:r>
              <a:rPr sz="3200" spc="-10">
                <a:latin typeface="黑体"/>
                <a:cs typeface="黑体"/>
              </a:rPr>
              <a:t>仓储的作业过程</a:t>
            </a:r>
            <a:endParaRPr sz="3200">
              <a:latin typeface="黑体"/>
              <a:cs typeface="黑体"/>
            </a:endParaRPr>
          </a:p>
          <a:p>
            <a:pPr marL="523875" indent="-228600">
              <a:lnSpc>
                <a:spcPct val="100000"/>
              </a:lnSpc>
              <a:spcBef>
                <a:spcPts val="1035"/>
              </a:spcBef>
              <a:buClr>
                <a:srgbClr val="2DA2BF"/>
              </a:buClr>
              <a:buSzPct val="101785"/>
              <a:buFont typeface="Verdana"/>
              <a:buChar char="◦"/>
              <a:tabLst>
                <a:tab pos="523875"/>
              </a:tabLst>
            </a:pPr>
            <a:r>
              <a:rPr sz="2800">
                <a:latin typeface="黑体"/>
                <a:cs typeface="黑体"/>
              </a:rPr>
              <a:t>储存作业</a:t>
            </a:r>
            <a:r>
              <a:rPr sz="2800">
                <a:latin typeface="Lucida Sans Unicode"/>
                <a:cs typeface="Lucida Sans Unicode"/>
              </a:rPr>
              <a:t>——</a:t>
            </a:r>
            <a:r>
              <a:rPr sz="2800" spc="-25">
                <a:latin typeface="黑体"/>
                <a:cs typeface="黑体"/>
              </a:rPr>
              <a:t>盘点</a:t>
            </a:r>
            <a:endParaRPr sz="2800">
              <a:latin typeface="黑体"/>
              <a:cs typeface="黑体"/>
            </a:endParaRPr>
          </a:p>
          <a:p>
            <a:pPr marL="533400">
              <a:lnSpc>
                <a:spcPct val="100000"/>
              </a:lnSpc>
              <a:spcBef>
                <a:spcPts val="2230"/>
              </a:spcBef>
              <a:tabLst>
                <a:tab pos="1034415"/>
              </a:tabLst>
            </a:pPr>
            <a:r>
              <a:rPr sz="2650" spc="-50">
                <a:solidFill>
                  <a:srgbClr val="DA1F28"/>
                </a:solidFill>
                <a:latin typeface="Wingdings"/>
                <a:cs typeface="Wingdings"/>
              </a:rPr>
              <a:t></a:t>
            </a:r>
            <a:r>
              <a:rPr sz="2650">
                <a:solidFill>
                  <a:srgbClr val="DA1F28"/>
                </a:solidFill>
                <a:latin typeface="Times New Roman"/>
                <a:cs typeface="Times New Roman"/>
              </a:rPr>
              <a:t>	</a:t>
            </a:r>
            <a:r>
              <a:rPr sz="2600" spc="-15">
                <a:latin typeface="黑体"/>
                <a:cs typeface="黑体"/>
              </a:rPr>
              <a:t>盘点方法</a:t>
            </a:r>
            <a:endParaRPr sz="2600">
              <a:latin typeface="黑体"/>
              <a:cs typeface="黑体"/>
            </a:endParaRPr>
          </a:p>
          <a:p>
            <a:pPr marL="817244">
              <a:lnSpc>
                <a:spcPct val="100000"/>
              </a:lnSpc>
              <a:spcBef>
                <a:spcPts val="1380"/>
              </a:spcBef>
            </a:pPr>
            <a:r>
              <a:rPr sz="2250">
                <a:solidFill>
                  <a:srgbClr val="DA1F28"/>
                </a:solidFill>
                <a:latin typeface="Wingdings"/>
                <a:cs typeface="Wingdings"/>
              </a:rPr>
              <a:t></a:t>
            </a:r>
            <a:r>
              <a:rPr sz="2200" spc="-15">
                <a:latin typeface="黑体"/>
                <a:cs typeface="黑体"/>
              </a:rPr>
              <a:t>动态盘点</a:t>
            </a:r>
            <a:endParaRPr sz="2200">
              <a:latin typeface="黑体"/>
              <a:cs typeface="黑体"/>
            </a:endParaRPr>
          </a:p>
          <a:p>
            <a:pPr marL="817244">
              <a:lnSpc>
                <a:spcPct val="100000"/>
              </a:lnSpc>
              <a:spcBef>
                <a:spcPts val="1345"/>
              </a:spcBef>
            </a:pPr>
            <a:r>
              <a:rPr sz="2250">
                <a:solidFill>
                  <a:srgbClr val="DA1F28"/>
                </a:solidFill>
                <a:latin typeface="Wingdings"/>
                <a:cs typeface="Wingdings"/>
              </a:rPr>
              <a:t></a:t>
            </a:r>
            <a:r>
              <a:rPr sz="2200" spc="-15">
                <a:latin typeface="黑体"/>
                <a:cs typeface="黑体"/>
              </a:rPr>
              <a:t>重点盘点</a:t>
            </a:r>
            <a:endParaRPr sz="2200">
              <a:latin typeface="黑体"/>
              <a:cs typeface="黑体"/>
            </a:endParaRPr>
          </a:p>
          <a:p>
            <a:pPr marL="817244">
              <a:lnSpc>
                <a:spcPct val="100000"/>
              </a:lnSpc>
              <a:spcBef>
                <a:spcPts val="1345"/>
              </a:spcBef>
            </a:pPr>
            <a:r>
              <a:rPr sz="2250">
                <a:solidFill>
                  <a:srgbClr val="DA1F28"/>
                </a:solidFill>
                <a:latin typeface="Wingdings"/>
                <a:cs typeface="Wingdings"/>
              </a:rPr>
              <a:t></a:t>
            </a:r>
            <a:r>
              <a:rPr sz="2200" spc="-15">
                <a:latin typeface="黑体"/>
                <a:cs typeface="黑体"/>
              </a:rPr>
              <a:t>全面盘点</a:t>
            </a:r>
            <a:endParaRPr sz="2200">
              <a:latin typeface="黑体"/>
              <a:cs typeface="黑体"/>
            </a:endParaRPr>
          </a:p>
          <a:p>
            <a:pPr marL="817244">
              <a:lnSpc>
                <a:spcPct val="100000"/>
              </a:lnSpc>
              <a:spcBef>
                <a:spcPts val="1345"/>
              </a:spcBef>
            </a:pPr>
            <a:r>
              <a:rPr sz="2250">
                <a:solidFill>
                  <a:srgbClr val="DA1F28"/>
                </a:solidFill>
                <a:latin typeface="Wingdings"/>
                <a:cs typeface="Wingdings"/>
              </a:rPr>
              <a:t></a:t>
            </a:r>
            <a:r>
              <a:rPr sz="2200" spc="-15">
                <a:latin typeface="黑体"/>
                <a:cs typeface="黑体"/>
              </a:rPr>
              <a:t>循环盘点</a:t>
            </a:r>
            <a:endParaRPr sz="2200">
              <a:latin typeface="黑体"/>
              <a:cs typeface="黑体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6838950" y="442911"/>
            <a:ext cx="1108075" cy="376555"/>
          </a:xfrm>
          <a:prstGeom prst="rect">
            <a:avLst/>
          </a:prstGeom>
          <a:solidFill>
            <a:srgbClr val="DEF5FA"/>
          </a:solidFill>
          <a:ln w="9525">
            <a:solidFill>
              <a:srgbClr val="000000"/>
            </a:solidFill>
          </a:ln>
        </p:spPr>
        <p:txBody>
          <a:bodyPr vert="horz" wrap="square" lIns="0" tIns="52705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415"/>
              </a:spcBef>
            </a:pPr>
            <a:r>
              <a:rPr sz="1800" spc="-15">
                <a:latin typeface="宋体"/>
                <a:cs typeface="宋体"/>
              </a:rPr>
              <a:t>储存作业</a:t>
            </a:r>
            <a:endParaRPr sz="1800">
              <a:latin typeface="宋体"/>
              <a:cs typeface="宋体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5689600" y="1163636"/>
            <a:ext cx="468630" cy="1473200"/>
          </a:xfrm>
          <a:prstGeom prst="rect">
            <a:avLst/>
          </a:prstGeom>
          <a:ln w="9525">
            <a:solidFill>
              <a:srgbClr val="000000"/>
            </a:solidFill>
          </a:ln>
        </p:spPr>
        <p:txBody>
          <a:bodyPr vert="vert" wrap="square" lIns="0" tIns="98425" rIns="0" bIns="0" rtlCol="0">
            <a:spAutoFit/>
          </a:bodyPr>
          <a:lstStyle/>
          <a:p>
            <a:pPr marL="45085">
              <a:lnSpc>
                <a:spcPct val="100000"/>
              </a:lnSpc>
              <a:spcBef>
                <a:spcPts val="775"/>
              </a:spcBef>
            </a:pPr>
            <a:r>
              <a:rPr sz="1800" spc="-10">
                <a:latin typeface="宋体"/>
                <a:cs typeface="宋体"/>
              </a:rPr>
              <a:t>建立入库帐卡</a:t>
            </a:r>
            <a:endParaRPr sz="1800">
              <a:latin typeface="宋体"/>
              <a:cs typeface="宋体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6264275" y="1163637"/>
            <a:ext cx="468630" cy="1016000"/>
          </a:xfrm>
          <a:prstGeom prst="rect">
            <a:avLst/>
          </a:prstGeom>
          <a:solidFill>
            <a:srgbClr val="DEF5FA"/>
          </a:solidFill>
          <a:ln w="9525">
            <a:solidFill>
              <a:srgbClr val="000000"/>
            </a:solidFill>
          </a:ln>
        </p:spPr>
        <p:txBody>
          <a:bodyPr vert="vert" wrap="square" lIns="0" tIns="98425" rIns="0" bIns="0" rtlCol="0">
            <a:spAutoFit/>
          </a:bodyPr>
          <a:lstStyle/>
          <a:p>
            <a:pPr marL="45720">
              <a:lnSpc>
                <a:spcPct val="100000"/>
              </a:lnSpc>
              <a:spcBef>
                <a:spcPts val="775"/>
              </a:spcBef>
            </a:pPr>
            <a:r>
              <a:rPr sz="1800" spc="-15">
                <a:latin typeface="宋体"/>
                <a:cs typeface="宋体"/>
              </a:rPr>
              <a:t>堆码作业</a:t>
            </a:r>
            <a:endParaRPr sz="1800">
              <a:latin typeface="宋体"/>
              <a:cs typeface="宋体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6840537" y="1163637"/>
            <a:ext cx="468630" cy="1016000"/>
          </a:xfrm>
          <a:prstGeom prst="rect">
            <a:avLst/>
          </a:prstGeom>
          <a:ln w="9525">
            <a:solidFill>
              <a:srgbClr val="000000"/>
            </a:solidFill>
          </a:ln>
        </p:spPr>
        <p:txBody>
          <a:bodyPr vert="vert" wrap="square" lIns="0" tIns="98425" rIns="0" bIns="0" rtlCol="0">
            <a:spAutoFit/>
          </a:bodyPr>
          <a:lstStyle/>
          <a:p>
            <a:pPr marL="45085">
              <a:lnSpc>
                <a:spcPct val="100000"/>
              </a:lnSpc>
              <a:spcBef>
                <a:spcPts val="775"/>
              </a:spcBef>
            </a:pPr>
            <a:r>
              <a:rPr sz="1800" spc="-15">
                <a:latin typeface="宋体"/>
                <a:cs typeface="宋体"/>
              </a:rPr>
              <a:t>保管检查</a:t>
            </a:r>
            <a:endParaRPr sz="1800">
              <a:latin typeface="宋体"/>
              <a:cs typeface="宋体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7453312" y="1163637"/>
            <a:ext cx="468630" cy="1016000"/>
          </a:xfrm>
          <a:prstGeom prst="rect">
            <a:avLst/>
          </a:prstGeom>
          <a:ln w="9525">
            <a:solidFill>
              <a:srgbClr val="000000"/>
            </a:solidFill>
          </a:ln>
        </p:spPr>
        <p:txBody>
          <a:bodyPr vert="vert" wrap="square" lIns="0" tIns="98425" rIns="0" bIns="0" rtlCol="0">
            <a:spAutoFit/>
          </a:bodyPr>
          <a:lstStyle/>
          <a:p>
            <a:pPr marL="45085">
              <a:lnSpc>
                <a:spcPct val="100000"/>
              </a:lnSpc>
              <a:spcBef>
                <a:spcPts val="775"/>
              </a:spcBef>
            </a:pPr>
            <a:r>
              <a:rPr sz="1800" spc="-15">
                <a:latin typeface="宋体"/>
                <a:cs typeface="宋体"/>
              </a:rPr>
              <a:t>保管维护</a:t>
            </a:r>
            <a:endParaRPr sz="1800">
              <a:latin typeface="宋体"/>
              <a:cs typeface="宋体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8064499" y="1163637"/>
            <a:ext cx="468630" cy="558800"/>
          </a:xfrm>
          <a:prstGeom prst="rect">
            <a:avLst/>
          </a:prstGeom>
          <a:solidFill>
            <a:srgbClr val="FF8119"/>
          </a:solidFill>
          <a:ln w="9525">
            <a:solidFill>
              <a:srgbClr val="000000"/>
            </a:solidFill>
          </a:ln>
        </p:spPr>
        <p:txBody>
          <a:bodyPr vert="vert" wrap="square" lIns="0" tIns="98425" rIns="0" bIns="0" rtlCol="0">
            <a:spAutoFit/>
          </a:bodyPr>
          <a:lstStyle/>
          <a:p>
            <a:pPr marL="45085">
              <a:lnSpc>
                <a:spcPct val="100000"/>
              </a:lnSpc>
              <a:spcBef>
                <a:spcPts val="775"/>
              </a:spcBef>
            </a:pPr>
            <a:r>
              <a:rPr sz="1800" spc="-25">
                <a:latin typeface="宋体"/>
                <a:cs typeface="宋体"/>
              </a:rPr>
              <a:t>盘点</a:t>
            </a:r>
            <a:endParaRPr sz="1800">
              <a:latin typeface="宋体"/>
              <a:cs typeface="宋体"/>
            </a:endParaRPr>
          </a:p>
        </p:txBody>
      </p:sp>
      <p:grpSp>
        <p:nvGrpSpPr>
          <p:cNvPr id="10" name="object 10"/>
          <p:cNvGrpSpPr/>
          <p:nvPr/>
        </p:nvGrpSpPr>
        <p:grpSpPr>
          <a:xfrm>
            <a:off x="5919787" y="814387"/>
            <a:ext cx="2384425" cy="354330"/>
            <a:chOff x="5919787" y="814387"/>
            <a:chExt cx="2384425" cy="354330"/>
          </a:xfrm>
        </p:grpSpPr>
        <p:sp>
          <p:nvSpPr>
            <p:cNvPr id="11" name="object 11"/>
            <p:cNvSpPr/>
            <p:nvPr/>
          </p:nvSpPr>
          <p:spPr>
            <a:xfrm>
              <a:off x="5924550" y="819149"/>
              <a:ext cx="1468755" cy="344805"/>
            </a:xfrm>
            <a:custGeom>
              <a:rect l="l" t="t" r="r" b="b"/>
              <a:pathLst>
                <a:path w="1468754" h="344805">
                  <a:moveTo>
                    <a:pt x="1468437" y="0"/>
                  </a:moveTo>
                  <a:lnTo>
                    <a:pt x="0" y="344487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2" name="object 12"/>
            <p:cNvSpPr/>
            <p:nvPr/>
          </p:nvSpPr>
          <p:spPr>
            <a:xfrm>
              <a:off x="6499225" y="819149"/>
              <a:ext cx="894080" cy="344805"/>
            </a:xfrm>
            <a:custGeom>
              <a:rect l="l" t="t" r="r" b="b"/>
              <a:pathLst>
                <a:path w="894078" h="344805">
                  <a:moveTo>
                    <a:pt x="893762" y="0"/>
                  </a:moveTo>
                  <a:lnTo>
                    <a:pt x="0" y="344487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3" name="object 13"/>
            <p:cNvSpPr/>
            <p:nvPr/>
          </p:nvSpPr>
          <p:spPr>
            <a:xfrm>
              <a:off x="7075487" y="819149"/>
              <a:ext cx="317500" cy="344805"/>
            </a:xfrm>
            <a:custGeom>
              <a:rect l="l" t="t" r="r" b="b"/>
              <a:pathLst>
                <a:path w="317500" h="344805">
                  <a:moveTo>
                    <a:pt x="317500" y="0"/>
                  </a:moveTo>
                  <a:lnTo>
                    <a:pt x="0" y="344487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4" name="object 14"/>
            <p:cNvSpPr/>
            <p:nvPr/>
          </p:nvSpPr>
          <p:spPr>
            <a:xfrm>
              <a:off x="7392987" y="819149"/>
              <a:ext cx="906780" cy="344805"/>
            </a:xfrm>
            <a:custGeom>
              <a:rect l="l" t="t" r="r" b="b"/>
              <a:pathLst>
                <a:path w="906778" h="344805">
                  <a:moveTo>
                    <a:pt x="0" y="0"/>
                  </a:moveTo>
                  <a:lnTo>
                    <a:pt x="295275" y="344487"/>
                  </a:lnTo>
                </a:path>
                <a:path w="906778" h="344805">
                  <a:moveTo>
                    <a:pt x="0" y="0"/>
                  </a:moveTo>
                  <a:lnTo>
                    <a:pt x="906462" y="344487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053465"/>
              </a:tabLst>
            </a:pPr>
            <a:r>
              <a:rPr spc="-25"/>
              <a:t>5.1</a:t>
            </a:r>
            <a:r>
              <a:rPr/>
              <a:t>	</a:t>
            </a:r>
            <a:r>
              <a:rPr spc="-15"/>
              <a:t>仓储管理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645477" y="1442664"/>
            <a:ext cx="3126105" cy="1410970"/>
          </a:xfrm>
          <a:prstGeom prst="rect">
            <a:avLst/>
          </a:prstGeom>
        </p:spPr>
        <p:txBody>
          <a:bodyPr vert="horz" wrap="square" lIns="0" tIns="2457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935"/>
              </a:spcBef>
            </a:pPr>
            <a:r>
              <a:rPr sz="2200">
                <a:solidFill>
                  <a:srgbClr val="2DA2BF"/>
                </a:solidFill>
                <a:latin typeface="Wingdings"/>
                <a:cs typeface="Wingdings"/>
              </a:rPr>
              <a:t></a:t>
            </a:r>
            <a:r>
              <a:rPr sz="2200" spc="290">
                <a:solidFill>
                  <a:srgbClr val="2DA2BF"/>
                </a:solidFill>
                <a:latin typeface="Times New Roman"/>
                <a:cs typeface="Times New Roman"/>
              </a:rPr>
              <a:t> </a:t>
            </a:r>
            <a:r>
              <a:rPr sz="3200" spc="-10">
                <a:latin typeface="黑体"/>
                <a:cs typeface="黑体"/>
              </a:rPr>
              <a:t>仓储的作业过程</a:t>
            </a:r>
            <a:endParaRPr sz="3200">
              <a:latin typeface="黑体"/>
              <a:cs typeface="黑体"/>
            </a:endParaRPr>
          </a:p>
          <a:p>
            <a:pPr marL="523875" indent="-228600">
              <a:lnSpc>
                <a:spcPct val="100000"/>
              </a:lnSpc>
              <a:spcBef>
                <a:spcPts val="1739"/>
              </a:spcBef>
              <a:buClr>
                <a:srgbClr val="2DA2BF"/>
              </a:buClr>
              <a:buSzPct val="101724"/>
              <a:buFont typeface="Verdana"/>
              <a:buChar char="◦"/>
              <a:tabLst>
                <a:tab pos="523875"/>
              </a:tabLst>
            </a:pPr>
            <a:r>
              <a:rPr sz="2900" spc="-15">
                <a:latin typeface="黑体"/>
                <a:cs typeface="黑体"/>
              </a:rPr>
              <a:t>出库作业</a:t>
            </a:r>
            <a:endParaRPr sz="2900">
              <a:latin typeface="黑体"/>
              <a:cs typeface="黑体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4211637" y="2708275"/>
            <a:ext cx="1108075" cy="376555"/>
          </a:xfrm>
          <a:prstGeom prst="rect">
            <a:avLst/>
          </a:prstGeom>
          <a:solidFill>
            <a:srgbClr val="DEF5FA"/>
          </a:solidFill>
          <a:ln w="9525">
            <a:solidFill>
              <a:srgbClr val="000000"/>
            </a:solidFill>
          </a:ln>
        </p:spPr>
        <p:txBody>
          <a:bodyPr vert="horz" wrap="square" lIns="0" tIns="52705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415"/>
              </a:spcBef>
            </a:pPr>
            <a:r>
              <a:rPr sz="1800" spc="-15">
                <a:latin typeface="宋体"/>
                <a:cs typeface="宋体"/>
              </a:rPr>
              <a:t>出库作业</a:t>
            </a:r>
            <a:endParaRPr sz="1800">
              <a:latin typeface="宋体"/>
              <a:cs typeface="宋体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3276600" y="3500437"/>
            <a:ext cx="650875" cy="376555"/>
          </a:xfrm>
          <a:prstGeom prst="rect">
            <a:avLst/>
          </a:prstGeom>
          <a:ln w="9525">
            <a:solidFill>
              <a:srgbClr val="000000"/>
            </a:solidFill>
          </a:ln>
        </p:spPr>
        <p:txBody>
          <a:bodyPr vert="horz" wrap="square" lIns="0" tIns="52705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415"/>
              </a:spcBef>
            </a:pPr>
            <a:r>
              <a:rPr sz="1800" spc="-25">
                <a:latin typeface="宋体"/>
                <a:cs typeface="宋体"/>
              </a:rPr>
              <a:t>出库</a:t>
            </a:r>
            <a:endParaRPr sz="1800">
              <a:latin typeface="宋体"/>
              <a:cs typeface="宋体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4429125" y="3500437"/>
            <a:ext cx="650875" cy="376555"/>
          </a:xfrm>
          <a:prstGeom prst="rect">
            <a:avLst/>
          </a:prstGeom>
          <a:ln w="9525">
            <a:solidFill>
              <a:srgbClr val="000000"/>
            </a:solidFill>
          </a:ln>
        </p:spPr>
        <p:txBody>
          <a:bodyPr vert="horz" wrap="square" lIns="0" tIns="52705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415"/>
              </a:spcBef>
            </a:pPr>
            <a:r>
              <a:rPr sz="1800" spc="-25">
                <a:latin typeface="宋体"/>
                <a:cs typeface="宋体"/>
              </a:rPr>
              <a:t>交接</a:t>
            </a:r>
            <a:endParaRPr sz="1800">
              <a:latin typeface="宋体"/>
              <a:cs typeface="宋体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5649912" y="3500437"/>
            <a:ext cx="650875" cy="376555"/>
          </a:xfrm>
          <a:prstGeom prst="rect">
            <a:avLst/>
          </a:prstGeom>
          <a:ln w="9525">
            <a:solidFill>
              <a:srgbClr val="000000"/>
            </a:solidFill>
          </a:ln>
        </p:spPr>
        <p:txBody>
          <a:bodyPr vert="horz" wrap="square" lIns="0" tIns="52705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415"/>
              </a:spcBef>
            </a:pPr>
            <a:r>
              <a:rPr sz="1800" spc="-25">
                <a:latin typeface="宋体"/>
                <a:cs typeface="宋体"/>
              </a:rPr>
              <a:t>托运</a:t>
            </a:r>
            <a:endParaRPr sz="1800">
              <a:latin typeface="宋体"/>
              <a:cs typeface="宋体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2052638" y="4437062"/>
            <a:ext cx="468630" cy="1473200"/>
          </a:xfrm>
          <a:prstGeom prst="rect">
            <a:avLst/>
          </a:prstGeom>
          <a:ln w="9525">
            <a:solidFill>
              <a:srgbClr val="000000"/>
            </a:solidFill>
          </a:ln>
        </p:spPr>
        <p:txBody>
          <a:bodyPr vert="vert" wrap="square" lIns="0" tIns="98425" rIns="0" bIns="0" rtlCol="0">
            <a:spAutoFit/>
          </a:bodyPr>
          <a:lstStyle/>
          <a:p>
            <a:pPr marL="45720">
              <a:lnSpc>
                <a:spcPct val="100000"/>
              </a:lnSpc>
              <a:spcBef>
                <a:spcPts val="775"/>
              </a:spcBef>
            </a:pPr>
            <a:r>
              <a:rPr sz="1800" spc="-10">
                <a:latin typeface="宋体"/>
                <a:cs typeface="宋体"/>
              </a:rPr>
              <a:t>核对凭证资料</a:t>
            </a:r>
            <a:endParaRPr sz="1800">
              <a:latin typeface="宋体"/>
              <a:cs typeface="宋体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2844800" y="4437062"/>
            <a:ext cx="468630" cy="1016000"/>
          </a:xfrm>
          <a:prstGeom prst="rect">
            <a:avLst/>
          </a:prstGeom>
          <a:solidFill>
            <a:srgbClr val="DEF5FA"/>
          </a:solidFill>
          <a:ln w="9525">
            <a:solidFill>
              <a:srgbClr val="000000"/>
            </a:solidFill>
          </a:ln>
        </p:spPr>
        <p:txBody>
          <a:bodyPr vert="vert" wrap="square" lIns="0" tIns="98425" rIns="0" bIns="0" rtlCol="0">
            <a:spAutoFit/>
          </a:bodyPr>
          <a:lstStyle/>
          <a:p>
            <a:pPr marL="45720">
              <a:lnSpc>
                <a:spcPct val="100000"/>
              </a:lnSpc>
              <a:spcBef>
                <a:spcPts val="775"/>
              </a:spcBef>
            </a:pPr>
            <a:r>
              <a:rPr sz="1800" spc="-15">
                <a:latin typeface="宋体"/>
                <a:cs typeface="宋体"/>
              </a:rPr>
              <a:t>备料出库</a:t>
            </a:r>
            <a:endParaRPr sz="1800">
              <a:latin typeface="宋体"/>
              <a:cs typeface="宋体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4392612" y="4437062"/>
            <a:ext cx="468630" cy="1016000"/>
          </a:xfrm>
          <a:prstGeom prst="rect">
            <a:avLst/>
          </a:prstGeom>
          <a:ln w="9525">
            <a:solidFill>
              <a:srgbClr val="000000"/>
            </a:solidFill>
          </a:ln>
        </p:spPr>
        <p:txBody>
          <a:bodyPr vert="vert" wrap="square" lIns="0" tIns="98425" rIns="0" bIns="0" rtlCol="0">
            <a:spAutoFit/>
          </a:bodyPr>
          <a:lstStyle/>
          <a:p>
            <a:pPr marL="45720">
              <a:lnSpc>
                <a:spcPct val="100000"/>
              </a:lnSpc>
              <a:spcBef>
                <a:spcPts val="775"/>
              </a:spcBef>
            </a:pPr>
            <a:r>
              <a:rPr sz="1800" spc="-15">
                <a:latin typeface="宋体"/>
                <a:cs typeface="宋体"/>
              </a:rPr>
              <a:t>外部交接</a:t>
            </a:r>
            <a:endParaRPr sz="1800">
              <a:latin typeface="宋体"/>
              <a:cs typeface="宋体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5076825" y="4437062"/>
            <a:ext cx="468630" cy="1016000"/>
          </a:xfrm>
          <a:prstGeom prst="rect">
            <a:avLst/>
          </a:prstGeom>
          <a:ln w="9525">
            <a:solidFill>
              <a:srgbClr val="000000"/>
            </a:solidFill>
          </a:ln>
        </p:spPr>
        <p:txBody>
          <a:bodyPr vert="vert" wrap="square" lIns="0" tIns="98425" rIns="0" bIns="0" rtlCol="0">
            <a:spAutoFit/>
          </a:bodyPr>
          <a:lstStyle/>
          <a:p>
            <a:pPr marL="45720">
              <a:lnSpc>
                <a:spcPct val="100000"/>
              </a:lnSpc>
              <a:spcBef>
                <a:spcPts val="775"/>
              </a:spcBef>
            </a:pPr>
            <a:r>
              <a:rPr sz="1800" spc="-15">
                <a:latin typeface="宋体"/>
                <a:cs typeface="宋体"/>
              </a:rPr>
              <a:t>内部交接</a:t>
            </a:r>
            <a:endParaRPr sz="1800">
              <a:latin typeface="宋体"/>
              <a:cs typeface="宋体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5795962" y="4429125"/>
            <a:ext cx="468630" cy="1016000"/>
          </a:xfrm>
          <a:prstGeom prst="rect">
            <a:avLst/>
          </a:prstGeom>
          <a:ln w="9525">
            <a:solidFill>
              <a:srgbClr val="000000"/>
            </a:solidFill>
          </a:ln>
        </p:spPr>
        <p:txBody>
          <a:bodyPr vert="vert" wrap="square" lIns="0" tIns="98425" rIns="0" bIns="0" rtlCol="0">
            <a:spAutoFit/>
          </a:bodyPr>
          <a:lstStyle/>
          <a:p>
            <a:pPr marL="45720">
              <a:lnSpc>
                <a:spcPct val="100000"/>
              </a:lnSpc>
              <a:spcBef>
                <a:spcPts val="775"/>
              </a:spcBef>
            </a:pPr>
            <a:r>
              <a:rPr sz="1800" spc="-15">
                <a:latin typeface="宋体"/>
                <a:cs typeface="宋体"/>
              </a:rPr>
              <a:t>包装装车</a:t>
            </a:r>
            <a:endParaRPr sz="1800">
              <a:latin typeface="宋体"/>
              <a:cs typeface="宋体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6335712" y="4437062"/>
            <a:ext cx="468630" cy="1016000"/>
          </a:xfrm>
          <a:prstGeom prst="rect">
            <a:avLst/>
          </a:prstGeom>
          <a:ln w="9525">
            <a:solidFill>
              <a:srgbClr val="000000"/>
            </a:solidFill>
          </a:ln>
        </p:spPr>
        <p:txBody>
          <a:bodyPr vert="vert" wrap="square" lIns="0" tIns="98425" rIns="0" bIns="0" rtlCol="0">
            <a:spAutoFit/>
          </a:bodyPr>
          <a:lstStyle/>
          <a:p>
            <a:pPr marL="45720">
              <a:lnSpc>
                <a:spcPct val="100000"/>
              </a:lnSpc>
              <a:spcBef>
                <a:spcPts val="775"/>
              </a:spcBef>
            </a:pPr>
            <a:r>
              <a:rPr sz="1800" spc="-15">
                <a:latin typeface="宋体"/>
                <a:cs typeface="宋体"/>
              </a:rPr>
              <a:t>办理托运</a:t>
            </a:r>
            <a:endParaRPr sz="1800">
              <a:latin typeface="宋体"/>
              <a:cs typeface="宋体"/>
            </a:endParaRPr>
          </a:p>
        </p:txBody>
      </p:sp>
      <p:grpSp>
        <p:nvGrpSpPr>
          <p:cNvPr id="14" name="object 14"/>
          <p:cNvGrpSpPr/>
          <p:nvPr/>
        </p:nvGrpSpPr>
        <p:grpSpPr>
          <a:xfrm>
            <a:off x="3597275" y="3079749"/>
            <a:ext cx="2383155" cy="425450"/>
            <a:chOff x="3597275" y="3079749"/>
            <a:chExt cx="2383155" cy="425450"/>
          </a:xfrm>
        </p:grpSpPr>
        <p:sp>
          <p:nvSpPr>
            <p:cNvPr id="15" name="object 15"/>
            <p:cNvSpPr/>
            <p:nvPr/>
          </p:nvSpPr>
          <p:spPr>
            <a:xfrm>
              <a:off x="3602037" y="3084511"/>
              <a:ext cx="1163955" cy="415925"/>
            </a:xfrm>
            <a:custGeom>
              <a:rect l="l" t="t" r="r" b="b"/>
              <a:pathLst>
                <a:path w="1163954" h="415925">
                  <a:moveTo>
                    <a:pt x="1163638" y="0"/>
                  </a:moveTo>
                  <a:lnTo>
                    <a:pt x="0" y="415925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6" name="object 16"/>
            <p:cNvSpPr/>
            <p:nvPr/>
          </p:nvSpPr>
          <p:spPr>
            <a:xfrm>
              <a:off x="4754562" y="3084511"/>
              <a:ext cx="11430" cy="415925"/>
            </a:xfrm>
            <a:custGeom>
              <a:rect l="l" t="t" r="r" b="b"/>
              <a:pathLst>
                <a:path w="11429" h="415925">
                  <a:moveTo>
                    <a:pt x="11111" y="0"/>
                  </a:moveTo>
                  <a:lnTo>
                    <a:pt x="0" y="415925"/>
                  </a:lnTo>
                </a:path>
              </a:pathLst>
            </a:custGeom>
            <a:ln w="9524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7" name="object 17"/>
            <p:cNvSpPr/>
            <p:nvPr/>
          </p:nvSpPr>
          <p:spPr>
            <a:xfrm>
              <a:off x="4765675" y="3084511"/>
              <a:ext cx="1209675" cy="415925"/>
            </a:xfrm>
            <a:custGeom>
              <a:rect l="l" t="t" r="r" b="b"/>
              <a:pathLst>
                <a:path w="1209675" h="415925">
                  <a:moveTo>
                    <a:pt x="0" y="0"/>
                  </a:moveTo>
                  <a:lnTo>
                    <a:pt x="1209675" y="415925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8" name="object 18"/>
          <p:cNvGrpSpPr/>
          <p:nvPr/>
        </p:nvGrpSpPr>
        <p:grpSpPr>
          <a:xfrm>
            <a:off x="4622799" y="3871912"/>
            <a:ext cx="694055" cy="570230"/>
            <a:chOff x="4622799" y="3871912"/>
            <a:chExt cx="694055" cy="570230"/>
          </a:xfrm>
        </p:grpSpPr>
        <p:sp>
          <p:nvSpPr>
            <p:cNvPr id="19" name="object 19"/>
            <p:cNvSpPr/>
            <p:nvPr/>
          </p:nvSpPr>
          <p:spPr>
            <a:xfrm>
              <a:off x="4627562" y="3876675"/>
              <a:ext cx="127000" cy="560705"/>
            </a:xfrm>
            <a:custGeom>
              <a:rect l="l" t="t" r="r" b="b"/>
              <a:pathLst>
                <a:path w="127000" h="560704">
                  <a:moveTo>
                    <a:pt x="127000" y="0"/>
                  </a:moveTo>
                  <a:lnTo>
                    <a:pt x="0" y="560387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20" name="object 20"/>
            <p:cNvSpPr/>
            <p:nvPr/>
          </p:nvSpPr>
          <p:spPr>
            <a:xfrm>
              <a:off x="4754562" y="3876675"/>
              <a:ext cx="557530" cy="560705"/>
            </a:xfrm>
            <a:custGeom>
              <a:rect l="l" t="t" r="r" b="b"/>
              <a:pathLst>
                <a:path w="557529" h="560704">
                  <a:moveTo>
                    <a:pt x="0" y="0"/>
                  </a:moveTo>
                  <a:lnTo>
                    <a:pt x="557211" y="560387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21" name="object 21"/>
          <p:cNvSpPr/>
          <p:nvPr/>
        </p:nvSpPr>
        <p:spPr>
          <a:xfrm>
            <a:off x="5975350" y="3876675"/>
            <a:ext cx="595630" cy="560705"/>
          </a:xfrm>
          <a:custGeom>
            <a:rect l="l" t="t" r="r" b="b"/>
            <a:pathLst>
              <a:path w="595629" h="560704">
                <a:moveTo>
                  <a:pt x="0" y="0"/>
                </a:moveTo>
                <a:lnTo>
                  <a:pt x="55562" y="552450"/>
                </a:lnTo>
              </a:path>
              <a:path w="595629" h="560704">
                <a:moveTo>
                  <a:pt x="0" y="0"/>
                </a:moveTo>
                <a:lnTo>
                  <a:pt x="595311" y="560387"/>
                </a:lnTo>
              </a:path>
            </a:pathLst>
          </a:custGeom>
          <a:ln w="9525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grpSp>
        <p:nvGrpSpPr>
          <p:cNvPr id="22" name="object 22"/>
          <p:cNvGrpSpPr/>
          <p:nvPr/>
        </p:nvGrpSpPr>
        <p:grpSpPr>
          <a:xfrm>
            <a:off x="2282825" y="3871912"/>
            <a:ext cx="1485900" cy="570230"/>
            <a:chOff x="2282825" y="3871912"/>
            <a:chExt cx="1485900" cy="570230"/>
          </a:xfrm>
        </p:grpSpPr>
        <p:sp>
          <p:nvSpPr>
            <p:cNvPr id="23" name="object 23"/>
            <p:cNvSpPr/>
            <p:nvPr/>
          </p:nvSpPr>
          <p:spPr>
            <a:xfrm>
              <a:off x="2287588" y="3876675"/>
              <a:ext cx="1314450" cy="560705"/>
            </a:xfrm>
            <a:custGeom>
              <a:rect l="l" t="t" r="r" b="b"/>
              <a:pathLst>
                <a:path w="1314450" h="560704">
                  <a:moveTo>
                    <a:pt x="1314449" y="0"/>
                  </a:moveTo>
                  <a:lnTo>
                    <a:pt x="0" y="560387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24" name="object 24"/>
            <p:cNvSpPr/>
            <p:nvPr/>
          </p:nvSpPr>
          <p:spPr>
            <a:xfrm>
              <a:off x="3079750" y="3876675"/>
              <a:ext cx="522605" cy="560705"/>
            </a:xfrm>
            <a:custGeom>
              <a:rect l="l" t="t" r="r" b="b"/>
              <a:pathLst>
                <a:path w="522604" h="560704">
                  <a:moveTo>
                    <a:pt x="522288" y="0"/>
                  </a:moveTo>
                  <a:lnTo>
                    <a:pt x="0" y="560387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25" name="object 25"/>
            <p:cNvSpPr/>
            <p:nvPr/>
          </p:nvSpPr>
          <p:spPr>
            <a:xfrm>
              <a:off x="3602037" y="3876675"/>
              <a:ext cx="161925" cy="560705"/>
            </a:xfrm>
            <a:custGeom>
              <a:rect l="l" t="t" r="r" b="b"/>
              <a:pathLst>
                <a:path w="161925" h="560704">
                  <a:moveTo>
                    <a:pt x="0" y="0"/>
                  </a:moveTo>
                  <a:lnTo>
                    <a:pt x="161925" y="560387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26" name="object 26"/>
          <p:cNvSpPr txBox="1"/>
          <p:nvPr/>
        </p:nvSpPr>
        <p:spPr>
          <a:xfrm>
            <a:off x="3529012" y="4437062"/>
            <a:ext cx="468630" cy="1016000"/>
          </a:xfrm>
          <a:prstGeom prst="rect">
            <a:avLst/>
          </a:prstGeom>
          <a:ln w="9525">
            <a:solidFill>
              <a:srgbClr val="000000"/>
            </a:solidFill>
          </a:ln>
        </p:spPr>
        <p:txBody>
          <a:bodyPr vert="vert" wrap="square" lIns="0" tIns="98425" rIns="0" bIns="0" rtlCol="0">
            <a:spAutoFit/>
          </a:bodyPr>
          <a:lstStyle/>
          <a:p>
            <a:pPr marL="45720">
              <a:lnSpc>
                <a:spcPct val="100000"/>
              </a:lnSpc>
              <a:spcBef>
                <a:spcPts val="775"/>
              </a:spcBef>
            </a:pPr>
            <a:r>
              <a:rPr sz="1800" spc="-15">
                <a:latin typeface="宋体"/>
                <a:cs typeface="宋体"/>
              </a:rPr>
              <a:t>出库复核</a:t>
            </a:r>
            <a:endParaRPr sz="18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053465"/>
              </a:tabLst>
            </a:pPr>
            <a:r>
              <a:rPr spc="-25"/>
              <a:t>5.1</a:t>
            </a:r>
            <a:r>
              <a:rPr/>
              <a:t>	</a:t>
            </a:r>
            <a:r>
              <a:rPr spc="-15"/>
              <a:t>仓储管理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645477" y="1442664"/>
            <a:ext cx="3126105" cy="1934845"/>
          </a:xfrm>
          <a:prstGeom prst="rect">
            <a:avLst/>
          </a:prstGeom>
        </p:spPr>
        <p:txBody>
          <a:bodyPr vert="horz" wrap="square" lIns="0" tIns="2457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935"/>
              </a:spcBef>
            </a:pPr>
            <a:r>
              <a:rPr sz="2200">
                <a:solidFill>
                  <a:srgbClr val="2DA2BF"/>
                </a:solidFill>
                <a:latin typeface="Wingdings"/>
                <a:cs typeface="Wingdings"/>
              </a:rPr>
              <a:t></a:t>
            </a:r>
            <a:r>
              <a:rPr sz="2200" spc="290">
                <a:solidFill>
                  <a:srgbClr val="2DA2BF"/>
                </a:solidFill>
                <a:latin typeface="Times New Roman"/>
                <a:cs typeface="Times New Roman"/>
              </a:rPr>
              <a:t> </a:t>
            </a:r>
            <a:r>
              <a:rPr sz="3200" spc="-10">
                <a:latin typeface="黑体"/>
                <a:cs typeface="黑体"/>
              </a:rPr>
              <a:t>仓储的作业过程</a:t>
            </a:r>
            <a:endParaRPr sz="3200">
              <a:latin typeface="黑体"/>
              <a:cs typeface="黑体"/>
            </a:endParaRPr>
          </a:p>
          <a:p>
            <a:pPr marL="523875" indent="-228600">
              <a:lnSpc>
                <a:spcPct val="100000"/>
              </a:lnSpc>
              <a:spcBef>
                <a:spcPts val="1739"/>
              </a:spcBef>
              <a:buClr>
                <a:srgbClr val="2DA2BF"/>
              </a:buClr>
              <a:buSzPct val="101724"/>
              <a:buFont typeface="Verdana"/>
              <a:buChar char="◦"/>
              <a:tabLst>
                <a:tab pos="523875"/>
              </a:tabLst>
            </a:pPr>
            <a:r>
              <a:rPr sz="2900" spc="-15">
                <a:latin typeface="黑体"/>
                <a:cs typeface="黑体"/>
              </a:rPr>
              <a:t>出库作业</a:t>
            </a:r>
            <a:endParaRPr sz="2900">
              <a:latin typeface="黑体"/>
              <a:cs typeface="黑体"/>
            </a:endParaRPr>
          </a:p>
          <a:p>
            <a:pPr marL="533400">
              <a:lnSpc>
                <a:spcPct val="100000"/>
              </a:lnSpc>
              <a:spcBef>
                <a:spcPts val="955"/>
              </a:spcBef>
            </a:pPr>
            <a:r>
              <a:rPr sz="2650">
                <a:solidFill>
                  <a:srgbClr val="DA1F28"/>
                </a:solidFill>
                <a:latin typeface="Wingdings"/>
                <a:cs typeface="Wingdings"/>
              </a:rPr>
              <a:t></a:t>
            </a:r>
            <a:r>
              <a:rPr sz="2600">
                <a:latin typeface="黑体"/>
                <a:cs typeface="黑体"/>
              </a:rPr>
              <a:t>先进先出</a:t>
            </a:r>
            <a:r>
              <a:rPr sz="2600" spc="-20">
                <a:latin typeface="Lucida Sans Unicode"/>
                <a:cs typeface="Lucida Sans Unicode"/>
              </a:rPr>
              <a:t>FIFO</a:t>
            </a:r>
            <a:endParaRPr sz="2600">
              <a:latin typeface="Lucida Sans Unicode"/>
              <a:cs typeface="Lucida Sans Unicode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6335712" y="476249"/>
            <a:ext cx="1108075" cy="376555"/>
          </a:xfrm>
          <a:prstGeom prst="rect">
            <a:avLst/>
          </a:prstGeom>
          <a:solidFill>
            <a:srgbClr val="DEF5FA"/>
          </a:solidFill>
          <a:ln w="9525">
            <a:solidFill>
              <a:srgbClr val="000000"/>
            </a:solidFill>
          </a:ln>
        </p:spPr>
        <p:txBody>
          <a:bodyPr vert="horz" wrap="square" lIns="0" tIns="52705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415"/>
              </a:spcBef>
            </a:pPr>
            <a:r>
              <a:rPr sz="1800" spc="-15">
                <a:latin typeface="宋体"/>
                <a:cs typeface="宋体"/>
              </a:rPr>
              <a:t>出库作业</a:t>
            </a:r>
            <a:endParaRPr sz="1800">
              <a:latin typeface="宋体"/>
              <a:cs typeface="宋体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5400675" y="1268412"/>
            <a:ext cx="650875" cy="376555"/>
          </a:xfrm>
          <a:prstGeom prst="rect">
            <a:avLst/>
          </a:prstGeom>
          <a:ln w="9525">
            <a:solidFill>
              <a:srgbClr val="000000"/>
            </a:solidFill>
          </a:ln>
        </p:spPr>
        <p:txBody>
          <a:bodyPr vert="horz" wrap="square" lIns="0" tIns="52705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415"/>
              </a:spcBef>
            </a:pPr>
            <a:r>
              <a:rPr sz="1800" spc="-25">
                <a:latin typeface="宋体"/>
                <a:cs typeface="宋体"/>
              </a:rPr>
              <a:t>出库</a:t>
            </a:r>
            <a:endParaRPr sz="1800">
              <a:latin typeface="宋体"/>
              <a:cs typeface="宋体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6553200" y="1268412"/>
            <a:ext cx="650875" cy="376555"/>
          </a:xfrm>
          <a:prstGeom prst="rect">
            <a:avLst/>
          </a:prstGeom>
          <a:ln w="9525">
            <a:solidFill>
              <a:srgbClr val="000000"/>
            </a:solidFill>
          </a:ln>
        </p:spPr>
        <p:txBody>
          <a:bodyPr vert="horz" wrap="square" lIns="0" tIns="52705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415"/>
              </a:spcBef>
            </a:pPr>
            <a:r>
              <a:rPr sz="1800" spc="-25">
                <a:latin typeface="宋体"/>
                <a:cs typeface="宋体"/>
              </a:rPr>
              <a:t>交接</a:t>
            </a:r>
            <a:endParaRPr sz="1800">
              <a:latin typeface="宋体"/>
              <a:cs typeface="宋体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7773987" y="1268412"/>
            <a:ext cx="650875" cy="376555"/>
          </a:xfrm>
          <a:prstGeom prst="rect">
            <a:avLst/>
          </a:prstGeom>
          <a:ln w="9525">
            <a:solidFill>
              <a:srgbClr val="000000"/>
            </a:solidFill>
          </a:ln>
        </p:spPr>
        <p:txBody>
          <a:bodyPr vert="horz" wrap="square" lIns="0" tIns="52705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415"/>
              </a:spcBef>
            </a:pPr>
            <a:r>
              <a:rPr sz="1800" spc="-25">
                <a:latin typeface="宋体"/>
                <a:cs typeface="宋体"/>
              </a:rPr>
              <a:t>托运</a:t>
            </a:r>
            <a:endParaRPr sz="1800">
              <a:latin typeface="宋体"/>
              <a:cs typeface="宋体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4751387" y="1844674"/>
            <a:ext cx="468630" cy="1473200"/>
          </a:xfrm>
          <a:prstGeom prst="rect">
            <a:avLst/>
          </a:prstGeom>
          <a:ln w="9525">
            <a:solidFill>
              <a:srgbClr val="000000"/>
            </a:solidFill>
          </a:ln>
        </p:spPr>
        <p:txBody>
          <a:bodyPr vert="vert" wrap="square" lIns="0" tIns="98425" rIns="0" bIns="0" rtlCol="0">
            <a:spAutoFit/>
          </a:bodyPr>
          <a:lstStyle/>
          <a:p>
            <a:pPr marL="45720">
              <a:lnSpc>
                <a:spcPct val="100000"/>
              </a:lnSpc>
              <a:spcBef>
                <a:spcPts val="775"/>
              </a:spcBef>
            </a:pPr>
            <a:r>
              <a:rPr sz="1800" spc="-10">
                <a:latin typeface="宋体"/>
                <a:cs typeface="宋体"/>
              </a:rPr>
              <a:t>核对凭证资料</a:t>
            </a:r>
            <a:endParaRPr sz="1800">
              <a:latin typeface="宋体"/>
              <a:cs typeface="宋体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5327650" y="1844675"/>
            <a:ext cx="468630" cy="1016000"/>
          </a:xfrm>
          <a:prstGeom prst="rect">
            <a:avLst/>
          </a:prstGeom>
          <a:solidFill>
            <a:srgbClr val="DEF5FA"/>
          </a:solidFill>
          <a:ln w="9525">
            <a:solidFill>
              <a:srgbClr val="000000"/>
            </a:solidFill>
          </a:ln>
        </p:spPr>
        <p:txBody>
          <a:bodyPr vert="vert" wrap="square" lIns="0" tIns="98425" rIns="0" bIns="0" rtlCol="0">
            <a:spAutoFit/>
          </a:bodyPr>
          <a:lstStyle/>
          <a:p>
            <a:pPr marL="45720">
              <a:lnSpc>
                <a:spcPct val="100000"/>
              </a:lnSpc>
              <a:spcBef>
                <a:spcPts val="775"/>
              </a:spcBef>
            </a:pPr>
            <a:r>
              <a:rPr sz="1800" spc="-15">
                <a:latin typeface="宋体"/>
                <a:cs typeface="宋体"/>
              </a:rPr>
              <a:t>备料出库</a:t>
            </a:r>
            <a:endParaRPr sz="1800">
              <a:latin typeface="宋体"/>
              <a:cs typeface="宋体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6480175" y="1844675"/>
            <a:ext cx="468630" cy="1016000"/>
          </a:xfrm>
          <a:prstGeom prst="rect">
            <a:avLst/>
          </a:prstGeom>
          <a:ln w="9525">
            <a:solidFill>
              <a:srgbClr val="000000"/>
            </a:solidFill>
          </a:ln>
        </p:spPr>
        <p:txBody>
          <a:bodyPr vert="vert" wrap="square" lIns="0" tIns="98425" rIns="0" bIns="0" rtlCol="0">
            <a:spAutoFit/>
          </a:bodyPr>
          <a:lstStyle/>
          <a:p>
            <a:pPr marL="45720">
              <a:lnSpc>
                <a:spcPct val="100000"/>
              </a:lnSpc>
              <a:spcBef>
                <a:spcPts val="775"/>
              </a:spcBef>
            </a:pPr>
            <a:r>
              <a:rPr sz="1800" spc="-15">
                <a:latin typeface="宋体"/>
                <a:cs typeface="宋体"/>
              </a:rPr>
              <a:t>外部交接</a:t>
            </a:r>
            <a:endParaRPr sz="1800">
              <a:latin typeface="宋体"/>
              <a:cs typeface="宋体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7056438" y="1844675"/>
            <a:ext cx="468630" cy="1016000"/>
          </a:xfrm>
          <a:prstGeom prst="rect">
            <a:avLst/>
          </a:prstGeom>
          <a:ln w="9525">
            <a:solidFill>
              <a:srgbClr val="000000"/>
            </a:solidFill>
          </a:ln>
        </p:spPr>
        <p:txBody>
          <a:bodyPr vert="vert" wrap="square" lIns="0" tIns="98425" rIns="0" bIns="0" rtlCol="0">
            <a:spAutoFit/>
          </a:bodyPr>
          <a:lstStyle/>
          <a:p>
            <a:pPr marL="45085">
              <a:lnSpc>
                <a:spcPct val="100000"/>
              </a:lnSpc>
              <a:spcBef>
                <a:spcPts val="775"/>
              </a:spcBef>
            </a:pPr>
            <a:r>
              <a:rPr sz="1800" spc="-15">
                <a:latin typeface="宋体"/>
                <a:cs typeface="宋体"/>
              </a:rPr>
              <a:t>内部交接</a:t>
            </a:r>
            <a:endParaRPr sz="1800">
              <a:latin typeface="宋体"/>
              <a:cs typeface="宋体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7704137" y="1844675"/>
            <a:ext cx="468630" cy="1016000"/>
          </a:xfrm>
          <a:prstGeom prst="rect">
            <a:avLst/>
          </a:prstGeom>
          <a:ln w="9525">
            <a:solidFill>
              <a:srgbClr val="000000"/>
            </a:solidFill>
          </a:ln>
        </p:spPr>
        <p:txBody>
          <a:bodyPr vert="vert" wrap="square" lIns="0" tIns="98425" rIns="0" bIns="0" rtlCol="0">
            <a:spAutoFit/>
          </a:bodyPr>
          <a:lstStyle/>
          <a:p>
            <a:pPr marL="45085">
              <a:lnSpc>
                <a:spcPct val="100000"/>
              </a:lnSpc>
              <a:spcBef>
                <a:spcPts val="775"/>
              </a:spcBef>
            </a:pPr>
            <a:r>
              <a:rPr sz="1800" spc="-15">
                <a:latin typeface="宋体"/>
                <a:cs typeface="宋体"/>
              </a:rPr>
              <a:t>包装装车</a:t>
            </a:r>
            <a:endParaRPr sz="1800">
              <a:latin typeface="宋体"/>
              <a:cs typeface="宋体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8351837" y="1844675"/>
            <a:ext cx="468630" cy="1016000"/>
          </a:xfrm>
          <a:prstGeom prst="rect">
            <a:avLst/>
          </a:prstGeom>
          <a:ln w="9525">
            <a:solidFill>
              <a:srgbClr val="000000"/>
            </a:solidFill>
          </a:ln>
        </p:spPr>
        <p:txBody>
          <a:bodyPr vert="vert" wrap="square" lIns="0" tIns="98425" rIns="0" bIns="0" rtlCol="0">
            <a:spAutoFit/>
          </a:bodyPr>
          <a:lstStyle/>
          <a:p>
            <a:pPr marL="45085">
              <a:lnSpc>
                <a:spcPct val="100000"/>
              </a:lnSpc>
              <a:spcBef>
                <a:spcPts val="775"/>
              </a:spcBef>
            </a:pPr>
            <a:r>
              <a:rPr sz="1800" spc="-15">
                <a:latin typeface="宋体"/>
                <a:cs typeface="宋体"/>
              </a:rPr>
              <a:t>办理托运</a:t>
            </a:r>
            <a:endParaRPr sz="1800">
              <a:latin typeface="宋体"/>
              <a:cs typeface="宋体"/>
            </a:endParaRPr>
          </a:p>
        </p:txBody>
      </p:sp>
      <p:grpSp>
        <p:nvGrpSpPr>
          <p:cNvPr id="14" name="object 14"/>
          <p:cNvGrpSpPr/>
          <p:nvPr/>
        </p:nvGrpSpPr>
        <p:grpSpPr>
          <a:xfrm>
            <a:off x="5721350" y="847725"/>
            <a:ext cx="2383155" cy="425450"/>
            <a:chOff x="5721350" y="847725"/>
            <a:chExt cx="2383155" cy="425450"/>
          </a:xfrm>
        </p:grpSpPr>
        <p:sp>
          <p:nvSpPr>
            <p:cNvPr id="15" name="object 15"/>
            <p:cNvSpPr/>
            <p:nvPr/>
          </p:nvSpPr>
          <p:spPr>
            <a:xfrm>
              <a:off x="5726113" y="852487"/>
              <a:ext cx="1163955" cy="415925"/>
            </a:xfrm>
            <a:custGeom>
              <a:rect l="l" t="t" r="r" b="b"/>
              <a:pathLst>
                <a:path w="1163954" h="415925">
                  <a:moveTo>
                    <a:pt x="1163637" y="0"/>
                  </a:moveTo>
                  <a:lnTo>
                    <a:pt x="0" y="415924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6" name="object 16"/>
            <p:cNvSpPr/>
            <p:nvPr/>
          </p:nvSpPr>
          <p:spPr>
            <a:xfrm>
              <a:off x="6878637" y="852487"/>
              <a:ext cx="11430" cy="415925"/>
            </a:xfrm>
            <a:custGeom>
              <a:rect l="l" t="t" r="r" b="b"/>
              <a:pathLst>
                <a:path w="11429" h="415925">
                  <a:moveTo>
                    <a:pt x="11112" y="0"/>
                  </a:moveTo>
                  <a:lnTo>
                    <a:pt x="0" y="415924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7" name="object 17"/>
            <p:cNvSpPr/>
            <p:nvPr/>
          </p:nvSpPr>
          <p:spPr>
            <a:xfrm>
              <a:off x="6889750" y="852487"/>
              <a:ext cx="1209675" cy="415925"/>
            </a:xfrm>
            <a:custGeom>
              <a:rect l="l" t="t" r="r" b="b"/>
              <a:pathLst>
                <a:path w="1209675" h="415925">
                  <a:moveTo>
                    <a:pt x="0" y="0"/>
                  </a:moveTo>
                  <a:lnTo>
                    <a:pt x="1209675" y="415924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8" name="object 18"/>
          <p:cNvGrpSpPr/>
          <p:nvPr/>
        </p:nvGrpSpPr>
        <p:grpSpPr>
          <a:xfrm>
            <a:off x="6710362" y="1639887"/>
            <a:ext cx="586105" cy="209550"/>
            <a:chOff x="6710362" y="1639887"/>
            <a:chExt cx="586105" cy="209550"/>
          </a:xfrm>
        </p:grpSpPr>
        <p:sp>
          <p:nvSpPr>
            <p:cNvPr id="19" name="object 19"/>
            <p:cNvSpPr/>
            <p:nvPr/>
          </p:nvSpPr>
          <p:spPr>
            <a:xfrm>
              <a:off x="6715125" y="1644650"/>
              <a:ext cx="163830" cy="200025"/>
            </a:xfrm>
            <a:custGeom>
              <a:rect l="l" t="t" r="r" b="b"/>
              <a:pathLst>
                <a:path w="163829" h="200025">
                  <a:moveTo>
                    <a:pt x="163512" y="0"/>
                  </a:moveTo>
                  <a:lnTo>
                    <a:pt x="0" y="200025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20" name="object 20"/>
            <p:cNvSpPr/>
            <p:nvPr/>
          </p:nvSpPr>
          <p:spPr>
            <a:xfrm>
              <a:off x="6878637" y="1644650"/>
              <a:ext cx="412750" cy="200025"/>
            </a:xfrm>
            <a:custGeom>
              <a:rect l="l" t="t" r="r" b="b"/>
              <a:pathLst>
                <a:path w="412750" h="200025">
                  <a:moveTo>
                    <a:pt x="0" y="0"/>
                  </a:moveTo>
                  <a:lnTo>
                    <a:pt x="412750" y="200025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21" name="object 21"/>
          <p:cNvGrpSpPr/>
          <p:nvPr/>
        </p:nvGrpSpPr>
        <p:grpSpPr>
          <a:xfrm>
            <a:off x="7934325" y="1639887"/>
            <a:ext cx="657225" cy="209550"/>
            <a:chOff x="7934325" y="1639887"/>
            <a:chExt cx="657225" cy="209550"/>
          </a:xfrm>
        </p:grpSpPr>
        <p:sp>
          <p:nvSpPr>
            <p:cNvPr id="22" name="object 22"/>
            <p:cNvSpPr/>
            <p:nvPr/>
          </p:nvSpPr>
          <p:spPr>
            <a:xfrm>
              <a:off x="7939087" y="1644650"/>
              <a:ext cx="160655" cy="200025"/>
            </a:xfrm>
            <a:custGeom>
              <a:rect l="l" t="t" r="r" b="b"/>
              <a:pathLst>
                <a:path w="160654" h="200025">
                  <a:moveTo>
                    <a:pt x="160337" y="0"/>
                  </a:moveTo>
                  <a:lnTo>
                    <a:pt x="0" y="200025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23" name="object 23"/>
            <p:cNvSpPr/>
            <p:nvPr/>
          </p:nvSpPr>
          <p:spPr>
            <a:xfrm>
              <a:off x="8099425" y="1644650"/>
              <a:ext cx="487680" cy="200025"/>
            </a:xfrm>
            <a:custGeom>
              <a:rect l="l" t="t" r="r" b="b"/>
              <a:pathLst>
                <a:path w="487679" h="200025">
                  <a:moveTo>
                    <a:pt x="0" y="0"/>
                  </a:moveTo>
                  <a:lnTo>
                    <a:pt x="487362" y="200025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24" name="object 24"/>
          <p:cNvGrpSpPr/>
          <p:nvPr/>
        </p:nvGrpSpPr>
        <p:grpSpPr>
          <a:xfrm>
            <a:off x="4981575" y="1639887"/>
            <a:ext cx="1162050" cy="209550"/>
            <a:chOff x="4981575" y="1639887"/>
            <a:chExt cx="1162050" cy="209550"/>
          </a:xfrm>
        </p:grpSpPr>
        <p:sp>
          <p:nvSpPr>
            <p:cNvPr id="25" name="object 25"/>
            <p:cNvSpPr/>
            <p:nvPr/>
          </p:nvSpPr>
          <p:spPr>
            <a:xfrm>
              <a:off x="4986337" y="1644650"/>
              <a:ext cx="739775" cy="200025"/>
            </a:xfrm>
            <a:custGeom>
              <a:rect l="l" t="t" r="r" b="b"/>
              <a:pathLst>
                <a:path w="739775" h="200025">
                  <a:moveTo>
                    <a:pt x="739775" y="0"/>
                  </a:moveTo>
                  <a:lnTo>
                    <a:pt x="0" y="200025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26" name="object 26"/>
            <p:cNvSpPr/>
            <p:nvPr/>
          </p:nvSpPr>
          <p:spPr>
            <a:xfrm>
              <a:off x="5562600" y="1644650"/>
              <a:ext cx="163830" cy="200025"/>
            </a:xfrm>
            <a:custGeom>
              <a:rect l="l" t="t" r="r" b="b"/>
              <a:pathLst>
                <a:path w="163829" h="200025">
                  <a:moveTo>
                    <a:pt x="163512" y="0"/>
                  </a:moveTo>
                  <a:lnTo>
                    <a:pt x="0" y="200025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27" name="object 27"/>
            <p:cNvSpPr/>
            <p:nvPr/>
          </p:nvSpPr>
          <p:spPr>
            <a:xfrm>
              <a:off x="5726112" y="1644650"/>
              <a:ext cx="412750" cy="200025"/>
            </a:xfrm>
            <a:custGeom>
              <a:rect l="l" t="t" r="r" b="b"/>
              <a:pathLst>
                <a:path w="412750" h="200025">
                  <a:moveTo>
                    <a:pt x="0" y="0"/>
                  </a:moveTo>
                  <a:lnTo>
                    <a:pt x="412750" y="200025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28" name="object 28"/>
          <p:cNvSpPr txBox="1"/>
          <p:nvPr/>
        </p:nvSpPr>
        <p:spPr>
          <a:xfrm>
            <a:off x="5903912" y="1844675"/>
            <a:ext cx="468630" cy="1016000"/>
          </a:xfrm>
          <a:prstGeom prst="rect">
            <a:avLst/>
          </a:prstGeom>
          <a:ln w="9525">
            <a:solidFill>
              <a:srgbClr val="000000"/>
            </a:solidFill>
          </a:ln>
        </p:spPr>
        <p:txBody>
          <a:bodyPr vert="vert" wrap="square" lIns="0" tIns="98425" rIns="0" bIns="0" rtlCol="0">
            <a:spAutoFit/>
          </a:bodyPr>
          <a:lstStyle/>
          <a:p>
            <a:pPr marL="45720">
              <a:lnSpc>
                <a:spcPct val="100000"/>
              </a:lnSpc>
              <a:spcBef>
                <a:spcPts val="775"/>
              </a:spcBef>
            </a:pPr>
            <a:r>
              <a:rPr sz="1800" spc="-15">
                <a:latin typeface="宋体"/>
                <a:cs typeface="宋体"/>
              </a:rPr>
              <a:t>出库复核</a:t>
            </a:r>
            <a:endParaRPr sz="1800">
              <a:latin typeface="宋体"/>
              <a:cs typeface="宋体"/>
            </a:endParaRPr>
          </a:p>
        </p:txBody>
      </p:sp>
      <p:sp>
        <p:nvSpPr>
          <p:cNvPr id="29" name="object 29"/>
          <p:cNvSpPr txBox="1"/>
          <p:nvPr/>
        </p:nvSpPr>
        <p:spPr>
          <a:xfrm>
            <a:off x="1337627" y="4387297"/>
            <a:ext cx="6121400" cy="542290"/>
          </a:xfrm>
          <a:prstGeom prst="rect">
            <a:avLst/>
          </a:prstGeom>
        </p:spPr>
        <p:txBody>
          <a:bodyPr vert="horz" wrap="square" lIns="0" tIns="1778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40"/>
              </a:spcBef>
            </a:pPr>
            <a:r>
              <a:rPr sz="3350" spc="-175">
                <a:latin typeface="宋体"/>
                <a:cs typeface="宋体"/>
              </a:rPr>
              <a:t>在仓储管理中如何保证先进先出</a:t>
            </a:r>
            <a:r>
              <a:rPr sz="3350" spc="-50">
                <a:latin typeface="宋体"/>
                <a:cs typeface="宋体"/>
              </a:rPr>
              <a:t>？</a:t>
            </a:r>
            <a:endParaRPr sz="335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053465"/>
              </a:tabLst>
            </a:pPr>
            <a:r>
              <a:rPr spc="-25"/>
              <a:t>5.1</a:t>
            </a:r>
            <a:r>
              <a:rPr/>
              <a:t>	</a:t>
            </a:r>
            <a:r>
              <a:rPr spc="-15"/>
              <a:t>仓储管理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645477" y="1442664"/>
            <a:ext cx="3126105" cy="3559175"/>
          </a:xfrm>
          <a:prstGeom prst="rect">
            <a:avLst/>
          </a:prstGeom>
        </p:spPr>
        <p:txBody>
          <a:bodyPr vert="horz" wrap="square" lIns="0" tIns="2457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935"/>
              </a:spcBef>
            </a:pPr>
            <a:r>
              <a:rPr sz="2200">
                <a:solidFill>
                  <a:srgbClr val="2DA2BF"/>
                </a:solidFill>
                <a:latin typeface="Wingdings"/>
                <a:cs typeface="Wingdings"/>
              </a:rPr>
              <a:t></a:t>
            </a:r>
            <a:r>
              <a:rPr sz="2200" spc="290">
                <a:solidFill>
                  <a:srgbClr val="2DA2BF"/>
                </a:solidFill>
                <a:latin typeface="Times New Roman"/>
                <a:cs typeface="Times New Roman"/>
              </a:rPr>
              <a:t> </a:t>
            </a:r>
            <a:r>
              <a:rPr sz="3200" spc="-10">
                <a:latin typeface="黑体"/>
                <a:cs typeface="黑体"/>
              </a:rPr>
              <a:t>仓储的作业过程</a:t>
            </a:r>
            <a:endParaRPr sz="3200">
              <a:latin typeface="黑体"/>
              <a:cs typeface="黑体"/>
            </a:endParaRPr>
          </a:p>
          <a:p>
            <a:pPr marL="523875" indent="-228600">
              <a:lnSpc>
                <a:spcPct val="100000"/>
              </a:lnSpc>
              <a:spcBef>
                <a:spcPts val="1739"/>
              </a:spcBef>
              <a:buClr>
                <a:srgbClr val="2DA2BF"/>
              </a:buClr>
              <a:buSzPct val="101724"/>
              <a:buFont typeface="Verdana"/>
              <a:buChar char="◦"/>
              <a:tabLst>
                <a:tab pos="523875"/>
              </a:tabLst>
            </a:pPr>
            <a:r>
              <a:rPr sz="2900" spc="-15">
                <a:latin typeface="黑体"/>
                <a:cs typeface="黑体"/>
              </a:rPr>
              <a:t>出库作业</a:t>
            </a:r>
            <a:endParaRPr sz="2900">
              <a:latin typeface="黑体"/>
              <a:cs typeface="黑体"/>
            </a:endParaRPr>
          </a:p>
          <a:p>
            <a:pPr marL="533400">
              <a:lnSpc>
                <a:spcPct val="100000"/>
              </a:lnSpc>
              <a:spcBef>
                <a:spcPts val="1575"/>
              </a:spcBef>
            </a:pPr>
            <a:r>
              <a:rPr sz="2650">
                <a:solidFill>
                  <a:srgbClr val="DA1F28"/>
                </a:solidFill>
                <a:latin typeface="Wingdings"/>
                <a:cs typeface="Wingdings"/>
              </a:rPr>
              <a:t></a:t>
            </a:r>
            <a:r>
              <a:rPr sz="2600" spc="-25">
                <a:latin typeface="黑体"/>
                <a:cs typeface="黑体"/>
              </a:rPr>
              <a:t>拣货</a:t>
            </a:r>
            <a:endParaRPr sz="2600">
              <a:latin typeface="黑体"/>
              <a:cs typeface="黑体"/>
            </a:endParaRPr>
          </a:p>
          <a:p>
            <a:pPr marL="817244">
              <a:lnSpc>
                <a:spcPct val="100000"/>
              </a:lnSpc>
              <a:spcBef>
                <a:spcPts val="1375"/>
              </a:spcBef>
            </a:pPr>
            <a:r>
              <a:rPr sz="2250">
                <a:solidFill>
                  <a:srgbClr val="DA1F28"/>
                </a:solidFill>
                <a:latin typeface="Wingdings"/>
                <a:cs typeface="Wingdings"/>
              </a:rPr>
              <a:t></a:t>
            </a:r>
            <a:r>
              <a:rPr sz="2200" spc="-20">
                <a:latin typeface="黑体"/>
                <a:cs typeface="黑体"/>
              </a:rPr>
              <a:t>播种法</a:t>
            </a:r>
            <a:endParaRPr sz="2200">
              <a:latin typeface="黑体"/>
              <a:cs typeface="黑体"/>
            </a:endParaRPr>
          </a:p>
          <a:p>
            <a:pPr marL="817244">
              <a:lnSpc>
                <a:spcPct val="100000"/>
              </a:lnSpc>
              <a:spcBef>
                <a:spcPts val="1350"/>
              </a:spcBef>
            </a:pPr>
            <a:r>
              <a:rPr sz="2250">
                <a:solidFill>
                  <a:srgbClr val="DA1F28"/>
                </a:solidFill>
                <a:latin typeface="Wingdings"/>
                <a:cs typeface="Wingdings"/>
              </a:rPr>
              <a:t></a:t>
            </a:r>
            <a:r>
              <a:rPr sz="2200" spc="-20">
                <a:latin typeface="黑体"/>
                <a:cs typeface="黑体"/>
              </a:rPr>
              <a:t>摘果法</a:t>
            </a:r>
            <a:endParaRPr sz="2200">
              <a:latin typeface="黑体"/>
              <a:cs typeface="黑体"/>
            </a:endParaRPr>
          </a:p>
          <a:p>
            <a:pPr marL="817244">
              <a:lnSpc>
                <a:spcPct val="100000"/>
              </a:lnSpc>
              <a:spcBef>
                <a:spcPts val="1345"/>
              </a:spcBef>
            </a:pPr>
            <a:r>
              <a:rPr sz="2250">
                <a:solidFill>
                  <a:srgbClr val="DA1F28"/>
                </a:solidFill>
                <a:latin typeface="Wingdings"/>
                <a:cs typeface="Wingdings"/>
              </a:rPr>
              <a:t></a:t>
            </a:r>
            <a:r>
              <a:rPr sz="2200" spc="-10">
                <a:latin typeface="黑体"/>
                <a:cs typeface="黑体"/>
              </a:rPr>
              <a:t>自动化拣货</a:t>
            </a:r>
            <a:endParaRPr sz="2200">
              <a:latin typeface="黑体"/>
              <a:cs typeface="黑体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6335712" y="476249"/>
            <a:ext cx="1108075" cy="376555"/>
          </a:xfrm>
          <a:prstGeom prst="rect">
            <a:avLst/>
          </a:prstGeom>
          <a:solidFill>
            <a:srgbClr val="DEF5FA"/>
          </a:solidFill>
          <a:ln w="9525">
            <a:solidFill>
              <a:srgbClr val="000000"/>
            </a:solidFill>
          </a:ln>
        </p:spPr>
        <p:txBody>
          <a:bodyPr vert="horz" wrap="square" lIns="0" tIns="52705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415"/>
              </a:spcBef>
            </a:pPr>
            <a:r>
              <a:rPr sz="1800" spc="-15">
                <a:latin typeface="宋体"/>
                <a:cs typeface="宋体"/>
              </a:rPr>
              <a:t>出库作业</a:t>
            </a:r>
            <a:endParaRPr sz="1800">
              <a:latin typeface="宋体"/>
              <a:cs typeface="宋体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5400675" y="1268412"/>
            <a:ext cx="650875" cy="376555"/>
          </a:xfrm>
          <a:prstGeom prst="rect">
            <a:avLst/>
          </a:prstGeom>
          <a:ln w="9525">
            <a:solidFill>
              <a:srgbClr val="000000"/>
            </a:solidFill>
          </a:ln>
        </p:spPr>
        <p:txBody>
          <a:bodyPr vert="horz" wrap="square" lIns="0" tIns="52705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415"/>
              </a:spcBef>
            </a:pPr>
            <a:r>
              <a:rPr sz="1800" spc="-25">
                <a:latin typeface="宋体"/>
                <a:cs typeface="宋体"/>
              </a:rPr>
              <a:t>出库</a:t>
            </a:r>
            <a:endParaRPr sz="1800">
              <a:latin typeface="宋体"/>
              <a:cs typeface="宋体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6553200" y="1268412"/>
            <a:ext cx="650875" cy="376555"/>
          </a:xfrm>
          <a:prstGeom prst="rect">
            <a:avLst/>
          </a:prstGeom>
          <a:ln w="9525">
            <a:solidFill>
              <a:srgbClr val="000000"/>
            </a:solidFill>
          </a:ln>
        </p:spPr>
        <p:txBody>
          <a:bodyPr vert="horz" wrap="square" lIns="0" tIns="52705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415"/>
              </a:spcBef>
            </a:pPr>
            <a:r>
              <a:rPr sz="1800" spc="-25">
                <a:latin typeface="宋体"/>
                <a:cs typeface="宋体"/>
              </a:rPr>
              <a:t>交接</a:t>
            </a:r>
            <a:endParaRPr sz="1800">
              <a:latin typeface="宋体"/>
              <a:cs typeface="宋体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7773987" y="1268412"/>
            <a:ext cx="650875" cy="376555"/>
          </a:xfrm>
          <a:prstGeom prst="rect">
            <a:avLst/>
          </a:prstGeom>
          <a:ln w="9525">
            <a:solidFill>
              <a:srgbClr val="000000"/>
            </a:solidFill>
          </a:ln>
        </p:spPr>
        <p:txBody>
          <a:bodyPr vert="horz" wrap="square" lIns="0" tIns="52705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415"/>
              </a:spcBef>
            </a:pPr>
            <a:r>
              <a:rPr sz="1800" spc="-25">
                <a:latin typeface="宋体"/>
                <a:cs typeface="宋体"/>
              </a:rPr>
              <a:t>托运</a:t>
            </a:r>
            <a:endParaRPr sz="1800">
              <a:latin typeface="宋体"/>
              <a:cs typeface="宋体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4751387" y="1844674"/>
            <a:ext cx="468630" cy="1473200"/>
          </a:xfrm>
          <a:prstGeom prst="rect">
            <a:avLst/>
          </a:prstGeom>
          <a:ln w="9525">
            <a:solidFill>
              <a:srgbClr val="000000"/>
            </a:solidFill>
          </a:ln>
        </p:spPr>
        <p:txBody>
          <a:bodyPr vert="vert" wrap="square" lIns="0" tIns="98425" rIns="0" bIns="0" rtlCol="0">
            <a:spAutoFit/>
          </a:bodyPr>
          <a:lstStyle/>
          <a:p>
            <a:pPr marL="45720">
              <a:lnSpc>
                <a:spcPct val="100000"/>
              </a:lnSpc>
              <a:spcBef>
                <a:spcPts val="775"/>
              </a:spcBef>
            </a:pPr>
            <a:r>
              <a:rPr sz="1800" spc="-10">
                <a:latin typeface="宋体"/>
                <a:cs typeface="宋体"/>
              </a:rPr>
              <a:t>核对凭证资料</a:t>
            </a:r>
            <a:endParaRPr sz="1800">
              <a:latin typeface="宋体"/>
              <a:cs typeface="宋体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5327650" y="1844675"/>
            <a:ext cx="468630" cy="1016000"/>
          </a:xfrm>
          <a:prstGeom prst="rect">
            <a:avLst/>
          </a:prstGeom>
          <a:solidFill>
            <a:srgbClr val="FF8119"/>
          </a:solidFill>
          <a:ln w="9525">
            <a:solidFill>
              <a:srgbClr val="000000"/>
            </a:solidFill>
          </a:ln>
        </p:spPr>
        <p:txBody>
          <a:bodyPr vert="vert" wrap="square" lIns="0" tIns="98425" rIns="0" bIns="0" rtlCol="0">
            <a:spAutoFit/>
          </a:bodyPr>
          <a:lstStyle/>
          <a:p>
            <a:pPr marL="45720">
              <a:lnSpc>
                <a:spcPct val="100000"/>
              </a:lnSpc>
              <a:spcBef>
                <a:spcPts val="775"/>
              </a:spcBef>
            </a:pPr>
            <a:r>
              <a:rPr sz="1800" spc="-15">
                <a:latin typeface="宋体"/>
                <a:cs typeface="宋体"/>
              </a:rPr>
              <a:t>备料出库</a:t>
            </a:r>
            <a:endParaRPr sz="1800">
              <a:latin typeface="宋体"/>
              <a:cs typeface="宋体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6480175" y="1844675"/>
            <a:ext cx="468630" cy="1016000"/>
          </a:xfrm>
          <a:prstGeom prst="rect">
            <a:avLst/>
          </a:prstGeom>
          <a:ln w="9525">
            <a:solidFill>
              <a:srgbClr val="000000"/>
            </a:solidFill>
          </a:ln>
        </p:spPr>
        <p:txBody>
          <a:bodyPr vert="vert" wrap="square" lIns="0" tIns="98425" rIns="0" bIns="0" rtlCol="0">
            <a:spAutoFit/>
          </a:bodyPr>
          <a:lstStyle/>
          <a:p>
            <a:pPr marL="45720">
              <a:lnSpc>
                <a:spcPct val="100000"/>
              </a:lnSpc>
              <a:spcBef>
                <a:spcPts val="775"/>
              </a:spcBef>
            </a:pPr>
            <a:r>
              <a:rPr sz="1800" spc="-15">
                <a:latin typeface="宋体"/>
                <a:cs typeface="宋体"/>
              </a:rPr>
              <a:t>外部交接</a:t>
            </a:r>
            <a:endParaRPr sz="1800">
              <a:latin typeface="宋体"/>
              <a:cs typeface="宋体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7056438" y="1844675"/>
            <a:ext cx="468630" cy="1016000"/>
          </a:xfrm>
          <a:prstGeom prst="rect">
            <a:avLst/>
          </a:prstGeom>
          <a:ln w="9525">
            <a:solidFill>
              <a:srgbClr val="000000"/>
            </a:solidFill>
          </a:ln>
        </p:spPr>
        <p:txBody>
          <a:bodyPr vert="vert" wrap="square" lIns="0" tIns="98425" rIns="0" bIns="0" rtlCol="0">
            <a:spAutoFit/>
          </a:bodyPr>
          <a:lstStyle/>
          <a:p>
            <a:pPr marL="45085">
              <a:lnSpc>
                <a:spcPct val="100000"/>
              </a:lnSpc>
              <a:spcBef>
                <a:spcPts val="775"/>
              </a:spcBef>
            </a:pPr>
            <a:r>
              <a:rPr sz="1800" spc="-15">
                <a:latin typeface="宋体"/>
                <a:cs typeface="宋体"/>
              </a:rPr>
              <a:t>内部交接</a:t>
            </a:r>
            <a:endParaRPr sz="1800">
              <a:latin typeface="宋体"/>
              <a:cs typeface="宋体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7704137" y="1844675"/>
            <a:ext cx="468630" cy="1016000"/>
          </a:xfrm>
          <a:prstGeom prst="rect">
            <a:avLst/>
          </a:prstGeom>
          <a:ln w="9525">
            <a:solidFill>
              <a:srgbClr val="000000"/>
            </a:solidFill>
          </a:ln>
        </p:spPr>
        <p:txBody>
          <a:bodyPr vert="vert" wrap="square" lIns="0" tIns="98425" rIns="0" bIns="0" rtlCol="0">
            <a:spAutoFit/>
          </a:bodyPr>
          <a:lstStyle/>
          <a:p>
            <a:pPr marL="45085">
              <a:lnSpc>
                <a:spcPct val="100000"/>
              </a:lnSpc>
              <a:spcBef>
                <a:spcPts val="775"/>
              </a:spcBef>
            </a:pPr>
            <a:r>
              <a:rPr sz="1800" spc="-15">
                <a:latin typeface="宋体"/>
                <a:cs typeface="宋体"/>
              </a:rPr>
              <a:t>包装装车</a:t>
            </a:r>
            <a:endParaRPr sz="1800">
              <a:latin typeface="宋体"/>
              <a:cs typeface="宋体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8351837" y="1844675"/>
            <a:ext cx="468630" cy="1016000"/>
          </a:xfrm>
          <a:prstGeom prst="rect">
            <a:avLst/>
          </a:prstGeom>
          <a:ln w="9525">
            <a:solidFill>
              <a:srgbClr val="000000"/>
            </a:solidFill>
          </a:ln>
        </p:spPr>
        <p:txBody>
          <a:bodyPr vert="vert" wrap="square" lIns="0" tIns="98425" rIns="0" bIns="0" rtlCol="0">
            <a:spAutoFit/>
          </a:bodyPr>
          <a:lstStyle/>
          <a:p>
            <a:pPr marL="45085">
              <a:lnSpc>
                <a:spcPct val="100000"/>
              </a:lnSpc>
              <a:spcBef>
                <a:spcPts val="775"/>
              </a:spcBef>
            </a:pPr>
            <a:r>
              <a:rPr sz="1800" spc="-15">
                <a:latin typeface="宋体"/>
                <a:cs typeface="宋体"/>
              </a:rPr>
              <a:t>办理托运</a:t>
            </a:r>
            <a:endParaRPr sz="1800">
              <a:latin typeface="宋体"/>
              <a:cs typeface="宋体"/>
            </a:endParaRPr>
          </a:p>
        </p:txBody>
      </p:sp>
      <p:grpSp>
        <p:nvGrpSpPr>
          <p:cNvPr id="14" name="object 14"/>
          <p:cNvGrpSpPr/>
          <p:nvPr/>
        </p:nvGrpSpPr>
        <p:grpSpPr>
          <a:xfrm>
            <a:off x="5721350" y="847725"/>
            <a:ext cx="2383155" cy="425450"/>
            <a:chOff x="5721350" y="847725"/>
            <a:chExt cx="2383155" cy="425450"/>
          </a:xfrm>
        </p:grpSpPr>
        <p:sp>
          <p:nvSpPr>
            <p:cNvPr id="15" name="object 15"/>
            <p:cNvSpPr/>
            <p:nvPr/>
          </p:nvSpPr>
          <p:spPr>
            <a:xfrm>
              <a:off x="5726113" y="852487"/>
              <a:ext cx="1163955" cy="415925"/>
            </a:xfrm>
            <a:custGeom>
              <a:rect l="l" t="t" r="r" b="b"/>
              <a:pathLst>
                <a:path w="1163954" h="415925">
                  <a:moveTo>
                    <a:pt x="1163637" y="0"/>
                  </a:moveTo>
                  <a:lnTo>
                    <a:pt x="0" y="415924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6" name="object 16"/>
            <p:cNvSpPr/>
            <p:nvPr/>
          </p:nvSpPr>
          <p:spPr>
            <a:xfrm>
              <a:off x="6878637" y="852487"/>
              <a:ext cx="11430" cy="415925"/>
            </a:xfrm>
            <a:custGeom>
              <a:rect l="l" t="t" r="r" b="b"/>
              <a:pathLst>
                <a:path w="11429" h="415925">
                  <a:moveTo>
                    <a:pt x="11112" y="0"/>
                  </a:moveTo>
                  <a:lnTo>
                    <a:pt x="0" y="415924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7" name="object 17"/>
            <p:cNvSpPr/>
            <p:nvPr/>
          </p:nvSpPr>
          <p:spPr>
            <a:xfrm>
              <a:off x="6889750" y="852487"/>
              <a:ext cx="1209675" cy="415925"/>
            </a:xfrm>
            <a:custGeom>
              <a:rect l="l" t="t" r="r" b="b"/>
              <a:pathLst>
                <a:path w="1209675" h="415925">
                  <a:moveTo>
                    <a:pt x="0" y="0"/>
                  </a:moveTo>
                  <a:lnTo>
                    <a:pt x="1209675" y="415924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8" name="object 18"/>
          <p:cNvGrpSpPr/>
          <p:nvPr/>
        </p:nvGrpSpPr>
        <p:grpSpPr>
          <a:xfrm>
            <a:off x="6710362" y="1639887"/>
            <a:ext cx="586105" cy="209550"/>
            <a:chOff x="6710362" y="1639887"/>
            <a:chExt cx="586105" cy="209550"/>
          </a:xfrm>
        </p:grpSpPr>
        <p:sp>
          <p:nvSpPr>
            <p:cNvPr id="19" name="object 19"/>
            <p:cNvSpPr/>
            <p:nvPr/>
          </p:nvSpPr>
          <p:spPr>
            <a:xfrm>
              <a:off x="6715125" y="1644650"/>
              <a:ext cx="163830" cy="200025"/>
            </a:xfrm>
            <a:custGeom>
              <a:rect l="l" t="t" r="r" b="b"/>
              <a:pathLst>
                <a:path w="163829" h="200025">
                  <a:moveTo>
                    <a:pt x="163512" y="0"/>
                  </a:moveTo>
                  <a:lnTo>
                    <a:pt x="0" y="200025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20" name="object 20"/>
            <p:cNvSpPr/>
            <p:nvPr/>
          </p:nvSpPr>
          <p:spPr>
            <a:xfrm>
              <a:off x="6878637" y="1644650"/>
              <a:ext cx="412750" cy="200025"/>
            </a:xfrm>
            <a:custGeom>
              <a:rect l="l" t="t" r="r" b="b"/>
              <a:pathLst>
                <a:path w="412750" h="200025">
                  <a:moveTo>
                    <a:pt x="0" y="0"/>
                  </a:moveTo>
                  <a:lnTo>
                    <a:pt x="412750" y="200025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21" name="object 21"/>
          <p:cNvGrpSpPr/>
          <p:nvPr/>
        </p:nvGrpSpPr>
        <p:grpSpPr>
          <a:xfrm>
            <a:off x="7934325" y="1639887"/>
            <a:ext cx="657225" cy="209550"/>
            <a:chOff x="7934325" y="1639887"/>
            <a:chExt cx="657225" cy="209550"/>
          </a:xfrm>
        </p:grpSpPr>
        <p:sp>
          <p:nvSpPr>
            <p:cNvPr id="22" name="object 22"/>
            <p:cNvSpPr/>
            <p:nvPr/>
          </p:nvSpPr>
          <p:spPr>
            <a:xfrm>
              <a:off x="7939087" y="1644650"/>
              <a:ext cx="160655" cy="200025"/>
            </a:xfrm>
            <a:custGeom>
              <a:rect l="l" t="t" r="r" b="b"/>
              <a:pathLst>
                <a:path w="160654" h="200025">
                  <a:moveTo>
                    <a:pt x="160337" y="0"/>
                  </a:moveTo>
                  <a:lnTo>
                    <a:pt x="0" y="200025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23" name="object 23"/>
            <p:cNvSpPr/>
            <p:nvPr/>
          </p:nvSpPr>
          <p:spPr>
            <a:xfrm>
              <a:off x="8099425" y="1644650"/>
              <a:ext cx="487680" cy="200025"/>
            </a:xfrm>
            <a:custGeom>
              <a:rect l="l" t="t" r="r" b="b"/>
              <a:pathLst>
                <a:path w="487679" h="200025">
                  <a:moveTo>
                    <a:pt x="0" y="0"/>
                  </a:moveTo>
                  <a:lnTo>
                    <a:pt x="487362" y="200025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24" name="object 24"/>
          <p:cNvGrpSpPr/>
          <p:nvPr/>
        </p:nvGrpSpPr>
        <p:grpSpPr>
          <a:xfrm>
            <a:off x="4981575" y="1639887"/>
            <a:ext cx="1162050" cy="209550"/>
            <a:chOff x="4981575" y="1639887"/>
            <a:chExt cx="1162050" cy="209550"/>
          </a:xfrm>
        </p:grpSpPr>
        <p:sp>
          <p:nvSpPr>
            <p:cNvPr id="25" name="object 25"/>
            <p:cNvSpPr/>
            <p:nvPr/>
          </p:nvSpPr>
          <p:spPr>
            <a:xfrm>
              <a:off x="4986337" y="1644650"/>
              <a:ext cx="739775" cy="200025"/>
            </a:xfrm>
            <a:custGeom>
              <a:rect l="l" t="t" r="r" b="b"/>
              <a:pathLst>
                <a:path w="739775" h="200025">
                  <a:moveTo>
                    <a:pt x="739775" y="0"/>
                  </a:moveTo>
                  <a:lnTo>
                    <a:pt x="0" y="200025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26" name="object 26"/>
            <p:cNvSpPr/>
            <p:nvPr/>
          </p:nvSpPr>
          <p:spPr>
            <a:xfrm>
              <a:off x="5562600" y="1644650"/>
              <a:ext cx="163830" cy="200025"/>
            </a:xfrm>
            <a:custGeom>
              <a:rect l="l" t="t" r="r" b="b"/>
              <a:pathLst>
                <a:path w="163829" h="200025">
                  <a:moveTo>
                    <a:pt x="163512" y="0"/>
                  </a:moveTo>
                  <a:lnTo>
                    <a:pt x="0" y="200025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27" name="object 27"/>
            <p:cNvSpPr/>
            <p:nvPr/>
          </p:nvSpPr>
          <p:spPr>
            <a:xfrm>
              <a:off x="5726112" y="1644650"/>
              <a:ext cx="412750" cy="200025"/>
            </a:xfrm>
            <a:custGeom>
              <a:rect l="l" t="t" r="r" b="b"/>
              <a:pathLst>
                <a:path w="412750" h="200025">
                  <a:moveTo>
                    <a:pt x="0" y="0"/>
                  </a:moveTo>
                  <a:lnTo>
                    <a:pt x="412750" y="200025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28" name="object 28"/>
          <p:cNvSpPr txBox="1"/>
          <p:nvPr/>
        </p:nvSpPr>
        <p:spPr>
          <a:xfrm>
            <a:off x="5903912" y="1844675"/>
            <a:ext cx="468630" cy="1016000"/>
          </a:xfrm>
          <a:prstGeom prst="rect">
            <a:avLst/>
          </a:prstGeom>
          <a:ln w="9525">
            <a:solidFill>
              <a:srgbClr val="000000"/>
            </a:solidFill>
          </a:ln>
        </p:spPr>
        <p:txBody>
          <a:bodyPr vert="vert" wrap="square" lIns="0" tIns="98425" rIns="0" bIns="0" rtlCol="0">
            <a:spAutoFit/>
          </a:bodyPr>
          <a:lstStyle/>
          <a:p>
            <a:pPr marL="45720">
              <a:lnSpc>
                <a:spcPct val="100000"/>
              </a:lnSpc>
              <a:spcBef>
                <a:spcPts val="775"/>
              </a:spcBef>
            </a:pPr>
            <a:r>
              <a:rPr sz="1800" spc="-15">
                <a:latin typeface="宋体"/>
                <a:cs typeface="宋体"/>
              </a:rPr>
              <a:t>出库复核</a:t>
            </a:r>
            <a:endParaRPr sz="18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053465"/>
              </a:tabLst>
            </a:pPr>
            <a:r>
              <a:rPr spc="-25"/>
              <a:t>5.1</a:t>
            </a:r>
            <a:r>
              <a:rPr/>
              <a:t>	</a:t>
            </a:r>
            <a:r>
              <a:rPr spc="-15"/>
              <a:t>仓储管理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645477" y="1440155"/>
            <a:ext cx="3910329" cy="4053840"/>
          </a:xfrm>
          <a:prstGeom prst="rect">
            <a:avLst/>
          </a:prstGeom>
        </p:spPr>
        <p:txBody>
          <a:bodyPr vert="horz" wrap="square" lIns="0" tIns="248285" rIns="0" bIns="0" rtlCol="0">
            <a:spAutoFit/>
          </a:bodyPr>
          <a:lstStyle/>
          <a:p>
            <a:pPr marR="789940" algn="r">
              <a:lnSpc>
                <a:spcPct val="100000"/>
              </a:lnSpc>
              <a:spcBef>
                <a:spcPts val="1955"/>
              </a:spcBef>
            </a:pPr>
            <a:r>
              <a:rPr sz="2200">
                <a:solidFill>
                  <a:srgbClr val="2DA2BF"/>
                </a:solidFill>
                <a:latin typeface="Wingdings"/>
                <a:cs typeface="Wingdings"/>
              </a:rPr>
              <a:t></a:t>
            </a:r>
            <a:r>
              <a:rPr sz="2200" spc="290">
                <a:solidFill>
                  <a:srgbClr val="2DA2BF"/>
                </a:solidFill>
                <a:latin typeface="Times New Roman"/>
                <a:cs typeface="Times New Roman"/>
              </a:rPr>
              <a:t> </a:t>
            </a:r>
            <a:r>
              <a:rPr sz="3200" spc="-10">
                <a:latin typeface="黑体"/>
                <a:cs typeface="黑体"/>
              </a:rPr>
              <a:t>企业仓库的类型</a:t>
            </a:r>
            <a:endParaRPr sz="3200">
              <a:latin typeface="黑体"/>
              <a:cs typeface="黑体"/>
            </a:endParaRPr>
          </a:p>
          <a:p>
            <a:pPr marL="228600" marR="889000" indent="-228600" algn="r">
              <a:lnSpc>
                <a:spcPct val="100000"/>
              </a:lnSpc>
              <a:spcBef>
                <a:spcPts val="1700"/>
              </a:spcBef>
              <a:buClr>
                <a:srgbClr val="2DA2BF"/>
              </a:buClr>
              <a:buSzPct val="101785"/>
              <a:buFont typeface="Verdana"/>
              <a:buChar char="◦"/>
              <a:tabLst>
                <a:tab pos="228600"/>
              </a:tabLst>
            </a:pPr>
            <a:r>
              <a:rPr sz="2800" spc="-10">
                <a:latin typeface="黑体"/>
                <a:cs typeface="黑体"/>
              </a:rPr>
              <a:t>企业仓库的分类</a:t>
            </a:r>
            <a:endParaRPr sz="2800">
              <a:latin typeface="黑体"/>
              <a:cs typeface="黑体"/>
            </a:endParaRPr>
          </a:p>
          <a:p>
            <a:pPr marL="533400">
              <a:lnSpc>
                <a:spcPct val="100000"/>
              </a:lnSpc>
              <a:spcBef>
                <a:spcPts val="1565"/>
              </a:spcBef>
            </a:pPr>
            <a:r>
              <a:rPr sz="2650">
                <a:solidFill>
                  <a:srgbClr val="DA1F28"/>
                </a:solidFill>
                <a:latin typeface="Wingdings"/>
                <a:cs typeface="Wingdings"/>
              </a:rPr>
              <a:t></a:t>
            </a:r>
            <a:r>
              <a:rPr sz="2600" spc="-20">
                <a:latin typeface="黑体"/>
                <a:cs typeface="黑体"/>
              </a:rPr>
              <a:t>按用途</a:t>
            </a:r>
            <a:endParaRPr sz="2600">
              <a:latin typeface="黑体"/>
              <a:cs typeface="黑体"/>
            </a:endParaRPr>
          </a:p>
          <a:p>
            <a:pPr marL="817244">
              <a:lnSpc>
                <a:spcPct val="100000"/>
              </a:lnSpc>
              <a:spcBef>
                <a:spcPts val="1380"/>
              </a:spcBef>
            </a:pPr>
            <a:r>
              <a:rPr sz="2250">
                <a:solidFill>
                  <a:srgbClr val="DA1F28"/>
                </a:solidFill>
                <a:latin typeface="Wingdings"/>
                <a:cs typeface="Wingdings"/>
              </a:rPr>
              <a:t></a:t>
            </a:r>
            <a:r>
              <a:rPr sz="2200" spc="-15">
                <a:latin typeface="黑体"/>
                <a:cs typeface="黑体"/>
              </a:rPr>
              <a:t>自有仓库</a:t>
            </a:r>
            <a:endParaRPr sz="2200">
              <a:latin typeface="黑体"/>
              <a:cs typeface="黑体"/>
            </a:endParaRPr>
          </a:p>
          <a:p>
            <a:pPr marL="817244">
              <a:lnSpc>
                <a:spcPct val="100000"/>
              </a:lnSpc>
              <a:spcBef>
                <a:spcPts val="1345"/>
              </a:spcBef>
            </a:pPr>
            <a:r>
              <a:rPr sz="2250">
                <a:solidFill>
                  <a:srgbClr val="DA1F28"/>
                </a:solidFill>
                <a:latin typeface="Wingdings"/>
                <a:cs typeface="Wingdings"/>
              </a:rPr>
              <a:t></a:t>
            </a:r>
            <a:r>
              <a:rPr sz="2200" spc="-15">
                <a:latin typeface="黑体"/>
                <a:cs typeface="黑体"/>
              </a:rPr>
              <a:t>营业仓库</a:t>
            </a:r>
            <a:endParaRPr sz="2200">
              <a:latin typeface="黑体"/>
              <a:cs typeface="黑体"/>
            </a:endParaRPr>
          </a:p>
          <a:p>
            <a:pPr marL="817244">
              <a:lnSpc>
                <a:spcPct val="100000"/>
              </a:lnSpc>
              <a:spcBef>
                <a:spcPts val="1345"/>
              </a:spcBef>
            </a:pPr>
            <a:r>
              <a:rPr sz="2250">
                <a:solidFill>
                  <a:srgbClr val="DA1F28"/>
                </a:solidFill>
                <a:latin typeface="Wingdings"/>
                <a:cs typeface="Wingdings"/>
              </a:rPr>
              <a:t></a:t>
            </a:r>
            <a:r>
              <a:rPr sz="2200" spc="-15">
                <a:latin typeface="黑体"/>
                <a:cs typeface="黑体"/>
              </a:rPr>
              <a:t>公共仓库</a:t>
            </a:r>
            <a:endParaRPr sz="2200">
              <a:latin typeface="黑体"/>
              <a:cs typeface="黑体"/>
            </a:endParaRPr>
          </a:p>
          <a:p>
            <a:pPr marL="817244">
              <a:lnSpc>
                <a:spcPct val="100000"/>
              </a:lnSpc>
              <a:spcBef>
                <a:spcPts val="1345"/>
              </a:spcBef>
            </a:pPr>
            <a:r>
              <a:rPr sz="2250">
                <a:solidFill>
                  <a:srgbClr val="DA1F28"/>
                </a:solidFill>
                <a:latin typeface="Wingdings"/>
                <a:cs typeface="Wingdings"/>
              </a:rPr>
              <a:t></a:t>
            </a:r>
            <a:r>
              <a:rPr sz="2200" spc="-5">
                <a:latin typeface="黑体"/>
                <a:cs typeface="黑体"/>
              </a:rPr>
              <a:t>保税仓库及保税堆货场</a:t>
            </a:r>
            <a:endParaRPr sz="2200">
              <a:latin typeface="黑体"/>
              <a:cs typeface="黑体"/>
            </a:endParaRPr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053465"/>
              </a:tabLst>
            </a:pPr>
            <a:r>
              <a:rPr spc="-25"/>
              <a:t>5.1</a:t>
            </a:r>
            <a:r>
              <a:rPr/>
              <a:t>	</a:t>
            </a:r>
            <a:r>
              <a:rPr spc="-15"/>
              <a:t>仓储管理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645477" y="1440155"/>
            <a:ext cx="3126105" cy="4567555"/>
          </a:xfrm>
          <a:prstGeom prst="rect">
            <a:avLst/>
          </a:prstGeom>
        </p:spPr>
        <p:txBody>
          <a:bodyPr vert="horz" wrap="square" lIns="0" tIns="248285" rIns="0" bIns="0" rtlCol="0">
            <a:spAutoFit/>
          </a:bodyPr>
          <a:lstStyle/>
          <a:p>
            <a:pPr marR="5080" algn="r">
              <a:lnSpc>
                <a:spcPct val="100000"/>
              </a:lnSpc>
              <a:spcBef>
                <a:spcPts val="1955"/>
              </a:spcBef>
            </a:pPr>
            <a:r>
              <a:rPr sz="2200">
                <a:solidFill>
                  <a:srgbClr val="2DA2BF"/>
                </a:solidFill>
                <a:latin typeface="Wingdings"/>
                <a:cs typeface="Wingdings"/>
              </a:rPr>
              <a:t></a:t>
            </a:r>
            <a:r>
              <a:rPr sz="2200" spc="290">
                <a:solidFill>
                  <a:srgbClr val="2DA2BF"/>
                </a:solidFill>
                <a:latin typeface="Times New Roman"/>
                <a:cs typeface="Times New Roman"/>
              </a:rPr>
              <a:t> </a:t>
            </a:r>
            <a:r>
              <a:rPr sz="3200" spc="-10">
                <a:latin typeface="黑体"/>
                <a:cs typeface="黑体"/>
              </a:rPr>
              <a:t>企业仓库的类型</a:t>
            </a:r>
            <a:endParaRPr sz="3200">
              <a:latin typeface="黑体"/>
              <a:cs typeface="黑体"/>
            </a:endParaRPr>
          </a:p>
          <a:p>
            <a:pPr marL="228600" marR="104775" indent="-228600" algn="r">
              <a:lnSpc>
                <a:spcPct val="100000"/>
              </a:lnSpc>
              <a:spcBef>
                <a:spcPts val="1700"/>
              </a:spcBef>
              <a:buClr>
                <a:srgbClr val="2DA2BF"/>
              </a:buClr>
              <a:buSzPct val="101785"/>
              <a:buFont typeface="Verdana"/>
              <a:buChar char="◦"/>
              <a:tabLst>
                <a:tab pos="228600"/>
              </a:tabLst>
            </a:pPr>
            <a:r>
              <a:rPr sz="2800" spc="-10">
                <a:latin typeface="黑体"/>
                <a:cs typeface="黑体"/>
              </a:rPr>
              <a:t>企业仓库的分类</a:t>
            </a:r>
            <a:endParaRPr sz="2800">
              <a:latin typeface="黑体"/>
              <a:cs typeface="黑体"/>
            </a:endParaRPr>
          </a:p>
          <a:p>
            <a:pPr marL="533400">
              <a:lnSpc>
                <a:spcPct val="100000"/>
              </a:lnSpc>
              <a:spcBef>
                <a:spcPts val="1565"/>
              </a:spcBef>
            </a:pPr>
            <a:r>
              <a:rPr sz="2650">
                <a:solidFill>
                  <a:srgbClr val="DA1F28"/>
                </a:solidFill>
                <a:latin typeface="Wingdings"/>
                <a:cs typeface="Wingdings"/>
              </a:rPr>
              <a:t></a:t>
            </a:r>
            <a:r>
              <a:rPr sz="2600" spc="-10">
                <a:latin typeface="黑体"/>
                <a:cs typeface="黑体"/>
              </a:rPr>
              <a:t>按结构和构造</a:t>
            </a:r>
            <a:endParaRPr sz="2600">
              <a:latin typeface="黑体"/>
              <a:cs typeface="黑体"/>
            </a:endParaRPr>
          </a:p>
          <a:p>
            <a:pPr marL="817244">
              <a:lnSpc>
                <a:spcPct val="100000"/>
              </a:lnSpc>
              <a:spcBef>
                <a:spcPts val="1380"/>
              </a:spcBef>
            </a:pPr>
            <a:r>
              <a:rPr sz="2250">
                <a:solidFill>
                  <a:srgbClr val="DA1F28"/>
                </a:solidFill>
                <a:latin typeface="Wingdings"/>
                <a:cs typeface="Wingdings"/>
              </a:rPr>
              <a:t></a:t>
            </a:r>
            <a:r>
              <a:rPr sz="2200" spc="-15">
                <a:latin typeface="黑体"/>
                <a:cs typeface="黑体"/>
              </a:rPr>
              <a:t>平房仓库</a:t>
            </a:r>
            <a:endParaRPr sz="2200">
              <a:latin typeface="黑体"/>
              <a:cs typeface="黑体"/>
            </a:endParaRPr>
          </a:p>
          <a:p>
            <a:pPr marL="817244">
              <a:lnSpc>
                <a:spcPct val="100000"/>
              </a:lnSpc>
              <a:spcBef>
                <a:spcPts val="1345"/>
              </a:spcBef>
            </a:pPr>
            <a:r>
              <a:rPr sz="2250">
                <a:solidFill>
                  <a:srgbClr val="DA1F28"/>
                </a:solidFill>
                <a:latin typeface="Wingdings"/>
                <a:cs typeface="Wingdings"/>
              </a:rPr>
              <a:t></a:t>
            </a:r>
            <a:r>
              <a:rPr sz="2200" spc="-15">
                <a:latin typeface="黑体"/>
                <a:cs typeface="黑体"/>
              </a:rPr>
              <a:t>多层仓库</a:t>
            </a:r>
            <a:endParaRPr sz="2200">
              <a:latin typeface="黑体"/>
              <a:cs typeface="黑体"/>
            </a:endParaRPr>
          </a:p>
          <a:p>
            <a:pPr marL="817244">
              <a:lnSpc>
                <a:spcPct val="100000"/>
              </a:lnSpc>
              <a:spcBef>
                <a:spcPts val="1345"/>
              </a:spcBef>
            </a:pPr>
            <a:r>
              <a:rPr sz="2250">
                <a:solidFill>
                  <a:srgbClr val="DA1F28"/>
                </a:solidFill>
                <a:latin typeface="Wingdings"/>
                <a:cs typeface="Wingdings"/>
              </a:rPr>
              <a:t></a:t>
            </a:r>
            <a:r>
              <a:rPr sz="2200" spc="-10">
                <a:latin typeface="黑体"/>
                <a:cs typeface="黑体"/>
              </a:rPr>
              <a:t>高层货架仓库</a:t>
            </a:r>
            <a:endParaRPr sz="2200">
              <a:latin typeface="黑体"/>
              <a:cs typeface="黑体"/>
            </a:endParaRPr>
          </a:p>
          <a:p>
            <a:pPr marL="817244">
              <a:lnSpc>
                <a:spcPct val="100000"/>
              </a:lnSpc>
              <a:spcBef>
                <a:spcPts val="1345"/>
              </a:spcBef>
            </a:pPr>
            <a:r>
              <a:rPr sz="2250">
                <a:solidFill>
                  <a:srgbClr val="DA1F28"/>
                </a:solidFill>
                <a:latin typeface="Wingdings"/>
                <a:cs typeface="Wingdings"/>
              </a:rPr>
              <a:t></a:t>
            </a:r>
            <a:r>
              <a:rPr sz="2200" spc="-15">
                <a:latin typeface="黑体"/>
                <a:cs typeface="黑体"/>
              </a:rPr>
              <a:t>散装仓库</a:t>
            </a:r>
            <a:endParaRPr sz="2200">
              <a:latin typeface="黑体"/>
              <a:cs typeface="黑体"/>
            </a:endParaRPr>
          </a:p>
          <a:p>
            <a:pPr marL="817244">
              <a:lnSpc>
                <a:spcPct val="100000"/>
              </a:lnSpc>
              <a:spcBef>
                <a:spcPts val="1350"/>
              </a:spcBef>
            </a:pPr>
            <a:r>
              <a:rPr sz="2250">
                <a:solidFill>
                  <a:srgbClr val="DA1F28"/>
                </a:solidFill>
                <a:latin typeface="Wingdings"/>
                <a:cs typeface="Wingdings"/>
              </a:rPr>
              <a:t></a:t>
            </a:r>
            <a:r>
              <a:rPr sz="2200" spc="-15">
                <a:latin typeface="黑体"/>
                <a:cs typeface="黑体"/>
              </a:rPr>
              <a:t>罐式仓库</a:t>
            </a:r>
            <a:endParaRPr sz="2200">
              <a:latin typeface="黑体"/>
              <a:cs typeface="黑体"/>
            </a:endParaRPr>
          </a:p>
        </p:txBody>
      </p:sp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762000" y="546100"/>
            <a:ext cx="3790950" cy="2533650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/>
          <a:stretch>
            <a:fillRect/>
          </a:stretch>
        </p:blipFill>
        <p:spPr>
          <a:xfrm>
            <a:off x="685800" y="4000499"/>
            <a:ext cx="3743325" cy="2571750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4"/>
          <a:stretch>
            <a:fillRect/>
          </a:stretch>
        </p:blipFill>
        <p:spPr>
          <a:xfrm>
            <a:off x="4927600" y="546100"/>
            <a:ext cx="3476625" cy="2519361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5"/>
          <a:stretch>
            <a:fillRect/>
          </a:stretch>
        </p:blipFill>
        <p:spPr>
          <a:xfrm>
            <a:off x="4927600" y="3860800"/>
            <a:ext cx="3671888" cy="2747961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053465"/>
              </a:tabLst>
            </a:pPr>
            <a:r>
              <a:rPr spc="-25"/>
              <a:t>5.1</a:t>
            </a:r>
            <a:r>
              <a:rPr/>
              <a:t>	</a:t>
            </a:r>
            <a:r>
              <a:rPr spc="-15"/>
              <a:t>仓储管理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645477" y="1440155"/>
            <a:ext cx="4845050" cy="4053840"/>
          </a:xfrm>
          <a:prstGeom prst="rect">
            <a:avLst/>
          </a:prstGeom>
        </p:spPr>
        <p:txBody>
          <a:bodyPr vert="horz" wrap="square" lIns="0" tIns="248285" rIns="0" bIns="0" rtlCol="0">
            <a:spAutoFit/>
          </a:bodyPr>
          <a:lstStyle/>
          <a:p>
            <a:pPr marR="1724025" algn="r">
              <a:lnSpc>
                <a:spcPct val="100000"/>
              </a:lnSpc>
              <a:spcBef>
                <a:spcPts val="1955"/>
              </a:spcBef>
            </a:pPr>
            <a:r>
              <a:rPr sz="2200">
                <a:solidFill>
                  <a:srgbClr val="2DA2BF"/>
                </a:solidFill>
                <a:latin typeface="Wingdings"/>
                <a:cs typeface="Wingdings"/>
              </a:rPr>
              <a:t></a:t>
            </a:r>
            <a:r>
              <a:rPr sz="2200" spc="290">
                <a:solidFill>
                  <a:srgbClr val="2DA2BF"/>
                </a:solidFill>
                <a:latin typeface="Times New Roman"/>
                <a:cs typeface="Times New Roman"/>
              </a:rPr>
              <a:t> </a:t>
            </a:r>
            <a:r>
              <a:rPr sz="3200" spc="-10">
                <a:latin typeface="黑体"/>
                <a:cs typeface="黑体"/>
              </a:rPr>
              <a:t>企业仓库的类型</a:t>
            </a:r>
            <a:endParaRPr sz="3200">
              <a:latin typeface="黑体"/>
              <a:cs typeface="黑体"/>
            </a:endParaRPr>
          </a:p>
          <a:p>
            <a:pPr marL="228600" marR="1824355" indent="-228600" algn="r">
              <a:lnSpc>
                <a:spcPct val="100000"/>
              </a:lnSpc>
              <a:spcBef>
                <a:spcPts val="1700"/>
              </a:spcBef>
              <a:buClr>
                <a:srgbClr val="2DA2BF"/>
              </a:buClr>
              <a:buSzPct val="101785"/>
              <a:buFont typeface="Verdana"/>
              <a:buChar char="◦"/>
              <a:tabLst>
                <a:tab pos="228600"/>
              </a:tabLst>
            </a:pPr>
            <a:r>
              <a:rPr sz="2800" spc="-10">
                <a:latin typeface="黑体"/>
                <a:cs typeface="黑体"/>
              </a:rPr>
              <a:t>企业仓库的分类</a:t>
            </a:r>
            <a:endParaRPr sz="2800">
              <a:latin typeface="黑体"/>
              <a:cs typeface="黑体"/>
            </a:endParaRPr>
          </a:p>
          <a:p>
            <a:pPr marL="533400">
              <a:lnSpc>
                <a:spcPct val="100000"/>
              </a:lnSpc>
              <a:spcBef>
                <a:spcPts val="1565"/>
              </a:spcBef>
            </a:pPr>
            <a:r>
              <a:rPr sz="2650">
                <a:solidFill>
                  <a:srgbClr val="DA1F28"/>
                </a:solidFill>
                <a:latin typeface="Wingdings"/>
                <a:cs typeface="Wingdings"/>
              </a:rPr>
              <a:t></a:t>
            </a:r>
            <a:r>
              <a:rPr sz="2600" spc="-5">
                <a:latin typeface="黑体"/>
                <a:cs typeface="黑体"/>
              </a:rPr>
              <a:t>按技术处理方式及保管方式</a:t>
            </a:r>
            <a:endParaRPr sz="2600">
              <a:latin typeface="黑体"/>
              <a:cs typeface="黑体"/>
            </a:endParaRPr>
          </a:p>
          <a:p>
            <a:pPr marL="817244">
              <a:lnSpc>
                <a:spcPct val="100000"/>
              </a:lnSpc>
              <a:spcBef>
                <a:spcPts val="1380"/>
              </a:spcBef>
            </a:pPr>
            <a:r>
              <a:rPr sz="2250">
                <a:solidFill>
                  <a:srgbClr val="DA1F28"/>
                </a:solidFill>
                <a:latin typeface="Wingdings"/>
                <a:cs typeface="Wingdings"/>
              </a:rPr>
              <a:t></a:t>
            </a:r>
            <a:r>
              <a:rPr sz="2200" spc="-15">
                <a:latin typeface="黑体"/>
                <a:cs typeface="黑体"/>
              </a:rPr>
              <a:t>普通仓库</a:t>
            </a:r>
            <a:endParaRPr sz="2200">
              <a:latin typeface="黑体"/>
              <a:cs typeface="黑体"/>
            </a:endParaRPr>
          </a:p>
          <a:p>
            <a:pPr marL="817244">
              <a:lnSpc>
                <a:spcPct val="100000"/>
              </a:lnSpc>
              <a:spcBef>
                <a:spcPts val="1345"/>
              </a:spcBef>
            </a:pPr>
            <a:r>
              <a:rPr sz="2250">
                <a:solidFill>
                  <a:srgbClr val="DA1F28"/>
                </a:solidFill>
                <a:latin typeface="Wingdings"/>
                <a:cs typeface="Wingdings"/>
              </a:rPr>
              <a:t></a:t>
            </a:r>
            <a:r>
              <a:rPr sz="2200" spc="-15">
                <a:latin typeface="黑体"/>
                <a:cs typeface="黑体"/>
              </a:rPr>
              <a:t>冷藏仓库</a:t>
            </a:r>
            <a:endParaRPr sz="2200">
              <a:latin typeface="黑体"/>
              <a:cs typeface="黑体"/>
            </a:endParaRPr>
          </a:p>
          <a:p>
            <a:pPr marL="817244">
              <a:lnSpc>
                <a:spcPct val="100000"/>
              </a:lnSpc>
              <a:spcBef>
                <a:spcPts val="1345"/>
              </a:spcBef>
            </a:pPr>
            <a:r>
              <a:rPr sz="2250">
                <a:solidFill>
                  <a:srgbClr val="DA1F28"/>
                </a:solidFill>
                <a:latin typeface="Wingdings"/>
                <a:cs typeface="Wingdings"/>
              </a:rPr>
              <a:t></a:t>
            </a:r>
            <a:r>
              <a:rPr sz="2200" spc="-15">
                <a:latin typeface="黑体"/>
                <a:cs typeface="黑体"/>
              </a:rPr>
              <a:t>恒温仓库</a:t>
            </a:r>
            <a:endParaRPr sz="2200">
              <a:latin typeface="黑体"/>
              <a:cs typeface="黑体"/>
            </a:endParaRPr>
          </a:p>
          <a:p>
            <a:pPr marL="817244">
              <a:lnSpc>
                <a:spcPct val="100000"/>
              </a:lnSpc>
              <a:spcBef>
                <a:spcPts val="1345"/>
              </a:spcBef>
            </a:pPr>
            <a:r>
              <a:rPr sz="2250">
                <a:solidFill>
                  <a:srgbClr val="DA1F28"/>
                </a:solidFill>
                <a:latin typeface="Wingdings"/>
                <a:cs typeface="Wingdings"/>
              </a:rPr>
              <a:t></a:t>
            </a:r>
            <a:r>
              <a:rPr sz="2200" spc="-10">
                <a:latin typeface="黑体"/>
                <a:cs typeface="黑体"/>
              </a:rPr>
              <a:t>危险品仓库</a:t>
            </a:r>
            <a:endParaRPr sz="2200">
              <a:latin typeface="黑体"/>
              <a:cs typeface="黑体"/>
            </a:endParaRPr>
          </a:p>
        </p:txBody>
      </p:sp>
    </p:spTree>
  </p:cSld>
  <p:clrMapOvr>
    <a:masterClrMapping/>
  </p:clrMapOvr>
  <p:transition/>
  <p:timing/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053465"/>
              </a:tabLst>
            </a:pPr>
            <a:r>
              <a:rPr spc="-25"/>
              <a:t>5.1</a:t>
            </a:r>
            <a:r>
              <a:rPr/>
              <a:t>	</a:t>
            </a:r>
            <a:r>
              <a:rPr spc="-15"/>
              <a:t>仓储管理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645477" y="1440155"/>
            <a:ext cx="3126105" cy="5081905"/>
          </a:xfrm>
          <a:prstGeom prst="rect">
            <a:avLst/>
          </a:prstGeom>
        </p:spPr>
        <p:txBody>
          <a:bodyPr vert="horz" wrap="square" lIns="0" tIns="248285" rIns="0" bIns="0" rtlCol="0">
            <a:spAutoFit/>
          </a:bodyPr>
          <a:lstStyle/>
          <a:p>
            <a:pPr marR="5080" algn="r">
              <a:lnSpc>
                <a:spcPct val="100000"/>
              </a:lnSpc>
              <a:spcBef>
                <a:spcPts val="1955"/>
              </a:spcBef>
            </a:pPr>
            <a:r>
              <a:rPr sz="2200">
                <a:solidFill>
                  <a:srgbClr val="2DA2BF"/>
                </a:solidFill>
                <a:latin typeface="Wingdings"/>
                <a:cs typeface="Wingdings"/>
              </a:rPr>
              <a:t></a:t>
            </a:r>
            <a:r>
              <a:rPr sz="2200" spc="290">
                <a:solidFill>
                  <a:srgbClr val="2DA2BF"/>
                </a:solidFill>
                <a:latin typeface="Times New Roman"/>
                <a:cs typeface="Times New Roman"/>
              </a:rPr>
              <a:t> </a:t>
            </a:r>
            <a:r>
              <a:rPr sz="3200" spc="-10">
                <a:latin typeface="黑体"/>
                <a:cs typeface="黑体"/>
              </a:rPr>
              <a:t>企业仓库的类型</a:t>
            </a:r>
            <a:endParaRPr sz="3200">
              <a:latin typeface="黑体"/>
              <a:cs typeface="黑体"/>
            </a:endParaRPr>
          </a:p>
          <a:p>
            <a:pPr marL="228600" marR="104775" indent="-228600" algn="r">
              <a:lnSpc>
                <a:spcPct val="100000"/>
              </a:lnSpc>
              <a:spcBef>
                <a:spcPts val="1700"/>
              </a:spcBef>
              <a:buClr>
                <a:srgbClr val="2DA2BF"/>
              </a:buClr>
              <a:buSzPct val="101785"/>
              <a:buFont typeface="Verdana"/>
              <a:buChar char="◦"/>
              <a:tabLst>
                <a:tab pos="228600"/>
              </a:tabLst>
            </a:pPr>
            <a:r>
              <a:rPr sz="2800" spc="-10">
                <a:latin typeface="黑体"/>
                <a:cs typeface="黑体"/>
              </a:rPr>
              <a:t>企业仓库的分类</a:t>
            </a:r>
            <a:endParaRPr sz="2800">
              <a:latin typeface="黑体"/>
              <a:cs typeface="黑体"/>
            </a:endParaRPr>
          </a:p>
          <a:p>
            <a:pPr marR="63500" algn="ctr">
              <a:lnSpc>
                <a:spcPct val="100000"/>
              </a:lnSpc>
              <a:spcBef>
                <a:spcPts val="1565"/>
              </a:spcBef>
            </a:pPr>
            <a:r>
              <a:rPr sz="2650">
                <a:solidFill>
                  <a:srgbClr val="DA1F28"/>
                </a:solidFill>
                <a:latin typeface="Wingdings"/>
                <a:cs typeface="Wingdings"/>
              </a:rPr>
              <a:t></a:t>
            </a:r>
            <a:r>
              <a:rPr sz="2600" spc="-10">
                <a:latin typeface="黑体"/>
                <a:cs typeface="黑体"/>
              </a:rPr>
              <a:t>按仓库功能</a:t>
            </a:r>
            <a:endParaRPr sz="2600">
              <a:latin typeface="黑体"/>
              <a:cs typeface="黑体"/>
            </a:endParaRPr>
          </a:p>
          <a:p>
            <a:pPr marR="79375" algn="ctr">
              <a:lnSpc>
                <a:spcPct val="100000"/>
              </a:lnSpc>
              <a:spcBef>
                <a:spcPts val="1380"/>
              </a:spcBef>
            </a:pPr>
            <a:r>
              <a:rPr sz="2250">
                <a:solidFill>
                  <a:srgbClr val="DA1F28"/>
                </a:solidFill>
                <a:latin typeface="Wingdings"/>
                <a:cs typeface="Wingdings"/>
              </a:rPr>
              <a:t></a:t>
            </a:r>
            <a:r>
              <a:rPr sz="2200" spc="-15">
                <a:latin typeface="黑体"/>
                <a:cs typeface="黑体"/>
              </a:rPr>
              <a:t>生产仓库</a:t>
            </a:r>
            <a:endParaRPr sz="2200">
              <a:latin typeface="黑体"/>
              <a:cs typeface="黑体"/>
            </a:endParaRPr>
          </a:p>
          <a:p>
            <a:pPr marR="79375" algn="ctr">
              <a:lnSpc>
                <a:spcPct val="100000"/>
              </a:lnSpc>
              <a:spcBef>
                <a:spcPts val="1345"/>
              </a:spcBef>
            </a:pPr>
            <a:r>
              <a:rPr sz="2250">
                <a:solidFill>
                  <a:srgbClr val="DA1F28"/>
                </a:solidFill>
                <a:latin typeface="Wingdings"/>
                <a:cs typeface="Wingdings"/>
              </a:rPr>
              <a:t></a:t>
            </a:r>
            <a:r>
              <a:rPr sz="2200" spc="-15">
                <a:latin typeface="黑体"/>
                <a:cs typeface="黑体"/>
              </a:rPr>
              <a:t>储备仓库</a:t>
            </a:r>
            <a:endParaRPr sz="2200">
              <a:latin typeface="黑体"/>
              <a:cs typeface="黑体"/>
            </a:endParaRPr>
          </a:p>
          <a:p>
            <a:pPr marL="817244">
              <a:lnSpc>
                <a:spcPct val="100000"/>
              </a:lnSpc>
              <a:spcBef>
                <a:spcPts val="1345"/>
              </a:spcBef>
            </a:pPr>
            <a:r>
              <a:rPr sz="2250">
                <a:solidFill>
                  <a:srgbClr val="DA1F28"/>
                </a:solidFill>
                <a:latin typeface="Wingdings"/>
                <a:cs typeface="Wingdings"/>
              </a:rPr>
              <a:t></a:t>
            </a:r>
            <a:r>
              <a:rPr sz="2200" spc="-10">
                <a:latin typeface="黑体"/>
                <a:cs typeface="黑体"/>
              </a:rPr>
              <a:t>集配型仓库</a:t>
            </a:r>
            <a:endParaRPr sz="2200">
              <a:latin typeface="黑体"/>
              <a:cs typeface="黑体"/>
            </a:endParaRPr>
          </a:p>
          <a:p>
            <a:pPr marL="817244">
              <a:lnSpc>
                <a:spcPct val="100000"/>
              </a:lnSpc>
              <a:spcBef>
                <a:spcPts val="1345"/>
              </a:spcBef>
            </a:pPr>
            <a:r>
              <a:rPr sz="2250">
                <a:solidFill>
                  <a:srgbClr val="DA1F28"/>
                </a:solidFill>
                <a:latin typeface="Wingdings"/>
                <a:cs typeface="Wingdings"/>
              </a:rPr>
              <a:t></a:t>
            </a:r>
            <a:r>
              <a:rPr sz="2200" spc="-10">
                <a:latin typeface="黑体"/>
                <a:cs typeface="黑体"/>
              </a:rPr>
              <a:t>中转分货型仓库</a:t>
            </a:r>
            <a:endParaRPr sz="2200">
              <a:latin typeface="黑体"/>
              <a:cs typeface="黑体"/>
            </a:endParaRPr>
          </a:p>
          <a:p>
            <a:pPr marL="817244">
              <a:lnSpc>
                <a:spcPct val="100000"/>
              </a:lnSpc>
              <a:spcBef>
                <a:spcPts val="1350"/>
              </a:spcBef>
            </a:pPr>
            <a:r>
              <a:rPr sz="2250">
                <a:solidFill>
                  <a:srgbClr val="DA1F28"/>
                </a:solidFill>
                <a:latin typeface="Wingdings"/>
                <a:cs typeface="Wingdings"/>
              </a:rPr>
              <a:t></a:t>
            </a:r>
            <a:r>
              <a:rPr sz="2200" spc="-10">
                <a:latin typeface="黑体"/>
                <a:cs typeface="黑体"/>
              </a:rPr>
              <a:t>加工型仓库</a:t>
            </a:r>
            <a:endParaRPr sz="2200">
              <a:latin typeface="黑体"/>
              <a:cs typeface="黑体"/>
            </a:endParaRPr>
          </a:p>
          <a:p>
            <a:pPr marL="817244">
              <a:lnSpc>
                <a:spcPct val="100000"/>
              </a:lnSpc>
              <a:spcBef>
                <a:spcPts val="1345"/>
              </a:spcBef>
            </a:pPr>
            <a:r>
              <a:rPr sz="2250">
                <a:solidFill>
                  <a:srgbClr val="DA1F28"/>
                </a:solidFill>
                <a:latin typeface="Wingdings"/>
                <a:cs typeface="Wingdings"/>
              </a:rPr>
              <a:t></a:t>
            </a:r>
            <a:r>
              <a:rPr sz="2200" spc="-15">
                <a:latin typeface="黑体"/>
                <a:cs typeface="黑体"/>
              </a:rPr>
              <a:t>流通仓库</a:t>
            </a:r>
            <a:endParaRPr sz="2200">
              <a:latin typeface="黑体"/>
              <a:cs typeface="黑体"/>
            </a:endParaRPr>
          </a:p>
        </p:txBody>
      </p:sp>
    </p:spTree>
  </p:cSld>
  <p:clrMapOvr>
    <a:masterClrMapping/>
  </p:clrMapOvr>
  <p:transition/>
  <p:timing/>
</p:sld>
</file>

<file path=ppt/slides/slide2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053465"/>
              </a:tabLst>
            </a:pPr>
            <a:r>
              <a:rPr spc="-25"/>
              <a:t>5.1</a:t>
            </a:r>
            <a:r>
              <a:rPr/>
              <a:t>	</a:t>
            </a:r>
            <a:r>
              <a:rPr spc="-15"/>
              <a:t>仓储管理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645477" y="1440155"/>
            <a:ext cx="3126105" cy="3540125"/>
          </a:xfrm>
          <a:prstGeom prst="rect">
            <a:avLst/>
          </a:prstGeom>
        </p:spPr>
        <p:txBody>
          <a:bodyPr vert="horz" wrap="square" lIns="0" tIns="248285" rIns="0" bIns="0" rtlCol="0">
            <a:spAutoFit/>
          </a:bodyPr>
          <a:lstStyle/>
          <a:p>
            <a:pPr marR="5080" algn="r">
              <a:lnSpc>
                <a:spcPct val="100000"/>
              </a:lnSpc>
              <a:spcBef>
                <a:spcPts val="1955"/>
              </a:spcBef>
            </a:pPr>
            <a:r>
              <a:rPr sz="2200">
                <a:solidFill>
                  <a:srgbClr val="2DA2BF"/>
                </a:solidFill>
                <a:latin typeface="Wingdings"/>
                <a:cs typeface="Wingdings"/>
              </a:rPr>
              <a:t></a:t>
            </a:r>
            <a:r>
              <a:rPr sz="2200" spc="290">
                <a:solidFill>
                  <a:srgbClr val="2DA2BF"/>
                </a:solidFill>
                <a:latin typeface="Times New Roman"/>
                <a:cs typeface="Times New Roman"/>
              </a:rPr>
              <a:t> </a:t>
            </a:r>
            <a:r>
              <a:rPr sz="3200" spc="-10">
                <a:latin typeface="黑体"/>
                <a:cs typeface="黑体"/>
              </a:rPr>
              <a:t>企业仓库的类型</a:t>
            </a:r>
            <a:endParaRPr sz="3200">
              <a:latin typeface="黑体"/>
              <a:cs typeface="黑体"/>
            </a:endParaRPr>
          </a:p>
          <a:p>
            <a:pPr marL="228600" marR="104775" indent="-228600" algn="r">
              <a:lnSpc>
                <a:spcPct val="100000"/>
              </a:lnSpc>
              <a:spcBef>
                <a:spcPts val="1700"/>
              </a:spcBef>
              <a:buClr>
                <a:srgbClr val="2DA2BF"/>
              </a:buClr>
              <a:buSzPct val="101785"/>
              <a:buFont typeface="Verdana"/>
              <a:buChar char="◦"/>
              <a:tabLst>
                <a:tab pos="228600"/>
              </a:tabLst>
            </a:pPr>
            <a:r>
              <a:rPr sz="2800" spc="-10">
                <a:latin typeface="黑体"/>
                <a:cs typeface="黑体"/>
              </a:rPr>
              <a:t>企业仓库的分类</a:t>
            </a:r>
            <a:endParaRPr sz="2800">
              <a:latin typeface="黑体"/>
              <a:cs typeface="黑体"/>
            </a:endParaRPr>
          </a:p>
          <a:p>
            <a:pPr marR="63500" algn="ctr">
              <a:lnSpc>
                <a:spcPct val="100000"/>
              </a:lnSpc>
              <a:spcBef>
                <a:spcPts val="1565"/>
              </a:spcBef>
            </a:pPr>
            <a:r>
              <a:rPr sz="2650">
                <a:solidFill>
                  <a:srgbClr val="DA1F28"/>
                </a:solidFill>
                <a:latin typeface="Wingdings"/>
                <a:cs typeface="Wingdings"/>
              </a:rPr>
              <a:t></a:t>
            </a:r>
            <a:r>
              <a:rPr sz="2600" spc="-10">
                <a:latin typeface="黑体"/>
                <a:cs typeface="黑体"/>
              </a:rPr>
              <a:t>按仓库选址</a:t>
            </a:r>
            <a:endParaRPr sz="2600">
              <a:latin typeface="黑体"/>
              <a:cs typeface="黑体"/>
            </a:endParaRPr>
          </a:p>
          <a:p>
            <a:pPr marR="79375" algn="ctr">
              <a:lnSpc>
                <a:spcPct val="100000"/>
              </a:lnSpc>
              <a:spcBef>
                <a:spcPts val="1380"/>
              </a:spcBef>
            </a:pPr>
            <a:r>
              <a:rPr sz="2250">
                <a:solidFill>
                  <a:srgbClr val="DA1F28"/>
                </a:solidFill>
                <a:latin typeface="Wingdings"/>
                <a:cs typeface="Wingdings"/>
              </a:rPr>
              <a:t></a:t>
            </a:r>
            <a:r>
              <a:rPr sz="2200" spc="-15">
                <a:latin typeface="黑体"/>
                <a:cs typeface="黑体"/>
              </a:rPr>
              <a:t>港口仓库</a:t>
            </a:r>
            <a:endParaRPr sz="2200">
              <a:latin typeface="黑体"/>
              <a:cs typeface="黑体"/>
            </a:endParaRPr>
          </a:p>
          <a:p>
            <a:pPr marR="79375" algn="ctr">
              <a:lnSpc>
                <a:spcPct val="100000"/>
              </a:lnSpc>
              <a:spcBef>
                <a:spcPts val="1345"/>
              </a:spcBef>
            </a:pPr>
            <a:r>
              <a:rPr sz="2250">
                <a:solidFill>
                  <a:srgbClr val="DA1F28"/>
                </a:solidFill>
                <a:latin typeface="Wingdings"/>
                <a:cs typeface="Wingdings"/>
              </a:rPr>
              <a:t></a:t>
            </a:r>
            <a:r>
              <a:rPr sz="2200" spc="-15">
                <a:latin typeface="黑体"/>
                <a:cs typeface="黑体"/>
              </a:rPr>
              <a:t>内陆仓库</a:t>
            </a:r>
            <a:endParaRPr sz="2200">
              <a:latin typeface="黑体"/>
              <a:cs typeface="黑体"/>
            </a:endParaRPr>
          </a:p>
          <a:p>
            <a:pPr marL="191770" algn="ctr">
              <a:lnSpc>
                <a:spcPct val="100000"/>
              </a:lnSpc>
              <a:spcBef>
                <a:spcPts val="1345"/>
              </a:spcBef>
            </a:pPr>
            <a:r>
              <a:rPr sz="2250">
                <a:solidFill>
                  <a:srgbClr val="DA1F28"/>
                </a:solidFill>
                <a:latin typeface="Wingdings"/>
                <a:cs typeface="Wingdings"/>
              </a:rPr>
              <a:t></a:t>
            </a:r>
            <a:r>
              <a:rPr sz="2200" spc="-10">
                <a:latin typeface="黑体"/>
                <a:cs typeface="黑体"/>
              </a:rPr>
              <a:t>枢纽站仓库</a:t>
            </a:r>
            <a:endParaRPr sz="2200">
              <a:latin typeface="黑体"/>
              <a:cs typeface="黑体"/>
            </a:endParaRPr>
          </a:p>
        </p:txBody>
      </p:sp>
    </p:spTree>
  </p:cSld>
  <p:clrMapOvr>
    <a:masterClrMapping/>
  </p:clrMapOvr>
  <p:transition/>
  <p:timing/>
</p:sld>
</file>

<file path=ppt/slides/slide2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053465"/>
              </a:tabLst>
            </a:pPr>
            <a:r>
              <a:rPr spc="-25"/>
              <a:t>5.1</a:t>
            </a:r>
            <a:r>
              <a:rPr/>
              <a:t>	</a:t>
            </a:r>
            <a:r>
              <a:rPr spc="-15"/>
              <a:t>仓储管理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645477" y="1440155"/>
            <a:ext cx="6937375" cy="3192780"/>
          </a:xfrm>
          <a:prstGeom prst="rect">
            <a:avLst/>
          </a:prstGeom>
        </p:spPr>
        <p:txBody>
          <a:bodyPr vert="horz" wrap="square" lIns="0" tIns="24828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955"/>
              </a:spcBef>
            </a:pPr>
            <a:r>
              <a:rPr sz="2200">
                <a:solidFill>
                  <a:srgbClr val="2DA2BF"/>
                </a:solidFill>
                <a:latin typeface="Wingdings"/>
                <a:cs typeface="Wingdings"/>
              </a:rPr>
              <a:t></a:t>
            </a:r>
            <a:r>
              <a:rPr sz="2200" spc="290">
                <a:solidFill>
                  <a:srgbClr val="2DA2BF"/>
                </a:solidFill>
                <a:latin typeface="Times New Roman"/>
                <a:cs typeface="Times New Roman"/>
              </a:rPr>
              <a:t> </a:t>
            </a:r>
            <a:r>
              <a:rPr sz="3200" spc="-10">
                <a:latin typeface="黑体"/>
                <a:cs typeface="黑体"/>
              </a:rPr>
              <a:t>企业仓库的类型</a:t>
            </a:r>
            <a:endParaRPr sz="3200">
              <a:latin typeface="黑体"/>
              <a:cs typeface="黑体"/>
            </a:endParaRPr>
          </a:p>
          <a:p>
            <a:pPr marL="523875" indent="-228600">
              <a:lnSpc>
                <a:spcPct val="100000"/>
              </a:lnSpc>
              <a:spcBef>
                <a:spcPts val="1700"/>
              </a:spcBef>
              <a:buClr>
                <a:srgbClr val="2DA2BF"/>
              </a:buClr>
              <a:buSzPct val="101785"/>
              <a:buFont typeface="Verdana"/>
              <a:buChar char="◦"/>
              <a:tabLst>
                <a:tab pos="523875"/>
              </a:tabLst>
            </a:pPr>
            <a:r>
              <a:rPr sz="2800" spc="-5">
                <a:latin typeface="黑体"/>
                <a:cs typeface="黑体"/>
              </a:rPr>
              <a:t>自建仓库、租赁仓库、合同制仓储的比较</a:t>
            </a:r>
            <a:endParaRPr sz="2800">
              <a:latin typeface="黑体"/>
              <a:cs typeface="黑体"/>
            </a:endParaRPr>
          </a:p>
          <a:p>
            <a:pPr marL="533400">
              <a:lnSpc>
                <a:spcPct val="100000"/>
              </a:lnSpc>
              <a:spcBef>
                <a:spcPts val="1565"/>
              </a:spcBef>
            </a:pPr>
            <a:r>
              <a:rPr sz="2650">
                <a:solidFill>
                  <a:srgbClr val="DA1F28"/>
                </a:solidFill>
                <a:latin typeface="Wingdings"/>
                <a:cs typeface="Wingdings"/>
              </a:rPr>
              <a:t></a:t>
            </a:r>
            <a:r>
              <a:rPr sz="2600" spc="-15">
                <a:latin typeface="黑体"/>
                <a:cs typeface="黑体"/>
              </a:rPr>
              <a:t>周转总量</a:t>
            </a:r>
            <a:endParaRPr sz="2600">
              <a:latin typeface="黑体"/>
              <a:cs typeface="黑体"/>
            </a:endParaRPr>
          </a:p>
          <a:p>
            <a:pPr marL="533400">
              <a:lnSpc>
                <a:spcPct val="100000"/>
              </a:lnSpc>
              <a:spcBef>
                <a:spcPts val="1540"/>
              </a:spcBef>
            </a:pPr>
            <a:r>
              <a:rPr sz="2650">
                <a:solidFill>
                  <a:srgbClr val="DA1F28"/>
                </a:solidFill>
                <a:latin typeface="Wingdings"/>
                <a:cs typeface="Wingdings"/>
              </a:rPr>
              <a:t></a:t>
            </a:r>
            <a:r>
              <a:rPr sz="2600" spc="-10">
                <a:latin typeface="黑体"/>
                <a:cs typeface="黑体"/>
              </a:rPr>
              <a:t>需求的稳定性</a:t>
            </a:r>
            <a:endParaRPr sz="2600">
              <a:latin typeface="黑体"/>
              <a:cs typeface="黑体"/>
            </a:endParaRPr>
          </a:p>
          <a:p>
            <a:pPr marL="533400">
              <a:lnSpc>
                <a:spcPct val="100000"/>
              </a:lnSpc>
              <a:spcBef>
                <a:spcPts val="1535"/>
              </a:spcBef>
            </a:pPr>
            <a:r>
              <a:rPr sz="2650">
                <a:solidFill>
                  <a:srgbClr val="DA1F28"/>
                </a:solidFill>
                <a:latin typeface="Wingdings"/>
                <a:cs typeface="Wingdings"/>
              </a:rPr>
              <a:t></a:t>
            </a:r>
            <a:r>
              <a:rPr sz="2600" spc="-15">
                <a:latin typeface="黑体"/>
                <a:cs typeface="黑体"/>
              </a:rPr>
              <a:t>市场密度</a:t>
            </a:r>
            <a:endParaRPr sz="2600">
              <a:latin typeface="黑体"/>
              <a:cs typeface="黑体"/>
            </a:endParaRPr>
          </a:p>
        </p:txBody>
      </p:sp>
    </p:spTree>
  </p:cSld>
  <p:clrMapOvr>
    <a:masterClrMapping/>
  </p:clrMapOvr>
  <p:transition/>
  <p:timing/>
</p:sld>
</file>

<file path=ppt/slides/slide3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053465"/>
              </a:tabLst>
            </a:pPr>
            <a:r>
              <a:rPr spc="-25"/>
              <a:t>5.1</a:t>
            </a:r>
            <a:r>
              <a:rPr/>
              <a:t>	</a:t>
            </a:r>
            <a:r>
              <a:rPr spc="-15"/>
              <a:t>仓储管理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645477" y="1440155"/>
            <a:ext cx="3736975" cy="4391025"/>
          </a:xfrm>
          <a:prstGeom prst="rect">
            <a:avLst/>
          </a:prstGeom>
        </p:spPr>
        <p:txBody>
          <a:bodyPr vert="horz" wrap="square" lIns="0" tIns="24828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955"/>
              </a:spcBef>
            </a:pPr>
            <a:r>
              <a:rPr sz="2200">
                <a:solidFill>
                  <a:srgbClr val="2DA2BF"/>
                </a:solidFill>
                <a:latin typeface="Wingdings"/>
                <a:cs typeface="Wingdings"/>
              </a:rPr>
              <a:t></a:t>
            </a:r>
            <a:r>
              <a:rPr sz="2200" spc="290">
                <a:solidFill>
                  <a:srgbClr val="2DA2BF"/>
                </a:solidFill>
                <a:latin typeface="Times New Roman"/>
                <a:cs typeface="Times New Roman"/>
              </a:rPr>
              <a:t> </a:t>
            </a:r>
            <a:r>
              <a:rPr sz="3200" spc="-10">
                <a:latin typeface="黑体"/>
                <a:cs typeface="黑体"/>
              </a:rPr>
              <a:t>企业仓库的类型</a:t>
            </a:r>
            <a:endParaRPr sz="3200">
              <a:latin typeface="黑体"/>
              <a:cs typeface="黑体"/>
            </a:endParaRPr>
          </a:p>
          <a:p>
            <a:pPr marL="523875" indent="-228600">
              <a:lnSpc>
                <a:spcPct val="100000"/>
              </a:lnSpc>
              <a:spcBef>
                <a:spcPts val="1700"/>
              </a:spcBef>
              <a:buClr>
                <a:srgbClr val="2DA2BF"/>
              </a:buClr>
              <a:buSzPct val="101785"/>
              <a:buFont typeface="Verdana"/>
              <a:buChar char="◦"/>
              <a:tabLst>
                <a:tab pos="523875"/>
              </a:tabLst>
            </a:pPr>
            <a:r>
              <a:rPr sz="2800" spc="-10">
                <a:latin typeface="黑体"/>
                <a:cs typeface="黑体"/>
              </a:rPr>
              <a:t>集中仓储与分散仓储</a:t>
            </a:r>
            <a:endParaRPr sz="2800">
              <a:latin typeface="黑体"/>
              <a:cs typeface="黑体"/>
            </a:endParaRPr>
          </a:p>
          <a:p>
            <a:pPr marL="533400">
              <a:lnSpc>
                <a:spcPct val="100000"/>
              </a:lnSpc>
              <a:spcBef>
                <a:spcPts val="1565"/>
              </a:spcBef>
            </a:pPr>
            <a:r>
              <a:rPr sz="2650">
                <a:solidFill>
                  <a:srgbClr val="DA1F28"/>
                </a:solidFill>
                <a:latin typeface="Wingdings"/>
                <a:cs typeface="Wingdings"/>
              </a:rPr>
              <a:t></a:t>
            </a:r>
            <a:r>
              <a:rPr sz="2600" spc="-10">
                <a:latin typeface="黑体"/>
                <a:cs typeface="黑体"/>
              </a:rPr>
              <a:t>客户服务需要</a:t>
            </a:r>
            <a:endParaRPr sz="2600">
              <a:latin typeface="黑体"/>
              <a:cs typeface="黑体"/>
            </a:endParaRPr>
          </a:p>
          <a:p>
            <a:pPr marL="533400">
              <a:lnSpc>
                <a:spcPct val="100000"/>
              </a:lnSpc>
              <a:spcBef>
                <a:spcPts val="1540"/>
              </a:spcBef>
            </a:pPr>
            <a:r>
              <a:rPr sz="2650">
                <a:solidFill>
                  <a:srgbClr val="DA1F28"/>
                </a:solidFill>
                <a:latin typeface="Wingdings"/>
                <a:cs typeface="Wingdings"/>
              </a:rPr>
              <a:t></a:t>
            </a:r>
            <a:r>
              <a:rPr sz="2600" spc="-10">
                <a:latin typeface="黑体"/>
                <a:cs typeface="黑体"/>
              </a:rPr>
              <a:t>运输服务水平</a:t>
            </a:r>
            <a:endParaRPr sz="2600">
              <a:latin typeface="黑体"/>
              <a:cs typeface="黑体"/>
            </a:endParaRPr>
          </a:p>
          <a:p>
            <a:pPr marL="533400">
              <a:lnSpc>
                <a:spcPct val="100000"/>
              </a:lnSpc>
              <a:spcBef>
                <a:spcPts val="1535"/>
              </a:spcBef>
            </a:pPr>
            <a:r>
              <a:rPr sz="2650">
                <a:solidFill>
                  <a:srgbClr val="DA1F28"/>
                </a:solidFill>
                <a:latin typeface="Wingdings"/>
                <a:cs typeface="Wingdings"/>
              </a:rPr>
              <a:t></a:t>
            </a:r>
            <a:r>
              <a:rPr sz="2600" spc="-10">
                <a:latin typeface="黑体"/>
                <a:cs typeface="黑体"/>
              </a:rPr>
              <a:t>客户购买批量</a:t>
            </a:r>
            <a:endParaRPr sz="2600">
              <a:latin typeface="黑体"/>
              <a:cs typeface="黑体"/>
            </a:endParaRPr>
          </a:p>
          <a:p>
            <a:pPr marL="533400">
              <a:lnSpc>
                <a:spcPct val="100000"/>
              </a:lnSpc>
              <a:spcBef>
                <a:spcPts val="1540"/>
              </a:spcBef>
            </a:pPr>
            <a:r>
              <a:rPr sz="2650">
                <a:solidFill>
                  <a:srgbClr val="DA1F28"/>
                </a:solidFill>
                <a:latin typeface="Wingdings"/>
                <a:cs typeface="Wingdings"/>
              </a:rPr>
              <a:t></a:t>
            </a:r>
            <a:r>
              <a:rPr sz="2600" spc="-10">
                <a:latin typeface="黑体"/>
                <a:cs typeface="黑体"/>
              </a:rPr>
              <a:t>计算机水平</a:t>
            </a:r>
            <a:endParaRPr sz="2600">
              <a:latin typeface="黑体"/>
              <a:cs typeface="黑体"/>
            </a:endParaRPr>
          </a:p>
          <a:p>
            <a:pPr marL="533400">
              <a:lnSpc>
                <a:spcPct val="100000"/>
              </a:lnSpc>
              <a:spcBef>
                <a:spcPts val="1535"/>
              </a:spcBef>
            </a:pPr>
            <a:r>
              <a:rPr sz="2650">
                <a:solidFill>
                  <a:srgbClr val="DA1F28"/>
                </a:solidFill>
                <a:latin typeface="Wingdings"/>
                <a:cs typeface="Wingdings"/>
              </a:rPr>
              <a:t></a:t>
            </a:r>
            <a:r>
              <a:rPr sz="2600" spc="-10">
                <a:latin typeface="黑体"/>
                <a:cs typeface="黑体"/>
              </a:rPr>
              <a:t>单个仓库的规模</a:t>
            </a:r>
            <a:endParaRPr sz="2600">
              <a:latin typeface="黑体"/>
              <a:cs typeface="黑体"/>
            </a:endParaRPr>
          </a:p>
        </p:txBody>
      </p:sp>
    </p:spTree>
  </p:cSld>
  <p:clrMapOvr>
    <a:masterClrMapping/>
  </p:clrMapOvr>
  <p:transition/>
  <p:timing/>
</p:sld>
</file>

<file path=ppt/slides/slide3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053465"/>
              </a:tabLst>
            </a:pPr>
            <a:r>
              <a:rPr spc="-25"/>
              <a:t>5.1</a:t>
            </a:r>
            <a:r>
              <a:rPr/>
              <a:t>	</a:t>
            </a:r>
            <a:r>
              <a:rPr spc="-15"/>
              <a:t>仓储管理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645477" y="1440155"/>
            <a:ext cx="3736975" cy="1393190"/>
          </a:xfrm>
          <a:prstGeom prst="rect">
            <a:avLst/>
          </a:prstGeom>
        </p:spPr>
        <p:txBody>
          <a:bodyPr vert="horz" wrap="square" lIns="0" tIns="24828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955"/>
              </a:spcBef>
            </a:pPr>
            <a:r>
              <a:rPr sz="2200">
                <a:solidFill>
                  <a:srgbClr val="2DA2BF"/>
                </a:solidFill>
                <a:latin typeface="Wingdings"/>
                <a:cs typeface="Wingdings"/>
              </a:rPr>
              <a:t></a:t>
            </a:r>
            <a:r>
              <a:rPr sz="2200" spc="290">
                <a:solidFill>
                  <a:srgbClr val="2DA2BF"/>
                </a:solidFill>
                <a:latin typeface="Times New Roman"/>
                <a:cs typeface="Times New Roman"/>
              </a:rPr>
              <a:t> </a:t>
            </a:r>
            <a:r>
              <a:rPr sz="3200" spc="-10">
                <a:latin typeface="黑体"/>
                <a:cs typeface="黑体"/>
              </a:rPr>
              <a:t>企业仓库的类型</a:t>
            </a:r>
            <a:endParaRPr sz="3200">
              <a:latin typeface="黑体"/>
              <a:cs typeface="黑体"/>
            </a:endParaRPr>
          </a:p>
          <a:p>
            <a:pPr marL="523875" indent="-228600">
              <a:lnSpc>
                <a:spcPct val="100000"/>
              </a:lnSpc>
              <a:spcBef>
                <a:spcPts val="1700"/>
              </a:spcBef>
              <a:buClr>
                <a:srgbClr val="2DA2BF"/>
              </a:buClr>
              <a:buSzPct val="101785"/>
              <a:buFont typeface="Verdana"/>
              <a:buChar char="◦"/>
              <a:tabLst>
                <a:tab pos="523875"/>
              </a:tabLst>
            </a:pPr>
            <a:r>
              <a:rPr sz="2800" spc="-10">
                <a:latin typeface="黑体"/>
                <a:cs typeface="黑体"/>
              </a:rPr>
              <a:t>集中仓储与分散仓储</a:t>
            </a:r>
            <a:endParaRPr sz="2800">
              <a:latin typeface="黑体"/>
              <a:cs typeface="黑体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178878" y="3051680"/>
            <a:ext cx="2647950" cy="277050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ts val="2910"/>
              </a:lnSpc>
            </a:pPr>
            <a:r>
              <a:rPr sz="2650">
                <a:solidFill>
                  <a:srgbClr val="DA1F28"/>
                </a:solidFill>
                <a:latin typeface="Wingdings"/>
                <a:cs typeface="Wingdings"/>
              </a:rPr>
              <a:t></a:t>
            </a:r>
            <a:r>
              <a:rPr sz="2600" spc="-10">
                <a:latin typeface="黑体"/>
                <a:cs typeface="黑体"/>
              </a:rPr>
              <a:t>客户服务需要</a:t>
            </a:r>
            <a:endParaRPr sz="2600">
              <a:latin typeface="黑体"/>
              <a:cs typeface="黑体"/>
            </a:endParaRPr>
          </a:p>
          <a:p>
            <a:pPr>
              <a:lnSpc>
                <a:spcPct val="100000"/>
              </a:lnSpc>
              <a:spcBef>
                <a:spcPts val="1535"/>
              </a:spcBef>
            </a:pPr>
            <a:r>
              <a:rPr sz="2650">
                <a:solidFill>
                  <a:srgbClr val="DA1F28"/>
                </a:solidFill>
                <a:latin typeface="Wingdings"/>
                <a:cs typeface="Wingdings"/>
              </a:rPr>
              <a:t></a:t>
            </a:r>
            <a:r>
              <a:rPr sz="2600" spc="-10">
                <a:latin typeface="黑体"/>
                <a:cs typeface="黑体"/>
              </a:rPr>
              <a:t>运输服务水平</a:t>
            </a:r>
            <a:endParaRPr sz="2600">
              <a:latin typeface="黑体"/>
              <a:cs typeface="黑体"/>
            </a:endParaRPr>
          </a:p>
          <a:p>
            <a:pPr>
              <a:lnSpc>
                <a:spcPct val="100000"/>
              </a:lnSpc>
              <a:spcBef>
                <a:spcPts val="1540"/>
              </a:spcBef>
            </a:pPr>
            <a:r>
              <a:rPr sz="2650">
                <a:solidFill>
                  <a:srgbClr val="DA1F28"/>
                </a:solidFill>
                <a:latin typeface="Wingdings"/>
                <a:cs typeface="Wingdings"/>
              </a:rPr>
              <a:t></a:t>
            </a:r>
            <a:r>
              <a:rPr sz="2600" spc="-10">
                <a:latin typeface="黑体"/>
                <a:cs typeface="黑体"/>
              </a:rPr>
              <a:t>客户购买批量</a:t>
            </a:r>
            <a:endParaRPr sz="2600">
              <a:latin typeface="黑体"/>
              <a:cs typeface="黑体"/>
            </a:endParaRPr>
          </a:p>
          <a:p>
            <a:pPr>
              <a:lnSpc>
                <a:spcPct val="100000"/>
              </a:lnSpc>
              <a:spcBef>
                <a:spcPts val="1540"/>
              </a:spcBef>
            </a:pPr>
            <a:r>
              <a:rPr sz="2650">
                <a:solidFill>
                  <a:srgbClr val="DA1F28"/>
                </a:solidFill>
                <a:latin typeface="Wingdings"/>
                <a:cs typeface="Wingdings"/>
              </a:rPr>
              <a:t></a:t>
            </a:r>
            <a:r>
              <a:rPr sz="2600" spc="-10">
                <a:latin typeface="黑体"/>
                <a:cs typeface="黑体"/>
              </a:rPr>
              <a:t>计算机水平</a:t>
            </a:r>
            <a:endParaRPr sz="2600">
              <a:latin typeface="黑体"/>
              <a:cs typeface="黑体"/>
            </a:endParaRPr>
          </a:p>
          <a:p>
            <a:pPr>
              <a:lnSpc>
                <a:spcPct val="100000"/>
              </a:lnSpc>
              <a:spcBef>
                <a:spcPts val="1535"/>
              </a:spcBef>
            </a:pPr>
            <a:r>
              <a:rPr sz="2650">
                <a:solidFill>
                  <a:srgbClr val="DA1F28"/>
                </a:solidFill>
                <a:latin typeface="Wingdings"/>
                <a:cs typeface="Wingdings"/>
              </a:rPr>
              <a:t></a:t>
            </a:r>
            <a:r>
              <a:rPr sz="2600" spc="-10">
                <a:latin typeface="黑体"/>
                <a:cs typeface="黑体"/>
              </a:rPr>
              <a:t>单个仓库的规模</a:t>
            </a:r>
            <a:endParaRPr sz="2600">
              <a:latin typeface="黑体"/>
              <a:cs typeface="黑体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735012" y="3006725"/>
            <a:ext cx="7005955" cy="3202305"/>
          </a:xfrm>
          <a:custGeom>
            <a:rect l="l" t="t" r="r" b="b"/>
            <a:pathLst>
              <a:path w="7005955" h="3202304">
                <a:moveTo>
                  <a:pt x="7005638" y="3201987"/>
                </a:moveTo>
                <a:lnTo>
                  <a:pt x="0" y="3201987"/>
                </a:lnTo>
                <a:lnTo>
                  <a:pt x="0" y="0"/>
                </a:lnTo>
                <a:lnTo>
                  <a:pt x="7005638" y="0"/>
                </a:lnTo>
                <a:lnTo>
                  <a:pt x="7005638" y="3201987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 txBox="1"/>
          <p:nvPr/>
        </p:nvSpPr>
        <p:spPr>
          <a:xfrm>
            <a:off x="1939131" y="4091940"/>
            <a:ext cx="459740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000" spc="-10">
                <a:latin typeface="宋体"/>
                <a:cs typeface="宋体"/>
              </a:rPr>
              <a:t>物流系统的二律背反</a:t>
            </a:r>
            <a:endParaRPr sz="40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3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053465"/>
              </a:tabLst>
            </a:pPr>
            <a:r>
              <a:rPr spc="-25"/>
              <a:t>5.1</a:t>
            </a:r>
            <a:r>
              <a:rPr/>
              <a:t>	</a:t>
            </a:r>
            <a:r>
              <a:rPr spc="-15"/>
              <a:t>仓储管理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645477" y="1440155"/>
            <a:ext cx="3532504" cy="4586605"/>
          </a:xfrm>
          <a:prstGeom prst="rect">
            <a:avLst/>
          </a:prstGeom>
        </p:spPr>
        <p:txBody>
          <a:bodyPr vert="horz" wrap="square" lIns="0" tIns="24828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955"/>
              </a:spcBef>
            </a:pPr>
            <a:r>
              <a:rPr sz="2200">
                <a:solidFill>
                  <a:srgbClr val="2DA2BF"/>
                </a:solidFill>
                <a:latin typeface="Wingdings"/>
                <a:cs typeface="Wingdings"/>
              </a:rPr>
              <a:t></a:t>
            </a:r>
            <a:r>
              <a:rPr sz="2200" spc="290">
                <a:solidFill>
                  <a:srgbClr val="2DA2BF"/>
                </a:solidFill>
                <a:latin typeface="Times New Roman"/>
                <a:cs typeface="Times New Roman"/>
              </a:rPr>
              <a:t> </a:t>
            </a:r>
            <a:r>
              <a:rPr sz="3200" spc="-10">
                <a:latin typeface="黑体"/>
                <a:cs typeface="黑体"/>
              </a:rPr>
              <a:t>仓储合理化的标志</a:t>
            </a:r>
            <a:endParaRPr sz="3200">
              <a:latin typeface="黑体"/>
              <a:cs typeface="黑体"/>
            </a:endParaRPr>
          </a:p>
          <a:p>
            <a:pPr marL="523875" indent="-228600">
              <a:lnSpc>
                <a:spcPct val="100000"/>
              </a:lnSpc>
              <a:spcBef>
                <a:spcPts val="1700"/>
              </a:spcBef>
              <a:buClr>
                <a:srgbClr val="2DA2BF"/>
              </a:buClr>
              <a:buSzPct val="101785"/>
              <a:buFont typeface="Verdana"/>
              <a:buChar char="◦"/>
              <a:tabLst>
                <a:tab pos="523875"/>
              </a:tabLst>
            </a:pPr>
            <a:r>
              <a:rPr sz="2800" spc="-15">
                <a:latin typeface="黑体"/>
                <a:cs typeface="黑体"/>
              </a:rPr>
              <a:t>质量标志</a:t>
            </a:r>
            <a:endParaRPr sz="2800">
              <a:latin typeface="黑体"/>
              <a:cs typeface="黑体"/>
            </a:endParaRPr>
          </a:p>
          <a:p>
            <a:pPr marL="523875" indent="-228600">
              <a:lnSpc>
                <a:spcPct val="100000"/>
              </a:lnSpc>
              <a:spcBef>
                <a:spcPts val="1670"/>
              </a:spcBef>
              <a:buClr>
                <a:srgbClr val="2DA2BF"/>
              </a:buClr>
              <a:buSzPct val="101785"/>
              <a:buFont typeface="Verdana"/>
              <a:buChar char="◦"/>
              <a:tabLst>
                <a:tab pos="523875"/>
              </a:tabLst>
            </a:pPr>
            <a:r>
              <a:rPr sz="2800" spc="-15">
                <a:latin typeface="黑体"/>
                <a:cs typeface="黑体"/>
              </a:rPr>
              <a:t>数量标志</a:t>
            </a:r>
            <a:endParaRPr sz="2800">
              <a:latin typeface="黑体"/>
              <a:cs typeface="黑体"/>
            </a:endParaRPr>
          </a:p>
          <a:p>
            <a:pPr marL="523875" indent="-228600">
              <a:lnSpc>
                <a:spcPct val="100000"/>
              </a:lnSpc>
              <a:spcBef>
                <a:spcPts val="1670"/>
              </a:spcBef>
              <a:buClr>
                <a:srgbClr val="2DA2BF"/>
              </a:buClr>
              <a:buSzPct val="101785"/>
              <a:buFont typeface="Verdana"/>
              <a:buChar char="◦"/>
              <a:tabLst>
                <a:tab pos="523875"/>
              </a:tabLst>
            </a:pPr>
            <a:r>
              <a:rPr sz="2800" spc="-15">
                <a:latin typeface="黑体"/>
                <a:cs typeface="黑体"/>
              </a:rPr>
              <a:t>时间标志</a:t>
            </a:r>
            <a:endParaRPr sz="2800">
              <a:latin typeface="黑体"/>
              <a:cs typeface="黑体"/>
            </a:endParaRPr>
          </a:p>
          <a:p>
            <a:pPr marL="523875" indent="-228600">
              <a:lnSpc>
                <a:spcPct val="100000"/>
              </a:lnSpc>
              <a:spcBef>
                <a:spcPts val="1664"/>
              </a:spcBef>
              <a:buClr>
                <a:srgbClr val="2DA2BF"/>
              </a:buClr>
              <a:buSzPct val="101785"/>
              <a:buFont typeface="Verdana"/>
              <a:buChar char="◦"/>
              <a:tabLst>
                <a:tab pos="523875"/>
              </a:tabLst>
            </a:pPr>
            <a:r>
              <a:rPr sz="2800" spc="-15">
                <a:latin typeface="黑体"/>
                <a:cs typeface="黑体"/>
              </a:rPr>
              <a:t>结构标志</a:t>
            </a:r>
            <a:endParaRPr sz="2800">
              <a:latin typeface="黑体"/>
              <a:cs typeface="黑体"/>
            </a:endParaRPr>
          </a:p>
          <a:p>
            <a:pPr marL="523875" indent="-228600">
              <a:lnSpc>
                <a:spcPct val="100000"/>
              </a:lnSpc>
              <a:spcBef>
                <a:spcPts val="1670"/>
              </a:spcBef>
              <a:buClr>
                <a:srgbClr val="2DA2BF"/>
              </a:buClr>
              <a:buSzPct val="101785"/>
              <a:buFont typeface="Verdana"/>
              <a:buChar char="◦"/>
              <a:tabLst>
                <a:tab pos="523875"/>
              </a:tabLst>
            </a:pPr>
            <a:r>
              <a:rPr sz="2800" spc="-15">
                <a:latin typeface="黑体"/>
                <a:cs typeface="黑体"/>
              </a:rPr>
              <a:t>分布标志</a:t>
            </a:r>
            <a:endParaRPr sz="2800">
              <a:latin typeface="黑体"/>
              <a:cs typeface="黑体"/>
            </a:endParaRPr>
          </a:p>
          <a:p>
            <a:pPr marL="523875" indent="-228600">
              <a:lnSpc>
                <a:spcPct val="100000"/>
              </a:lnSpc>
              <a:spcBef>
                <a:spcPts val="1670"/>
              </a:spcBef>
              <a:buClr>
                <a:srgbClr val="2DA2BF"/>
              </a:buClr>
              <a:buSzPct val="101785"/>
              <a:buFont typeface="Verdana"/>
              <a:buChar char="◦"/>
              <a:tabLst>
                <a:tab pos="523875"/>
              </a:tabLst>
            </a:pPr>
            <a:r>
              <a:rPr sz="2800" spc="-15">
                <a:latin typeface="黑体"/>
                <a:cs typeface="黑体"/>
              </a:rPr>
              <a:t>费用标志</a:t>
            </a:r>
            <a:endParaRPr sz="2800">
              <a:latin typeface="黑体"/>
              <a:cs typeface="黑体"/>
            </a:endParaRPr>
          </a:p>
        </p:txBody>
      </p:sp>
    </p:spTree>
  </p:cSld>
  <p:clrMapOvr>
    <a:masterClrMapping/>
  </p:clrMapOvr>
  <p:transition/>
  <p:timing/>
</p:sld>
</file>

<file path=ppt/slides/slide3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053465"/>
              </a:tabLst>
            </a:pPr>
            <a:r>
              <a:rPr spc="-25"/>
              <a:t>5.1</a:t>
            </a:r>
            <a:r>
              <a:rPr/>
              <a:t>	</a:t>
            </a:r>
            <a:r>
              <a:rPr spc="-15"/>
              <a:t>仓储管理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645477" y="1440155"/>
            <a:ext cx="6581775" cy="4586605"/>
          </a:xfrm>
          <a:prstGeom prst="rect">
            <a:avLst/>
          </a:prstGeom>
        </p:spPr>
        <p:txBody>
          <a:bodyPr vert="horz" wrap="square" lIns="0" tIns="24828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955"/>
              </a:spcBef>
            </a:pPr>
            <a:r>
              <a:rPr sz="2200">
                <a:solidFill>
                  <a:srgbClr val="2DA2BF"/>
                </a:solidFill>
                <a:latin typeface="Wingdings"/>
                <a:cs typeface="Wingdings"/>
              </a:rPr>
              <a:t></a:t>
            </a:r>
            <a:r>
              <a:rPr sz="2200" spc="290">
                <a:solidFill>
                  <a:srgbClr val="2DA2BF"/>
                </a:solidFill>
                <a:latin typeface="Times New Roman"/>
                <a:cs typeface="Times New Roman"/>
              </a:rPr>
              <a:t> </a:t>
            </a:r>
            <a:r>
              <a:rPr sz="3200" spc="-10">
                <a:latin typeface="黑体"/>
                <a:cs typeface="黑体"/>
              </a:rPr>
              <a:t>仓储合理化的要求</a:t>
            </a:r>
            <a:endParaRPr sz="3200">
              <a:latin typeface="黑体"/>
              <a:cs typeface="黑体"/>
            </a:endParaRPr>
          </a:p>
          <a:p>
            <a:pPr marL="523875" indent="-228600">
              <a:lnSpc>
                <a:spcPct val="100000"/>
              </a:lnSpc>
              <a:spcBef>
                <a:spcPts val="1700"/>
              </a:spcBef>
              <a:buClr>
                <a:srgbClr val="2DA2BF"/>
              </a:buClr>
              <a:buSzPct val="101785"/>
              <a:buFont typeface="Verdana"/>
              <a:buChar char="◦"/>
              <a:tabLst>
                <a:tab pos="523875"/>
              </a:tabLst>
            </a:pPr>
            <a:r>
              <a:rPr sz="2800" spc="-5">
                <a:latin typeface="黑体"/>
                <a:cs typeface="黑体"/>
              </a:rPr>
              <a:t>适度集中库存是实施“零库存”的前提</a:t>
            </a:r>
            <a:endParaRPr sz="2800">
              <a:latin typeface="黑体"/>
              <a:cs typeface="黑体"/>
            </a:endParaRPr>
          </a:p>
          <a:p>
            <a:pPr marL="523875" indent="-228600">
              <a:lnSpc>
                <a:spcPct val="100000"/>
              </a:lnSpc>
              <a:spcBef>
                <a:spcPts val="1670"/>
              </a:spcBef>
              <a:buClr>
                <a:srgbClr val="2DA2BF"/>
              </a:buClr>
              <a:buSzPct val="101785"/>
              <a:buFont typeface="Verdana"/>
              <a:buChar char="◦"/>
              <a:tabLst>
                <a:tab pos="523875"/>
              </a:tabLst>
            </a:pPr>
            <a:r>
              <a:rPr sz="2800" spc="-10">
                <a:latin typeface="黑体"/>
                <a:cs typeface="黑体"/>
              </a:rPr>
              <a:t>提高仓库效率</a:t>
            </a:r>
            <a:endParaRPr sz="2800">
              <a:latin typeface="黑体"/>
              <a:cs typeface="黑体"/>
            </a:endParaRPr>
          </a:p>
          <a:p>
            <a:pPr marL="523875" indent="-228600">
              <a:lnSpc>
                <a:spcPct val="100000"/>
              </a:lnSpc>
              <a:spcBef>
                <a:spcPts val="1670"/>
              </a:spcBef>
              <a:buClr>
                <a:srgbClr val="2DA2BF"/>
              </a:buClr>
              <a:buSzPct val="101785"/>
              <a:buFont typeface="Verdana"/>
              <a:buChar char="◦"/>
              <a:tabLst>
                <a:tab pos="523875"/>
              </a:tabLst>
            </a:pPr>
            <a:r>
              <a:rPr sz="2800" spc="-5">
                <a:latin typeface="黑体"/>
                <a:cs typeface="黑体"/>
              </a:rPr>
              <a:t>采用有效的仓储定位系统</a:t>
            </a:r>
            <a:endParaRPr sz="2800">
              <a:latin typeface="黑体"/>
              <a:cs typeface="黑体"/>
            </a:endParaRPr>
          </a:p>
          <a:p>
            <a:pPr marL="523875" indent="-228600">
              <a:lnSpc>
                <a:spcPct val="100000"/>
              </a:lnSpc>
              <a:spcBef>
                <a:spcPts val="1664"/>
              </a:spcBef>
              <a:buClr>
                <a:srgbClr val="2DA2BF"/>
              </a:buClr>
              <a:buSzPct val="101785"/>
              <a:buFont typeface="Verdana"/>
              <a:buChar char="◦"/>
              <a:tabLst>
                <a:tab pos="523875"/>
              </a:tabLst>
            </a:pPr>
            <a:r>
              <a:rPr sz="2800" spc="-5">
                <a:latin typeface="黑体"/>
                <a:cs typeface="黑体"/>
              </a:rPr>
              <a:t>采用有效的监测清点方式</a:t>
            </a:r>
            <a:endParaRPr sz="2800">
              <a:latin typeface="黑体"/>
              <a:cs typeface="黑体"/>
            </a:endParaRPr>
          </a:p>
          <a:p>
            <a:pPr marL="523875" indent="-228600">
              <a:lnSpc>
                <a:spcPct val="100000"/>
              </a:lnSpc>
              <a:spcBef>
                <a:spcPts val="1670"/>
              </a:spcBef>
              <a:buClr>
                <a:srgbClr val="2DA2BF"/>
              </a:buClr>
              <a:buSzPct val="101785"/>
              <a:buFont typeface="Verdana"/>
              <a:buChar char="◦"/>
              <a:tabLst>
                <a:tab pos="523875"/>
              </a:tabLst>
            </a:pPr>
            <a:r>
              <a:rPr sz="2800" spc="-5">
                <a:latin typeface="黑体"/>
                <a:cs typeface="黑体"/>
              </a:rPr>
              <a:t>采用现代存储保养技术</a:t>
            </a:r>
            <a:endParaRPr sz="2800">
              <a:latin typeface="黑体"/>
              <a:cs typeface="黑体"/>
            </a:endParaRPr>
          </a:p>
          <a:p>
            <a:pPr marL="523875" indent="-228600">
              <a:lnSpc>
                <a:spcPct val="100000"/>
              </a:lnSpc>
              <a:spcBef>
                <a:spcPts val="1670"/>
              </a:spcBef>
              <a:buClr>
                <a:srgbClr val="2DA2BF"/>
              </a:buClr>
              <a:buSzPct val="101785"/>
              <a:buFont typeface="Verdana"/>
              <a:buChar char="◦"/>
              <a:tabLst>
                <a:tab pos="523875"/>
              </a:tabLst>
            </a:pPr>
            <a:r>
              <a:rPr sz="2800" spc="-10">
                <a:latin typeface="黑体"/>
                <a:cs typeface="黑体"/>
              </a:rPr>
              <a:t>采用集装单元化技术</a:t>
            </a:r>
            <a:endParaRPr sz="2800">
              <a:latin typeface="黑体"/>
              <a:cs typeface="黑体"/>
            </a:endParaRPr>
          </a:p>
        </p:txBody>
      </p:sp>
    </p:spTree>
  </p:cSld>
  <p:clrMapOvr>
    <a:masterClrMapping/>
  </p:clrMapOvr>
  <p:transition/>
  <p:timing/>
</p:sld>
</file>

<file path=ppt/slides/slide3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053465"/>
              </a:tabLst>
            </a:pPr>
            <a:r>
              <a:rPr spc="-25"/>
              <a:t>5.2</a:t>
            </a:r>
            <a:r>
              <a:rPr/>
              <a:t>	</a:t>
            </a:r>
            <a:r>
              <a:rPr spc="-15"/>
              <a:t>库存控制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645477" y="1439862"/>
            <a:ext cx="7867650" cy="4452620"/>
          </a:xfrm>
          <a:prstGeom prst="rect">
            <a:avLst/>
          </a:prstGeom>
        </p:spPr>
        <p:txBody>
          <a:bodyPr vert="horz" wrap="square" lIns="0" tIns="2330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835"/>
              </a:spcBef>
            </a:pPr>
            <a:r>
              <a:rPr sz="2000">
                <a:solidFill>
                  <a:srgbClr val="2DA2BF"/>
                </a:solidFill>
                <a:latin typeface="Wingdings"/>
                <a:cs typeface="Wingdings"/>
              </a:rPr>
              <a:t></a:t>
            </a:r>
            <a:r>
              <a:rPr sz="2000" spc="450">
                <a:solidFill>
                  <a:srgbClr val="2DA2BF"/>
                </a:solidFill>
                <a:latin typeface="Times New Roman"/>
                <a:cs typeface="Times New Roman"/>
              </a:rPr>
              <a:t> </a:t>
            </a:r>
            <a:r>
              <a:rPr sz="2900" spc="-15">
                <a:latin typeface="黑体"/>
                <a:cs typeface="黑体"/>
              </a:rPr>
              <a:t>库存管理</a:t>
            </a:r>
            <a:endParaRPr sz="2900">
              <a:latin typeface="黑体"/>
              <a:cs typeface="黑体"/>
            </a:endParaRPr>
          </a:p>
          <a:p>
            <a:pPr marL="523875" indent="-228600">
              <a:lnSpc>
                <a:spcPct val="100000"/>
              </a:lnSpc>
              <a:spcBef>
                <a:spcPts val="1520"/>
              </a:spcBef>
              <a:buClr>
                <a:srgbClr val="2DA2BF"/>
              </a:buClr>
              <a:buSzPct val="102083"/>
              <a:buFont typeface="Verdana"/>
              <a:buChar char="◦"/>
              <a:tabLst>
                <a:tab pos="523875"/>
              </a:tabLst>
            </a:pPr>
            <a:r>
              <a:rPr sz="2400" spc="-5">
                <a:latin typeface="黑体"/>
                <a:cs typeface="黑体"/>
              </a:rPr>
              <a:t>库存的含义：处于储存状态的物品</a:t>
            </a:r>
            <a:endParaRPr sz="2400">
              <a:latin typeface="黑体"/>
              <a:cs typeface="黑体"/>
            </a:endParaRPr>
          </a:p>
          <a:p>
            <a:pPr marL="762000" marR="5080" indent="-228600">
              <a:lnSpc>
                <a:spcPct val="138800"/>
              </a:lnSpc>
              <a:spcBef>
                <a:spcPts val="310"/>
              </a:spcBef>
            </a:pPr>
            <a:r>
              <a:rPr sz="2450">
                <a:solidFill>
                  <a:srgbClr val="DA1F28"/>
                </a:solidFill>
                <a:latin typeface="Wingdings"/>
                <a:cs typeface="Wingdings"/>
              </a:rPr>
              <a:t></a:t>
            </a:r>
            <a:r>
              <a:rPr sz="2400" spc="-5">
                <a:latin typeface="黑体"/>
                <a:cs typeface="黑体"/>
              </a:rPr>
              <a:t>由于物料在各个状态的转化之间不可避免地存在着时间差，在这个时间差中，处于闲置的物料即为库存</a:t>
            </a:r>
            <a:endParaRPr sz="2400">
              <a:latin typeface="黑体"/>
              <a:cs typeface="黑体"/>
            </a:endParaRPr>
          </a:p>
          <a:p>
            <a:pPr marL="762000" marR="157480" indent="-228600">
              <a:lnSpc>
                <a:spcPct val="138800"/>
              </a:lnSpc>
              <a:spcBef>
                <a:spcPts val="310"/>
              </a:spcBef>
              <a:tabLst>
                <a:tab pos="996315"/>
              </a:tabLst>
            </a:pPr>
            <a:r>
              <a:rPr sz="2450" spc="-50">
                <a:solidFill>
                  <a:srgbClr val="DA1F28"/>
                </a:solidFill>
                <a:latin typeface="Wingdings"/>
                <a:cs typeface="Wingdings"/>
              </a:rPr>
              <a:t></a:t>
            </a:r>
            <a:r>
              <a:rPr sz="2450">
                <a:solidFill>
                  <a:srgbClr val="DA1F28"/>
                </a:solidFill>
                <a:latin typeface="Times New Roman"/>
                <a:cs typeface="Times New Roman"/>
              </a:rPr>
              <a:t>	</a:t>
            </a:r>
            <a:r>
              <a:rPr sz="2400" spc="-5">
                <a:latin typeface="黑体"/>
                <a:cs typeface="黑体"/>
              </a:rPr>
              <a:t>库存不仅不会在生产经营中创造价值，反而会掩盖企业管理中的各种矛盾</a:t>
            </a:r>
            <a:endParaRPr sz="2400">
              <a:latin typeface="黑体"/>
              <a:cs typeface="黑体"/>
            </a:endParaRPr>
          </a:p>
          <a:p>
            <a:pPr marL="762000" marR="157480" indent="-228600">
              <a:lnSpc>
                <a:spcPct val="138800"/>
              </a:lnSpc>
              <a:spcBef>
                <a:spcPts val="315"/>
              </a:spcBef>
              <a:tabLst>
                <a:tab pos="996315"/>
              </a:tabLst>
            </a:pPr>
            <a:r>
              <a:rPr sz="2450" spc="-50">
                <a:solidFill>
                  <a:srgbClr val="DA1F28"/>
                </a:solidFill>
                <a:latin typeface="Wingdings"/>
                <a:cs typeface="Wingdings"/>
              </a:rPr>
              <a:t></a:t>
            </a:r>
            <a:r>
              <a:rPr sz="2450">
                <a:solidFill>
                  <a:srgbClr val="DA1F28"/>
                </a:solidFill>
                <a:latin typeface="Times New Roman"/>
                <a:cs typeface="Times New Roman"/>
              </a:rPr>
              <a:t>	</a:t>
            </a:r>
            <a:r>
              <a:rPr sz="2400" spc="-5">
                <a:latin typeface="黑体"/>
                <a:cs typeface="黑体"/>
              </a:rPr>
              <a:t>在实际的生产经营中，库存又是不可避免的，有时</a:t>
            </a:r>
            <a:r>
              <a:rPr sz="2400" spc="-10">
                <a:latin typeface="黑体"/>
                <a:cs typeface="黑体"/>
              </a:rPr>
              <a:t>还是十分必要的</a:t>
            </a:r>
            <a:endParaRPr sz="2400">
              <a:latin typeface="黑体"/>
              <a:cs typeface="黑体"/>
            </a:endParaRPr>
          </a:p>
        </p:txBody>
      </p:sp>
    </p:spTree>
  </p:cSld>
  <p:clrMapOvr>
    <a:masterClrMapping/>
  </p:clrMapOvr>
  <p:transition/>
  <p:timing/>
</p:sld>
</file>

<file path=ppt/slides/slide3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2921000" y="3111500"/>
            <a:ext cx="5956300" cy="3492500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053465"/>
              </a:tabLst>
            </a:pPr>
            <a:r>
              <a:rPr spc="-25"/>
              <a:t>5.2</a:t>
            </a:r>
            <a:r>
              <a:rPr/>
              <a:t>	</a:t>
            </a:r>
            <a:r>
              <a:rPr spc="-15"/>
              <a:t>库存控制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45477" y="1440155"/>
            <a:ext cx="5159375" cy="3192780"/>
          </a:xfrm>
          <a:prstGeom prst="rect">
            <a:avLst/>
          </a:prstGeom>
        </p:spPr>
        <p:txBody>
          <a:bodyPr vert="horz" wrap="square" lIns="0" tIns="24828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955"/>
              </a:spcBef>
            </a:pPr>
            <a:r>
              <a:rPr sz="2200">
                <a:solidFill>
                  <a:srgbClr val="2DA2BF"/>
                </a:solidFill>
                <a:latin typeface="Wingdings"/>
                <a:cs typeface="Wingdings"/>
              </a:rPr>
              <a:t></a:t>
            </a:r>
            <a:r>
              <a:rPr sz="2200" spc="290">
                <a:solidFill>
                  <a:srgbClr val="2DA2BF"/>
                </a:solidFill>
                <a:latin typeface="Times New Roman"/>
                <a:cs typeface="Times New Roman"/>
              </a:rPr>
              <a:t> </a:t>
            </a:r>
            <a:r>
              <a:rPr sz="3200" spc="-15">
                <a:latin typeface="黑体"/>
                <a:cs typeface="黑体"/>
              </a:rPr>
              <a:t>库存管理</a:t>
            </a:r>
            <a:endParaRPr sz="3200">
              <a:latin typeface="黑体"/>
              <a:cs typeface="黑体"/>
            </a:endParaRPr>
          </a:p>
          <a:p>
            <a:pPr marL="523875" indent="-228600">
              <a:lnSpc>
                <a:spcPct val="100000"/>
              </a:lnSpc>
              <a:spcBef>
                <a:spcPts val="1700"/>
              </a:spcBef>
              <a:buClr>
                <a:srgbClr val="2DA2BF"/>
              </a:buClr>
              <a:buSzPct val="101785"/>
              <a:buFont typeface="Verdana"/>
              <a:buChar char="◦"/>
              <a:tabLst>
                <a:tab pos="523875"/>
              </a:tabLst>
            </a:pPr>
            <a:r>
              <a:rPr sz="2800">
                <a:latin typeface="黑体"/>
                <a:cs typeface="黑体"/>
              </a:rPr>
              <a:t>库存的分类（按经济用途</a:t>
            </a:r>
            <a:r>
              <a:rPr sz="2800" spc="-25">
                <a:latin typeface="黑体"/>
                <a:cs typeface="黑体"/>
              </a:rPr>
              <a:t>）：</a:t>
            </a:r>
            <a:endParaRPr sz="2800">
              <a:latin typeface="黑体"/>
              <a:cs typeface="黑体"/>
            </a:endParaRPr>
          </a:p>
          <a:p>
            <a:pPr marL="533400">
              <a:lnSpc>
                <a:spcPct val="100000"/>
              </a:lnSpc>
              <a:spcBef>
                <a:spcPts val="1565"/>
              </a:spcBef>
            </a:pPr>
            <a:r>
              <a:rPr sz="2650">
                <a:solidFill>
                  <a:srgbClr val="DA1F28"/>
                </a:solidFill>
                <a:latin typeface="Wingdings"/>
                <a:cs typeface="Wingdings"/>
              </a:rPr>
              <a:t></a:t>
            </a:r>
            <a:r>
              <a:rPr sz="2600" spc="-15">
                <a:latin typeface="黑体"/>
                <a:cs typeface="黑体"/>
              </a:rPr>
              <a:t>商品库存</a:t>
            </a:r>
            <a:endParaRPr sz="2600">
              <a:latin typeface="黑体"/>
              <a:cs typeface="黑体"/>
            </a:endParaRPr>
          </a:p>
          <a:p>
            <a:pPr marL="533400">
              <a:lnSpc>
                <a:spcPct val="100000"/>
              </a:lnSpc>
              <a:spcBef>
                <a:spcPts val="1540"/>
              </a:spcBef>
            </a:pPr>
            <a:r>
              <a:rPr sz="2650">
                <a:solidFill>
                  <a:srgbClr val="DA1F28"/>
                </a:solidFill>
                <a:latin typeface="Wingdings"/>
                <a:cs typeface="Wingdings"/>
              </a:rPr>
              <a:t></a:t>
            </a:r>
            <a:r>
              <a:rPr sz="2600" spc="-10">
                <a:latin typeface="黑体"/>
                <a:cs typeface="黑体"/>
              </a:rPr>
              <a:t>制造业库存</a:t>
            </a:r>
            <a:endParaRPr sz="2600">
              <a:latin typeface="黑体"/>
              <a:cs typeface="黑体"/>
            </a:endParaRPr>
          </a:p>
          <a:p>
            <a:pPr marL="533400">
              <a:lnSpc>
                <a:spcPct val="100000"/>
              </a:lnSpc>
              <a:spcBef>
                <a:spcPts val="1535"/>
              </a:spcBef>
            </a:pPr>
            <a:r>
              <a:rPr sz="2650">
                <a:solidFill>
                  <a:srgbClr val="DA1F28"/>
                </a:solidFill>
                <a:latin typeface="Wingdings"/>
                <a:cs typeface="Wingdings"/>
              </a:rPr>
              <a:t></a:t>
            </a:r>
            <a:r>
              <a:rPr sz="2600" spc="-15">
                <a:latin typeface="黑体"/>
                <a:cs typeface="黑体"/>
              </a:rPr>
              <a:t>其他库存</a:t>
            </a:r>
            <a:endParaRPr sz="2600">
              <a:latin typeface="黑体"/>
              <a:cs typeface="黑体"/>
            </a:endParaRPr>
          </a:p>
        </p:txBody>
      </p:sp>
    </p:spTree>
  </p:cSld>
  <p:clrMapOvr>
    <a:masterClrMapping/>
  </p:clrMapOvr>
  <p:transition/>
  <p:timing/>
</p:sld>
</file>

<file path=ppt/slides/slide3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053465"/>
              </a:tabLst>
            </a:pPr>
            <a:r>
              <a:rPr spc="-25"/>
              <a:t>5.2</a:t>
            </a:r>
            <a:r>
              <a:rPr/>
              <a:t>	</a:t>
            </a:r>
            <a:r>
              <a:rPr spc="-15"/>
              <a:t>库存控制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645477" y="1518642"/>
            <a:ext cx="6276975" cy="3677920"/>
          </a:xfrm>
          <a:prstGeom prst="rect">
            <a:avLst/>
          </a:prstGeom>
        </p:spPr>
        <p:txBody>
          <a:bodyPr vert="horz" wrap="square" lIns="0" tIns="1695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35"/>
              </a:spcBef>
            </a:pPr>
            <a:r>
              <a:rPr sz="2200">
                <a:solidFill>
                  <a:srgbClr val="2DA2BF"/>
                </a:solidFill>
                <a:latin typeface="Wingdings"/>
                <a:cs typeface="Wingdings"/>
              </a:rPr>
              <a:t></a:t>
            </a:r>
            <a:r>
              <a:rPr sz="2200" spc="290">
                <a:solidFill>
                  <a:srgbClr val="2DA2BF"/>
                </a:solidFill>
                <a:latin typeface="Times New Roman"/>
                <a:cs typeface="Times New Roman"/>
              </a:rPr>
              <a:t> </a:t>
            </a:r>
            <a:r>
              <a:rPr sz="3200" spc="-15">
                <a:latin typeface="黑体"/>
                <a:cs typeface="黑体"/>
              </a:rPr>
              <a:t>库存管理</a:t>
            </a:r>
            <a:endParaRPr sz="3200">
              <a:latin typeface="黑体"/>
              <a:cs typeface="黑体"/>
            </a:endParaRPr>
          </a:p>
          <a:p>
            <a:pPr marL="523875" indent="-228600">
              <a:lnSpc>
                <a:spcPct val="100000"/>
              </a:lnSpc>
              <a:spcBef>
                <a:spcPts val="960"/>
              </a:spcBef>
              <a:buClr>
                <a:srgbClr val="2DA2BF"/>
              </a:buClr>
              <a:buSzPct val="102173"/>
              <a:buFont typeface="Verdana"/>
              <a:buChar char="◦"/>
              <a:tabLst>
                <a:tab pos="523875"/>
              </a:tabLst>
            </a:pPr>
            <a:r>
              <a:rPr sz="2300">
                <a:latin typeface="宋体"/>
                <a:cs typeface="宋体"/>
              </a:rPr>
              <a:t>库存的作用</a:t>
            </a:r>
            <a:r>
              <a:rPr sz="2300">
                <a:latin typeface="Lucida Sans Unicode"/>
                <a:cs typeface="Lucida Sans Unicode"/>
              </a:rPr>
              <a:t>(</a:t>
            </a:r>
            <a:r>
              <a:rPr sz="2300">
                <a:solidFill>
                  <a:srgbClr val="DA1F28"/>
                </a:solidFill>
                <a:latin typeface="宋体"/>
                <a:cs typeface="宋体"/>
              </a:rPr>
              <a:t>库存管理是物流管理的核心内容</a:t>
            </a:r>
            <a:r>
              <a:rPr sz="2300" spc="-50">
                <a:latin typeface="Lucida Sans Unicode"/>
                <a:cs typeface="Lucida Sans Unicode"/>
              </a:rPr>
              <a:t>)</a:t>
            </a:r>
            <a:endParaRPr sz="2300">
              <a:latin typeface="Lucida Sans Unicode"/>
              <a:cs typeface="Lucida Sans Unicode"/>
            </a:endParaRPr>
          </a:p>
          <a:p>
            <a:pPr marL="533400">
              <a:lnSpc>
                <a:spcPct val="100000"/>
              </a:lnSpc>
              <a:spcBef>
                <a:spcPts val="1870"/>
              </a:spcBef>
              <a:tabLst>
                <a:tab pos="939165"/>
              </a:tabLst>
            </a:pPr>
            <a:r>
              <a:rPr sz="2150" spc="-50">
                <a:solidFill>
                  <a:srgbClr val="DA1F28"/>
                </a:solidFill>
                <a:latin typeface="Wingdings"/>
                <a:cs typeface="Wingdings"/>
              </a:rPr>
              <a:t></a:t>
            </a:r>
            <a:r>
              <a:rPr sz="2150">
                <a:solidFill>
                  <a:srgbClr val="DA1F28"/>
                </a:solidFill>
                <a:latin typeface="Times New Roman"/>
                <a:cs typeface="Times New Roman"/>
              </a:rPr>
              <a:t>	</a:t>
            </a:r>
            <a:r>
              <a:rPr sz="2100" spc="-10">
                <a:latin typeface="宋体"/>
                <a:cs typeface="宋体"/>
              </a:rPr>
              <a:t>使企业获得规模经济</a:t>
            </a:r>
            <a:endParaRPr sz="2100">
              <a:latin typeface="宋体"/>
              <a:cs typeface="宋体"/>
            </a:endParaRPr>
          </a:p>
          <a:p>
            <a:pPr marL="533400">
              <a:lnSpc>
                <a:spcPct val="100000"/>
              </a:lnSpc>
              <a:spcBef>
                <a:spcPts val="1295"/>
              </a:spcBef>
              <a:tabLst>
                <a:tab pos="939165"/>
              </a:tabLst>
            </a:pPr>
            <a:r>
              <a:rPr sz="2150" spc="-50">
                <a:solidFill>
                  <a:srgbClr val="DA1F28"/>
                </a:solidFill>
                <a:latin typeface="Wingdings"/>
                <a:cs typeface="Wingdings"/>
              </a:rPr>
              <a:t></a:t>
            </a:r>
            <a:r>
              <a:rPr sz="2150">
                <a:solidFill>
                  <a:srgbClr val="DA1F28"/>
                </a:solidFill>
                <a:latin typeface="Times New Roman"/>
                <a:cs typeface="Times New Roman"/>
              </a:rPr>
              <a:t>	</a:t>
            </a:r>
            <a:r>
              <a:rPr sz="2100" spc="-5">
                <a:latin typeface="宋体"/>
                <a:cs typeface="宋体"/>
              </a:rPr>
              <a:t>保持生产活动的连续性和稳定性</a:t>
            </a:r>
            <a:endParaRPr sz="2100">
              <a:latin typeface="宋体"/>
              <a:cs typeface="宋体"/>
            </a:endParaRPr>
          </a:p>
          <a:p>
            <a:pPr marL="533400">
              <a:lnSpc>
                <a:spcPct val="100000"/>
              </a:lnSpc>
              <a:spcBef>
                <a:spcPts val="1300"/>
              </a:spcBef>
              <a:tabLst>
                <a:tab pos="939165"/>
              </a:tabLst>
            </a:pPr>
            <a:r>
              <a:rPr sz="2150" spc="-50">
                <a:solidFill>
                  <a:srgbClr val="DA1F28"/>
                </a:solidFill>
                <a:latin typeface="Wingdings"/>
                <a:cs typeface="Wingdings"/>
              </a:rPr>
              <a:t></a:t>
            </a:r>
            <a:r>
              <a:rPr sz="2150">
                <a:solidFill>
                  <a:srgbClr val="DA1F28"/>
                </a:solidFill>
                <a:latin typeface="Times New Roman"/>
                <a:cs typeface="Times New Roman"/>
              </a:rPr>
              <a:t>	</a:t>
            </a:r>
            <a:r>
              <a:rPr sz="2100" spc="-5">
                <a:latin typeface="宋体"/>
                <a:cs typeface="宋体"/>
              </a:rPr>
              <a:t>应对不确定性的、随机的需求变动</a:t>
            </a:r>
            <a:endParaRPr sz="2100">
              <a:latin typeface="宋体"/>
              <a:cs typeface="宋体"/>
            </a:endParaRPr>
          </a:p>
          <a:p>
            <a:pPr marL="533400">
              <a:lnSpc>
                <a:spcPct val="100000"/>
              </a:lnSpc>
              <a:spcBef>
                <a:spcPts val="1295"/>
              </a:spcBef>
              <a:tabLst>
                <a:tab pos="939165"/>
              </a:tabLst>
            </a:pPr>
            <a:r>
              <a:rPr sz="2150" spc="-50">
                <a:solidFill>
                  <a:srgbClr val="DA1F28"/>
                </a:solidFill>
                <a:latin typeface="Wingdings"/>
                <a:cs typeface="Wingdings"/>
              </a:rPr>
              <a:t></a:t>
            </a:r>
            <a:r>
              <a:rPr sz="2150">
                <a:solidFill>
                  <a:srgbClr val="DA1F28"/>
                </a:solidFill>
                <a:latin typeface="Times New Roman"/>
                <a:cs typeface="Times New Roman"/>
              </a:rPr>
              <a:t>	</a:t>
            </a:r>
            <a:r>
              <a:rPr sz="2100" spc="-5">
                <a:latin typeface="宋体"/>
                <a:cs typeface="宋体"/>
              </a:rPr>
              <a:t>降低制造成本、提高工作效率</a:t>
            </a:r>
            <a:endParaRPr sz="2100">
              <a:latin typeface="宋体"/>
              <a:cs typeface="宋体"/>
            </a:endParaRPr>
          </a:p>
          <a:p>
            <a:pPr marL="533400">
              <a:lnSpc>
                <a:spcPct val="100000"/>
              </a:lnSpc>
              <a:spcBef>
                <a:spcPts val="1300"/>
              </a:spcBef>
              <a:tabLst>
                <a:tab pos="939165"/>
              </a:tabLst>
            </a:pPr>
            <a:r>
              <a:rPr sz="2150" spc="-50">
                <a:solidFill>
                  <a:srgbClr val="DA1F28"/>
                </a:solidFill>
                <a:latin typeface="Wingdings"/>
                <a:cs typeface="Wingdings"/>
              </a:rPr>
              <a:t></a:t>
            </a:r>
            <a:r>
              <a:rPr sz="2150">
                <a:solidFill>
                  <a:srgbClr val="DA1F28"/>
                </a:solidFill>
                <a:latin typeface="Times New Roman"/>
                <a:cs typeface="Times New Roman"/>
              </a:rPr>
              <a:t>	</a:t>
            </a:r>
            <a:r>
              <a:rPr sz="2100" spc="-10">
                <a:latin typeface="宋体"/>
                <a:cs typeface="宋体"/>
              </a:rPr>
              <a:t>减少运输的复杂性</a:t>
            </a:r>
            <a:endParaRPr sz="21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3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053465"/>
              </a:tabLst>
            </a:pPr>
            <a:r>
              <a:rPr spc="-25"/>
              <a:t>5.2</a:t>
            </a:r>
            <a:r>
              <a:rPr/>
              <a:t>	</a:t>
            </a:r>
            <a:r>
              <a:rPr spc="-15"/>
              <a:t>库存控制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645477" y="1440155"/>
            <a:ext cx="7648575" cy="3188970"/>
          </a:xfrm>
          <a:prstGeom prst="rect">
            <a:avLst/>
          </a:prstGeom>
        </p:spPr>
        <p:txBody>
          <a:bodyPr vert="horz" wrap="square" lIns="0" tIns="248285" rIns="0" bIns="0" rtlCol="0">
            <a:spAutoFit/>
          </a:bodyPr>
          <a:lstStyle/>
          <a:p>
            <a:pPr marL="12700" algn="just">
              <a:lnSpc>
                <a:spcPct val="100000"/>
              </a:lnSpc>
              <a:spcBef>
                <a:spcPts val="1955"/>
              </a:spcBef>
            </a:pPr>
            <a:r>
              <a:rPr sz="2200">
                <a:solidFill>
                  <a:srgbClr val="2DA2BF"/>
                </a:solidFill>
                <a:latin typeface="Wingdings"/>
                <a:cs typeface="Wingdings"/>
              </a:rPr>
              <a:t></a:t>
            </a:r>
            <a:r>
              <a:rPr sz="2200" spc="290">
                <a:solidFill>
                  <a:srgbClr val="2DA2BF"/>
                </a:solidFill>
                <a:latin typeface="Times New Roman"/>
                <a:cs typeface="Times New Roman"/>
              </a:rPr>
              <a:t> </a:t>
            </a:r>
            <a:r>
              <a:rPr sz="3200" spc="-15">
                <a:latin typeface="黑体"/>
                <a:cs typeface="黑体"/>
              </a:rPr>
              <a:t>库存管理</a:t>
            </a:r>
            <a:endParaRPr sz="3200">
              <a:latin typeface="黑体"/>
              <a:cs typeface="黑体"/>
            </a:endParaRPr>
          </a:p>
          <a:p>
            <a:pPr marL="523875" marR="5080" indent="-228600" algn="just">
              <a:lnSpc>
                <a:spcPct val="140000"/>
              </a:lnSpc>
              <a:spcBef>
                <a:spcPts val="355"/>
              </a:spcBef>
              <a:buClr>
                <a:srgbClr val="2DA2BF"/>
              </a:buClr>
              <a:buSzPct val="101785"/>
              <a:buFont typeface="Verdana"/>
              <a:buChar char="◦"/>
              <a:tabLst>
                <a:tab pos="523875"/>
              </a:tabLst>
            </a:pPr>
            <a:r>
              <a:rPr sz="2800" spc="-5">
                <a:latin typeface="黑体"/>
                <a:cs typeface="黑体"/>
              </a:rPr>
              <a:t>库存管理的含义：在保障供给的前提下，为使库存商品数量最少，所进行的预测、计划、组织、协调、控制等有效补充库存的一系列工作</a:t>
            </a:r>
            <a:endParaRPr sz="2800">
              <a:latin typeface="黑体"/>
              <a:cs typeface="黑体"/>
            </a:endParaRPr>
          </a:p>
          <a:p>
            <a:pPr marL="533400">
              <a:lnSpc>
                <a:spcPct val="100000"/>
              </a:lnSpc>
              <a:spcBef>
                <a:spcPts val="1565"/>
              </a:spcBef>
            </a:pPr>
            <a:r>
              <a:rPr sz="2650">
                <a:solidFill>
                  <a:srgbClr val="DA1F28"/>
                </a:solidFill>
                <a:latin typeface="Wingdings"/>
                <a:cs typeface="Wingdings"/>
              </a:rPr>
              <a:t></a:t>
            </a:r>
            <a:endParaRPr sz="2650">
              <a:latin typeface="Wingdings"/>
              <a:cs typeface="Wingdings"/>
            </a:endParaRPr>
          </a:p>
        </p:txBody>
      </p:sp>
    </p:spTree>
  </p:cSld>
  <p:clrMapOvr>
    <a:masterClrMapping/>
  </p:clrMapOvr>
  <p:transition/>
  <p:timing/>
</p:sld>
</file>

<file path=ppt/slides/slide3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053465"/>
              </a:tabLst>
            </a:pPr>
            <a:r>
              <a:rPr spc="-25"/>
              <a:t>5.2</a:t>
            </a:r>
            <a:r>
              <a:rPr/>
              <a:t>	</a:t>
            </a:r>
            <a:r>
              <a:rPr spc="-15"/>
              <a:t>库存控制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645477" y="1440155"/>
            <a:ext cx="3854450" cy="3192780"/>
          </a:xfrm>
          <a:prstGeom prst="rect">
            <a:avLst/>
          </a:prstGeom>
        </p:spPr>
        <p:txBody>
          <a:bodyPr vert="horz" wrap="square" lIns="0" tIns="24828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955"/>
              </a:spcBef>
            </a:pPr>
            <a:r>
              <a:rPr sz="2200">
                <a:solidFill>
                  <a:srgbClr val="2DA2BF"/>
                </a:solidFill>
                <a:latin typeface="Wingdings"/>
                <a:cs typeface="Wingdings"/>
              </a:rPr>
              <a:t></a:t>
            </a:r>
            <a:r>
              <a:rPr sz="2200" spc="290">
                <a:solidFill>
                  <a:srgbClr val="2DA2BF"/>
                </a:solidFill>
                <a:latin typeface="Times New Roman"/>
                <a:cs typeface="Times New Roman"/>
              </a:rPr>
              <a:t> </a:t>
            </a:r>
            <a:r>
              <a:rPr sz="3200" spc="-15">
                <a:latin typeface="黑体"/>
                <a:cs typeface="黑体"/>
              </a:rPr>
              <a:t>库存管理</a:t>
            </a:r>
            <a:endParaRPr sz="3200">
              <a:latin typeface="黑体"/>
              <a:cs typeface="黑体"/>
            </a:endParaRPr>
          </a:p>
          <a:p>
            <a:pPr marL="523875" indent="-228600">
              <a:lnSpc>
                <a:spcPct val="100000"/>
              </a:lnSpc>
              <a:spcBef>
                <a:spcPts val="1700"/>
              </a:spcBef>
              <a:buClr>
                <a:srgbClr val="2DA2BF"/>
              </a:buClr>
              <a:buSzPct val="101785"/>
              <a:buFont typeface="Verdana"/>
              <a:buChar char="◦"/>
              <a:tabLst>
                <a:tab pos="523875"/>
              </a:tabLst>
            </a:pPr>
            <a:r>
              <a:rPr sz="2800" spc="-10">
                <a:latin typeface="黑体"/>
                <a:cs typeface="黑体"/>
              </a:rPr>
              <a:t>库存管理的内容</a:t>
            </a:r>
            <a:endParaRPr sz="2800">
              <a:latin typeface="黑体"/>
              <a:cs typeface="黑体"/>
            </a:endParaRPr>
          </a:p>
          <a:p>
            <a:pPr marL="533400">
              <a:lnSpc>
                <a:spcPct val="100000"/>
              </a:lnSpc>
              <a:spcBef>
                <a:spcPts val="1565"/>
              </a:spcBef>
            </a:pPr>
            <a:r>
              <a:rPr sz="2650">
                <a:solidFill>
                  <a:srgbClr val="DA1F28"/>
                </a:solidFill>
                <a:latin typeface="Wingdings"/>
                <a:cs typeface="Wingdings"/>
              </a:rPr>
              <a:t></a:t>
            </a:r>
            <a:r>
              <a:rPr sz="2600" spc="-10">
                <a:latin typeface="黑体"/>
                <a:cs typeface="黑体"/>
              </a:rPr>
              <a:t>库存信息管理</a:t>
            </a:r>
            <a:endParaRPr sz="2600">
              <a:latin typeface="黑体"/>
              <a:cs typeface="黑体"/>
            </a:endParaRPr>
          </a:p>
          <a:p>
            <a:pPr marL="533400">
              <a:lnSpc>
                <a:spcPct val="100000"/>
              </a:lnSpc>
              <a:spcBef>
                <a:spcPts val="1540"/>
              </a:spcBef>
            </a:pPr>
            <a:r>
              <a:rPr sz="2650">
                <a:solidFill>
                  <a:srgbClr val="DA1F28"/>
                </a:solidFill>
                <a:latin typeface="Wingdings"/>
                <a:cs typeface="Wingdings"/>
              </a:rPr>
              <a:t></a:t>
            </a:r>
            <a:r>
              <a:rPr sz="2600" spc="-10">
                <a:latin typeface="黑体"/>
                <a:cs typeface="黑体"/>
              </a:rPr>
              <a:t>库存决策、控制</a:t>
            </a:r>
            <a:endParaRPr sz="2600">
              <a:latin typeface="黑体"/>
              <a:cs typeface="黑体"/>
            </a:endParaRPr>
          </a:p>
          <a:p>
            <a:pPr marL="533400">
              <a:lnSpc>
                <a:spcPct val="100000"/>
              </a:lnSpc>
              <a:spcBef>
                <a:spcPts val="1535"/>
              </a:spcBef>
            </a:pPr>
            <a:r>
              <a:rPr sz="2650">
                <a:solidFill>
                  <a:srgbClr val="DA1F28"/>
                </a:solidFill>
                <a:latin typeface="Wingdings"/>
                <a:cs typeface="Wingdings"/>
              </a:rPr>
              <a:t></a:t>
            </a:r>
            <a:r>
              <a:rPr sz="2600" spc="-10">
                <a:latin typeface="黑体"/>
                <a:cs typeface="黑体"/>
              </a:rPr>
              <a:t>库存管理水平的衡量</a:t>
            </a:r>
            <a:endParaRPr sz="2600">
              <a:latin typeface="黑体"/>
              <a:cs typeface="黑体"/>
            </a:endParaRPr>
          </a:p>
        </p:txBody>
      </p:sp>
    </p:spTree>
  </p:cSld>
  <p:clrMapOvr>
    <a:masterClrMapping/>
  </p:clrMapOvr>
  <p:transition/>
  <p:timing/>
</p:sld>
</file>

<file path=ppt/slides/slide3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053465"/>
              </a:tabLst>
            </a:pPr>
            <a:r>
              <a:rPr spc="-25"/>
              <a:t>5.2</a:t>
            </a:r>
            <a:r>
              <a:rPr/>
              <a:t>	</a:t>
            </a:r>
            <a:r>
              <a:rPr spc="-15"/>
              <a:t>库存控制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645477" y="1440155"/>
            <a:ext cx="4845050" cy="4990465"/>
          </a:xfrm>
          <a:prstGeom prst="rect">
            <a:avLst/>
          </a:prstGeom>
        </p:spPr>
        <p:txBody>
          <a:bodyPr vert="horz" wrap="square" lIns="0" tIns="248285" rIns="0" bIns="0" rtlCol="0">
            <a:spAutoFit/>
          </a:bodyPr>
          <a:lstStyle/>
          <a:p>
            <a:pPr marR="2130425" algn="r">
              <a:lnSpc>
                <a:spcPct val="100000"/>
              </a:lnSpc>
              <a:spcBef>
                <a:spcPts val="1955"/>
              </a:spcBef>
            </a:pPr>
            <a:r>
              <a:rPr sz="2200">
                <a:solidFill>
                  <a:srgbClr val="2DA2BF"/>
                </a:solidFill>
                <a:latin typeface="Wingdings"/>
                <a:cs typeface="Wingdings"/>
              </a:rPr>
              <a:t></a:t>
            </a:r>
            <a:r>
              <a:rPr sz="2200" spc="290">
                <a:solidFill>
                  <a:srgbClr val="2DA2BF"/>
                </a:solidFill>
                <a:latin typeface="Times New Roman"/>
                <a:cs typeface="Times New Roman"/>
              </a:rPr>
              <a:t> </a:t>
            </a:r>
            <a:r>
              <a:rPr sz="3200" spc="-10">
                <a:latin typeface="黑体"/>
                <a:cs typeface="黑体"/>
              </a:rPr>
              <a:t>库存管理过程</a:t>
            </a:r>
            <a:endParaRPr sz="3200">
              <a:latin typeface="黑体"/>
              <a:cs typeface="黑体"/>
            </a:endParaRPr>
          </a:p>
          <a:p>
            <a:pPr marL="228600" marR="2180590" indent="-228600" algn="r">
              <a:lnSpc>
                <a:spcPct val="100000"/>
              </a:lnSpc>
              <a:spcBef>
                <a:spcPts val="1700"/>
              </a:spcBef>
              <a:buClr>
                <a:srgbClr val="2DA2BF"/>
              </a:buClr>
              <a:buSzPct val="101785"/>
              <a:buFont typeface="Verdana"/>
              <a:buChar char="◦"/>
              <a:tabLst>
                <a:tab pos="228600"/>
              </a:tabLst>
            </a:pPr>
            <a:r>
              <a:rPr sz="2800" spc="-10">
                <a:latin typeface="黑体"/>
                <a:cs typeface="黑体"/>
              </a:rPr>
              <a:t>库存管理过程</a:t>
            </a:r>
            <a:endParaRPr sz="2800">
              <a:latin typeface="黑体"/>
              <a:cs typeface="黑体"/>
            </a:endParaRPr>
          </a:p>
          <a:p>
            <a:pPr marL="533400">
              <a:lnSpc>
                <a:spcPct val="100000"/>
              </a:lnSpc>
              <a:spcBef>
                <a:spcPts val="1565"/>
              </a:spcBef>
            </a:pPr>
            <a:r>
              <a:rPr sz="2650">
                <a:solidFill>
                  <a:srgbClr val="DA1F28"/>
                </a:solidFill>
                <a:latin typeface="Wingdings"/>
                <a:cs typeface="Wingdings"/>
              </a:rPr>
              <a:t></a:t>
            </a:r>
            <a:r>
              <a:rPr sz="2600" spc="-10">
                <a:latin typeface="黑体"/>
                <a:cs typeface="黑体"/>
              </a:rPr>
              <a:t>需求识别与需求预测</a:t>
            </a:r>
            <a:endParaRPr sz="2600">
              <a:latin typeface="黑体"/>
              <a:cs typeface="黑体"/>
            </a:endParaRPr>
          </a:p>
          <a:p>
            <a:pPr marL="533400">
              <a:lnSpc>
                <a:spcPct val="100000"/>
              </a:lnSpc>
              <a:spcBef>
                <a:spcPts val="1540"/>
              </a:spcBef>
            </a:pPr>
            <a:r>
              <a:rPr sz="2650">
                <a:solidFill>
                  <a:srgbClr val="DA1F28"/>
                </a:solidFill>
                <a:latin typeface="Wingdings"/>
                <a:cs typeface="Wingdings"/>
              </a:rPr>
              <a:t></a:t>
            </a:r>
            <a:r>
              <a:rPr sz="2600" spc="-10">
                <a:latin typeface="黑体"/>
                <a:cs typeface="黑体"/>
              </a:rPr>
              <a:t>存货识别与编码</a:t>
            </a:r>
            <a:endParaRPr sz="2600">
              <a:latin typeface="黑体"/>
              <a:cs typeface="黑体"/>
            </a:endParaRPr>
          </a:p>
          <a:p>
            <a:pPr marL="533400">
              <a:lnSpc>
                <a:spcPct val="100000"/>
              </a:lnSpc>
              <a:spcBef>
                <a:spcPts val="1535"/>
              </a:spcBef>
            </a:pPr>
            <a:r>
              <a:rPr sz="2650">
                <a:solidFill>
                  <a:srgbClr val="DA1F28"/>
                </a:solidFill>
                <a:latin typeface="Wingdings"/>
                <a:cs typeface="Wingdings"/>
              </a:rPr>
              <a:t></a:t>
            </a:r>
            <a:r>
              <a:rPr sz="2600">
                <a:latin typeface="黑体"/>
                <a:cs typeface="黑体"/>
              </a:rPr>
              <a:t>服务水平与</a:t>
            </a:r>
            <a:r>
              <a:rPr sz="2600">
                <a:solidFill>
                  <a:srgbClr val="DA1F28"/>
                </a:solidFill>
                <a:latin typeface="黑体"/>
                <a:cs typeface="黑体"/>
              </a:rPr>
              <a:t>安全库存</a:t>
            </a:r>
            <a:r>
              <a:rPr sz="2600" spc="-20">
                <a:latin typeface="黑体"/>
                <a:cs typeface="黑体"/>
              </a:rPr>
              <a:t>的定义</a:t>
            </a:r>
            <a:endParaRPr sz="2600">
              <a:latin typeface="黑体"/>
              <a:cs typeface="黑体"/>
            </a:endParaRPr>
          </a:p>
          <a:p>
            <a:pPr marL="533400">
              <a:lnSpc>
                <a:spcPct val="100000"/>
              </a:lnSpc>
              <a:spcBef>
                <a:spcPts val="1540"/>
              </a:spcBef>
            </a:pPr>
            <a:r>
              <a:rPr sz="2650">
                <a:solidFill>
                  <a:srgbClr val="DA1F28"/>
                </a:solidFill>
                <a:latin typeface="Wingdings"/>
                <a:cs typeface="Wingdings"/>
              </a:rPr>
              <a:t></a:t>
            </a:r>
            <a:r>
              <a:rPr sz="2600" spc="-15">
                <a:solidFill>
                  <a:srgbClr val="DA1F28"/>
                </a:solidFill>
                <a:latin typeface="黑体"/>
                <a:cs typeface="黑体"/>
              </a:rPr>
              <a:t>存货分类</a:t>
            </a:r>
            <a:endParaRPr sz="2600">
              <a:latin typeface="黑体"/>
              <a:cs typeface="黑体"/>
            </a:endParaRPr>
          </a:p>
          <a:p>
            <a:pPr marL="533400">
              <a:lnSpc>
                <a:spcPct val="100000"/>
              </a:lnSpc>
              <a:spcBef>
                <a:spcPts val="1535"/>
              </a:spcBef>
            </a:pPr>
            <a:r>
              <a:rPr sz="2650">
                <a:solidFill>
                  <a:srgbClr val="DA1F28"/>
                </a:solidFill>
                <a:latin typeface="Wingdings"/>
                <a:cs typeface="Wingdings"/>
              </a:rPr>
              <a:t></a:t>
            </a:r>
            <a:r>
              <a:rPr sz="2600" spc="-10">
                <a:solidFill>
                  <a:srgbClr val="DA1F28"/>
                </a:solidFill>
                <a:latin typeface="黑体"/>
                <a:cs typeface="黑体"/>
              </a:rPr>
              <a:t>采购提前期管理</a:t>
            </a:r>
            <a:endParaRPr sz="2600">
              <a:latin typeface="黑体"/>
              <a:cs typeface="黑体"/>
            </a:endParaRPr>
          </a:p>
          <a:p>
            <a:pPr marL="533400">
              <a:lnSpc>
                <a:spcPct val="100000"/>
              </a:lnSpc>
              <a:spcBef>
                <a:spcPts val="1540"/>
              </a:spcBef>
            </a:pPr>
            <a:r>
              <a:rPr sz="2650">
                <a:solidFill>
                  <a:srgbClr val="DA1F28"/>
                </a:solidFill>
                <a:latin typeface="Wingdings"/>
                <a:cs typeface="Wingdings"/>
              </a:rPr>
              <a:t></a:t>
            </a:r>
            <a:r>
              <a:rPr sz="2600" spc="-15">
                <a:latin typeface="黑体"/>
                <a:cs typeface="黑体"/>
              </a:rPr>
              <a:t>库存出库</a:t>
            </a:r>
            <a:endParaRPr sz="2600">
              <a:latin typeface="黑体"/>
              <a:cs typeface="黑体"/>
            </a:endParaRPr>
          </a:p>
        </p:txBody>
      </p:sp>
    </p:spTree>
  </p:cSld>
  <p:clrMapOvr>
    <a:masterClrMapping/>
  </p:clrMapOvr>
  <p:transition/>
  <p:timing/>
</p:sld>
</file>

<file path=ppt/slides/slide4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053465"/>
              </a:tabLst>
            </a:pPr>
            <a:r>
              <a:rPr spc="-25"/>
              <a:t>5.2</a:t>
            </a:r>
            <a:r>
              <a:rPr/>
              <a:t>	</a:t>
            </a:r>
            <a:r>
              <a:rPr spc="-15"/>
              <a:t>库存控制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645477" y="1440155"/>
            <a:ext cx="2719705" cy="3792220"/>
          </a:xfrm>
          <a:prstGeom prst="rect">
            <a:avLst/>
          </a:prstGeom>
        </p:spPr>
        <p:txBody>
          <a:bodyPr vert="horz" wrap="square" lIns="0" tIns="24828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955"/>
              </a:spcBef>
            </a:pPr>
            <a:r>
              <a:rPr sz="2200">
                <a:solidFill>
                  <a:srgbClr val="2DA2BF"/>
                </a:solidFill>
                <a:latin typeface="Wingdings"/>
                <a:cs typeface="Wingdings"/>
              </a:rPr>
              <a:t></a:t>
            </a:r>
            <a:r>
              <a:rPr sz="2200" spc="290">
                <a:solidFill>
                  <a:srgbClr val="2DA2BF"/>
                </a:solidFill>
                <a:latin typeface="Times New Roman"/>
                <a:cs typeface="Times New Roman"/>
              </a:rPr>
              <a:t> </a:t>
            </a:r>
            <a:r>
              <a:rPr sz="3200" spc="-10">
                <a:latin typeface="黑体"/>
                <a:cs typeface="黑体"/>
              </a:rPr>
              <a:t>库存管理过程</a:t>
            </a:r>
            <a:endParaRPr sz="3200">
              <a:latin typeface="黑体"/>
              <a:cs typeface="黑体"/>
            </a:endParaRPr>
          </a:p>
          <a:p>
            <a:pPr marL="523875" indent="-228600">
              <a:lnSpc>
                <a:spcPct val="100000"/>
              </a:lnSpc>
              <a:spcBef>
                <a:spcPts val="1700"/>
              </a:spcBef>
              <a:buClr>
                <a:srgbClr val="2DA2BF"/>
              </a:buClr>
              <a:buSzPct val="101785"/>
              <a:buFont typeface="Verdana"/>
              <a:buChar char="◦"/>
              <a:tabLst>
                <a:tab pos="523875"/>
              </a:tabLst>
            </a:pPr>
            <a:r>
              <a:rPr sz="2800" spc="-10">
                <a:latin typeface="黑体"/>
                <a:cs typeface="黑体"/>
              </a:rPr>
              <a:t>库存的成本</a:t>
            </a:r>
            <a:endParaRPr sz="2800">
              <a:latin typeface="黑体"/>
              <a:cs typeface="黑体"/>
            </a:endParaRPr>
          </a:p>
          <a:p>
            <a:pPr marL="533400">
              <a:lnSpc>
                <a:spcPct val="100000"/>
              </a:lnSpc>
              <a:spcBef>
                <a:spcPts val="1565"/>
              </a:spcBef>
            </a:pPr>
            <a:r>
              <a:rPr sz="2650">
                <a:solidFill>
                  <a:srgbClr val="DA1F28"/>
                </a:solidFill>
                <a:latin typeface="Wingdings"/>
                <a:cs typeface="Wingdings"/>
              </a:rPr>
              <a:t></a:t>
            </a:r>
            <a:r>
              <a:rPr sz="2600" spc="-15">
                <a:latin typeface="黑体"/>
                <a:cs typeface="黑体"/>
              </a:rPr>
              <a:t>购入成本</a:t>
            </a:r>
            <a:endParaRPr sz="2600">
              <a:latin typeface="黑体"/>
              <a:cs typeface="黑体"/>
            </a:endParaRPr>
          </a:p>
          <a:p>
            <a:pPr marL="533400">
              <a:lnSpc>
                <a:spcPct val="100000"/>
              </a:lnSpc>
              <a:spcBef>
                <a:spcPts val="1540"/>
              </a:spcBef>
            </a:pPr>
            <a:r>
              <a:rPr sz="2650">
                <a:solidFill>
                  <a:srgbClr val="DA1F28"/>
                </a:solidFill>
                <a:latin typeface="Wingdings"/>
                <a:cs typeface="Wingdings"/>
              </a:rPr>
              <a:t></a:t>
            </a:r>
            <a:r>
              <a:rPr sz="2600" spc="-15">
                <a:latin typeface="黑体"/>
                <a:cs typeface="黑体"/>
              </a:rPr>
              <a:t>订货费用</a:t>
            </a:r>
            <a:endParaRPr sz="2600">
              <a:latin typeface="黑体"/>
              <a:cs typeface="黑体"/>
            </a:endParaRPr>
          </a:p>
          <a:p>
            <a:pPr marL="533400">
              <a:lnSpc>
                <a:spcPct val="100000"/>
              </a:lnSpc>
              <a:spcBef>
                <a:spcPts val="1535"/>
              </a:spcBef>
            </a:pPr>
            <a:r>
              <a:rPr sz="2650">
                <a:solidFill>
                  <a:srgbClr val="DA1F28"/>
                </a:solidFill>
                <a:latin typeface="Wingdings"/>
                <a:cs typeface="Wingdings"/>
              </a:rPr>
              <a:t></a:t>
            </a:r>
            <a:r>
              <a:rPr sz="2600" spc="-15">
                <a:latin typeface="黑体"/>
                <a:cs typeface="黑体"/>
              </a:rPr>
              <a:t>保管费用</a:t>
            </a:r>
            <a:endParaRPr sz="2600">
              <a:latin typeface="黑体"/>
              <a:cs typeface="黑体"/>
            </a:endParaRPr>
          </a:p>
          <a:p>
            <a:pPr marL="533400">
              <a:lnSpc>
                <a:spcPct val="100000"/>
              </a:lnSpc>
              <a:spcBef>
                <a:spcPts val="1540"/>
              </a:spcBef>
            </a:pPr>
            <a:r>
              <a:rPr sz="2650">
                <a:solidFill>
                  <a:srgbClr val="DA1F28"/>
                </a:solidFill>
                <a:latin typeface="Wingdings"/>
                <a:cs typeface="Wingdings"/>
              </a:rPr>
              <a:t></a:t>
            </a:r>
            <a:r>
              <a:rPr sz="2600" spc="-15">
                <a:latin typeface="黑体"/>
                <a:cs typeface="黑体"/>
              </a:rPr>
              <a:t>缺货成本</a:t>
            </a:r>
            <a:endParaRPr sz="2600">
              <a:latin typeface="黑体"/>
              <a:cs typeface="黑体"/>
            </a:endParaRPr>
          </a:p>
        </p:txBody>
      </p:sp>
    </p:spTree>
  </p:cSld>
  <p:clrMapOvr>
    <a:masterClrMapping/>
  </p:clrMapOvr>
  <p:transition/>
  <p:timing/>
</p:sld>
</file>

<file path=ppt/slides/slide4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1016032" y="1104900"/>
            <a:ext cx="7164335" cy="4572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469899" y="1054100"/>
            <a:ext cx="8170860" cy="478155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https://d.book118.com/945320240011011042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344</Paragraphs>
  <Slides>43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43</vt:i4>
      </vt:variant>
    </vt:vector>
  </HeadingPairs>
  <TitlesOfParts>
    <vt:vector baseType="lpstr" size="53">
      <vt:lpstr>Arial</vt:lpstr>
      <vt:lpstr>Calibri</vt:lpstr>
      <vt:lpstr>微软雅黑</vt:lpstr>
      <vt:lpstr>黑体</vt:lpstr>
      <vt:lpstr>Wingdings</vt:lpstr>
      <vt:lpstr>Times New Roman</vt:lpstr>
      <vt:lpstr>Verdana</vt:lpstr>
      <vt:lpstr>宋体</vt:lpstr>
      <vt:lpstr>Lucida Sans Unicode</vt:lpstr>
      <vt:lpstr>Office Theme</vt:lpstr>
      <vt:lpstr>供 应 链 管 理</vt:lpstr>
      <vt:lpstr>第五章 仓储管理与库存控制</vt:lpstr>
      <vt:lpstr>5.1	仓储管理</vt:lpstr>
      <vt:lpstr>5.1	仓储管理</vt:lpstr>
      <vt:lpstr>5.1	仓储管理</vt:lpstr>
      <vt:lpstr>5.1	仓储管理</vt:lpstr>
      <vt:lpstr>5.1	仓储管理</vt:lpstr>
      <vt:lpstr>5.1	仓储管理</vt:lpstr>
      <vt:lpstr>5.1	仓储管理</vt:lpstr>
      <vt:lpstr>5.1	仓储管理</vt:lpstr>
      <vt:lpstr>5.1	仓储管理</vt:lpstr>
      <vt:lpstr>5.1	仓储管理</vt:lpstr>
      <vt:lpstr>5.1	仓储管理</vt:lpstr>
      <vt:lpstr>5.1	仓储管理</vt:lpstr>
      <vt:lpstr>5.1	仓储管理</vt:lpstr>
      <vt:lpstr>5.1	仓储管理</vt:lpstr>
      <vt:lpstr>PowerPoint Presentation</vt:lpstr>
      <vt:lpstr>5.1	仓储管理</vt:lpstr>
      <vt:lpstr>5.1	仓储管理</vt:lpstr>
      <vt:lpstr>5.1	仓储管理</vt:lpstr>
      <vt:lpstr>5.1	仓储管理</vt:lpstr>
      <vt:lpstr>5.1	仓储管理</vt:lpstr>
      <vt:lpstr>5.1	仓储管理</vt:lpstr>
      <vt:lpstr>5.1	仓储管理</vt:lpstr>
      <vt:lpstr>PowerPoint Presentation</vt:lpstr>
      <vt:lpstr>5.1	仓储管理</vt:lpstr>
      <vt:lpstr>5.1	仓储管理</vt:lpstr>
      <vt:lpstr>5.1	仓储管理</vt:lpstr>
      <vt:lpstr>5.1	仓储管理</vt:lpstr>
      <vt:lpstr>5.1	仓储管理</vt:lpstr>
      <vt:lpstr>5.1	仓储管理</vt:lpstr>
      <vt:lpstr>5.1	仓储管理</vt:lpstr>
      <vt:lpstr>5.1	仓储管理</vt:lpstr>
      <vt:lpstr>5.2	库存控制</vt:lpstr>
      <vt:lpstr>5.2	库存控制</vt:lpstr>
      <vt:lpstr>5.2	库存控制</vt:lpstr>
      <vt:lpstr>5.2	库存控制</vt:lpstr>
      <vt:lpstr>5.2	库存控制</vt:lpstr>
      <vt:lpstr>5.2	库存控制</vt:lpstr>
      <vt:lpstr>5.2	库存控制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2024-09-02T23:55:54.132</cp:lastPrinted>
  <dcterms:created xsi:type="dcterms:W3CDTF">2024-09-02T15:55:54Z</dcterms:created>
  <dcterms:modified xsi:type="dcterms:W3CDTF">2024-09-02T15:55:55Z</dcterms:modified>
</cp:coreProperties>
</file>