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NCDNLR+MS-UIGothic"/>
      <p:regular r:id="rId16"/>
    </p:embeddedFont>
    <p:embeddedFont>
      <p:font typeface="AUFVDH+HOOVFE+ArialMT"/>
      <p:regular r:id="rId17"/>
    </p:embeddedFont>
    <p:embeddedFont>
      <p:font typeface="CETNFM+UMGNBO+MicrosoftYaHei-Bold"/>
      <p:regular r:id="rId18"/>
    </p:embeddedFont>
    <p:embeddedFont>
      <p:font typeface="HBHPUP+VQSTFI+MicrosoftYaHei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BA2306-0CDD-486A-B1CA-A2DBECD5D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C3FF9B-B3DE-46FC-ABBA-904B37150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31011F-BE81-42F5-9DCA-157C54E67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D7EB29-DB15-4397-A7C1-C634B3424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30794F-1971-4710-B74E-C35BA33F7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A6EEF2-54FB-4B35-BE59-E61D695B0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7BF8C4-34F4-4FCF-A17F-A68EEE266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3E277C-62E1-4F56-A4BF-A77E80355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A66CF8-400B-44B8-BF0D-15B1F9490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52DBD-7F9B-4959-82A0-C50E2807E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FD5EB4-91D3-4BC7-8124-897AE6E0F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32024101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52650" y="1759739"/>
            <a:ext cx="9065754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5150" spc="23">
                <a:solidFill>
                  <a:srgbClr val="000000"/>
                </a:solidFill>
                <a:latin typeface="NCDNLR+MS-UIGothic"/>
                <a:cs typeface="NCDNLR+MS-UIGothic"/>
              </a:rPr>
              <a:t>力混凝土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5150" spc="25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  <a:r>
              <a:rPr sz="5150" spc="23">
                <a:solidFill>
                  <a:srgbClr val="000000"/>
                </a:solidFill>
                <a:latin typeface="SimSun"/>
                <a:cs typeface="SimSun"/>
              </a:rPr>
              <a:t>桥悬</a:t>
            </a:r>
            <a:r>
              <a:rPr sz="5150">
                <a:solidFill>
                  <a:srgbClr val="000000"/>
                </a:solidFill>
                <a:latin typeface="NCDNLR+MS-UIGothic"/>
                <a:cs typeface="NCDNLR+MS-UIGothic"/>
              </a:rPr>
              <a:t>臂</a:t>
            </a:r>
          </a:p>
          <a:p>
            <a:pPr marL="657225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浇</a:t>
            </a:r>
            <a:r>
              <a:rPr sz="5150" spc="23">
                <a:solidFill>
                  <a:srgbClr val="000000"/>
                </a:solidFill>
                <a:latin typeface="NCDNLR+MS-UIGothic"/>
                <a:cs typeface="NCDNLR+MS-UIGothic"/>
              </a:rPr>
              <a:t>筑施工知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识讲</a:t>
            </a:r>
            <a:r>
              <a:rPr sz="5150" spc="25">
                <a:solidFill>
                  <a:srgbClr val="000000"/>
                </a:solidFill>
                <a:latin typeface="NCDNLR+MS-UIGothic"/>
                <a:cs typeface="NCDNLR+MS-UIGothic"/>
              </a:rPr>
              <a:t>座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0000"/>
                </a:solidFill>
                <a:latin typeface="NCDNLR+MS-UIGothic"/>
                <a:cs typeface="NCDNLR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4439861" cy="78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AUFVDH+HOOVFE+ArialMT"/>
                <a:cs typeface="AUFVDH+HOOVFE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预应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力混凝土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连续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3738821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AUFVDH+HOOVFE+ArialMT"/>
                <a:cs typeface="AUFVDH+HOOVFE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悬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臂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浇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筑施工方法介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040570"/>
            <a:ext cx="7244021" cy="2409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AUFVDH+HOOVFE+ArialMT"/>
                <a:cs typeface="AUFVDH+HOOVFE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预应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力混凝土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连续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桥悬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臂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浇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筑施工技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术详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解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AUFVDH+HOOVFE+ArialMT"/>
                <a:cs typeface="AUFVDH+HOOVFE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预应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力混凝土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连续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桥悬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臂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浇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筑施工案例分析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AUFVDH+HOOVFE+ArialMT"/>
                <a:cs typeface="AUFVDH+HOOVFE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预应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力混凝土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连续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桥悬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臂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浇</a:t>
            </a: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筑施工的未来展</a:t>
            </a:r>
          </a:p>
          <a:p>
            <a:pPr marL="203200" marR="0">
              <a:lnSpc>
                <a:spcPts val="2400"/>
              </a:lnSpc>
              <a:spcBef>
                <a:spcPts val="1930"/>
              </a:spcBef>
              <a:spcAft>
                <a:spcPct val="0"/>
              </a:spcAft>
            </a:pPr>
            <a:r>
              <a:rPr sz="2400">
                <a:solidFill>
                  <a:srgbClr val="AF79DE"/>
                </a:solidFill>
                <a:latin typeface="NCDNLR+MS-UIGothic"/>
                <a:cs typeface="NCDNLR+MS-UIGothic"/>
              </a:rPr>
              <a:t>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NCDNLR+MS-UIGothic"/>
                <a:cs typeface="NCDNLR+MS-UIGothic"/>
              </a:rPr>
              <a:t>目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CDC4E2"/>
                </a:solidFill>
                <a:latin typeface="CETNFM+UMGNBO+MicrosoftYaHei-Bold"/>
                <a:cs typeface="CETNFM+UMGNBO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245276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000000"/>
                </a:solidFill>
                <a:latin typeface="CETNFM+UMGNBO+MicrosoftYaHei-Bold"/>
                <a:cs typeface="CETNFM+UMGNBO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25825" y="3768391"/>
            <a:ext cx="614151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3800" spc="25">
                <a:solidFill>
                  <a:srgbClr val="000000"/>
                </a:solidFill>
                <a:latin typeface="NCDNLR+MS-UIGothic"/>
                <a:cs typeface="NCDNLR+MS-UIGothic"/>
              </a:rPr>
              <a:t>力混凝土</a:t>
            </a: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3800" spc="23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3800">
                <a:solidFill>
                  <a:srgbClr val="000000"/>
                </a:solidFill>
                <a:latin typeface="NCDNLR+MS-UIGothic"/>
                <a:cs typeface="NCDNLR+MS-UIGothic"/>
              </a:rPr>
              <a:t>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54700" y="4467526"/>
            <a:ext cx="1206500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>
                <a:solidFill>
                  <a:srgbClr val="000000"/>
                </a:solidFill>
                <a:latin typeface="NCDNLR+MS-UIGothic"/>
                <a:cs typeface="NCDNLR+MS-UIGothic"/>
              </a:rPr>
              <a:t>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定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AF79DE"/>
                </a:solidFill>
                <a:latin typeface="NCDNLR+MS-UIGothic"/>
                <a:cs typeface="NCDNLR+MS-UIGothic"/>
              </a:rPr>
              <a:t>定</a:t>
            </a:r>
            <a:r>
              <a:rPr sz="1550">
                <a:solidFill>
                  <a:srgbClr val="AF79D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力混凝土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是一种采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力技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，将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梁作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主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要受力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构的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梁形式。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AF79DE"/>
                </a:solidFill>
                <a:latin typeface="NCDNLR+MS-UIGothic"/>
                <a:cs typeface="NCDNLR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大的跨越能力、承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载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能力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构性能好、耐久性好等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点，广泛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用于公路、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铁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路、市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政等工程建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设领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5722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预应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力混凝土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连续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的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展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技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术发</a:t>
            </a:r>
            <a:r>
              <a:rPr sz="2300">
                <a:solidFill>
                  <a:srgbClr val="AF79DE"/>
                </a:solidFill>
                <a:latin typeface="NCDNLR+MS-UIGothic"/>
                <a:cs typeface="NCDNLR+MS-UIGothic"/>
              </a:rPr>
              <a:t>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随着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力技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的不断完善和施工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方法的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新，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力混凝土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在跨度、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构形式和材料方面得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到了不断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展和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化。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12389" y="225722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起源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6094" y="2820408"/>
            <a:ext cx="3104917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力混凝土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起源于</a:t>
            </a:r>
            <a:r>
              <a:rPr sz="1500">
                <a:solidFill>
                  <a:srgbClr val="000000"/>
                </a:solidFill>
                <a:latin typeface="HBHPUP+VQSTFI+MicrosoftYaHei"/>
                <a:cs typeface="HBHPUP+VQSTFI+MicrosoftYaHei"/>
              </a:rPr>
              <a:t>20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4659" y="3094728"/>
            <a:ext cx="3310018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069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HBHPUP+VQSTFI+MicrosoftYaHei"/>
                <a:cs typeface="HBHPUP+VQSTFI+MicrosoftYaHei"/>
              </a:rPr>
              <a:t>50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年代，最早的代表性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</a:p>
          <a:p>
            <a:pPr marL="0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法国的</a:t>
            </a:r>
            <a:r>
              <a:rPr sz="1500">
                <a:solidFill>
                  <a:srgbClr val="000000"/>
                </a:solidFill>
                <a:latin typeface="HBHPUP+VQSTFI+MicrosoftYaHei"/>
                <a:cs typeface="HBHPUP+VQSTFI+MicrosoftYaHei"/>
              </a:rPr>
              <a:t>Pont de Normandie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35018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中国的</a:t>
            </a:r>
            <a:r>
              <a:rPr sz="2300" spc="23">
                <a:solidFill>
                  <a:srgbClr val="AF79DE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AF79DE"/>
                </a:solidFill>
                <a:latin typeface="NCDNLR+MS-UIGothic"/>
                <a:cs typeface="NCDNLR+MS-UIGothic"/>
              </a:rPr>
              <a:t>展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886063"/>
            <a:ext cx="3361925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中国在</a:t>
            </a:r>
            <a:r>
              <a:rPr sz="1500">
                <a:solidFill>
                  <a:srgbClr val="000000"/>
                </a:solidFill>
                <a:latin typeface="HBHPUP+VQSTFI+MicrosoftYaHei"/>
                <a:cs typeface="HBHPUP+VQSTFI+MicrosoftYaHei"/>
              </a:rPr>
              <a:t>20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HBHPUP+VQSTFI+MicrosoftYaHei"/>
                <a:cs typeface="HBHPUP+VQSTFI+MicrosoftYaHei"/>
              </a:rPr>
              <a:t>80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年代开始大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模建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516038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设预应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力混凝土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，并逐步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掌握了相关的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、施工和材料制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5722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预应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力混凝土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连续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的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用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BHPUP+VQSTFI+MicrosoftYaHei"/>
                <a:cs typeface="HBHPUP+VQSTFI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BHPUP+VQSTFI+MicrosoftYaHei"/>
                <a:cs typeface="HBHPUP+VQSTFI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BHPUP+VQSTFI+MicrosoftYaHei"/>
                <a:cs typeface="HBHPUP+VQSTFI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BHPUP+VQSTFI+MicrosoftYaHei"/>
                <a:cs typeface="HBHPUP+VQSTFI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AF79DE"/>
                </a:solidFill>
                <a:latin typeface="NCDNLR+MS-UIGothic"/>
                <a:cs typeface="NCDNLR+MS-UIGothic"/>
              </a:rPr>
              <a:t>公路</a:t>
            </a:r>
            <a:r>
              <a:rPr sz="1550" spc="25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155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AF79DE"/>
                </a:solidFill>
                <a:latin typeface="SimSun"/>
                <a:cs typeface="SimSun"/>
              </a:rPr>
              <a:t>铁</a:t>
            </a:r>
            <a:r>
              <a:rPr sz="1550" spc="25">
                <a:solidFill>
                  <a:srgbClr val="AF79DE"/>
                </a:solidFill>
                <a:latin typeface="NCDNLR+MS-UIGothic"/>
                <a:cs typeface="NCDNLR+MS-UIGothic"/>
              </a:rPr>
              <a:t>路</a:t>
            </a:r>
            <a:r>
              <a:rPr sz="1550" spc="25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155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AF79DE"/>
                </a:solidFill>
                <a:latin typeface="NCDNLR+MS-UIGothic"/>
                <a:cs typeface="NCDNLR+MS-UIGothic"/>
              </a:rPr>
              <a:t>市政</a:t>
            </a:r>
            <a:r>
              <a:rPr sz="1550" spc="25">
                <a:solidFill>
                  <a:srgbClr val="AF79DE"/>
                </a:solidFill>
                <a:latin typeface="SimSun"/>
                <a:cs typeface="SimSun"/>
              </a:rPr>
              <a:t>桥</a:t>
            </a:r>
            <a:r>
              <a:rPr sz="1550">
                <a:solidFill>
                  <a:srgbClr val="AF79DE"/>
                </a:solidFill>
                <a:latin typeface="NCDNLR+MS-UIGothic"/>
                <a:cs typeface="NCDNLR+MS-UIGothic"/>
              </a:rPr>
              <a:t>梁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AF79DE"/>
                </a:solidFill>
                <a:latin typeface="NCDNLR+MS-UIGothic"/>
                <a:cs typeface="NCDNLR+MS-UIGothic"/>
              </a:rPr>
              <a:t>其他</a:t>
            </a:r>
            <a:r>
              <a:rPr sz="1550" spc="25">
                <a:solidFill>
                  <a:srgbClr val="AF79DE"/>
                </a:solidFill>
                <a:latin typeface="SimSun"/>
                <a:cs typeface="SimSun"/>
              </a:rPr>
              <a:t>应</a:t>
            </a:r>
            <a:r>
              <a:rPr sz="1550">
                <a:solidFill>
                  <a:srgbClr val="AF79DE"/>
                </a:solidFill>
                <a:latin typeface="NCDNLR+MS-UIGothic"/>
                <a:cs typeface="NCDNLR+MS-UIGothic"/>
              </a:rPr>
              <a:t>用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适用于高速公路和城市道路的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适用于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铁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路跨越河流、海峡等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景，如京沪高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铁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南京大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胜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关</a:t>
            </a:r>
          </a:p>
          <a:p>
            <a:pPr marL="68580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江大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适用于城市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梁建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，如跨越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城市道路、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轨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道交通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路等。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在大型水利工程、港口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码头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等</a:t>
            </a:r>
          </a:p>
          <a:p>
            <a:pPr marL="51435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域也有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用。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25194" y="5561817"/>
            <a:ext cx="256163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跨越河流、湖泊、山谷等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景。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245276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000000"/>
                </a:solidFill>
                <a:latin typeface="CETNFM+UMGNBO+MicrosoftYaHei-Bold"/>
                <a:cs typeface="CETNFM+UMGNBO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8395" y="3768391"/>
            <a:ext cx="5582644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悬</a:t>
            </a:r>
            <a:r>
              <a:rPr sz="3800" spc="23">
                <a:solidFill>
                  <a:srgbClr val="000000"/>
                </a:solidFill>
                <a:latin typeface="NCDNLR+MS-UIGothic"/>
                <a:cs typeface="NCDNLR+MS-UIGothic"/>
              </a:rPr>
              <a:t>臂</a:t>
            </a: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浇</a:t>
            </a:r>
            <a:r>
              <a:rPr sz="3800" spc="25">
                <a:solidFill>
                  <a:srgbClr val="000000"/>
                </a:solidFill>
                <a:latin typeface="NCDNLR+MS-UIGothic"/>
                <a:cs typeface="NCDNLR+MS-UIGothic"/>
              </a:rPr>
              <a:t>筑施工方法介</a:t>
            </a:r>
            <a:r>
              <a:rPr sz="3800">
                <a:solidFill>
                  <a:srgbClr val="000000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悬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臂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浇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筑施工方法的定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5934" y="1662167"/>
            <a:ext cx="357707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悬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浇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筑施工是一种将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梁分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成若干段，在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墩上逐段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浇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筑或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制</a:t>
            </a:r>
          </a:p>
          <a:p>
            <a:pPr marL="76199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拼装，最后形成整体的方法。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48065" y="2005067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适用于大跨度、跨越深谷或急流的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梁建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20695" y="3588122"/>
            <a:ext cx="666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90305" y="3588122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下交通影响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小。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1505" y="5100058"/>
            <a:ext cx="31389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施工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便，不需要大型吊装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34680" y="5100058"/>
            <a:ext cx="36506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施工期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不需要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临时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支撑或挂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篮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悬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臂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浇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筑施工方法的适用范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CETNFM+UMGNBO+MicrosoftYaHei-Bold"/>
                <a:cs typeface="CETNFM+UMGNBO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主要适用于大跨度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力混凝土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、</a:t>
            </a:r>
            <a:r>
              <a:rPr sz="1350">
                <a:solidFill>
                  <a:srgbClr val="000000"/>
                </a:solidFill>
                <a:latin typeface="HBHPUP+VQSTFI+MicrosoftYaHei"/>
                <a:cs typeface="HBHPUP+VQSTFI+MicrosoftYaHei"/>
              </a:rPr>
              <a:t>T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刚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连续刚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型。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CETNFM+UMGNBO+MicrosoftYaHei-Bold"/>
                <a:cs typeface="CETNFM+UMGNBO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于跨越深谷、急流等复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杂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地形，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以及需要减少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下交通干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扰</a:t>
            </a: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的情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CDNLR+MS-UIGothic"/>
                <a:cs typeface="NCDNLR+MS-UIGothic"/>
              </a:rPr>
              <a:t>况尤其适用。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悬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臂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浇</a:t>
            </a:r>
            <a:r>
              <a:rPr sz="3000">
                <a:solidFill>
                  <a:srgbClr val="AF79DE"/>
                </a:solidFill>
                <a:latin typeface="NCDNLR+MS-UIGothic"/>
                <a:cs typeface="NCDNLR+MS-UIGothic"/>
              </a:rPr>
              <a:t>筑施工方法的流程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2389" y="154475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挂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篮设计</a:t>
            </a: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及加工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79590" y="153205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张</a:t>
            </a: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拉</a:t>
            </a:r>
            <a:r>
              <a:rPr sz="2300" spc="23">
                <a:solidFill>
                  <a:srgbClr val="AF79DE"/>
                </a:solidFill>
                <a:latin typeface="SimSun"/>
                <a:cs typeface="SimSun"/>
              </a:rPr>
              <a:t>预应</a:t>
            </a: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力筋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12389" y="2027928"/>
            <a:ext cx="27743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根据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梁跨度和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要求，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行挂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篮设计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并加工制作。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79590" y="2027928"/>
            <a:ext cx="27743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在混凝土达到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设计强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度后，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力筋的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张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7209" y="4416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施工准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 备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709159" y="441622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浇</a:t>
            </a: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筑混凝土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08109" y="441622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移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动</a:t>
            </a:r>
            <a:r>
              <a:rPr sz="2300" spc="25">
                <a:solidFill>
                  <a:srgbClr val="AF79DE"/>
                </a:solidFill>
                <a:latin typeface="NCDNLR+MS-UIGothic"/>
                <a:cs typeface="NCDNLR+MS-UIGothic"/>
              </a:rPr>
              <a:t>挂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篮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08109" y="4903208"/>
            <a:ext cx="277437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将挂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篮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前移至下一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浇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筑段，重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复上述步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骤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，直至完成全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施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工。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7209" y="4929243"/>
            <a:ext cx="277437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行基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础处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理、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墩施工等前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期工作，安装好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力筋和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埋件。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709159" y="4929243"/>
            <a:ext cx="27743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墩上放置挂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篮</a:t>
            </a: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，并逐段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浇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709159" y="5203563"/>
            <a:ext cx="206275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CDNLR+MS-UIGothic"/>
                <a:cs typeface="NCDNLR+MS-UIGothic"/>
              </a:rPr>
              <a:t>筑混凝土，形成梁体。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245276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000000"/>
                </a:solidFill>
                <a:latin typeface="CETNFM+UMGNBO+MicrosoftYaHei-Bold"/>
                <a:cs typeface="CETNFM+UMGNBO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25825" y="3768391"/>
            <a:ext cx="6141518" cy="1905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0000"/>
                </a:solidFill>
                <a:latin typeface="SimSun"/>
                <a:cs typeface="SimSun"/>
              </a:rPr>
              <a:t>预应</a:t>
            </a:r>
            <a:r>
              <a:rPr sz="3800" spc="25">
                <a:solidFill>
                  <a:srgbClr val="000000"/>
                </a:solidFill>
                <a:latin typeface="NCDNLR+MS-UIGothic"/>
                <a:cs typeface="NCDNLR+MS-UIGothic"/>
              </a:rPr>
              <a:t>力混凝土</a:t>
            </a: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连续</a:t>
            </a:r>
            <a:r>
              <a:rPr sz="3800" spc="23">
                <a:solidFill>
                  <a:srgbClr val="000000"/>
                </a:solidFill>
                <a:latin typeface="NCDNLR+MS-UIGothic"/>
                <a:cs typeface="NCDNLR+MS-UIGothic"/>
              </a:rPr>
              <a:t>梁</a:t>
            </a: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桥悬</a:t>
            </a:r>
          </a:p>
          <a:p>
            <a:pPr marL="485775" marR="0">
              <a:lnSpc>
                <a:spcPts val="3800"/>
              </a:lnSpc>
              <a:spcBef>
                <a:spcPts val="1704"/>
              </a:spcBef>
              <a:spcAft>
                <a:spcPct val="0"/>
              </a:spcAft>
            </a:pPr>
            <a:r>
              <a:rPr sz="3800" spc="27">
                <a:solidFill>
                  <a:srgbClr val="000000"/>
                </a:solidFill>
                <a:latin typeface="NCDNLR+MS-UIGothic"/>
                <a:cs typeface="NCDNLR+MS-UIGothic"/>
              </a:rPr>
              <a:t>臂</a:t>
            </a:r>
            <a:r>
              <a:rPr sz="3800" spc="23">
                <a:solidFill>
                  <a:srgbClr val="000000"/>
                </a:solidFill>
                <a:latin typeface="SimSun"/>
                <a:cs typeface="SimSun"/>
              </a:rPr>
              <a:t>浇</a:t>
            </a:r>
            <a:r>
              <a:rPr sz="3800" spc="25">
                <a:solidFill>
                  <a:srgbClr val="000000"/>
                </a:solidFill>
                <a:latin typeface="NCDNLR+MS-UIGothic"/>
                <a:cs typeface="NCDNLR+MS-UIGothic"/>
              </a:rPr>
              <a:t>筑施工技</a:t>
            </a: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术详</a:t>
            </a:r>
            <a:r>
              <a:rPr sz="3800">
                <a:solidFill>
                  <a:srgbClr val="000000"/>
                </a:solidFill>
                <a:latin typeface="NCDNLR+MS-UIGothic"/>
                <a:cs typeface="NCDNLR+MS-UIGothic"/>
              </a:rPr>
              <a:t>解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https://d.book118.com/945320241012011104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SimSun</vt:lpstr>
      <vt:lpstr>NCDNLR+MS-UIGothic</vt:lpstr>
      <vt:lpstr>AUFVDH+HOOVFE+ArialMT</vt:lpstr>
      <vt:lpstr>Times New Roman</vt:lpstr>
      <vt:lpstr>CETNFM+UMGNBO+MicrosoftYaHei-Bold</vt:lpstr>
      <vt:lpstr>HBHPUP+VQSTFI+MicrosoftYaHei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2024-09-13T17:34:14.959</cp:lastPrinted>
  <dcterms:created xsi:type="dcterms:W3CDTF">2024-09-13T09:34:14Z</dcterms:created>
  <dcterms:modified xsi:type="dcterms:W3CDTF">2024-09-13T09:34:16Z</dcterms:modified>
</cp:coreProperties>
</file>