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EQUCLK+DRTNBN+MicrosoftYaHei-Bold"/>
      <p:regular r:id="rId16"/>
    </p:embeddedFont>
    <p:embeddedFont>
      <p:font typeface="LRCBTF+HGJSSA+MicrosoftYaHei"/>
      <p:regular r:id="rId17"/>
    </p:embeddedFont>
    <p:embeddedFont>
      <p:font typeface="OJALFB+MS-UIGothic"/>
      <p:regular r:id="rId18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D0502-CDFB-41C1-8128-E99C2306F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A8998-9F59-43CA-B774-F694D8412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FB1E6-6E80-4D5D-A441-A6C88D7FF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3355FE-D45F-4687-86D2-BF110BF2E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348AE3-C2FB-41F2-A312-7608B1B97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FFD1D6-B32E-47B4-94F5-069FFAA01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901BB9-F2A5-4E02-8012-F01751162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859A9B-4877-4B52-B743-237CBA831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F277E7-3431-45CE-8667-80450EA66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04710-2AF3-459F-8137-D80604A36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8AC25-7F81-42C6-8A43-B2D0F0210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33032424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EQUCLK+DRTNBN+MicrosoftYaHei-Bold"/>
                <a:cs typeface="EQUCLK+DRTNBN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LRCBTF+HGJSSA+MicrosoftYaHei"/>
                <a:cs typeface="LRCBTF+HGJSSA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时间</a:t>
            </a:r>
            <a:r>
              <a:rPr sz="3000">
                <a:solidFill>
                  <a:srgbClr val="00BEA8"/>
                </a:solidFill>
                <a:latin typeface="OJALFB+MS-UIGothic"/>
                <a:cs typeface="OJALFB+MS-UIGothic"/>
              </a:rPr>
              <a:t>的基本概念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时间单</a:t>
            </a:r>
            <a:r>
              <a:rPr sz="3000">
                <a:solidFill>
                  <a:srgbClr val="00BEA8"/>
                </a:solidFill>
                <a:latin typeface="OJALFB+MS-UIGothic"/>
                <a:cs typeface="OJALFB+MS-UIGothic"/>
              </a:rPr>
              <a:t>位和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换</a:t>
            </a:r>
            <a:r>
              <a:rPr sz="3000">
                <a:solidFill>
                  <a:srgbClr val="00BEA8"/>
                </a:solidFill>
                <a:latin typeface="OJALFB+MS-UIGothic"/>
                <a:cs typeface="OJALFB+MS-UIGothic"/>
              </a:rPr>
              <a:t>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6445" y="1709959"/>
            <a:ext cx="149301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2000" spc="25">
                <a:solidFill>
                  <a:srgbClr val="FFFDFD"/>
                </a:solidFill>
                <a:latin typeface="OJALFB+MS-UIGothic"/>
                <a:cs typeface="OJALFB+MS-UIGothic"/>
              </a:rPr>
              <a:t>、分、秒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换</a:t>
            </a:r>
            <a:r>
              <a:rPr sz="2000" spc="25">
                <a:solidFill>
                  <a:srgbClr val="FFFDFD"/>
                </a:solidFill>
                <a:latin typeface="OJALFB+MS-UIGothic"/>
                <a:cs typeface="OJALFB+MS-UIGothic"/>
              </a:rPr>
              <a:t>算方法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1419" y="2624192"/>
            <a:ext cx="3377156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JALFB+MS-UIGothic"/>
                <a:cs typeface="OJALFB+MS-UIGothic"/>
              </a:rPr>
              <a:t>基本的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时间单</a:t>
            </a:r>
            <a:r>
              <a:rPr sz="1500">
                <a:solidFill>
                  <a:srgbClr val="FFFDFD"/>
                </a:solidFill>
                <a:latin typeface="OJALFB+MS-UIGothic"/>
                <a:cs typeface="OJALFB+MS-UIGothic"/>
              </a:rPr>
              <a:t>位，</a:t>
            </a:r>
            <a:r>
              <a:rPr sz="1500">
                <a:solidFill>
                  <a:srgbClr val="FFFDFD"/>
                </a:solidFill>
                <a:latin typeface="LRCBTF+HGJSSA+MicrosoftYaHei"/>
                <a:cs typeface="LRCBTF+HGJSSA+MicrosoftYaHei"/>
              </a:rPr>
              <a:t>1</a:t>
            </a:r>
            <a:r>
              <a:rPr sz="1500">
                <a:solidFill>
                  <a:srgbClr val="FFFDFD"/>
                </a:solidFill>
                <a:latin typeface="OJALFB+MS-UIGothic"/>
                <a:cs typeface="OJALFB+MS-UIGothic"/>
              </a:rPr>
              <a:t>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LRCBTF+HGJSSA+MicrosoftYaHei"/>
                <a:cs typeface="LRCBTF+HGJSSA+MicrosoftYaHei"/>
              </a:rPr>
              <a:t>=60</a:t>
            </a:r>
            <a:r>
              <a:rPr sz="1500">
                <a:solidFill>
                  <a:srgbClr val="FFFDFD"/>
                </a:solidFill>
                <a:latin typeface="OJALFB+MS-UIGothic"/>
                <a:cs typeface="OJALFB+MS-UIGothic"/>
              </a:rPr>
              <a:t>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钟</a:t>
            </a:r>
            <a:r>
              <a:rPr sz="1500">
                <a:solidFill>
                  <a:srgbClr val="FFFDFD"/>
                </a:solidFill>
                <a:latin typeface="OJALFB+MS-UIGothic"/>
                <a:cs typeface="OJALFB+MS-UIGothic"/>
              </a:rPr>
              <a:t>，</a:t>
            </a:r>
            <a:r>
              <a:rPr sz="1500">
                <a:solidFill>
                  <a:srgbClr val="FFFDFD"/>
                </a:solidFill>
                <a:latin typeface="LRCBTF+HGJSSA+MicrosoftYaHei"/>
                <a:cs typeface="LRCBTF+HGJSSA+MicrosoftYaHei"/>
              </a:rPr>
              <a:t>1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JALFB+MS-UIGothic"/>
                <a:cs typeface="OJALFB+MS-UIGothic"/>
              </a:rPr>
              <a:t>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钟</a:t>
            </a:r>
            <a:r>
              <a:rPr sz="1500">
                <a:solidFill>
                  <a:srgbClr val="FFFDFD"/>
                </a:solidFill>
                <a:latin typeface="LRCBTF+HGJSSA+MicrosoftYaHei"/>
                <a:cs typeface="LRCBTF+HGJSSA+MicrosoftYaHei"/>
              </a:rPr>
              <a:t>=60</a:t>
            </a:r>
            <a:r>
              <a:rPr sz="1500">
                <a:solidFill>
                  <a:srgbClr val="FFFDFD"/>
                </a:solidFill>
                <a:latin typeface="OJALFB+MS-UIGothic"/>
                <a:cs typeface="OJALFB+MS-UIGothic"/>
              </a:rPr>
              <a:t>秒。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JALFB+MS-UIGothic"/>
                <a:cs typeface="OJALFB+MS-UIGothic"/>
              </a:rPr>
              <a:t>根据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DFD"/>
                </a:solidFill>
                <a:latin typeface="OJALFB+MS-UIGothic"/>
                <a:cs typeface="OJALFB+MS-UIGothic"/>
              </a:rPr>
              <a:t>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DFD"/>
                </a:solidFill>
                <a:latin typeface="OJALFB+MS-UIGothic"/>
                <a:cs typeface="OJALFB+MS-UIGothic"/>
              </a:rPr>
              <a:t>算原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DFD"/>
                </a:solidFill>
                <a:latin typeface="OJALFB+MS-UIGothic"/>
                <a:cs typeface="OJALFB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OJALFB+MS-UIGothic"/>
                <a:cs typeface="OJALFB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时间单</a:t>
            </a:r>
            <a:r>
              <a:rPr sz="1500">
                <a:solidFill>
                  <a:srgbClr val="FFFDFD"/>
                </a:solidFill>
                <a:latin typeface="OJALFB+MS-UIGothic"/>
                <a:cs typeface="OJALFB+MS-UIGothic"/>
              </a:rPr>
              <a:t>位的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DFD"/>
                </a:solidFill>
                <a:latin typeface="OJALFB+MS-UIGothic"/>
                <a:cs typeface="OJALFB+MS-UIGothic"/>
              </a:rPr>
              <a:t>算。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192201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OJALFB+MS-UIGothic"/>
                <a:cs typeface="OJALFB+MS-UIGothic"/>
              </a:rPr>
              <a:t>天、周、月、年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96129" y="4597138"/>
            <a:ext cx="3377156" cy="11741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DFD"/>
                </a:solidFill>
                <a:latin typeface="OJALFB+MS-UIGothic"/>
                <a:cs typeface="OJALFB+MS-UIGothic"/>
              </a:rPr>
              <a:t>大的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时间单</a:t>
            </a:r>
            <a:r>
              <a:rPr sz="1500">
                <a:solidFill>
                  <a:srgbClr val="FFFDFD"/>
                </a:solidFill>
                <a:latin typeface="OJALFB+MS-UIGothic"/>
                <a:cs typeface="OJALFB+MS-UIGothic"/>
              </a:rPr>
              <a:t>位，</a:t>
            </a:r>
            <a:r>
              <a:rPr sz="1500">
                <a:solidFill>
                  <a:srgbClr val="FFFDFD"/>
                </a:solidFill>
                <a:latin typeface="LRCBTF+HGJSSA+MicrosoftYaHei"/>
                <a:cs typeface="LRCBTF+HGJSSA+MicrosoftYaHei"/>
              </a:rPr>
              <a:t>1</a:t>
            </a:r>
            <a:r>
              <a:rPr sz="1500">
                <a:solidFill>
                  <a:srgbClr val="FFFDFD"/>
                </a:solidFill>
                <a:latin typeface="OJALFB+MS-UIGothic"/>
                <a:cs typeface="OJALFB+MS-UIGothic"/>
              </a:rPr>
              <a:t>天</a:t>
            </a:r>
            <a:r>
              <a:rPr sz="1500">
                <a:solidFill>
                  <a:srgbClr val="FFFDFD"/>
                </a:solidFill>
                <a:latin typeface="LRCBTF+HGJSSA+MicrosoftYaHei"/>
                <a:cs typeface="LRCBTF+HGJSSA+MicrosoftYaHei"/>
              </a:rPr>
              <a:t>=24</a:t>
            </a:r>
            <a:r>
              <a:rPr sz="1500">
                <a:solidFill>
                  <a:srgbClr val="FFFDFD"/>
                </a:solidFill>
                <a:latin typeface="OJALFB+MS-UIGothic"/>
                <a:cs typeface="OJALFB+MS-UIGothic"/>
              </a:rPr>
              <a:t>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OJALFB+MS-UIGothic"/>
                <a:cs typeface="OJALFB+MS-UIGothic"/>
              </a:rPr>
              <a:t>，</a:t>
            </a:r>
            <a:r>
              <a:rPr sz="1500">
                <a:solidFill>
                  <a:srgbClr val="FFFDFD"/>
                </a:solidFill>
                <a:latin typeface="LRCBTF+HGJSSA+MicrosoftYaHei"/>
                <a:cs typeface="LRCBTF+HGJSSA+MicrosoftYaHei"/>
              </a:rPr>
              <a:t>1</a:t>
            </a:r>
            <a:r>
              <a:rPr sz="1500">
                <a:solidFill>
                  <a:srgbClr val="FFFDFD"/>
                </a:solidFill>
                <a:latin typeface="OJALFB+MS-UIGothic"/>
                <a:cs typeface="OJALFB+MS-UIGothic"/>
              </a:rPr>
              <a:t>周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RCBTF+HGJSSA+MicrosoftYaHei"/>
                <a:cs typeface="LRCBTF+HGJSSA+MicrosoftYaHei"/>
              </a:rPr>
              <a:t>=7</a:t>
            </a:r>
            <a:r>
              <a:rPr sz="1500">
                <a:solidFill>
                  <a:srgbClr val="FFFDFD"/>
                </a:solidFill>
                <a:latin typeface="OJALFB+MS-UIGothic"/>
                <a:cs typeface="OJALFB+MS-UIGothic"/>
              </a:rPr>
              <a:t>天，</a:t>
            </a:r>
            <a:r>
              <a:rPr sz="1500">
                <a:solidFill>
                  <a:srgbClr val="FFFDFD"/>
                </a:solidFill>
                <a:latin typeface="LRCBTF+HGJSSA+MicrosoftYaHei"/>
                <a:cs typeface="LRCBTF+HGJSSA+MicrosoftYaHei"/>
              </a:rPr>
              <a:t>1</a:t>
            </a:r>
            <a:r>
              <a:rPr sz="1500">
                <a:solidFill>
                  <a:srgbClr val="FFFDFD"/>
                </a:solidFill>
                <a:latin typeface="OJALFB+MS-UIGothic"/>
                <a:cs typeface="OJALFB+MS-UIGothic"/>
              </a:rPr>
              <a:t>月</a:t>
            </a:r>
            <a:r>
              <a:rPr sz="1500">
                <a:solidFill>
                  <a:srgbClr val="FFFDFD"/>
                </a:solidFill>
                <a:latin typeface="LRCBTF+HGJSSA+MicrosoftYaHei"/>
                <a:cs typeface="LRCBTF+HGJSSA+MicrosoftYaHei"/>
              </a:rPr>
              <a:t>=30</a:t>
            </a:r>
            <a:r>
              <a:rPr sz="1500">
                <a:solidFill>
                  <a:srgbClr val="FFFDFD"/>
                </a:solidFill>
                <a:latin typeface="OJALFB+MS-UIGothic"/>
                <a:cs typeface="OJALFB+MS-UIGothic"/>
              </a:rPr>
              <a:t>天（或</a:t>
            </a:r>
            <a:r>
              <a:rPr sz="1500">
                <a:solidFill>
                  <a:srgbClr val="FFFDFD"/>
                </a:solidFill>
                <a:latin typeface="LRCBTF+HGJSSA+MicrosoftYaHei"/>
                <a:cs typeface="LRCBTF+HGJSSA+MicrosoftYaHei"/>
              </a:rPr>
              <a:t>31</a:t>
            </a:r>
            <a:r>
              <a:rPr sz="1500">
                <a:solidFill>
                  <a:srgbClr val="FFFDFD"/>
                </a:solidFill>
                <a:latin typeface="OJALFB+MS-UIGothic"/>
                <a:cs typeface="OJALFB+MS-UIGothic"/>
              </a:rPr>
              <a:t>天），</a:t>
            </a:r>
            <a:r>
              <a:rPr sz="1500">
                <a:solidFill>
                  <a:srgbClr val="FFFDFD"/>
                </a:solidFill>
                <a:latin typeface="LRCBTF+HGJSSA+MicrosoftYaHei"/>
                <a:cs typeface="LRCBTF+HGJSSA+MicrosoftYaHei"/>
              </a:rPr>
              <a:t>1</a:t>
            </a:r>
            <a:r>
              <a:rPr sz="1500">
                <a:solidFill>
                  <a:srgbClr val="FFFDFD"/>
                </a:solidFill>
                <a:latin typeface="OJALFB+MS-UIGothic"/>
                <a:cs typeface="OJALFB+MS-UIGothic"/>
              </a:rPr>
              <a:t>年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RCBTF+HGJSSA+MicrosoftYaHei"/>
                <a:cs typeface="LRCBTF+HGJSSA+MicrosoftYaHei"/>
              </a:rPr>
              <a:t>=365</a:t>
            </a:r>
            <a:r>
              <a:rPr sz="1500">
                <a:solidFill>
                  <a:srgbClr val="FFFDFD"/>
                </a:solidFill>
                <a:latin typeface="OJALFB+MS-UIGothic"/>
                <a:cs typeface="OJALFB+MS-UIGothic"/>
              </a:rPr>
              <a:t>天（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闰</a:t>
            </a:r>
            <a:r>
              <a:rPr sz="1500">
                <a:solidFill>
                  <a:srgbClr val="FFFDFD"/>
                </a:solidFill>
                <a:latin typeface="OJALFB+MS-UIGothic"/>
                <a:cs typeface="OJALFB+MS-UIGothic"/>
              </a:rPr>
              <a:t>年</a:t>
            </a:r>
            <a:r>
              <a:rPr sz="1500">
                <a:solidFill>
                  <a:srgbClr val="FFFDFD"/>
                </a:solidFill>
                <a:latin typeface="LRCBTF+HGJSSA+MicrosoftYaHei"/>
                <a:cs typeface="LRCBTF+HGJSSA+MicrosoftYaHei"/>
              </a:rPr>
              <a:t>=366</a:t>
            </a:r>
            <a:r>
              <a:rPr sz="1500">
                <a:solidFill>
                  <a:srgbClr val="FFFDFD"/>
                </a:solidFill>
                <a:latin typeface="OJALFB+MS-UIGothic"/>
                <a:cs typeface="OJALFB+MS-UIGothic"/>
              </a:rPr>
              <a:t>天）。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时间</a:t>
            </a:r>
            <a:r>
              <a:rPr sz="3000">
                <a:solidFill>
                  <a:srgbClr val="00BEA8"/>
                </a:solidFill>
                <a:latin typeface="OJALFB+MS-UIGothic"/>
                <a:cs typeface="OJALFB+MS-UIGothic"/>
              </a:rPr>
              <a:t>的表达方式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QUCLK+DRTNBN+MicrosoftYaHei-Bold"/>
                <a:cs typeface="EQUCLK+DRTNBN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QUCLK+DRTNBN+MicrosoftYaHei-Bold"/>
                <a:cs typeface="EQUCLK+DRTNBN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QUCLK+DRTNBN+MicrosoftYaHei-Bold"/>
                <a:cs typeface="EQUCLK+DRTNBN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66342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20">
                <a:solidFill>
                  <a:srgbClr val="00BEA8"/>
                </a:solidFill>
                <a:latin typeface="EQUCLK+DRTNBN+MicrosoftYaHei-Bold"/>
                <a:cs typeface="EQUCLK+DRTNBN+MicrosoftYaHei-Bold"/>
              </a:rPr>
              <a:t>24</a:t>
            </a:r>
            <a:r>
              <a:rPr sz="2000" spc="20">
                <a:solidFill>
                  <a:srgbClr val="00BEA8"/>
                </a:solidFill>
                <a:latin typeface="OJALFB+MS-UIGothic"/>
                <a:cs typeface="OJALFB+MS-UIGothic"/>
              </a:rPr>
              <a:t>小</a:t>
            </a:r>
            <a:r>
              <a:rPr sz="2000" spc="20">
                <a:solidFill>
                  <a:srgbClr val="00BEA8"/>
                </a:solidFill>
                <a:latin typeface="SimSun"/>
                <a:cs typeface="SimSun"/>
              </a:rPr>
              <a:t>时</a:t>
            </a:r>
            <a:r>
              <a:rPr sz="2000">
                <a:solidFill>
                  <a:srgbClr val="00BEA8"/>
                </a:solidFill>
                <a:latin typeface="OJALFB+MS-UIGothic"/>
                <a:cs typeface="OJALFB+MS-UIGothic"/>
              </a:rPr>
              <a:t>制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66341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20">
                <a:solidFill>
                  <a:srgbClr val="00BEA8"/>
                </a:solidFill>
                <a:latin typeface="EQUCLK+DRTNBN+MicrosoftYaHei-Bold"/>
                <a:cs typeface="EQUCLK+DRTNBN+MicrosoftYaHei-Bold"/>
              </a:rPr>
              <a:t>12</a:t>
            </a:r>
            <a:r>
              <a:rPr sz="2000" spc="20">
                <a:solidFill>
                  <a:srgbClr val="00BEA8"/>
                </a:solidFill>
                <a:latin typeface="OJALFB+MS-UIGothic"/>
                <a:cs typeface="OJALFB+MS-UIGothic"/>
              </a:rPr>
              <a:t>小</a:t>
            </a:r>
            <a:r>
              <a:rPr sz="2000" spc="20">
                <a:solidFill>
                  <a:srgbClr val="00BEA8"/>
                </a:solidFill>
                <a:latin typeface="SimSun"/>
                <a:cs typeface="SimSun"/>
              </a:rPr>
              <a:t>时</a:t>
            </a:r>
            <a:r>
              <a:rPr sz="2000">
                <a:solidFill>
                  <a:srgbClr val="00BEA8"/>
                </a:solidFill>
                <a:latin typeface="OJALFB+MS-UIGothic"/>
                <a:cs typeface="OJALFB+MS-UIGothic"/>
              </a:rPr>
              <a:t>制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罗马</a:t>
            </a:r>
            <a:r>
              <a:rPr sz="2000" spc="25">
                <a:solidFill>
                  <a:srgbClr val="00BEA8"/>
                </a:solidFill>
                <a:latin typeface="OJALFB+MS-UIGothic"/>
                <a:cs typeface="OJALFB+MS-UIGothic"/>
              </a:rPr>
              <a:t>数字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EQUCLK+DRTNBN+MicrosoftYaHei-Bold"/>
                <a:cs typeface="EQUCLK+DRTNBN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LRCBTF+HGJSSA+MicrosoftYaHei"/>
                <a:cs typeface="LRCBTF+HGJSSA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125515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OJALFB+MS-UIGothic"/>
                <a:cs typeface="OJALFB+MS-UIGothic"/>
              </a:rPr>
              <a:t>小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时</a:t>
            </a:r>
            <a:r>
              <a:rPr sz="3000">
                <a:solidFill>
                  <a:srgbClr val="00BEA8"/>
                </a:solidFill>
                <a:latin typeface="OJALFB+MS-UIGothic"/>
                <a:cs typeface="OJALFB+MS-UIGothic"/>
              </a:rPr>
              <a:t>、分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钟</a:t>
            </a:r>
            <a:r>
              <a:rPr sz="3000">
                <a:solidFill>
                  <a:srgbClr val="00BEA8"/>
                </a:solidFill>
                <a:latin typeface="OJALFB+MS-UIGothic"/>
                <a:cs typeface="OJALFB+MS-UIGothic"/>
              </a:rPr>
              <a:t>、秒的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00BEA8"/>
                </a:solidFill>
                <a:latin typeface="OJALFB+MS-UIGothic"/>
                <a:cs typeface="OJALFB+MS-UIGothic"/>
              </a:rPr>
              <a:t>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FFFF"/>
                </a:solidFill>
                <a:latin typeface="OJALFB+MS-UIGothic"/>
                <a:cs typeface="OJALFB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JALFB+MS-UIGothic"/>
                <a:cs typeface="OJALFB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过练习</a:t>
            </a:r>
            <a:r>
              <a:rPr sz="1350">
                <a:solidFill>
                  <a:srgbClr val="FFFFFF"/>
                </a:solidFill>
                <a:latin typeface="OJALFB+MS-UIGothic"/>
                <a:cs typeface="OJALFB+MS-UIGothic"/>
              </a:rPr>
              <a:t>，学生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OJALFB+MS-UIGothic"/>
                <a:cs typeface="OJALFB+MS-UIGothic"/>
              </a:rPr>
              <a:t>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OJALFB+MS-UIGothic"/>
                <a:cs typeface="OJALFB+MS-UIGothic"/>
              </a:rPr>
              <a:t>准确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OJALFB+MS-UIGothic"/>
                <a:cs typeface="OJALFB+MS-UIGothic"/>
              </a:rPr>
              <a:t>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FFFFFF"/>
                </a:solidFill>
                <a:latin typeface="OJALFB+MS-UIGothic"/>
                <a:cs typeface="OJALFB+MS-UIGothic"/>
              </a:rPr>
              <a:t>定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时间间</a:t>
            </a:r>
            <a:r>
              <a:rPr sz="1350">
                <a:solidFill>
                  <a:srgbClr val="FFFFFF"/>
                </a:solidFill>
                <a:latin typeface="OJALFB+MS-UIGothic"/>
                <a:cs typeface="OJALFB+MS-UIGothic"/>
              </a:rPr>
              <a:t>隔内的小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OJALFB+MS-UIGothic"/>
                <a:cs typeface="OJALFB+MS-UIGothic"/>
              </a:rPr>
              <a:t>、分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钟</a:t>
            </a:r>
            <a:r>
              <a:rPr sz="1350">
                <a:solidFill>
                  <a:srgbClr val="FFFFFF"/>
                </a:solidFill>
                <a:latin typeface="OJALFB+MS-UIGothic"/>
                <a:cs typeface="OJALFB+MS-UIGothic"/>
              </a:rPr>
              <a:t>和秒数，如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JALFB+MS-UIGothic"/>
                <a:cs typeface="OJALFB+MS-UIGothic"/>
              </a:rPr>
              <a:t>将秒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转换为</a:t>
            </a:r>
            <a:r>
              <a:rPr sz="1350">
                <a:solidFill>
                  <a:srgbClr val="FFFFFF"/>
                </a:solidFill>
                <a:latin typeface="OJALFB+MS-UIGothic"/>
                <a:cs typeface="OJALFB+MS-UIGothic"/>
              </a:rPr>
              <a:t>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OJALFB+MS-UIGothic"/>
                <a:cs typeface="OJALFB+MS-UIGothic"/>
              </a:rPr>
              <a:t>、分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钟</a:t>
            </a:r>
            <a:r>
              <a:rPr sz="1350">
                <a:solidFill>
                  <a:srgbClr val="FFFFFF"/>
                </a:solidFill>
                <a:latin typeface="OJALFB+MS-UIGothic"/>
                <a:cs typeface="OJALFB+MS-UIGothic"/>
              </a:rPr>
              <a:t>或秒，或将小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OJALFB+MS-UIGothic"/>
                <a:cs typeface="OJALFB+MS-UIGothic"/>
              </a:rPr>
              <a:t>、分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钟转换为</a:t>
            </a:r>
            <a:r>
              <a:rPr sz="1350">
                <a:solidFill>
                  <a:srgbClr val="FFFFFF"/>
                </a:solidFill>
                <a:latin typeface="OJALFB+MS-UIGothic"/>
                <a:cs typeface="OJALFB+MS-UIGothic"/>
              </a:rPr>
              <a:t>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OJALFB+MS-UIGothic"/>
                <a:cs typeface="OJALFB+MS-UIGothic"/>
              </a:rPr>
              <a:t>的秒数。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时间</a:t>
            </a:r>
            <a:r>
              <a:rPr sz="3000">
                <a:solidFill>
                  <a:srgbClr val="00BEA8"/>
                </a:solidFill>
                <a:latin typeface="OJALFB+MS-UIGothic"/>
                <a:cs typeface="OJALFB+MS-UIGothic"/>
              </a:rPr>
              <a:t>的加减法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43744" y="20040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00BEA8"/>
                </a:solidFill>
                <a:latin typeface="OJALFB+MS-UIGothic"/>
                <a:cs typeface="OJALFB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时间</a:t>
            </a:r>
            <a:r>
              <a:rPr sz="3000">
                <a:solidFill>
                  <a:srgbClr val="00BEA8"/>
                </a:solidFill>
                <a:latin typeface="OJALFB+MS-UIGothic"/>
                <a:cs typeface="OJALFB+MS-UIGothic"/>
              </a:rPr>
              <a:t>与速度的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换</a:t>
            </a:r>
            <a:r>
              <a:rPr sz="3000">
                <a:solidFill>
                  <a:srgbClr val="00BEA8"/>
                </a:solidFill>
                <a:latin typeface="OJALFB+MS-UIGothic"/>
                <a:cs typeface="OJALFB+MS-UIGothic"/>
              </a:rPr>
              <a:t>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EA8"/>
                </a:solidFill>
                <a:latin typeface="OJALFB+MS-UIGothic"/>
                <a:cs typeface="OJALFB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EQUCLK+DRTNBN+MicrosoftYaHei-Bold"/>
                <a:cs typeface="EQUCLK+DRTNBN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LRCBTF+HGJSSA+MicrosoftYaHei"/>
                <a:cs typeface="LRCBTF+HGJSSA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https://d.book118.com/945330324242011111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EQUCLK+DRTNBN+MicrosoftYaHei-Bold</vt:lpstr>
      <vt:lpstr>LRCBTF+HGJSSA+MicrosoftYaHei</vt:lpstr>
      <vt:lpstr>SimSun</vt:lpstr>
      <vt:lpstr>OJALFB+MS-UIGothic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2024-09-17T15:32:40.492</cp:lastPrinted>
  <dcterms:created xsi:type="dcterms:W3CDTF">2024-09-17T07:32:40Z</dcterms:created>
  <dcterms:modified xsi:type="dcterms:W3CDTF">2024-09-17T07:32:41Z</dcterms:modified>
</cp:coreProperties>
</file>