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8579BD-8BAE-471E-9B85-C147EC7FE4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55DA8-22AB-4F84-8317-9124CA4F0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72954D-3327-4924-B96D-7DC334C1AA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8B5B4E-E70E-4F02-9A89-DD4AC4136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9D835B-53A8-444A-8AE5-51A7915A0E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A4183A-507B-4F68-8021-D3785C5309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923949-B87B-426E-A635-55D2F02A7E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C401EA-C3BB-4004-BDE6-64C6FC1F55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79331D-30F3-4148-B44D-710220E151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5E9E6E-2C5A-400A-8E87-2B57C1010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530261-2C68-4E78-8B7D-888911552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30" name="标题 1"/>
          <p:cNvSpPr>
            <a:spLocks noGrp="1"/>
          </p:cNvSpPr>
          <p:nvPr>
            <p:ph type="title" idx="4294967295"/>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33224230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地下工程风险分析\n## 1.地下工程概述及其重要性\n### 1.1地下工程的定义与分类\n### 1.2地下工程的发展历程\n### 1.3地下工程在社会经济中的重要性\n## 2.地下工程风险特点与类型\n### 2.1地下工程风险的定义与特点\n### 2.2地下工程风险的类型及成因\n### 2.3地下工程风险的后果及影响\n## 3.地下工程风险评估方法与工具\n### 3.1地下工程风险评估的目的与意义\n### 3.2地下工程风险评估的方法与工具\n### 3.3地下工程风险评估的结果与解释\n## 4.地下工程风险控制与应对措施\n### 4.1地下工程风险控制的策略与方法\n### 4.2地下工程风险应对的措施与预案\n### 4.3地下工程风险控制与应对的实施与监控\n## 5.地下工程风险管理的实践案例分析\n### 5.1地下工程风险管理成功案例分析\n### 5.2地下工程风险管理失败案例分析\n### 5.3地下工程风险管理经验教训与启示\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500" y="2658731"/>
            <a:ext cx="11055350" cy="996950"/>
          </a:xfrm>
        </p:spPr>
        <p:txBody>
          <a:bodyPr vert="horz" wrap="square" lIns="91440" tIns="45720" rIns="91440" bIns="45720" anchor="b">
            <a:spAutoFit/>
          </a:bodyPr>
          <a:lstStyle/>
          <a:p>
            <a:pPr>
              <a:buNone/>
            </a:pPr>
            <a:r>
              <a:rPr lang="zh-CN" sz="6600"/>
              <a:t>地下工程风险分析</a:t>
            </a:r>
            <a:endParaRPr/>
          </a:p>
        </p:txBody>
      </p:sp>
      <p:sp>
        <p:nvSpPr>
          <p:cNvPr id="3" name="副标题 2"/>
          <p:cNvSpPr>
            <a:spLocks noGrp="1"/>
          </p:cNvSpPr>
          <p:nvPr>
            <p:ph type="subTitle" idx="1"/>
          </p:nvPr>
        </p:nvSpPr>
        <p:spPr>
          <a:xfrm>
            <a:off x="571500" y="3908901"/>
            <a:ext cx="284052" cy="313932"/>
          </a:xfrm>
        </p:spPr>
        <p:txBody>
          <a:bodyPr wrap="none">
            <a:spAutoFit/>
          </a:bodyPr>
          <a:lstStyle/>
          <a:p>
            <a:pPr marL="0" indent="0">
              <a:buNone/>
            </a:pPr>
            <a:r>
              <a:rPr lang="en-US" smtClean="0"/>
              <a:t> </a:t>
            </a:r>
            <a:endParaRPr lang="zh-CN" sz="1600">
              <a:solidFill>
                <a:schemeClr val="tx1">
                  <a:alpha val="40000"/>
                </a:schemeClr>
              </a:solidFill>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69"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地下工程概述及其重要性</a:t>
            </a:r>
            <a:endParaRPr/>
          </a:p>
        </p:txBody>
      </p:sp>
      <p:sp>
        <p:nvSpPr>
          <p:cNvPr id="70"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71"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86" name="组合 85"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87" name="组合 86"/>
            <p:cNvGrpSpPr/>
            <p:nvPr/>
          </p:nvGrpSpPr>
          <p:grpSpPr>
            <a:xfrm>
              <a:off x="685801" y="3146904"/>
              <a:ext cx="4207178" cy="3287791"/>
              <a:chOff x="685801" y="3146904"/>
              <a:chExt cx="4207178" cy="3287791"/>
            </a:xfrm>
          </p:grpSpPr>
          <p:sp>
            <p:nvSpPr>
              <p:cNvPr id="8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地下工程是指在地表以下进行的建筑工程</a:t>
                </a:r>
                <a:endParaRPr kumimoji="1" lang="en-US" altLang="zh-CN" sz="1800" b="1">
                  <a:solidFill>
                    <a:schemeClr val="bg1"/>
                  </a:solidFill>
                  <a:latin typeface="+mj-ea"/>
                  <a:ea typeface="+mj-ea"/>
                </a:endParaRPr>
              </a:p>
            </p:txBody>
          </p:sp>
          <p:sp>
            <p:nvSpPr>
              <p:cNvPr id="8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包括地下交通、地下商场、地下停车场等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也包括地下能源、水资源开发等工程</a:t>
                </a:r>
                <a:endParaRPr/>
              </a:p>
            </p:txBody>
          </p:sp>
        </p:grpSp>
        <p:grpSp>
          <p:nvGrpSpPr>
            <p:cNvPr id="90" name="组合 89"/>
            <p:cNvGrpSpPr/>
            <p:nvPr/>
          </p:nvGrpSpPr>
          <p:grpSpPr>
            <a:xfrm>
              <a:off x="4408278" y="3146904"/>
              <a:ext cx="3798485" cy="3287791"/>
              <a:chOff x="4408278" y="3146904"/>
              <a:chExt cx="3798485" cy="3287791"/>
            </a:xfrm>
          </p:grpSpPr>
          <p:sp>
            <p:nvSpPr>
              <p:cNvPr id="9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地下工程按照用途可以分为公益性和商业性两类</a:t>
                </a:r>
                <a:endParaRPr kumimoji="1" lang="en-US" altLang="zh-CN" sz="1800" b="1">
                  <a:solidFill>
                    <a:schemeClr val="bg1"/>
                  </a:solidFill>
                  <a:latin typeface="+mj-ea"/>
                  <a:ea typeface="+mj-ea"/>
                </a:endParaRPr>
              </a:p>
            </p:txBody>
          </p:sp>
          <p:sp>
            <p:nvSpPr>
              <p:cNvPr id="9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公益性地下工程如地铁、地下通道等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商业性地下工程如地下商场、地下停车场等</a:t>
                </a:r>
                <a:endParaRPr/>
              </a:p>
            </p:txBody>
          </p:sp>
        </p:grpSp>
        <p:grpSp>
          <p:nvGrpSpPr>
            <p:cNvPr id="93" name="组合 92"/>
            <p:cNvGrpSpPr/>
            <p:nvPr/>
          </p:nvGrpSpPr>
          <p:grpSpPr>
            <a:xfrm>
              <a:off x="7707715" y="3146904"/>
              <a:ext cx="3798485" cy="3287791"/>
              <a:chOff x="7707715" y="3146904"/>
              <a:chExt cx="3798485" cy="3287791"/>
            </a:xfrm>
          </p:grpSpPr>
          <p:sp>
            <p:nvSpPr>
              <p:cNvPr id="9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地下工程按照施工方法可以分为开挖法、盾构法、沉管法等</a:t>
                </a:r>
                <a:endParaRPr kumimoji="1" lang="en-US" altLang="zh-CN" sz="1800" b="1">
                  <a:solidFill>
                    <a:schemeClr val="bg1"/>
                  </a:solidFill>
                  <a:latin typeface="+mj-ea"/>
                  <a:ea typeface="+mj-ea"/>
                </a:endParaRPr>
              </a:p>
            </p:txBody>
          </p:sp>
          <p:sp>
            <p:nvSpPr>
              <p:cNvPr id="9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开挖法适用于浅层地下工程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盾构法适用于深层地下工程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沉管法适用于水下地下工程</a:t>
                </a:r>
                <a:endParaRPr/>
              </a:p>
            </p:txBody>
          </p:sp>
        </p:grpSp>
      </p:grpSp>
      <p:sp>
        <p:nvSpPr>
          <p:cNvPr id="9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地下工程的定义与分类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98" name="组合 97"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99" name="组合 98"/>
            <p:cNvGrpSpPr/>
            <p:nvPr/>
          </p:nvGrpSpPr>
          <p:grpSpPr>
            <a:xfrm>
              <a:off x="996217" y="2144759"/>
              <a:ext cx="2880000" cy="4458640"/>
              <a:chOff x="996217" y="2144759"/>
              <a:chExt cx="2880000" cy="4458640"/>
            </a:xfrm>
          </p:grpSpPr>
          <p:sp>
            <p:nvSpPr>
              <p:cNvPr id="100"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地下工程的发展始于古代，如古埃及的金字塔、中国的长城等</a:t>
                </a:r>
                <a:endParaRPr kumimoji="1" lang="en-US" altLang="zh-CN" sz="2200" b="1">
                  <a:solidFill>
                    <a:schemeClr val="bg1"/>
                  </a:solidFill>
                  <a:latin typeface="+mj-ea"/>
                  <a:ea typeface="+mj-ea"/>
                </a:endParaRPr>
              </a:p>
            </p:txBody>
          </p:sp>
          <p:sp>
            <p:nvSpPr>
              <p:cNvPr id="101"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这些工程主要为了防御和纪念目的</a:t>
                </a:r>
                <a:endParaRPr/>
              </a:p>
            </p:txBody>
          </p:sp>
          <p:sp>
            <p:nvSpPr>
              <p:cNvPr id="102"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03" name="组合 102"/>
            <p:cNvGrpSpPr/>
            <p:nvPr/>
          </p:nvGrpSpPr>
          <p:grpSpPr>
            <a:xfrm>
              <a:off x="4656000" y="2144759"/>
              <a:ext cx="2880000" cy="4458640"/>
              <a:chOff x="4656000" y="2144759"/>
              <a:chExt cx="2880000" cy="4458640"/>
            </a:xfrm>
          </p:grpSpPr>
          <p:sp>
            <p:nvSpPr>
              <p:cNvPr id="104"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随着工业革命的发展，地下工程开始应用于交通、市政等领域</a:t>
                </a:r>
                <a:endParaRPr kumimoji="1" lang="en-US" altLang="zh-CN" sz="2200" b="1">
                  <a:solidFill>
                    <a:schemeClr val="bg1"/>
                  </a:solidFill>
                  <a:latin typeface="+mj-ea"/>
                  <a:ea typeface="+mj-ea"/>
                </a:endParaRPr>
              </a:p>
            </p:txBody>
          </p:sp>
          <p:sp>
            <p:nvSpPr>
              <p:cNvPr id="105"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如19世纪的伦敦地铁、巴黎地铁等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如20世纪的地下市政管线、地下水资源开发等</a:t>
                </a:r>
                <a:endParaRPr/>
              </a:p>
            </p:txBody>
          </p:sp>
          <p:sp>
            <p:nvSpPr>
              <p:cNvPr id="106"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07" name="组合 106"/>
            <p:cNvGrpSpPr/>
            <p:nvPr/>
          </p:nvGrpSpPr>
          <p:grpSpPr>
            <a:xfrm>
              <a:off x="8315783" y="2144759"/>
              <a:ext cx="2880000" cy="4458640"/>
              <a:chOff x="8315783" y="2144759"/>
              <a:chExt cx="2880000" cy="4458640"/>
            </a:xfrm>
          </p:grpSpPr>
          <p:sp>
            <p:nvSpPr>
              <p:cNvPr id="108"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现代地下工程的发展更加注重功能性和环保性</a:t>
                </a:r>
                <a:endParaRPr kumimoji="1" lang="en-US" altLang="zh-CN" sz="2200" b="1">
                  <a:solidFill>
                    <a:schemeClr val="bg1"/>
                  </a:solidFill>
                  <a:latin typeface="+mj-ea"/>
                  <a:ea typeface="+mj-ea"/>
                </a:endParaRPr>
              </a:p>
            </p:txBody>
          </p:sp>
          <p:sp>
            <p:nvSpPr>
              <p:cNvPr id="109"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如地下综合管廊、地下生态公园等</a:t>
                </a:r>
                <a:endParaRPr/>
              </a:p>
            </p:txBody>
          </p:sp>
          <p:sp>
            <p:nvSpPr>
              <p:cNvPr id="110"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11"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地下工程的发展历程</a:t>
            </a:r>
            <a:endParaRPr lang="en-US" sz="36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3"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14"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15" name="Group 474"/>
            <p:cNvGrpSpPr/>
            <p:nvPr/>
          </p:nvGrpSpPr>
          <p:grpSpPr>
            <a:xfrm>
              <a:off x="454962" y="1575832"/>
              <a:ext cx="5829300" cy="1489352"/>
              <a:chOff x="454963" y="1575832"/>
              <a:chExt cx="5829300" cy="1489352"/>
            </a:xfrm>
          </p:grpSpPr>
          <p:sp>
            <p:nvSpPr>
              <p:cNvPr id="116"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可以缓解地面交通压力，提高交通效率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可以减少交通事故，保障交通安全</a:t>
                </a:r>
                <a:endParaRPr/>
              </a:p>
            </p:txBody>
          </p:sp>
          <p:sp>
            <p:nvSpPr>
              <p:cNvPr id="117"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地下工程对于城市交通具有重要意义</a:t>
                </a:r>
                <a:endParaRPr/>
              </a:p>
            </p:txBody>
          </p:sp>
        </p:grpSp>
        <p:grpSp>
          <p:nvGrpSpPr>
            <p:cNvPr id="118" name="Group 477"/>
            <p:cNvGrpSpPr/>
            <p:nvPr/>
          </p:nvGrpSpPr>
          <p:grpSpPr>
            <a:xfrm>
              <a:off x="454962" y="3071702"/>
              <a:ext cx="5829300" cy="1489351"/>
              <a:chOff x="454963" y="3071702"/>
              <a:chExt cx="5829300" cy="1489351"/>
            </a:xfrm>
          </p:grpSpPr>
          <p:sp>
            <p:nvSpPr>
              <p:cNvPr id="119"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可以减少地面占用，保护土地资源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可以减少噪音、空气污染，改善城市环境</a:t>
                </a:r>
                <a:endParaRPr/>
              </a:p>
            </p:txBody>
          </p:sp>
          <p:sp>
            <p:nvSpPr>
              <p:cNvPr id="120"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地下工程对于城市环境具有重要意义</a:t>
                </a:r>
                <a:endParaRPr/>
              </a:p>
            </p:txBody>
          </p:sp>
        </p:grpSp>
        <p:grpSp>
          <p:nvGrpSpPr>
            <p:cNvPr id="121" name="Group 480"/>
            <p:cNvGrpSpPr/>
            <p:nvPr/>
          </p:nvGrpSpPr>
          <p:grpSpPr>
            <a:xfrm>
              <a:off x="454962" y="4660638"/>
              <a:ext cx="6019800" cy="1489352"/>
              <a:chOff x="454963" y="4660638"/>
              <a:chExt cx="6019800" cy="1489352"/>
            </a:xfrm>
          </p:grpSpPr>
          <p:sp>
            <p:nvSpPr>
              <p:cNvPr id="122"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可以带动相关产业发展，促进经济增长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可以提高城市品质，吸引更多投资和人才</a:t>
                </a:r>
                <a:endParaRPr/>
              </a:p>
            </p:txBody>
          </p:sp>
          <p:sp>
            <p:nvSpPr>
              <p:cNvPr id="123"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地下工程对于城市经济具有重要意义</a:t>
                </a:r>
                <a:endParaRPr/>
              </a:p>
            </p:txBody>
          </p:sp>
        </p:grpSp>
      </p:grpSp>
      <p:pic>
        <p:nvPicPr>
          <p:cNvPr id="124"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25"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26"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27"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地下工程在社会经济中的重要性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0"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地下工程风险特点与类型</a:t>
            </a:r>
            <a:endParaRPr/>
          </a:p>
        </p:txBody>
      </p:sp>
      <p:sp>
        <p:nvSpPr>
          <p:cNvPr id="131"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132"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34" name="组合 133"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5" name="组合 134"/>
            <p:cNvGrpSpPr/>
            <p:nvPr/>
          </p:nvGrpSpPr>
          <p:grpSpPr>
            <a:xfrm>
              <a:off x="685800" y="3146904"/>
              <a:ext cx="5760000" cy="3225487"/>
              <a:chOff x="685800" y="3146904"/>
              <a:chExt cx="5760000" cy="3225487"/>
            </a:xfrm>
          </p:grpSpPr>
          <p:sp>
            <p:nvSpPr>
              <p:cNvPr id="13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地下工程风险是指在地下工程施工过程中可能发生的不利事件及其后果</a:t>
                </a:r>
                <a:endParaRPr kumimoji="1" lang="en-US" altLang="zh-CN" sz="1800" b="1">
                  <a:solidFill>
                    <a:schemeClr val="bg1"/>
                  </a:solidFill>
                  <a:latin typeface="+mj-ea"/>
                  <a:ea typeface="+mj-ea"/>
                </a:endParaRPr>
              </a:p>
            </p:txBody>
          </p:sp>
          <p:sp>
            <p:nvSpPr>
              <p:cNvPr id="13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如地下工程坍塌、地下水渗漏等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如地下工程事故、地下工程环境影响等</a:t>
                </a:r>
                <a:endParaRPr/>
              </a:p>
            </p:txBody>
          </p:sp>
        </p:grpSp>
        <p:grpSp>
          <p:nvGrpSpPr>
            <p:cNvPr id="138" name="组合 137"/>
            <p:cNvGrpSpPr/>
            <p:nvPr/>
          </p:nvGrpSpPr>
          <p:grpSpPr>
            <a:xfrm>
              <a:off x="6016236" y="3146904"/>
              <a:ext cx="5400000" cy="3225487"/>
              <a:chOff x="6016236" y="3146904"/>
              <a:chExt cx="5400000" cy="3225487"/>
            </a:xfrm>
          </p:grpSpPr>
          <p:sp>
            <p:nvSpPr>
              <p:cNvPr id="13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地下工程风险具有隐蔽性、突发性、长期性等特点</a:t>
                </a:r>
                <a:endParaRPr kumimoji="1" lang="en-US" altLang="zh-CN" sz="1800" b="1">
                  <a:solidFill>
                    <a:schemeClr val="bg1"/>
                  </a:solidFill>
                  <a:latin typeface="+mj-ea"/>
                  <a:ea typeface="+mj-ea"/>
                </a:endParaRPr>
              </a:p>
            </p:txBody>
          </p:sp>
          <p:sp>
            <p:nvSpPr>
              <p:cNvPr id="14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隐蔽性是指地下工程风险不易被发现和预防</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突发性是指地下工程风险发生时具有突然性，难以预测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长期性是指地下工程风险的影响可能持续较长时间，难以消除</a:t>
                </a:r>
                <a:endParaRPr/>
              </a:p>
            </p:txBody>
          </p:sp>
        </p:grpSp>
      </p:grpSp>
      <p:sp>
        <p:nvSpPr>
          <p:cNvPr id="14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地下工程风险的定义与特点</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43"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44"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地下工程风险的类型及成因</a:t>
            </a:r>
            <a:endParaRPr lang="en-US" sz="3600" b="1">
              <a:latin typeface="微软雅黑"/>
              <a:ea typeface="微软雅黑"/>
            </a:endParaRPr>
          </a:p>
        </p:txBody>
      </p:sp>
      <p:sp>
        <p:nvSpPr>
          <p:cNvPr id="145"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地下工程风险主要包括</a:t>
            </a:r>
            <a:r>
              <a:rPr lang="zh-CN" sz="1400" b="1" spc="300">
                <a:solidFill>
                  <a:schemeClr val="tx1">
                    <a:lumMod val="50000"/>
                    <a:lumOff val="50000"/>
                    <a:alpha val="100000"/>
                  </a:schemeClr>
                </a:solidFill>
                <a:latin typeface="微软雅黑"/>
                <a:ea typeface="微软雅黑"/>
              </a:rPr>
              <a:t>地质风险</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技术风险</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管理风险</a:t>
            </a:r>
            <a:r>
              <a:rPr lang="zh-CN" sz="1400" spc="300">
                <a:solidFill>
                  <a:schemeClr val="tx1">
                    <a:lumMod val="50000"/>
                    <a:lumOff val="50000"/>
                    <a:alpha val="100000"/>
                  </a:schemeClr>
                </a:solidFill>
                <a:latin typeface="微软雅黑"/>
                <a:ea typeface="微软雅黑"/>
              </a:rPr>
              <a:t>等类型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地质风险主要指地下工程所在地的地质条件不稳定，可能导致工程坍塌、地下水渗漏等风险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技术风险主要指地下工程设计、施工技术不合理，可能导致工程事故、环境影响等风险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管理风险主要指地下工程管理制度不完善，可能导致工程进度延误、成本超支等风险</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地下工程风险的成因主要包括</a:t>
            </a:r>
            <a:r>
              <a:rPr lang="zh-CN" sz="1400" b="1" spc="300">
                <a:solidFill>
                  <a:schemeClr val="tx1">
                    <a:lumMod val="50000"/>
                    <a:lumOff val="50000"/>
                    <a:alpha val="100000"/>
                  </a:schemeClr>
                </a:solidFill>
                <a:latin typeface="微软雅黑"/>
                <a:ea typeface="微软雅黑"/>
              </a:rPr>
              <a:t>自然因素</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人为因素</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自然因素如地质条件、气候变化等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人为因素如设计不合理、施工不当等</a:t>
            </a:r>
            <a:endParaRPr/>
          </a:p>
        </p:txBody>
      </p:sp>
      <p:cxnSp>
        <p:nvCxnSpPr>
          <p:cNvPr id="146"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7"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49" name="组合 148"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0" name="组合 149"/>
            <p:cNvGrpSpPr/>
            <p:nvPr/>
          </p:nvGrpSpPr>
          <p:grpSpPr>
            <a:xfrm>
              <a:off x="685800" y="3146904"/>
              <a:ext cx="5760000" cy="3225487"/>
              <a:chOff x="685800" y="3146904"/>
              <a:chExt cx="5760000" cy="3225487"/>
            </a:xfrm>
          </p:grpSpPr>
          <p:sp>
            <p:nvSpPr>
              <p:cNvPr id="15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地下工程风险的后果主要包括人员伤亡、财产损失、环境影响等</a:t>
                </a:r>
                <a:endParaRPr kumimoji="1" lang="en-US" altLang="zh-CN" sz="1800" b="1">
                  <a:solidFill>
                    <a:schemeClr val="bg1"/>
                  </a:solidFill>
                  <a:latin typeface="+mj-ea"/>
                  <a:ea typeface="+mj-ea"/>
                </a:endParaRPr>
              </a:p>
            </p:txBody>
          </p:sp>
          <p:sp>
            <p:nvSpPr>
              <p:cNvPr id="15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人员伤亡如地下工程坍塌导致的工人死亡、受伤等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财产损失如地下工程事故导致的设备损坏、工程延期等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环境影响如地下工程地下水渗漏导致的土地污染、水资源破坏等</a:t>
                </a:r>
                <a:endParaRPr/>
              </a:p>
            </p:txBody>
          </p:sp>
        </p:grpSp>
        <p:grpSp>
          <p:nvGrpSpPr>
            <p:cNvPr id="153" name="组合 152"/>
            <p:cNvGrpSpPr/>
            <p:nvPr/>
          </p:nvGrpSpPr>
          <p:grpSpPr>
            <a:xfrm>
              <a:off x="6016236" y="3146904"/>
              <a:ext cx="5400000" cy="3225487"/>
              <a:chOff x="6016236" y="3146904"/>
              <a:chExt cx="5400000" cy="3225487"/>
            </a:xfrm>
          </p:grpSpPr>
          <p:sp>
            <p:nvSpPr>
              <p:cNvPr id="15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地下工程风险的影响主要包括社会、经济、环境等方面</a:t>
                </a:r>
                <a:endParaRPr kumimoji="1" lang="en-US" altLang="zh-CN" sz="1800" b="1">
                  <a:solidFill>
                    <a:schemeClr val="bg1"/>
                  </a:solidFill>
                  <a:latin typeface="+mj-ea"/>
                  <a:ea typeface="+mj-ea"/>
                </a:endParaRPr>
              </a:p>
            </p:txBody>
          </p:sp>
          <p:sp>
            <p:nvSpPr>
              <p:cNvPr id="15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社会影响如地下工程风险导致的公共安全问题、社会舆论压力等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经济影响如地下工程风险导致的工程成本增加、投资回报减少等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环境影响如地下工程风险导致的环境污染、生态系统破坏等</a:t>
                </a:r>
                <a:endParaRPr/>
              </a:p>
            </p:txBody>
          </p:sp>
        </p:grpSp>
      </p:grpSp>
      <p:sp>
        <p:nvSpPr>
          <p:cNvPr id="15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地下工程风险的后果及影响</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地下工程风险评估方法与工具</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2" name="组合 11"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 name="组合 12"/>
            <p:cNvGrpSpPr/>
            <p:nvPr/>
          </p:nvGrpSpPr>
          <p:grpSpPr>
            <a:xfrm>
              <a:off x="685800" y="3146904"/>
              <a:ext cx="5760000" cy="3225487"/>
              <a:chOff x="685800" y="3146904"/>
              <a:chExt cx="5760000" cy="3225487"/>
            </a:xfrm>
          </p:grpSpPr>
          <p:sp>
            <p:nvSpPr>
              <p:cNvPr id="1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地下工程风险评估的目的是为了识别、评估地下工程风险，制定相应的风险控制和应对措施</a:t>
                </a:r>
                <a:endParaRPr kumimoji="1" lang="en-US" altLang="zh-CN" sz="1800" b="1">
                  <a:solidFill>
                    <a:schemeClr val="bg1"/>
                  </a:solidFill>
                  <a:latin typeface="+mj-ea"/>
                  <a:ea typeface="+mj-ea"/>
                </a:endParaRPr>
              </a:p>
            </p:txBody>
          </p:sp>
          <p:sp>
            <p:nvSpPr>
              <p:cNvPr id="1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识别地下工程风险，了解风险的类型、特点、成因等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评估地下工程风险的可能性和后果，制定风险控制的策略和方法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制定地下工程风险的应对措施和预案，提高工程的安全性和可靠性</a:t>
                </a:r>
                <a:endParaRPr/>
              </a:p>
            </p:txBody>
          </p:sp>
        </p:grpSp>
        <p:grpSp>
          <p:nvGrpSpPr>
            <p:cNvPr id="16" name="组合 15"/>
            <p:cNvGrpSpPr/>
            <p:nvPr/>
          </p:nvGrpSpPr>
          <p:grpSpPr>
            <a:xfrm>
              <a:off x="6016236" y="3146904"/>
              <a:ext cx="5400000" cy="3225487"/>
              <a:chOff x="6016236" y="3146904"/>
              <a:chExt cx="5400000" cy="3225487"/>
            </a:xfrm>
          </p:grpSpPr>
          <p:sp>
            <p:nvSpPr>
              <p:cNvPr id="1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地下工程风险评估的意义在于预防、控制地下工程风险，保障地下工程的安全、环保、经济等效益</a:t>
                </a:r>
                <a:endParaRPr kumimoji="1" lang="en-US" altLang="zh-CN" sz="1800" b="1">
                  <a:solidFill>
                    <a:schemeClr val="bg1"/>
                  </a:solidFill>
                  <a:latin typeface="+mj-ea"/>
                  <a:ea typeface="+mj-ea"/>
                </a:endParaRPr>
              </a:p>
            </p:txBody>
          </p:sp>
          <p:sp>
            <p:nvSpPr>
              <p:cNvPr id="1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预防地下工程风险，减少事故发生，保障人民生命财产安全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控制地下工程风险，降低工程成本，提高工程经济效益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保障地下工程的环保效益，减少环境污染，保护生态环境</a:t>
                </a:r>
                <a:endParaRPr/>
              </a:p>
            </p:txBody>
          </p:sp>
        </p:grpSp>
      </p:grpSp>
      <p:sp>
        <p:nvSpPr>
          <p:cNvPr id="1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地下工程风险评估的目的与意义</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https://d.book118.com/945332242304011110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地下工程风险分析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2024-09-16T05:50:01.781</cp:lastPrinted>
  <dcterms:created xsi:type="dcterms:W3CDTF">2024-09-15T21:50:01Z</dcterms:created>
  <dcterms:modified xsi:type="dcterms:W3CDTF">2024-09-15T21:50:03Z</dcterms:modified>
</cp:coreProperties>
</file>