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224F56-31C8-4E8A-B3F8-029222752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10E59-08FF-4F87-97B6-F28143ED1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A217C-BE5E-4608-A0E4-B71590666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07BDDE-FEB9-4928-9F22-2E992BBA4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A15E50-F68F-443C-90A5-C86A60927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659F43-75B7-4D90-A729-64386A5AB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2FDD2E-3C92-4618-96C2-CC2E864CF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E5D4DE-6CB7-4591-AAF0-9C1C7D138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4BFA0C-00AC-4BC5-BF65-2F1CE14FE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A7F3E0-E290-4D8F-9B46-91795F35D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476A60-D225-4BC7-9C3B-3F7240BB7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00A5B2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700" b="1" i="0">
                <a:solidFill>
                  <a:srgbClr val="00A5B2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A5B2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700" b="1" i="0">
                <a:solidFill>
                  <a:srgbClr val="00A5B2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A5B2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826421" y="2714760"/>
            <a:ext cx="3984625" cy="36252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600" b="1" i="0">
                <a:solidFill>
                  <a:srgbClr val="00A5B2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A5B2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4597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00A5B2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437819" y="1593357"/>
            <a:ext cx="4914265" cy="44831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700" b="1" i="0">
                <a:solidFill>
                  <a:srgbClr val="00A5B2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11" Type="http://schemas.openxmlformats.org/officeDocument/2006/relationships/image" Target="../media/image13.png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9.png" /><Relationship Id="rId6" Type="http://schemas.openxmlformats.org/officeDocument/2006/relationships/image" Target="../media/image8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0.png" /><Relationship Id="rId11" Type="http://schemas.openxmlformats.org/officeDocument/2006/relationships/image" Target="../media/image11.png" /><Relationship Id="rId12" Type="http://schemas.openxmlformats.org/officeDocument/2006/relationships/image" Target="../media/image13.png" /><Relationship Id="rId13" Type="http://schemas.openxmlformats.org/officeDocument/2006/relationships/image" Target="../media/image12.png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Relationship Id="rId8" Type="http://schemas.openxmlformats.org/officeDocument/2006/relationships/image" Target="../media/image9.png" /><Relationship Id="rId9" Type="http://schemas.openxmlformats.org/officeDocument/2006/relationships/image" Target="../media/image8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9.png" /><Relationship Id="rId6" Type="http://schemas.openxmlformats.org/officeDocument/2006/relationships/image" Target="../media/image8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2.png" /><Relationship Id="rId2" Type="http://schemas.openxmlformats.org/officeDocument/2006/relationships/image" Target="../media/image17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9.png" /><Relationship Id="rId7" Type="http://schemas.openxmlformats.org/officeDocument/2006/relationships/image" Target="../media/image8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2.png" /><Relationship Id="rId2" Type="http://schemas.openxmlformats.org/officeDocument/2006/relationships/image" Target="../media/image18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9.png" /><Relationship Id="rId7" Type="http://schemas.openxmlformats.org/officeDocument/2006/relationships/image" Target="../media/image8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2.png" /><Relationship Id="rId2" Type="http://schemas.openxmlformats.org/officeDocument/2006/relationships/image" Target="../media/image19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9.png" /><Relationship Id="rId7" Type="http://schemas.openxmlformats.org/officeDocument/2006/relationships/image" Target="../media/image8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9.png" /><Relationship Id="rId6" Type="http://schemas.openxmlformats.org/officeDocument/2006/relationships/image" Target="../media/image8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13.png" /><Relationship Id="rId11" Type="http://schemas.openxmlformats.org/officeDocument/2006/relationships/image" Target="../media/image12.png" /><Relationship Id="rId2" Type="http://schemas.openxmlformats.org/officeDocument/2006/relationships/image" Target="../media/image20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9.png" /><Relationship Id="rId7" Type="http://schemas.openxmlformats.org/officeDocument/2006/relationships/image" Target="../media/image8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9.png" /><Relationship Id="rId6" Type="http://schemas.openxmlformats.org/officeDocument/2006/relationships/image" Target="../media/image8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33323003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562756" y="202588"/>
            <a:ext cx="1320165" cy="1256665"/>
            <a:chOff x="6562756" y="202588"/>
            <a:chExt cx="1320165" cy="1256665"/>
          </a:xfrm>
        </p:grpSpPr>
        <p:sp>
          <p:nvSpPr>
            <p:cNvPr id="3" name="object 3"/>
            <p:cNvSpPr/>
            <p:nvPr/>
          </p:nvSpPr>
          <p:spPr>
            <a:xfrm>
              <a:off x="7044673" y="622440"/>
              <a:ext cx="838200" cy="836930"/>
            </a:xfrm>
            <a:custGeom>
              <a:rect l="l" t="t" r="r" b="b"/>
              <a:pathLst>
                <a:path w="838200" h="836930">
                  <a:moveTo>
                    <a:pt x="459602" y="836401"/>
                  </a:moveTo>
                  <a:lnTo>
                    <a:pt x="0" y="388107"/>
                  </a:lnTo>
                  <a:lnTo>
                    <a:pt x="378558" y="0"/>
                  </a:lnTo>
                  <a:lnTo>
                    <a:pt x="838160" y="448293"/>
                  </a:lnTo>
                  <a:lnTo>
                    <a:pt x="459602" y="836401"/>
                  </a:lnTo>
                  <a:close/>
                </a:path>
              </a:pathLst>
            </a:custGeom>
            <a:solidFill>
              <a:srgbClr val="79F5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6562756" y="436322"/>
              <a:ext cx="482600" cy="482600"/>
            </a:xfrm>
            <a:custGeom>
              <a:rect l="l" t="t" r="r" b="b"/>
              <a:pathLst>
                <a:path w="482600" h="482600">
                  <a:moveTo>
                    <a:pt x="242059" y="482152"/>
                  </a:moveTo>
                  <a:lnTo>
                    <a:pt x="0" y="242059"/>
                  </a:lnTo>
                  <a:lnTo>
                    <a:pt x="240092" y="0"/>
                  </a:lnTo>
                  <a:lnTo>
                    <a:pt x="482152" y="240092"/>
                  </a:lnTo>
                  <a:lnTo>
                    <a:pt x="242059" y="482152"/>
                  </a:lnTo>
                  <a:close/>
                </a:path>
              </a:pathLst>
            </a:custGeom>
            <a:solidFill>
              <a:srgbClr val="BDFA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7412110" y="202588"/>
              <a:ext cx="234315" cy="234315"/>
            </a:xfrm>
            <a:custGeom>
              <a:rect l="l" t="t" r="r" b="b"/>
              <a:pathLst>
                <a:path w="234315" h="234315">
                  <a:moveTo>
                    <a:pt x="117343" y="233732"/>
                  </a:moveTo>
                  <a:lnTo>
                    <a:pt x="0" y="117342"/>
                  </a:lnTo>
                  <a:lnTo>
                    <a:pt x="116389" y="0"/>
                  </a:lnTo>
                  <a:lnTo>
                    <a:pt x="233732" y="116389"/>
                  </a:lnTo>
                  <a:lnTo>
                    <a:pt x="117343" y="233732"/>
                  </a:lnTo>
                  <a:close/>
                </a:path>
              </a:pathLst>
            </a:custGeom>
            <a:solidFill>
              <a:srgbClr val="BDFAFF">
                <a:alpha val="50195"/>
              </a:srgbClr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/>
          <p:nvPr/>
        </p:nvSpPr>
        <p:spPr>
          <a:xfrm>
            <a:off x="11482982" y="2862667"/>
            <a:ext cx="234315" cy="234315"/>
          </a:xfrm>
          <a:custGeom>
            <a:rect l="l" t="t" r="r" b="b"/>
            <a:pathLst>
              <a:path w="234315" h="234314">
                <a:moveTo>
                  <a:pt x="117343" y="233732"/>
                </a:moveTo>
                <a:lnTo>
                  <a:pt x="0" y="117342"/>
                </a:lnTo>
                <a:lnTo>
                  <a:pt x="116389" y="0"/>
                </a:lnTo>
                <a:lnTo>
                  <a:pt x="233732" y="116389"/>
                </a:lnTo>
                <a:lnTo>
                  <a:pt x="117343" y="233732"/>
                </a:lnTo>
                <a:close/>
              </a:path>
            </a:pathLst>
          </a:custGeom>
          <a:solidFill>
            <a:srgbClr val="BDFAFF">
              <a:alpha val="5019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6743041" y="3286518"/>
            <a:ext cx="234315" cy="234315"/>
          </a:xfrm>
          <a:custGeom>
            <a:rect l="l" t="t" r="r" b="b"/>
            <a:pathLst>
              <a:path w="234315" h="234314">
                <a:moveTo>
                  <a:pt x="117343" y="233732"/>
                </a:moveTo>
                <a:lnTo>
                  <a:pt x="0" y="117343"/>
                </a:lnTo>
                <a:lnTo>
                  <a:pt x="116389" y="0"/>
                </a:lnTo>
                <a:lnTo>
                  <a:pt x="233732" y="116389"/>
                </a:lnTo>
                <a:lnTo>
                  <a:pt x="117343" y="233732"/>
                </a:lnTo>
                <a:close/>
              </a:path>
            </a:pathLst>
          </a:custGeom>
          <a:solidFill>
            <a:srgbClr val="BDFAFF">
              <a:alpha val="50195"/>
            </a:srgbClr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8" name="object 8"/>
          <p:cNvGrpSpPr/>
          <p:nvPr/>
        </p:nvGrpSpPr>
        <p:grpSpPr>
          <a:xfrm>
            <a:off x="-703" y="203224"/>
            <a:ext cx="12195175" cy="6654800"/>
            <a:chOff x="-703" y="203224"/>
            <a:chExt cx="12195175" cy="6654800"/>
          </a:xfrm>
        </p:grpSpPr>
        <p:pic>
          <p:nvPicPr>
            <p:cNvPr id="9" name="object 9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8205331" y="647700"/>
              <a:ext cx="3983355" cy="5732144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11115657" y="623075"/>
              <a:ext cx="838200" cy="836930"/>
            </a:xfrm>
            <a:custGeom>
              <a:rect l="l" t="t" r="r" b="b"/>
              <a:pathLst>
                <a:path w="838200" h="836930">
                  <a:moveTo>
                    <a:pt x="459602" y="836401"/>
                  </a:moveTo>
                  <a:lnTo>
                    <a:pt x="0" y="388107"/>
                  </a:lnTo>
                  <a:lnTo>
                    <a:pt x="378558" y="0"/>
                  </a:lnTo>
                  <a:lnTo>
                    <a:pt x="838160" y="448293"/>
                  </a:lnTo>
                  <a:lnTo>
                    <a:pt x="459602" y="836401"/>
                  </a:lnTo>
                  <a:close/>
                </a:path>
              </a:pathLst>
            </a:custGeom>
            <a:solidFill>
              <a:srgbClr val="79F5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10633741" y="436957"/>
              <a:ext cx="482600" cy="482600"/>
            </a:xfrm>
            <a:custGeom>
              <a:rect l="l" t="t" r="r" b="b"/>
              <a:pathLst>
                <a:path w="482600" h="482600">
                  <a:moveTo>
                    <a:pt x="242060" y="482152"/>
                  </a:moveTo>
                  <a:lnTo>
                    <a:pt x="0" y="242059"/>
                  </a:lnTo>
                  <a:lnTo>
                    <a:pt x="240092" y="0"/>
                  </a:lnTo>
                  <a:lnTo>
                    <a:pt x="482152" y="240092"/>
                  </a:lnTo>
                  <a:lnTo>
                    <a:pt x="242060" y="482152"/>
                  </a:lnTo>
                  <a:close/>
                </a:path>
              </a:pathLst>
            </a:custGeom>
            <a:solidFill>
              <a:srgbClr val="BDFA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11483095" y="203224"/>
              <a:ext cx="234315" cy="234315"/>
            </a:xfrm>
            <a:custGeom>
              <a:rect l="l" t="t" r="r" b="b"/>
              <a:pathLst>
                <a:path w="234315" h="234315">
                  <a:moveTo>
                    <a:pt x="117343" y="233732"/>
                  </a:moveTo>
                  <a:lnTo>
                    <a:pt x="0" y="117342"/>
                  </a:lnTo>
                  <a:lnTo>
                    <a:pt x="116389" y="0"/>
                  </a:lnTo>
                  <a:lnTo>
                    <a:pt x="233732" y="116389"/>
                  </a:lnTo>
                  <a:lnTo>
                    <a:pt x="117343" y="233732"/>
                  </a:lnTo>
                  <a:close/>
                </a:path>
              </a:pathLst>
            </a:custGeom>
            <a:solidFill>
              <a:srgbClr val="BDFAFF">
                <a:alpha val="50195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-703" y="6381115"/>
              <a:ext cx="12195175" cy="476884"/>
            </a:xfrm>
            <a:custGeom>
              <a:rect l="l" t="t" r="r" b="b"/>
              <a:pathLst>
                <a:path w="12195175" h="476884">
                  <a:moveTo>
                    <a:pt x="12195175" y="476885"/>
                  </a:moveTo>
                  <a:lnTo>
                    <a:pt x="0" y="476885"/>
                  </a:lnTo>
                  <a:lnTo>
                    <a:pt x="0" y="0"/>
                  </a:lnTo>
                  <a:lnTo>
                    <a:pt x="12195175" y="0"/>
                  </a:lnTo>
                  <a:lnTo>
                    <a:pt x="12195175" y="476885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 txBox="1">
            <a:spLocks noGrp="1"/>
          </p:cNvSpPr>
          <p:nvPr>
            <p:ph type="title"/>
          </p:nvPr>
        </p:nvSpPr>
        <p:spPr>
          <a:xfrm>
            <a:off x="1851892" y="2697579"/>
            <a:ext cx="5816600" cy="894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700" spc="-10"/>
              <a:t>载货汽车行业报告</a:t>
            </a:r>
            <a:endParaRPr sz="57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-703" y="6381115"/>
            <a:ext cx="12195175" cy="476884"/>
          </a:xfrm>
          <a:custGeom>
            <a:rect l="l" t="t" r="r" b="b"/>
            <a:pathLst>
              <a:path w="12195175" h="476884">
                <a:moveTo>
                  <a:pt x="12195175" y="476885"/>
                </a:moveTo>
                <a:lnTo>
                  <a:pt x="0" y="476885"/>
                </a:lnTo>
                <a:lnTo>
                  <a:pt x="0" y="0"/>
                </a:lnTo>
                <a:lnTo>
                  <a:pt x="12195175" y="0"/>
                </a:lnTo>
                <a:lnTo>
                  <a:pt x="12195175" y="476885"/>
                </a:lnTo>
                <a:close/>
              </a:path>
            </a:pathLst>
          </a:custGeom>
          <a:solidFill>
            <a:srgbClr val="007C8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651379" y="2342854"/>
            <a:ext cx="1516380" cy="1294765"/>
          </a:xfrm>
          <a:prstGeom prst="rect">
            <a:avLst/>
          </a:prstGeom>
        </p:spPr>
        <p:txBody>
          <a:bodyPr vert="horz" wrap="square" lIns="0" tIns="90805" rIns="0" bIns="0" rtlCol="0">
            <a:spAutoFit/>
          </a:bodyPr>
          <a:lstStyle/>
          <a:p>
            <a:pPr marL="148590">
              <a:lnSpc>
                <a:spcPct val="100000"/>
              </a:lnSpc>
              <a:spcBef>
                <a:spcPts val="715"/>
              </a:spcBef>
            </a:pPr>
            <a:r>
              <a:rPr sz="4800" spc="-25"/>
              <a:t>目录</a:t>
            </a:r>
            <a:endParaRPr sz="4800"/>
          </a:p>
          <a:p>
            <a:pPr marL="12700">
              <a:lnSpc>
                <a:spcPct val="100000"/>
              </a:lnSpc>
              <a:spcBef>
                <a:spcPts val="370"/>
              </a:spcBef>
            </a:pPr>
            <a:r>
              <a:rPr sz="2700" b="0" spc="-10">
                <a:latin typeface="微软雅黑"/>
                <a:cs typeface="微软雅黑"/>
              </a:rPr>
              <a:t>Contents</a:t>
            </a:r>
            <a:endParaRPr sz="27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994769" y="1482121"/>
            <a:ext cx="5372100" cy="3103245"/>
          </a:xfrm>
          <a:prstGeom prst="rect">
            <a:avLst/>
          </a:prstGeom>
        </p:spPr>
        <p:txBody>
          <a:bodyPr vert="horz" wrap="square" lIns="0" tIns="208279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639"/>
              </a:spcBef>
              <a:buSzPct val="101851"/>
              <a:buFont typeface="Arial"/>
              <a:buChar char="•"/>
              <a:tabLst>
                <a:tab pos="215900"/>
              </a:tabLst>
            </a:pPr>
            <a:r>
              <a:rPr sz="2700" b="1" spc="-10">
                <a:solidFill>
                  <a:srgbClr val="00A5B2"/>
                </a:solidFill>
                <a:latin typeface="微软雅黑"/>
                <a:cs typeface="微软雅黑"/>
              </a:rPr>
              <a:t>行业概述与发展趋势</a:t>
            </a:r>
            <a:endParaRPr sz="27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620"/>
              </a:spcBef>
              <a:buSzPct val="101851"/>
              <a:buFont typeface="Arial"/>
              <a:buChar char="•"/>
              <a:tabLst>
                <a:tab pos="215900"/>
              </a:tabLst>
            </a:pPr>
            <a:r>
              <a:rPr sz="2700" b="1" spc="-5">
                <a:solidFill>
                  <a:srgbClr val="00A5B2"/>
                </a:solidFill>
                <a:latin typeface="微软雅黑"/>
                <a:cs typeface="微软雅黑"/>
              </a:rPr>
              <a:t>政策法规影响因素分析</a:t>
            </a:r>
            <a:endParaRPr sz="27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620"/>
              </a:spcBef>
              <a:buSzPct val="101851"/>
              <a:buFont typeface="Arial"/>
              <a:buChar char="•"/>
              <a:tabLst>
                <a:tab pos="215900"/>
              </a:tabLst>
            </a:pPr>
            <a:r>
              <a:rPr sz="2700" b="1" spc="-5">
                <a:solidFill>
                  <a:srgbClr val="00A5B2"/>
                </a:solidFill>
                <a:latin typeface="微软雅黑"/>
                <a:cs typeface="微软雅黑"/>
              </a:rPr>
              <a:t>市场需求与消费者行为研究</a:t>
            </a:r>
            <a:endParaRPr sz="27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620"/>
              </a:spcBef>
              <a:buSzPct val="101851"/>
              <a:buFont typeface="Arial"/>
              <a:buChar char="•"/>
              <a:tabLst>
                <a:tab pos="215900"/>
              </a:tabLst>
            </a:pPr>
            <a:r>
              <a:rPr sz="2700" b="1" spc="-5">
                <a:solidFill>
                  <a:srgbClr val="00A5B2"/>
                </a:solidFill>
                <a:latin typeface="微软雅黑"/>
                <a:cs typeface="微软雅黑"/>
              </a:rPr>
              <a:t>技术创新与智能化发展动态</a:t>
            </a:r>
            <a:endParaRPr sz="27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620"/>
              </a:spcBef>
              <a:buSzPct val="101851"/>
              <a:buFont typeface="Arial"/>
              <a:buChar char="•"/>
              <a:tabLst>
                <a:tab pos="215900"/>
              </a:tabLst>
            </a:pPr>
            <a:r>
              <a:rPr sz="2700" b="1" spc="-5">
                <a:solidFill>
                  <a:srgbClr val="00A5B2"/>
                </a:solidFill>
                <a:latin typeface="微软雅黑"/>
                <a:cs typeface="微软雅黑"/>
              </a:rPr>
              <a:t>产业链协同与供应链管理优化探讨</a:t>
            </a:r>
            <a:endParaRPr sz="27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-703" y="0"/>
            <a:ext cx="12195175" cy="6858000"/>
            <a:chOff x="-703" y="0"/>
            <a:chExt cx="12195175" cy="685800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-703" y="6381115"/>
              <a:ext cx="12195175" cy="476884"/>
            </a:xfrm>
            <a:custGeom>
              <a:rect l="l" t="t" r="r" b="b"/>
              <a:pathLst>
                <a:path w="12195175" h="476884">
                  <a:moveTo>
                    <a:pt x="12195175" y="476885"/>
                  </a:moveTo>
                  <a:lnTo>
                    <a:pt x="0" y="476885"/>
                  </a:lnTo>
                  <a:lnTo>
                    <a:pt x="0" y="0"/>
                  </a:lnTo>
                  <a:lnTo>
                    <a:pt x="12195175" y="0"/>
                  </a:lnTo>
                  <a:lnTo>
                    <a:pt x="12195175" y="476885"/>
                  </a:lnTo>
                  <a:close/>
                </a:path>
              </a:pathLst>
            </a:custGeom>
            <a:solidFill>
              <a:srgbClr val="007C86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1651379" y="2342854"/>
            <a:ext cx="1516380" cy="1294765"/>
          </a:xfrm>
          <a:prstGeom prst="rect">
            <a:avLst/>
          </a:prstGeom>
        </p:spPr>
        <p:txBody>
          <a:bodyPr vert="horz" wrap="square" lIns="0" tIns="90805" rIns="0" bIns="0" rtlCol="0">
            <a:spAutoFit/>
          </a:bodyPr>
          <a:lstStyle/>
          <a:p>
            <a:pPr marL="148590">
              <a:lnSpc>
                <a:spcPct val="100000"/>
              </a:lnSpc>
              <a:spcBef>
                <a:spcPts val="715"/>
              </a:spcBef>
            </a:pPr>
            <a:r>
              <a:rPr sz="4800" spc="-25"/>
              <a:t>目录</a:t>
            </a:r>
            <a:endParaRPr sz="4800"/>
          </a:p>
          <a:p>
            <a:pPr marL="12700">
              <a:lnSpc>
                <a:spcPct val="100000"/>
              </a:lnSpc>
              <a:spcBef>
                <a:spcPts val="370"/>
              </a:spcBef>
            </a:pPr>
            <a:r>
              <a:rPr sz="2700" b="0" spc="-10">
                <a:latin typeface="微软雅黑"/>
                <a:cs typeface="微软雅黑"/>
              </a:rPr>
              <a:t>Contents</a:t>
            </a:r>
            <a:endParaRPr sz="27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994769" y="2407951"/>
            <a:ext cx="5372100" cy="1251585"/>
          </a:xfrm>
          <a:prstGeom prst="rect">
            <a:avLst/>
          </a:prstGeom>
        </p:spPr>
        <p:txBody>
          <a:bodyPr vert="horz" wrap="square" lIns="0" tIns="208279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639"/>
              </a:spcBef>
              <a:buSzPct val="101851"/>
              <a:buFont typeface="Arial"/>
              <a:buChar char="•"/>
              <a:tabLst>
                <a:tab pos="215900"/>
              </a:tabLst>
            </a:pPr>
            <a:r>
              <a:rPr sz="2700" b="1" spc="-5">
                <a:solidFill>
                  <a:srgbClr val="00A5B2"/>
                </a:solidFill>
                <a:latin typeface="微软雅黑"/>
                <a:cs typeface="微软雅黑"/>
              </a:rPr>
              <a:t>市场竞争格局与企业经营策略剖析</a:t>
            </a:r>
            <a:endParaRPr sz="27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620"/>
              </a:spcBef>
              <a:buSzPct val="101851"/>
              <a:buFont typeface="Arial"/>
              <a:buChar char="•"/>
              <a:tabLst>
                <a:tab pos="215900"/>
              </a:tabLst>
            </a:pPr>
            <a:r>
              <a:rPr sz="2700" b="1" spc="-10">
                <a:solidFill>
                  <a:srgbClr val="00A5B2"/>
                </a:solidFill>
                <a:latin typeface="微软雅黑"/>
                <a:cs typeface="微软雅黑"/>
              </a:rPr>
              <a:t>总结与展望</a:t>
            </a:r>
            <a:endParaRPr sz="27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270600" y="1598294"/>
            <a:ext cx="3651250" cy="1140460"/>
          </a:xfrm>
          <a:prstGeom prst="rect">
            <a:avLst/>
          </a:prstGeom>
          <a:solidFill>
            <a:srgbClr val="00A5B2"/>
          </a:solidFill>
        </p:spPr>
        <p:txBody>
          <a:bodyPr vert="horz" wrap="square" lIns="0" tIns="36576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2880"/>
              </a:spcBef>
            </a:pPr>
            <a:r>
              <a:rPr sz="315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31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578734" y="1598295"/>
            <a:ext cx="7034530" cy="3661410"/>
          </a:xfrm>
          <a:prstGeom prst="rect">
            <a:avLst/>
          </a:prstGeom>
          <a:ln w="57150">
            <a:solidFill>
              <a:srgbClr val="00A5B2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47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47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515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</a:pPr>
            <a:r>
              <a:rPr sz="3600" spc="-10">
                <a:solidFill>
                  <a:srgbClr val="00A5B2"/>
                </a:solidFill>
                <a:latin typeface="微软雅黑"/>
                <a:cs typeface="微软雅黑"/>
              </a:rPr>
              <a:t>行业概述与发展趋势</a:t>
            </a:r>
            <a:endParaRPr sz="36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477192" y="1927705"/>
            <a:ext cx="5791871" cy="3625167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309245" cy="85090"/>
            <a:chOff x="454963" y="331167"/>
            <a:chExt cx="309245" cy="85090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</p:grpSp>
      <p:grpSp>
        <p:nvGrpSpPr>
          <p:cNvPr id="7" name="object 7"/>
          <p:cNvGrpSpPr/>
          <p:nvPr/>
        </p:nvGrpSpPr>
        <p:grpSpPr>
          <a:xfrm>
            <a:off x="799767" y="344296"/>
            <a:ext cx="170815" cy="73660"/>
            <a:chOff x="799767" y="344296"/>
            <a:chExt cx="170815" cy="73660"/>
          </a:xfrm>
        </p:grpSpPr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</p:grpSp>
      <p:grpSp>
        <p:nvGrpSpPr>
          <p:cNvPr id="10" name="object 10"/>
          <p:cNvGrpSpPr/>
          <p:nvPr/>
        </p:nvGrpSpPr>
        <p:grpSpPr>
          <a:xfrm>
            <a:off x="454963" y="448941"/>
            <a:ext cx="515620" cy="322580"/>
            <a:chOff x="454963" y="448941"/>
            <a:chExt cx="515620" cy="322580"/>
          </a:xfrm>
        </p:grpSpPr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载货汽车定义及分类</a:t>
            </a:r>
          </a:p>
        </p:txBody>
      </p:sp>
      <p:sp>
        <p:nvSpPr>
          <p:cNvPr id="27" name="object 27"/>
          <p:cNvSpPr txBox="1"/>
          <p:nvPr/>
        </p:nvSpPr>
        <p:spPr>
          <a:xfrm>
            <a:off x="7863129" y="1494586"/>
            <a:ext cx="3126740" cy="18561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00A5B2"/>
                </a:solidFill>
                <a:latin typeface="微软雅黑"/>
                <a:cs typeface="微软雅黑"/>
              </a:rPr>
              <a:t>载货汽车定</a:t>
            </a:r>
            <a:r>
              <a:rPr sz="1700" b="1" spc="-50">
                <a:solidFill>
                  <a:srgbClr val="00A5B2"/>
                </a:solidFill>
                <a:latin typeface="微软雅黑"/>
                <a:cs typeface="微软雅黑"/>
              </a:rPr>
              <a:t>义</a:t>
            </a:r>
            <a:endParaRPr sz="17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200">
              <a:latin typeface="微软雅黑"/>
              <a:cs typeface="微软雅黑"/>
            </a:endParaRPr>
          </a:p>
          <a:p>
            <a:pPr marL="65405" marR="5080" algn="just">
              <a:lnSpc>
                <a:spcPct val="187000"/>
              </a:lnSpc>
              <a:spcBef>
                <a:spcPts val="5"/>
              </a:spcBef>
            </a:pPr>
            <a:r>
              <a:rPr sz="1500" spc="-5">
                <a:latin typeface="微软雅黑"/>
                <a:cs typeface="微软雅黑"/>
              </a:rPr>
              <a:t>载货汽车是一种专门用于运输货物的商用车辆，具有较大的载重能力和货</a:t>
            </a:r>
            <a:r>
              <a:rPr sz="1500" spc="-15">
                <a:latin typeface="微软雅黑"/>
                <a:cs typeface="微软雅黑"/>
              </a:rPr>
              <a:t>物容积。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821007" y="3920058"/>
            <a:ext cx="3263900" cy="18561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5461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00A5B2"/>
                </a:solidFill>
                <a:latin typeface="微软雅黑"/>
                <a:cs typeface="微软雅黑"/>
              </a:rPr>
              <a:t>分</a:t>
            </a:r>
            <a:r>
              <a:rPr sz="1700" b="1" spc="-50">
                <a:solidFill>
                  <a:srgbClr val="00A5B2"/>
                </a:solidFill>
                <a:latin typeface="微软雅黑"/>
                <a:cs typeface="微软雅黑"/>
              </a:rPr>
              <a:t>类</a:t>
            </a:r>
            <a:endParaRPr sz="17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200">
              <a:latin typeface="微软雅黑"/>
              <a:cs typeface="微软雅黑"/>
            </a:endParaRPr>
          </a:p>
          <a:p>
            <a:pPr marL="12700" marR="5080">
              <a:lnSpc>
                <a:spcPct val="187000"/>
              </a:lnSpc>
              <a:spcBef>
                <a:spcPts val="5"/>
              </a:spcBef>
            </a:pPr>
            <a:r>
              <a:rPr sz="1500" spc="-5">
                <a:latin typeface="微软雅黑"/>
                <a:cs typeface="微软雅黑"/>
              </a:rPr>
              <a:t>根据车辆总质量、用途和驱动方式等，载货汽车可分为轻型载货车、中型载</a:t>
            </a:r>
            <a:r>
              <a:rPr sz="1500" spc="-50">
                <a:latin typeface="微软雅黑"/>
                <a:cs typeface="微软雅黑"/>
              </a:rPr>
              <a:t> </a:t>
            </a:r>
            <a:r>
              <a:rPr sz="1500" spc="-5">
                <a:latin typeface="微软雅黑"/>
                <a:cs typeface="微软雅黑"/>
              </a:rPr>
              <a:t>货车、重型载货车、牵引车等。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36032" y="1751286"/>
            <a:ext cx="3520440" cy="4234815"/>
            <a:chOff x="636032" y="1751286"/>
            <a:chExt cx="3520440" cy="4234815"/>
          </a:xfrm>
        </p:grpSpPr>
        <p:sp>
          <p:nvSpPr>
            <p:cNvPr id="3" name="object 3"/>
            <p:cNvSpPr/>
            <p:nvPr/>
          </p:nvSpPr>
          <p:spPr>
            <a:xfrm>
              <a:off x="636032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7" y="7678"/>
                  </a:lnTo>
                  <a:lnTo>
                    <a:pt x="538551" y="1944"/>
                  </a:lnTo>
                  <a:lnTo>
                    <a:pt x="586667" y="0"/>
                  </a:lnTo>
                  <a:lnTo>
                    <a:pt x="2933271" y="0"/>
                  </a:lnTo>
                  <a:lnTo>
                    <a:pt x="2981386" y="1944"/>
                  </a:lnTo>
                  <a:lnTo>
                    <a:pt x="3028431" y="7678"/>
                  </a:lnTo>
                  <a:lnTo>
                    <a:pt x="3074254" y="17050"/>
                  </a:lnTo>
                  <a:lnTo>
                    <a:pt x="3118704" y="29908"/>
                  </a:lnTo>
                  <a:lnTo>
                    <a:pt x="3161629" y="46103"/>
                  </a:lnTo>
                  <a:lnTo>
                    <a:pt x="3202879" y="65483"/>
                  </a:lnTo>
                  <a:lnTo>
                    <a:pt x="3242303" y="87896"/>
                  </a:lnTo>
                  <a:lnTo>
                    <a:pt x="3279750" y="113193"/>
                  </a:lnTo>
                  <a:lnTo>
                    <a:pt x="3315069" y="141221"/>
                  </a:lnTo>
                  <a:lnTo>
                    <a:pt x="3348108" y="171831"/>
                  </a:lnTo>
                  <a:lnTo>
                    <a:pt x="3378718" y="204871"/>
                  </a:lnTo>
                  <a:lnTo>
                    <a:pt x="3406747" y="240190"/>
                  </a:lnTo>
                  <a:lnTo>
                    <a:pt x="3432043" y="277636"/>
                  </a:lnTo>
                  <a:lnTo>
                    <a:pt x="3454457" y="317060"/>
                  </a:lnTo>
                  <a:lnTo>
                    <a:pt x="3473836" y="358311"/>
                  </a:lnTo>
                  <a:lnTo>
                    <a:pt x="3490031" y="401236"/>
                  </a:lnTo>
                  <a:lnTo>
                    <a:pt x="3502889" y="445685"/>
                  </a:lnTo>
                  <a:lnTo>
                    <a:pt x="3512261" y="491508"/>
                  </a:lnTo>
                  <a:lnTo>
                    <a:pt x="3517995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1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6" y="3876148"/>
                  </a:lnTo>
                  <a:lnTo>
                    <a:pt x="3454456" y="3917398"/>
                  </a:lnTo>
                  <a:lnTo>
                    <a:pt x="3432043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8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3" y="4204550"/>
                  </a:lnTo>
                  <a:lnTo>
                    <a:pt x="3074254" y="4217408"/>
                  </a:lnTo>
                  <a:lnTo>
                    <a:pt x="3028431" y="4226780"/>
                  </a:lnTo>
                  <a:lnTo>
                    <a:pt x="2981386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52C6B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030553" y="2681841"/>
              <a:ext cx="2693035" cy="76200"/>
            </a:xfrm>
            <a:custGeom>
              <a:rect l="l" t="t" r="r" b="b"/>
              <a:pathLst>
                <a:path w="2693035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38" y="31750"/>
                  </a:lnTo>
                  <a:lnTo>
                    <a:pt x="49538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2693035" h="76200">
                  <a:moveTo>
                    <a:pt x="74917" y="44450"/>
                  </a:moveTo>
                  <a:lnTo>
                    <a:pt x="49538" y="44450"/>
                  </a:lnTo>
                  <a:lnTo>
                    <a:pt x="49538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5" h="76200">
                  <a:moveTo>
                    <a:pt x="2692799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9" y="31750"/>
                  </a:lnTo>
                  <a:lnTo>
                    <a:pt x="2692799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1824387" y="2092524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起步阶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段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05585" y="2995162"/>
            <a:ext cx="291592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20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世纪初，随着汽车工业的发展，载货汽车开始逐步出现并应用于</a:t>
            </a:r>
            <a:r>
              <a:rPr sz="1500" spc="50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货物运输。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4403618" y="1751286"/>
            <a:ext cx="3520440" cy="4234815"/>
            <a:chOff x="4403618" y="1751286"/>
            <a:chExt cx="3520440" cy="4234815"/>
          </a:xfrm>
        </p:grpSpPr>
        <p:sp>
          <p:nvSpPr>
            <p:cNvPr id="8" name="object 8"/>
            <p:cNvSpPr/>
            <p:nvPr/>
          </p:nvSpPr>
          <p:spPr>
            <a:xfrm>
              <a:off x="4403618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4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0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5" y="3876148"/>
                  </a:lnTo>
                  <a:lnTo>
                    <a:pt x="3454456" y="3917398"/>
                  </a:lnTo>
                  <a:lnTo>
                    <a:pt x="3432042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7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2" y="4204550"/>
                  </a:lnTo>
                  <a:lnTo>
                    <a:pt x="3074253" y="4217408"/>
                  </a:lnTo>
                  <a:lnTo>
                    <a:pt x="3028430" y="4226780"/>
                  </a:lnTo>
                  <a:lnTo>
                    <a:pt x="2981385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52C6B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4798140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51" y="31750"/>
                  </a:lnTo>
                  <a:lnTo>
                    <a:pt x="49551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51" y="44450"/>
                  </a:lnTo>
                  <a:lnTo>
                    <a:pt x="49551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8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8" y="31750"/>
                  </a:lnTo>
                  <a:lnTo>
                    <a:pt x="2692798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5591972" y="2092524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发展阶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段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773171" y="2995162"/>
            <a:ext cx="28829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20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世纪中期至末期，随着全球经济的快速增长和物流需求的增加，载货汽车行业迎来了快速发展期。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8171204" y="1751286"/>
            <a:ext cx="3520440" cy="4234815"/>
            <a:chOff x="8171204" y="1751286"/>
            <a:chExt cx="3520440" cy="4234815"/>
          </a:xfrm>
        </p:grpSpPr>
        <p:sp>
          <p:nvSpPr>
            <p:cNvPr id="13" name="object 13"/>
            <p:cNvSpPr/>
            <p:nvPr/>
          </p:nvSpPr>
          <p:spPr>
            <a:xfrm>
              <a:off x="8171204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40" y="3647790"/>
                  </a:lnTo>
                  <a:lnTo>
                    <a:pt x="3517996" y="3695906"/>
                  </a:lnTo>
                  <a:lnTo>
                    <a:pt x="3512262" y="3742951"/>
                  </a:lnTo>
                  <a:lnTo>
                    <a:pt x="3502890" y="3788774"/>
                  </a:lnTo>
                  <a:lnTo>
                    <a:pt x="3490032" y="3833223"/>
                  </a:lnTo>
                  <a:lnTo>
                    <a:pt x="3473837" y="3876148"/>
                  </a:lnTo>
                  <a:lnTo>
                    <a:pt x="3454457" y="3917398"/>
                  </a:lnTo>
                  <a:lnTo>
                    <a:pt x="3432044" y="3956822"/>
                  </a:lnTo>
                  <a:lnTo>
                    <a:pt x="3406747" y="3994269"/>
                  </a:lnTo>
                  <a:lnTo>
                    <a:pt x="3378718" y="4029588"/>
                  </a:lnTo>
                  <a:lnTo>
                    <a:pt x="3348109" y="4062628"/>
                  </a:lnTo>
                  <a:lnTo>
                    <a:pt x="3315069" y="4093237"/>
                  </a:lnTo>
                  <a:lnTo>
                    <a:pt x="3279750" y="4121266"/>
                  </a:lnTo>
                  <a:lnTo>
                    <a:pt x="3242303" y="4146562"/>
                  </a:lnTo>
                  <a:lnTo>
                    <a:pt x="3202879" y="4168976"/>
                  </a:lnTo>
                  <a:lnTo>
                    <a:pt x="3161629" y="4188355"/>
                  </a:lnTo>
                  <a:lnTo>
                    <a:pt x="3118704" y="4204550"/>
                  </a:lnTo>
                  <a:lnTo>
                    <a:pt x="3074255" y="4217408"/>
                  </a:lnTo>
                  <a:lnTo>
                    <a:pt x="3028432" y="4226780"/>
                  </a:lnTo>
                  <a:lnTo>
                    <a:pt x="2981387" y="4232514"/>
                  </a:lnTo>
                  <a:lnTo>
                    <a:pt x="2933272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52C6B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8565725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29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38" y="31750"/>
                  </a:lnTo>
                  <a:lnTo>
                    <a:pt x="49538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29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38" y="44450"/>
                  </a:lnTo>
                  <a:lnTo>
                    <a:pt x="49538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9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9" y="31750"/>
                  </a:lnTo>
                  <a:lnTo>
                    <a:pt x="2692799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/>
          <p:nvPr/>
        </p:nvSpPr>
        <p:spPr>
          <a:xfrm>
            <a:off x="9359559" y="2092524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成熟阶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段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540757" y="2995162"/>
            <a:ext cx="2725420" cy="1397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21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世纪初至今，载货汽车行业逐渐进入成熟期，市场竞争日益激烈，技术创新和产业升级成为行业发展的重要驱动力。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8" name="object 1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</p:grpSp>
      <p:sp>
        <p:nvSpPr>
          <p:cNvPr id="38" name="object 38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行业发展历程回顾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104132" y="4838782"/>
            <a:ext cx="10266680" cy="1333500"/>
            <a:chOff x="1104132" y="4838782"/>
            <a:chExt cx="10266680" cy="1333500"/>
          </a:xfrm>
        </p:grpSpPr>
        <p:sp>
          <p:nvSpPr>
            <p:cNvPr id="3" name="object 3"/>
            <p:cNvSpPr/>
            <p:nvPr/>
          </p:nvSpPr>
          <p:spPr>
            <a:xfrm>
              <a:off x="2377205" y="4838782"/>
              <a:ext cx="8306434" cy="1333500"/>
            </a:xfrm>
            <a:custGeom>
              <a:rect l="l" t="t" r="r" b="b"/>
              <a:pathLst>
                <a:path w="8306434" h="1333500">
                  <a:moveTo>
                    <a:pt x="8305833" y="1333500"/>
                  </a:moveTo>
                  <a:lnTo>
                    <a:pt x="0" y="1333500"/>
                  </a:lnTo>
                  <a:lnTo>
                    <a:pt x="0" y="0"/>
                  </a:lnTo>
                  <a:lnTo>
                    <a:pt x="8305833" y="0"/>
                  </a:lnTo>
                  <a:lnTo>
                    <a:pt x="8305833" y="1333500"/>
                  </a:lnTo>
                  <a:close/>
                </a:path>
              </a:pathLst>
            </a:custGeom>
            <a:solidFill>
              <a:srgbClr val="BDFA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104132" y="4838782"/>
              <a:ext cx="2211070" cy="1333500"/>
            </a:xfrm>
            <a:custGeom>
              <a:rect l="l" t="t" r="r" b="b"/>
              <a:pathLst>
                <a:path w="2211070" h="1333500">
                  <a:moveTo>
                    <a:pt x="0" y="0"/>
                  </a:moveTo>
                  <a:lnTo>
                    <a:pt x="1657785" y="0"/>
                  </a:lnTo>
                  <a:lnTo>
                    <a:pt x="2210567" y="661368"/>
                  </a:lnTo>
                  <a:lnTo>
                    <a:pt x="1657785" y="1333500"/>
                  </a:lnTo>
                  <a:lnTo>
                    <a:pt x="0" y="1333500"/>
                  </a:lnTo>
                  <a:lnTo>
                    <a:pt x="561485" y="6613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9160010" y="4838782"/>
              <a:ext cx="2211070" cy="1333500"/>
            </a:xfrm>
            <a:custGeom>
              <a:rect l="l" t="t" r="r" b="b"/>
              <a:pathLst>
                <a:path w="2211070" h="1333500">
                  <a:moveTo>
                    <a:pt x="0" y="0"/>
                  </a:moveTo>
                  <a:lnTo>
                    <a:pt x="1657784" y="0"/>
                  </a:lnTo>
                  <a:lnTo>
                    <a:pt x="2210567" y="661368"/>
                  </a:lnTo>
                  <a:lnTo>
                    <a:pt x="1657784" y="1333500"/>
                  </a:lnTo>
                  <a:lnTo>
                    <a:pt x="0" y="1333500"/>
                  </a:lnTo>
                  <a:lnTo>
                    <a:pt x="561485" y="6613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DFA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6" name="object 6"/>
          <p:cNvGrpSpPr/>
          <p:nvPr/>
        </p:nvGrpSpPr>
        <p:grpSpPr>
          <a:xfrm>
            <a:off x="1032010" y="3081146"/>
            <a:ext cx="10266680" cy="1333500"/>
            <a:chOff x="1032010" y="3081146"/>
            <a:chExt cx="10266680" cy="1333500"/>
          </a:xfrm>
        </p:grpSpPr>
        <p:sp>
          <p:nvSpPr>
            <p:cNvPr id="7" name="object 7"/>
            <p:cNvSpPr/>
            <p:nvPr/>
          </p:nvSpPr>
          <p:spPr>
            <a:xfrm>
              <a:off x="1032002" y="3081146"/>
              <a:ext cx="9578975" cy="1333500"/>
            </a:xfrm>
            <a:custGeom>
              <a:rect l="l" t="t" r="r" b="b"/>
              <a:pathLst>
                <a:path w="9578975" h="1333500">
                  <a:moveTo>
                    <a:pt x="9578911" y="0"/>
                  </a:moveTo>
                  <a:lnTo>
                    <a:pt x="1657781" y="0"/>
                  </a:lnTo>
                  <a:lnTo>
                    <a:pt x="1273073" y="0"/>
                  </a:lnTo>
                  <a:lnTo>
                    <a:pt x="0" y="0"/>
                  </a:lnTo>
                  <a:lnTo>
                    <a:pt x="561492" y="661377"/>
                  </a:lnTo>
                  <a:lnTo>
                    <a:pt x="0" y="1333500"/>
                  </a:lnTo>
                  <a:lnTo>
                    <a:pt x="1273073" y="1333500"/>
                  </a:lnTo>
                  <a:lnTo>
                    <a:pt x="1657781" y="1333500"/>
                  </a:lnTo>
                  <a:lnTo>
                    <a:pt x="9578911" y="1333500"/>
                  </a:lnTo>
                  <a:lnTo>
                    <a:pt x="9578911" y="0"/>
                  </a:lnTo>
                  <a:close/>
                </a:path>
              </a:pathLst>
            </a:custGeom>
            <a:solidFill>
              <a:srgbClr val="BDFA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9087888" y="3081146"/>
              <a:ext cx="2211070" cy="1333500"/>
            </a:xfrm>
            <a:custGeom>
              <a:rect l="l" t="t" r="r" b="b"/>
              <a:pathLst>
                <a:path w="2211070" h="1333500">
                  <a:moveTo>
                    <a:pt x="0" y="0"/>
                  </a:moveTo>
                  <a:lnTo>
                    <a:pt x="1657785" y="0"/>
                  </a:lnTo>
                  <a:lnTo>
                    <a:pt x="2210567" y="661368"/>
                  </a:lnTo>
                  <a:lnTo>
                    <a:pt x="1657785" y="1333500"/>
                  </a:lnTo>
                  <a:lnTo>
                    <a:pt x="0" y="1333500"/>
                  </a:lnTo>
                  <a:lnTo>
                    <a:pt x="561485" y="6613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9" name="object 9"/>
          <p:cNvGrpSpPr/>
          <p:nvPr/>
        </p:nvGrpSpPr>
        <p:grpSpPr>
          <a:xfrm>
            <a:off x="1104132" y="1348302"/>
            <a:ext cx="10266680" cy="1333500"/>
            <a:chOff x="1104132" y="1348302"/>
            <a:chExt cx="10266680" cy="1333500"/>
          </a:xfrm>
        </p:grpSpPr>
        <p:sp>
          <p:nvSpPr>
            <p:cNvPr id="10" name="object 10"/>
            <p:cNvSpPr/>
            <p:nvPr/>
          </p:nvSpPr>
          <p:spPr>
            <a:xfrm>
              <a:off x="2377205" y="1348302"/>
              <a:ext cx="8306434" cy="1333500"/>
            </a:xfrm>
            <a:custGeom>
              <a:rect l="l" t="t" r="r" b="b"/>
              <a:pathLst>
                <a:path w="8306434" h="1333500">
                  <a:moveTo>
                    <a:pt x="8305833" y="1333500"/>
                  </a:moveTo>
                  <a:lnTo>
                    <a:pt x="0" y="1333500"/>
                  </a:lnTo>
                  <a:lnTo>
                    <a:pt x="0" y="0"/>
                  </a:lnTo>
                  <a:lnTo>
                    <a:pt x="8305833" y="0"/>
                  </a:lnTo>
                  <a:lnTo>
                    <a:pt x="8305833" y="1333500"/>
                  </a:lnTo>
                  <a:close/>
                </a:path>
              </a:pathLst>
            </a:custGeom>
            <a:solidFill>
              <a:srgbClr val="BDFA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1104132" y="1348302"/>
              <a:ext cx="2211070" cy="1333500"/>
            </a:xfrm>
            <a:custGeom>
              <a:rect l="l" t="t" r="r" b="b"/>
              <a:pathLst>
                <a:path w="2211070" h="1333500">
                  <a:moveTo>
                    <a:pt x="0" y="0"/>
                  </a:moveTo>
                  <a:lnTo>
                    <a:pt x="1657785" y="0"/>
                  </a:lnTo>
                  <a:lnTo>
                    <a:pt x="2210567" y="661368"/>
                  </a:lnTo>
                  <a:lnTo>
                    <a:pt x="1657785" y="1333499"/>
                  </a:lnTo>
                  <a:lnTo>
                    <a:pt x="0" y="1333499"/>
                  </a:lnTo>
                  <a:lnTo>
                    <a:pt x="561485" y="6613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9160010" y="1348302"/>
              <a:ext cx="2211070" cy="1333500"/>
            </a:xfrm>
            <a:custGeom>
              <a:rect l="l" t="t" r="r" b="b"/>
              <a:pathLst>
                <a:path w="2211070" h="1333500">
                  <a:moveTo>
                    <a:pt x="0" y="0"/>
                  </a:moveTo>
                  <a:lnTo>
                    <a:pt x="1657784" y="0"/>
                  </a:lnTo>
                  <a:lnTo>
                    <a:pt x="2210567" y="661368"/>
                  </a:lnTo>
                  <a:lnTo>
                    <a:pt x="1657784" y="1333499"/>
                  </a:lnTo>
                  <a:lnTo>
                    <a:pt x="0" y="1333499"/>
                  </a:lnTo>
                  <a:lnTo>
                    <a:pt x="561485" y="6613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DFAFF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3" name="object 13"/>
          <p:cNvPicPr/>
          <p:nvPr/>
        </p:nvPicPr>
        <p:blipFill>
          <a:blip r:embed="rId2"/>
          <a:stretch>
            <a:fillRect/>
          </a:stretch>
        </p:blipFill>
        <p:spPr>
          <a:xfrm>
            <a:off x="10034289" y="3847243"/>
            <a:ext cx="86981" cy="162319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3"/>
          <a:stretch>
            <a:fillRect/>
          </a:stretch>
        </p:blipFill>
        <p:spPr>
          <a:xfrm>
            <a:off x="10177260" y="3757421"/>
            <a:ext cx="86981" cy="252231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4"/>
          <a:stretch>
            <a:fillRect/>
          </a:stretch>
        </p:blipFill>
        <p:spPr>
          <a:xfrm>
            <a:off x="10320231" y="3757421"/>
            <a:ext cx="86981" cy="252231"/>
          </a:xfrm>
          <a:prstGeom prst="rect">
            <a:avLst/>
          </a:prstGeom>
        </p:spPr>
      </p:pic>
      <p:sp>
        <p:nvSpPr>
          <p:cNvPr id="16" name="object 16"/>
          <p:cNvSpPr/>
          <p:nvPr/>
        </p:nvSpPr>
        <p:spPr>
          <a:xfrm>
            <a:off x="9997326" y="3400044"/>
            <a:ext cx="685165" cy="695325"/>
          </a:xfrm>
          <a:custGeom>
            <a:rect l="l" t="t" r="r" b="b"/>
            <a:pathLst>
              <a:path w="685165" h="695325">
                <a:moveTo>
                  <a:pt x="549617" y="129781"/>
                </a:moveTo>
                <a:lnTo>
                  <a:pt x="543725" y="123710"/>
                </a:lnTo>
                <a:lnTo>
                  <a:pt x="537095" y="117640"/>
                </a:lnTo>
                <a:lnTo>
                  <a:pt x="420001" y="117640"/>
                </a:lnTo>
                <a:lnTo>
                  <a:pt x="420001" y="123710"/>
                </a:lnTo>
                <a:lnTo>
                  <a:pt x="414108" y="129781"/>
                </a:lnTo>
                <a:lnTo>
                  <a:pt x="420001" y="136601"/>
                </a:lnTo>
                <a:lnTo>
                  <a:pt x="420001" y="142671"/>
                </a:lnTo>
                <a:lnTo>
                  <a:pt x="445033" y="161632"/>
                </a:lnTo>
                <a:lnTo>
                  <a:pt x="327939" y="282219"/>
                </a:lnTo>
                <a:lnTo>
                  <a:pt x="327939" y="288290"/>
                </a:lnTo>
                <a:lnTo>
                  <a:pt x="291109" y="288290"/>
                </a:lnTo>
                <a:lnTo>
                  <a:pt x="285216" y="282219"/>
                </a:lnTo>
                <a:lnTo>
                  <a:pt x="229247" y="225336"/>
                </a:lnTo>
                <a:lnTo>
                  <a:pt x="219252" y="218084"/>
                </a:lnTo>
                <a:lnTo>
                  <a:pt x="207886" y="215671"/>
                </a:lnTo>
                <a:lnTo>
                  <a:pt x="196519" y="218084"/>
                </a:lnTo>
                <a:lnTo>
                  <a:pt x="20091" y="389915"/>
                </a:lnTo>
                <a:lnTo>
                  <a:pt x="14287" y="409752"/>
                </a:lnTo>
                <a:lnTo>
                  <a:pt x="14287" y="424192"/>
                </a:lnTo>
                <a:lnTo>
                  <a:pt x="14935" y="430771"/>
                </a:lnTo>
                <a:lnTo>
                  <a:pt x="16675" y="436067"/>
                </a:lnTo>
                <a:lnTo>
                  <a:pt x="20091" y="440728"/>
                </a:lnTo>
                <a:lnTo>
                  <a:pt x="32600" y="447548"/>
                </a:lnTo>
                <a:lnTo>
                  <a:pt x="42595" y="454380"/>
                </a:lnTo>
                <a:lnTo>
                  <a:pt x="53962" y="456653"/>
                </a:lnTo>
                <a:lnTo>
                  <a:pt x="65328" y="454380"/>
                </a:lnTo>
                <a:lnTo>
                  <a:pt x="75323" y="447548"/>
                </a:lnTo>
                <a:lnTo>
                  <a:pt x="186524" y="333032"/>
                </a:lnTo>
                <a:lnTo>
                  <a:pt x="196519" y="325780"/>
                </a:lnTo>
                <a:lnTo>
                  <a:pt x="207886" y="323367"/>
                </a:lnTo>
                <a:lnTo>
                  <a:pt x="219252" y="325780"/>
                </a:lnTo>
                <a:lnTo>
                  <a:pt x="229247" y="333032"/>
                </a:lnTo>
                <a:lnTo>
                  <a:pt x="278587" y="383844"/>
                </a:lnTo>
                <a:lnTo>
                  <a:pt x="286943" y="391299"/>
                </a:lnTo>
                <a:lnTo>
                  <a:pt x="294055" y="395122"/>
                </a:lnTo>
                <a:lnTo>
                  <a:pt x="301167" y="396532"/>
                </a:lnTo>
                <a:lnTo>
                  <a:pt x="309524" y="396735"/>
                </a:lnTo>
                <a:lnTo>
                  <a:pt x="317779" y="396532"/>
                </a:lnTo>
                <a:lnTo>
                  <a:pt x="324167" y="395122"/>
                </a:lnTo>
                <a:lnTo>
                  <a:pt x="329311" y="391299"/>
                </a:lnTo>
                <a:lnTo>
                  <a:pt x="333832" y="383844"/>
                </a:lnTo>
                <a:lnTo>
                  <a:pt x="394995" y="323367"/>
                </a:lnTo>
                <a:lnTo>
                  <a:pt x="430479" y="288290"/>
                </a:lnTo>
                <a:lnTo>
                  <a:pt x="500278" y="219265"/>
                </a:lnTo>
                <a:lnTo>
                  <a:pt x="525310" y="244297"/>
                </a:lnTo>
                <a:lnTo>
                  <a:pt x="531202" y="250367"/>
                </a:lnTo>
                <a:lnTo>
                  <a:pt x="543725" y="250367"/>
                </a:lnTo>
                <a:lnTo>
                  <a:pt x="549617" y="244297"/>
                </a:lnTo>
                <a:lnTo>
                  <a:pt x="549617" y="219265"/>
                </a:lnTo>
                <a:lnTo>
                  <a:pt x="549617" y="129781"/>
                </a:lnTo>
                <a:close/>
              </a:path>
              <a:path w="685165" h="695325">
                <a:moveTo>
                  <a:pt x="556831" y="320852"/>
                </a:moveTo>
                <a:lnTo>
                  <a:pt x="500316" y="270802"/>
                </a:lnTo>
                <a:lnTo>
                  <a:pt x="462635" y="301891"/>
                </a:lnTo>
                <a:lnTo>
                  <a:pt x="462635" y="587057"/>
                </a:lnTo>
                <a:lnTo>
                  <a:pt x="464820" y="596531"/>
                </a:lnTo>
                <a:lnTo>
                  <a:pt x="470547" y="604786"/>
                </a:lnTo>
                <a:lnTo>
                  <a:pt x="478523" y="610628"/>
                </a:lnTo>
                <a:lnTo>
                  <a:pt x="487502" y="612851"/>
                </a:lnTo>
                <a:lnTo>
                  <a:pt x="531964" y="612851"/>
                </a:lnTo>
                <a:lnTo>
                  <a:pt x="541248" y="610628"/>
                </a:lnTo>
                <a:lnTo>
                  <a:pt x="549198" y="604786"/>
                </a:lnTo>
                <a:lnTo>
                  <a:pt x="554748" y="596531"/>
                </a:lnTo>
                <a:lnTo>
                  <a:pt x="556831" y="587057"/>
                </a:lnTo>
                <a:lnTo>
                  <a:pt x="556831" y="320852"/>
                </a:lnTo>
                <a:close/>
              </a:path>
              <a:path w="685165" h="695325">
                <a:moveTo>
                  <a:pt x="684961" y="37769"/>
                </a:moveTo>
                <a:lnTo>
                  <a:pt x="681901" y="24231"/>
                </a:lnTo>
                <a:lnTo>
                  <a:pt x="674268" y="12090"/>
                </a:lnTo>
                <a:lnTo>
                  <a:pt x="664413" y="3352"/>
                </a:lnTo>
                <a:lnTo>
                  <a:pt x="654710" y="0"/>
                </a:lnTo>
                <a:lnTo>
                  <a:pt x="641032" y="3352"/>
                </a:lnTo>
                <a:lnTo>
                  <a:pt x="628967" y="12090"/>
                </a:lnTo>
                <a:lnTo>
                  <a:pt x="620344" y="24231"/>
                </a:lnTo>
                <a:lnTo>
                  <a:pt x="617067" y="37769"/>
                </a:lnTo>
                <a:lnTo>
                  <a:pt x="617067" y="632256"/>
                </a:lnTo>
                <a:lnTo>
                  <a:pt x="37642" y="632256"/>
                </a:lnTo>
                <a:lnTo>
                  <a:pt x="23977" y="634441"/>
                </a:lnTo>
                <a:lnTo>
                  <a:pt x="11899" y="640664"/>
                </a:lnTo>
                <a:lnTo>
                  <a:pt x="3289" y="650430"/>
                </a:lnTo>
                <a:lnTo>
                  <a:pt x="0" y="663232"/>
                </a:lnTo>
                <a:lnTo>
                  <a:pt x="3289" y="676160"/>
                </a:lnTo>
                <a:lnTo>
                  <a:pt x="11899" y="686181"/>
                </a:lnTo>
                <a:lnTo>
                  <a:pt x="23977" y="692658"/>
                </a:lnTo>
                <a:lnTo>
                  <a:pt x="37642" y="694956"/>
                </a:lnTo>
                <a:lnTo>
                  <a:pt x="654710" y="694956"/>
                </a:lnTo>
                <a:lnTo>
                  <a:pt x="667219" y="692658"/>
                </a:lnTo>
                <a:lnTo>
                  <a:pt x="676757" y="686181"/>
                </a:lnTo>
                <a:lnTo>
                  <a:pt x="682828" y="676160"/>
                </a:lnTo>
                <a:lnTo>
                  <a:pt x="684961" y="663232"/>
                </a:lnTo>
                <a:lnTo>
                  <a:pt x="684961" y="3776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1940852" y="1646433"/>
            <a:ext cx="711835" cy="555625"/>
          </a:xfrm>
          <a:custGeom>
            <a:rect l="l" t="t" r="r" b="b"/>
            <a:pathLst>
              <a:path w="711835" h="555625">
                <a:moveTo>
                  <a:pt x="564096" y="129594"/>
                </a:moveTo>
                <a:lnTo>
                  <a:pt x="467394" y="46283"/>
                </a:lnTo>
                <a:lnTo>
                  <a:pt x="467394" y="18513"/>
                </a:lnTo>
                <a:lnTo>
                  <a:pt x="469241" y="11715"/>
                </a:lnTo>
                <a:lnTo>
                  <a:pt x="474109" y="5785"/>
                </a:lnTo>
                <a:lnTo>
                  <a:pt x="480993" y="1591"/>
                </a:lnTo>
                <a:lnTo>
                  <a:pt x="488883" y="0"/>
                </a:lnTo>
                <a:lnTo>
                  <a:pt x="542607" y="0"/>
                </a:lnTo>
                <a:lnTo>
                  <a:pt x="550498" y="1591"/>
                </a:lnTo>
                <a:lnTo>
                  <a:pt x="557381" y="5785"/>
                </a:lnTo>
                <a:lnTo>
                  <a:pt x="562250" y="11715"/>
                </a:lnTo>
                <a:lnTo>
                  <a:pt x="564096" y="18513"/>
                </a:lnTo>
                <a:lnTo>
                  <a:pt x="564096" y="129594"/>
                </a:lnTo>
                <a:close/>
              </a:path>
              <a:path w="711835" h="555625">
                <a:moveTo>
                  <a:pt x="37606" y="342498"/>
                </a:moveTo>
                <a:lnTo>
                  <a:pt x="16117" y="342498"/>
                </a:lnTo>
                <a:lnTo>
                  <a:pt x="16117" y="333241"/>
                </a:lnTo>
                <a:lnTo>
                  <a:pt x="4029" y="324708"/>
                </a:lnTo>
                <a:lnTo>
                  <a:pt x="0" y="313571"/>
                </a:lnTo>
                <a:lnTo>
                  <a:pt x="4029" y="300698"/>
                </a:lnTo>
                <a:lnTo>
                  <a:pt x="16117" y="286958"/>
                </a:lnTo>
                <a:lnTo>
                  <a:pt x="327713" y="18513"/>
                </a:lnTo>
                <a:lnTo>
                  <a:pt x="343662" y="8099"/>
                </a:lnTo>
                <a:lnTo>
                  <a:pt x="358604" y="4628"/>
                </a:lnTo>
                <a:lnTo>
                  <a:pt x="371531" y="8099"/>
                </a:lnTo>
                <a:lnTo>
                  <a:pt x="381436" y="18513"/>
                </a:lnTo>
                <a:lnTo>
                  <a:pt x="459243" y="83310"/>
                </a:lnTo>
                <a:lnTo>
                  <a:pt x="359947" y="83310"/>
                </a:lnTo>
                <a:lnTo>
                  <a:pt x="69840" y="333241"/>
                </a:lnTo>
                <a:lnTo>
                  <a:pt x="61781" y="338593"/>
                </a:lnTo>
                <a:lnTo>
                  <a:pt x="53723" y="341341"/>
                </a:lnTo>
                <a:lnTo>
                  <a:pt x="45664" y="342353"/>
                </a:lnTo>
                <a:lnTo>
                  <a:pt x="37606" y="342498"/>
                </a:lnTo>
                <a:close/>
              </a:path>
              <a:path w="711835" h="555625">
                <a:moveTo>
                  <a:pt x="676916" y="347126"/>
                </a:moveTo>
                <a:lnTo>
                  <a:pt x="661470" y="343655"/>
                </a:lnTo>
                <a:lnTo>
                  <a:pt x="650054" y="333241"/>
                </a:lnTo>
                <a:lnTo>
                  <a:pt x="359947" y="83310"/>
                </a:lnTo>
                <a:lnTo>
                  <a:pt x="459243" y="83310"/>
                </a:lnTo>
                <a:lnTo>
                  <a:pt x="703777" y="286958"/>
                </a:lnTo>
                <a:lnTo>
                  <a:pt x="709821" y="300698"/>
                </a:lnTo>
                <a:lnTo>
                  <a:pt x="711836" y="313571"/>
                </a:lnTo>
                <a:lnTo>
                  <a:pt x="709821" y="324708"/>
                </a:lnTo>
                <a:lnTo>
                  <a:pt x="703777" y="333241"/>
                </a:lnTo>
                <a:lnTo>
                  <a:pt x="692361" y="343655"/>
                </a:lnTo>
                <a:lnTo>
                  <a:pt x="676916" y="347126"/>
                </a:lnTo>
                <a:close/>
              </a:path>
              <a:path w="711835" h="555625">
                <a:moveTo>
                  <a:pt x="295479" y="555402"/>
                </a:moveTo>
                <a:lnTo>
                  <a:pt x="134308" y="555402"/>
                </a:lnTo>
                <a:lnTo>
                  <a:pt x="118527" y="553667"/>
                </a:lnTo>
                <a:lnTo>
                  <a:pt x="104760" y="548460"/>
                </a:lnTo>
                <a:lnTo>
                  <a:pt x="95023" y="539782"/>
                </a:lnTo>
                <a:lnTo>
                  <a:pt x="91329" y="527632"/>
                </a:lnTo>
                <a:lnTo>
                  <a:pt x="91329" y="342498"/>
                </a:lnTo>
                <a:lnTo>
                  <a:pt x="359947" y="120337"/>
                </a:lnTo>
                <a:lnTo>
                  <a:pt x="617820" y="351755"/>
                </a:lnTo>
                <a:lnTo>
                  <a:pt x="617820" y="379525"/>
                </a:lnTo>
                <a:lnTo>
                  <a:pt x="306223" y="379525"/>
                </a:lnTo>
                <a:lnTo>
                  <a:pt x="295479" y="388782"/>
                </a:lnTo>
                <a:lnTo>
                  <a:pt x="295479" y="555402"/>
                </a:lnTo>
                <a:close/>
              </a:path>
              <a:path w="711835" h="555625">
                <a:moveTo>
                  <a:pt x="585586" y="555402"/>
                </a:moveTo>
                <a:lnTo>
                  <a:pt x="413670" y="555402"/>
                </a:lnTo>
                <a:lnTo>
                  <a:pt x="413670" y="379525"/>
                </a:lnTo>
                <a:lnTo>
                  <a:pt x="617820" y="379525"/>
                </a:lnTo>
                <a:lnTo>
                  <a:pt x="617820" y="527632"/>
                </a:lnTo>
                <a:lnTo>
                  <a:pt x="615805" y="539782"/>
                </a:lnTo>
                <a:lnTo>
                  <a:pt x="609761" y="548460"/>
                </a:lnTo>
                <a:lnTo>
                  <a:pt x="599688" y="553667"/>
                </a:lnTo>
                <a:lnTo>
                  <a:pt x="585586" y="55540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1975413" y="5261362"/>
            <a:ext cx="614045" cy="614045"/>
          </a:xfrm>
          <a:custGeom>
            <a:rect l="l" t="t" r="r" b="b"/>
            <a:pathLst>
              <a:path w="614044" h="614045">
                <a:moveTo>
                  <a:pt x="613870" y="245548"/>
                </a:moveTo>
                <a:lnTo>
                  <a:pt x="0" y="245548"/>
                </a:lnTo>
                <a:lnTo>
                  <a:pt x="0" y="184161"/>
                </a:lnTo>
                <a:lnTo>
                  <a:pt x="306934" y="0"/>
                </a:lnTo>
                <a:lnTo>
                  <a:pt x="613870" y="184161"/>
                </a:lnTo>
                <a:lnTo>
                  <a:pt x="613870" y="245548"/>
                </a:lnTo>
                <a:close/>
              </a:path>
              <a:path w="614044" h="614045">
                <a:moveTo>
                  <a:pt x="552482" y="552482"/>
                </a:moveTo>
                <a:lnTo>
                  <a:pt x="61386" y="552482"/>
                </a:lnTo>
                <a:lnTo>
                  <a:pt x="61386" y="245548"/>
                </a:lnTo>
                <a:lnTo>
                  <a:pt x="184161" y="245548"/>
                </a:lnTo>
                <a:lnTo>
                  <a:pt x="184161" y="491095"/>
                </a:lnTo>
                <a:lnTo>
                  <a:pt x="552482" y="491095"/>
                </a:lnTo>
                <a:lnTo>
                  <a:pt x="552482" y="552482"/>
                </a:lnTo>
                <a:close/>
              </a:path>
              <a:path w="614044" h="614045">
                <a:moveTo>
                  <a:pt x="368321" y="491095"/>
                </a:moveTo>
                <a:lnTo>
                  <a:pt x="245547" y="491095"/>
                </a:lnTo>
                <a:lnTo>
                  <a:pt x="245547" y="245548"/>
                </a:lnTo>
                <a:lnTo>
                  <a:pt x="368321" y="245548"/>
                </a:lnTo>
                <a:lnTo>
                  <a:pt x="368321" y="491095"/>
                </a:lnTo>
                <a:close/>
              </a:path>
              <a:path w="614044" h="614045">
                <a:moveTo>
                  <a:pt x="552482" y="491095"/>
                </a:moveTo>
                <a:lnTo>
                  <a:pt x="429709" y="491095"/>
                </a:lnTo>
                <a:lnTo>
                  <a:pt x="429709" y="245548"/>
                </a:lnTo>
                <a:lnTo>
                  <a:pt x="552482" y="245548"/>
                </a:lnTo>
                <a:lnTo>
                  <a:pt x="552482" y="491095"/>
                </a:lnTo>
                <a:close/>
              </a:path>
              <a:path w="614044" h="614045">
                <a:moveTo>
                  <a:pt x="613870" y="613869"/>
                </a:moveTo>
                <a:lnTo>
                  <a:pt x="0" y="613869"/>
                </a:lnTo>
                <a:lnTo>
                  <a:pt x="0" y="552482"/>
                </a:lnTo>
                <a:lnTo>
                  <a:pt x="613870" y="552482"/>
                </a:lnTo>
                <a:lnTo>
                  <a:pt x="613870" y="61386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9" name="object 1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0" name="object 2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0" name="object 40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4216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当前市场现状及竞争格局</a:t>
            </a:r>
          </a:p>
        </p:txBody>
      </p:sp>
      <p:sp>
        <p:nvSpPr>
          <p:cNvPr id="41" name="object 41"/>
          <p:cNvSpPr txBox="1"/>
          <p:nvPr/>
        </p:nvSpPr>
        <p:spPr>
          <a:xfrm>
            <a:off x="3368008" y="4974291"/>
            <a:ext cx="7150100" cy="10807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00A5B2"/>
                </a:solidFill>
                <a:latin typeface="微软雅黑"/>
                <a:cs typeface="微软雅黑"/>
              </a:rPr>
              <a:t>技术创</a:t>
            </a:r>
            <a:r>
              <a:rPr sz="1700" b="1" spc="-50">
                <a:solidFill>
                  <a:srgbClr val="00A5B2"/>
                </a:solidFill>
                <a:latin typeface="微软雅黑"/>
                <a:cs typeface="微软雅黑"/>
              </a:rPr>
              <a:t>新</a:t>
            </a:r>
            <a:endParaRPr sz="1700">
              <a:latin typeface="微软雅黑"/>
              <a:cs typeface="微软雅黑"/>
            </a:endParaRPr>
          </a:p>
          <a:p>
            <a:pPr marL="12700" marR="5080">
              <a:lnSpc>
                <a:spcPct val="189700"/>
              </a:lnSpc>
              <a:spcBef>
                <a:spcPts val="545"/>
              </a:spcBef>
            </a:pPr>
            <a:r>
              <a:rPr sz="1250">
                <a:latin typeface="微软雅黑"/>
                <a:cs typeface="微软雅黑"/>
              </a:rPr>
              <a:t>随着科技的不断进步，载货汽车行业在智能化、电动化、网联化等方面取得了显著进展，为行业发</a:t>
            </a:r>
            <a:r>
              <a:rPr sz="1250" spc="-50">
                <a:latin typeface="微软雅黑"/>
                <a:cs typeface="微软雅黑"/>
              </a:rPr>
              <a:t>展</a:t>
            </a:r>
            <a:r>
              <a:rPr sz="1250">
                <a:latin typeface="微软雅黑"/>
                <a:cs typeface="微软雅黑"/>
              </a:rPr>
              <a:t>注入了新的活力</a:t>
            </a:r>
            <a:r>
              <a:rPr sz="1250" spc="-50">
                <a:latin typeface="微软雅黑"/>
                <a:cs typeface="微软雅黑"/>
              </a:rPr>
              <a:t>。</a:t>
            </a:r>
            <a:endParaRPr sz="1250">
              <a:latin typeface="微软雅黑"/>
              <a:cs typeface="微软雅黑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3510067" y="1516488"/>
            <a:ext cx="7473950" cy="8255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00A5B2"/>
                </a:solidFill>
                <a:latin typeface="微软雅黑"/>
                <a:cs typeface="微软雅黑"/>
              </a:rPr>
              <a:t>市场规</a:t>
            </a:r>
            <a:r>
              <a:rPr sz="1700" b="1" spc="-50">
                <a:solidFill>
                  <a:srgbClr val="00A5B2"/>
                </a:solidFill>
                <a:latin typeface="微软雅黑"/>
                <a:cs typeface="微软雅黑"/>
              </a:rPr>
              <a:t>模</a:t>
            </a:r>
            <a:endParaRPr sz="17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4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250">
                <a:latin typeface="微软雅黑"/>
                <a:cs typeface="微软雅黑"/>
              </a:rPr>
              <a:t>全球载货汽车市场规模庞大，且呈逐年增长趋势。其中，亚洲、欧洲和北美是全球最大的载货汽车市场</a:t>
            </a:r>
            <a:r>
              <a:rPr sz="1250" spc="-50">
                <a:latin typeface="微软雅黑"/>
                <a:cs typeface="微软雅黑"/>
              </a:rPr>
              <a:t>。</a:t>
            </a:r>
            <a:endParaRPr sz="1250">
              <a:latin typeface="微软雅黑"/>
              <a:cs typeface="微软雅黑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1758226" y="3216655"/>
            <a:ext cx="7150100" cy="10807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00A5B2"/>
                </a:solidFill>
                <a:latin typeface="微软雅黑"/>
                <a:cs typeface="微软雅黑"/>
              </a:rPr>
              <a:t>竞争格</a:t>
            </a:r>
            <a:r>
              <a:rPr sz="1700" b="1" spc="-50">
                <a:solidFill>
                  <a:srgbClr val="00A5B2"/>
                </a:solidFill>
                <a:latin typeface="微软雅黑"/>
                <a:cs typeface="微软雅黑"/>
              </a:rPr>
              <a:t>局</a:t>
            </a:r>
            <a:endParaRPr sz="1700">
              <a:latin typeface="微软雅黑"/>
              <a:cs typeface="微软雅黑"/>
            </a:endParaRPr>
          </a:p>
          <a:p>
            <a:pPr marL="12700" marR="5080">
              <a:lnSpc>
                <a:spcPct val="189700"/>
              </a:lnSpc>
              <a:spcBef>
                <a:spcPts val="545"/>
              </a:spcBef>
            </a:pPr>
            <a:r>
              <a:rPr sz="1250">
                <a:latin typeface="微软雅黑"/>
                <a:cs typeface="微软雅黑"/>
              </a:rPr>
              <a:t>全球载货汽车市场呈现多品牌、多型号竞争的局面。主要品牌包括戴姆勒、沃尔沃、斯堪尼亚、中</a:t>
            </a:r>
            <a:r>
              <a:rPr sz="1250" spc="-50">
                <a:latin typeface="微软雅黑"/>
                <a:cs typeface="微软雅黑"/>
              </a:rPr>
              <a:t>国</a:t>
            </a:r>
            <a:r>
              <a:rPr sz="1250">
                <a:latin typeface="微软雅黑"/>
                <a:cs typeface="微软雅黑"/>
              </a:rPr>
              <a:t>重汽等。同时，新兴市场的崛起也带来了新的竞争力量</a:t>
            </a:r>
            <a:r>
              <a:rPr sz="1250" spc="-50">
                <a:latin typeface="微软雅黑"/>
                <a:cs typeface="微软雅黑"/>
              </a:rPr>
              <a:t>。</a:t>
            </a:r>
            <a:endParaRPr sz="12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5595823" y="1699450"/>
            <a:ext cx="1000760" cy="4507865"/>
          </a:xfrm>
          <a:custGeom>
            <a:rect l="l" t="t" r="r" b="b"/>
            <a:pathLst>
              <a:path w="1000759" h="4507865">
                <a:moveTo>
                  <a:pt x="1000340" y="260337"/>
                </a:moveTo>
                <a:lnTo>
                  <a:pt x="500176" y="0"/>
                </a:lnTo>
                <a:lnTo>
                  <a:pt x="0" y="260337"/>
                </a:lnTo>
                <a:lnTo>
                  <a:pt x="0" y="650824"/>
                </a:lnTo>
                <a:lnTo>
                  <a:pt x="192836" y="550468"/>
                </a:lnTo>
                <a:lnTo>
                  <a:pt x="192836" y="3957282"/>
                </a:lnTo>
                <a:lnTo>
                  <a:pt x="0" y="3856901"/>
                </a:lnTo>
                <a:lnTo>
                  <a:pt x="0" y="4247400"/>
                </a:lnTo>
                <a:lnTo>
                  <a:pt x="500176" y="4507725"/>
                </a:lnTo>
                <a:lnTo>
                  <a:pt x="1000340" y="4247400"/>
                </a:lnTo>
                <a:lnTo>
                  <a:pt x="1000340" y="3856901"/>
                </a:lnTo>
                <a:lnTo>
                  <a:pt x="807504" y="3957282"/>
                </a:lnTo>
                <a:lnTo>
                  <a:pt x="807504" y="550468"/>
                </a:lnTo>
                <a:lnTo>
                  <a:pt x="1000340" y="650824"/>
                </a:lnTo>
                <a:lnTo>
                  <a:pt x="1000340" y="260337"/>
                </a:lnTo>
                <a:close/>
              </a:path>
            </a:pathLst>
          </a:custGeom>
          <a:solidFill>
            <a:srgbClr val="00657D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/>
          <p:cNvGrpSpPr/>
          <p:nvPr/>
        </p:nvGrpSpPr>
        <p:grpSpPr>
          <a:xfrm>
            <a:off x="3444516" y="3260306"/>
            <a:ext cx="5260340" cy="1386205"/>
            <a:chOff x="3444516" y="3260306"/>
            <a:chExt cx="5260340" cy="1386205"/>
          </a:xfrm>
        </p:grpSpPr>
        <p:sp>
          <p:nvSpPr>
            <p:cNvPr id="4" name="object 4"/>
            <p:cNvSpPr/>
            <p:nvPr/>
          </p:nvSpPr>
          <p:spPr>
            <a:xfrm>
              <a:off x="3444506" y="3306394"/>
              <a:ext cx="5260340" cy="1000760"/>
            </a:xfrm>
            <a:custGeom>
              <a:rect l="l" t="t" r="r" b="b"/>
              <a:pathLst>
                <a:path w="5260340" h="1000760">
                  <a:moveTo>
                    <a:pt x="5259717" y="500164"/>
                  </a:moveTo>
                  <a:lnTo>
                    <a:pt x="4999393" y="0"/>
                  </a:lnTo>
                  <a:lnTo>
                    <a:pt x="4608906" y="0"/>
                  </a:lnTo>
                  <a:lnTo>
                    <a:pt x="4709261" y="192836"/>
                  </a:lnTo>
                  <a:lnTo>
                    <a:pt x="550456" y="192836"/>
                  </a:lnTo>
                  <a:lnTo>
                    <a:pt x="650824" y="0"/>
                  </a:lnTo>
                  <a:lnTo>
                    <a:pt x="260324" y="0"/>
                  </a:lnTo>
                  <a:lnTo>
                    <a:pt x="0" y="500164"/>
                  </a:lnTo>
                  <a:lnTo>
                    <a:pt x="260324" y="1000328"/>
                  </a:lnTo>
                  <a:lnTo>
                    <a:pt x="650824" y="1000328"/>
                  </a:lnTo>
                  <a:lnTo>
                    <a:pt x="550456" y="807504"/>
                  </a:lnTo>
                  <a:lnTo>
                    <a:pt x="4709261" y="807504"/>
                  </a:lnTo>
                  <a:lnTo>
                    <a:pt x="4608906" y="1000328"/>
                  </a:lnTo>
                  <a:lnTo>
                    <a:pt x="4999393" y="1000328"/>
                  </a:lnTo>
                  <a:lnTo>
                    <a:pt x="5259717" y="500164"/>
                  </a:lnTo>
                  <a:close/>
                </a:path>
              </a:pathLst>
            </a:custGeom>
            <a:solidFill>
              <a:srgbClr val="00657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5402995" y="3260306"/>
              <a:ext cx="1386205" cy="1386205"/>
            </a:xfrm>
            <a:custGeom>
              <a:rect l="l" t="t" r="r" b="b"/>
              <a:pathLst>
                <a:path w="1386204" h="1386204">
                  <a:moveTo>
                    <a:pt x="1386002" y="693001"/>
                  </a:moveTo>
                  <a:lnTo>
                    <a:pt x="2" y="693001"/>
                  </a:lnTo>
                  <a:lnTo>
                    <a:pt x="1601" y="645553"/>
                  </a:lnTo>
                  <a:lnTo>
                    <a:pt x="6329" y="598964"/>
                  </a:lnTo>
                  <a:lnTo>
                    <a:pt x="14082" y="553336"/>
                  </a:lnTo>
                  <a:lnTo>
                    <a:pt x="24757" y="508773"/>
                  </a:lnTo>
                  <a:lnTo>
                    <a:pt x="38252" y="465377"/>
                  </a:lnTo>
                  <a:lnTo>
                    <a:pt x="54462" y="423253"/>
                  </a:lnTo>
                  <a:lnTo>
                    <a:pt x="73285" y="382502"/>
                  </a:lnTo>
                  <a:lnTo>
                    <a:pt x="94618" y="343229"/>
                  </a:lnTo>
                  <a:lnTo>
                    <a:pt x="118357" y="305536"/>
                  </a:lnTo>
                  <a:lnTo>
                    <a:pt x="144399" y="269527"/>
                  </a:lnTo>
                  <a:lnTo>
                    <a:pt x="172640" y="235306"/>
                  </a:lnTo>
                  <a:lnTo>
                    <a:pt x="202979" y="202974"/>
                  </a:lnTo>
                  <a:lnTo>
                    <a:pt x="235310" y="172636"/>
                  </a:lnTo>
                  <a:lnTo>
                    <a:pt x="269532" y="144394"/>
                  </a:lnTo>
                  <a:lnTo>
                    <a:pt x="305541" y="118353"/>
                  </a:lnTo>
                  <a:lnTo>
                    <a:pt x="343234" y="94614"/>
                  </a:lnTo>
                  <a:lnTo>
                    <a:pt x="382507" y="73281"/>
                  </a:lnTo>
                  <a:lnTo>
                    <a:pt x="423258" y="54458"/>
                  </a:lnTo>
                  <a:lnTo>
                    <a:pt x="465383" y="38248"/>
                  </a:lnTo>
                  <a:lnTo>
                    <a:pt x="508779" y="24754"/>
                  </a:lnTo>
                  <a:lnTo>
                    <a:pt x="553343" y="14079"/>
                  </a:lnTo>
                  <a:lnTo>
                    <a:pt x="598973" y="6326"/>
                  </a:lnTo>
                  <a:lnTo>
                    <a:pt x="645571" y="1598"/>
                  </a:lnTo>
                  <a:lnTo>
                    <a:pt x="693003" y="0"/>
                  </a:lnTo>
                  <a:lnTo>
                    <a:pt x="740453" y="1599"/>
                  </a:lnTo>
                  <a:lnTo>
                    <a:pt x="787041" y="6326"/>
                  </a:lnTo>
                  <a:lnTo>
                    <a:pt x="832668" y="14079"/>
                  </a:lnTo>
                  <a:lnTo>
                    <a:pt x="877231" y="24755"/>
                  </a:lnTo>
                  <a:lnTo>
                    <a:pt x="920626" y="38249"/>
                  </a:lnTo>
                  <a:lnTo>
                    <a:pt x="962750" y="54460"/>
                  </a:lnTo>
                  <a:lnTo>
                    <a:pt x="1003501" y="73283"/>
                  </a:lnTo>
                  <a:lnTo>
                    <a:pt x="1042774" y="94615"/>
                  </a:lnTo>
                  <a:lnTo>
                    <a:pt x="1080466" y="118354"/>
                  </a:lnTo>
                  <a:lnTo>
                    <a:pt x="1116475" y="144396"/>
                  </a:lnTo>
                  <a:lnTo>
                    <a:pt x="1150696" y="172637"/>
                  </a:lnTo>
                  <a:lnTo>
                    <a:pt x="1183028" y="202976"/>
                  </a:lnTo>
                  <a:lnTo>
                    <a:pt x="1213366" y="235307"/>
                  </a:lnTo>
                  <a:lnTo>
                    <a:pt x="1241608" y="269529"/>
                  </a:lnTo>
                  <a:lnTo>
                    <a:pt x="1267649" y="305538"/>
                  </a:lnTo>
                  <a:lnTo>
                    <a:pt x="1291388" y="343230"/>
                  </a:lnTo>
                  <a:lnTo>
                    <a:pt x="1312720" y="382504"/>
                  </a:lnTo>
                  <a:lnTo>
                    <a:pt x="1331543" y="423254"/>
                  </a:lnTo>
                  <a:lnTo>
                    <a:pt x="1347753" y="465379"/>
                  </a:lnTo>
                  <a:lnTo>
                    <a:pt x="1361248" y="508774"/>
                  </a:lnTo>
                  <a:lnTo>
                    <a:pt x="1371923" y="553337"/>
                  </a:lnTo>
                  <a:lnTo>
                    <a:pt x="1379676" y="598965"/>
                  </a:lnTo>
                  <a:lnTo>
                    <a:pt x="1384404" y="645554"/>
                  </a:lnTo>
                  <a:lnTo>
                    <a:pt x="1386002" y="693001"/>
                  </a:lnTo>
                  <a:close/>
                </a:path>
                <a:path w="1386204" h="1386204">
                  <a:moveTo>
                    <a:pt x="693001" y="1386000"/>
                  </a:moveTo>
                  <a:lnTo>
                    <a:pt x="645554" y="1384401"/>
                  </a:lnTo>
                  <a:lnTo>
                    <a:pt x="598965" y="1379674"/>
                  </a:lnTo>
                  <a:lnTo>
                    <a:pt x="553337" y="1371921"/>
                  </a:lnTo>
                  <a:lnTo>
                    <a:pt x="508774" y="1361246"/>
                  </a:lnTo>
                  <a:lnTo>
                    <a:pt x="465378" y="1347751"/>
                  </a:lnTo>
                  <a:lnTo>
                    <a:pt x="423253" y="1331541"/>
                  </a:lnTo>
                  <a:lnTo>
                    <a:pt x="382503" y="1312718"/>
                  </a:lnTo>
                  <a:lnTo>
                    <a:pt x="343230" y="1291386"/>
                  </a:lnTo>
                  <a:lnTo>
                    <a:pt x="305537" y="1267647"/>
                  </a:lnTo>
                  <a:lnTo>
                    <a:pt x="269528" y="1241605"/>
                  </a:lnTo>
                  <a:lnTo>
                    <a:pt x="235307" y="1213363"/>
                  </a:lnTo>
                  <a:lnTo>
                    <a:pt x="202975" y="1183025"/>
                  </a:lnTo>
                  <a:lnTo>
                    <a:pt x="172637" y="1150694"/>
                  </a:lnTo>
                  <a:lnTo>
                    <a:pt x="144395" y="1116472"/>
                  </a:lnTo>
                  <a:lnTo>
                    <a:pt x="118353" y="1080463"/>
                  </a:lnTo>
                  <a:lnTo>
                    <a:pt x="94615" y="1042771"/>
                  </a:lnTo>
                  <a:lnTo>
                    <a:pt x="73282" y="1003497"/>
                  </a:lnTo>
                  <a:lnTo>
                    <a:pt x="54459" y="962747"/>
                  </a:lnTo>
                  <a:lnTo>
                    <a:pt x="38249" y="920622"/>
                  </a:lnTo>
                  <a:lnTo>
                    <a:pt x="24754" y="877227"/>
                  </a:lnTo>
                  <a:lnTo>
                    <a:pt x="14079" y="832664"/>
                  </a:lnTo>
                  <a:lnTo>
                    <a:pt x="6326" y="787036"/>
                  </a:lnTo>
                  <a:lnTo>
                    <a:pt x="1598" y="740447"/>
                  </a:lnTo>
                  <a:lnTo>
                    <a:pt x="0" y="693000"/>
                  </a:lnTo>
                  <a:lnTo>
                    <a:pt x="1386002" y="693001"/>
                  </a:lnTo>
                  <a:lnTo>
                    <a:pt x="1384403" y="740447"/>
                  </a:lnTo>
                  <a:lnTo>
                    <a:pt x="1379675" y="787036"/>
                  </a:lnTo>
                  <a:lnTo>
                    <a:pt x="1371922" y="832664"/>
                  </a:lnTo>
                  <a:lnTo>
                    <a:pt x="1361247" y="877227"/>
                  </a:lnTo>
                  <a:lnTo>
                    <a:pt x="1347753" y="920623"/>
                  </a:lnTo>
                  <a:lnTo>
                    <a:pt x="1331542" y="962747"/>
                  </a:lnTo>
                  <a:lnTo>
                    <a:pt x="1312719" y="1003498"/>
                  </a:lnTo>
                  <a:lnTo>
                    <a:pt x="1291387" y="1042771"/>
                  </a:lnTo>
                  <a:lnTo>
                    <a:pt x="1267648" y="1080463"/>
                  </a:lnTo>
                  <a:lnTo>
                    <a:pt x="1241606" y="1116472"/>
                  </a:lnTo>
                  <a:lnTo>
                    <a:pt x="1213365" y="1150694"/>
                  </a:lnTo>
                  <a:lnTo>
                    <a:pt x="1183026" y="1183026"/>
                  </a:lnTo>
                  <a:lnTo>
                    <a:pt x="1150695" y="1213364"/>
                  </a:lnTo>
                  <a:lnTo>
                    <a:pt x="1116473" y="1241605"/>
                  </a:lnTo>
                  <a:lnTo>
                    <a:pt x="1080464" y="1267647"/>
                  </a:lnTo>
                  <a:lnTo>
                    <a:pt x="1042772" y="1291386"/>
                  </a:lnTo>
                  <a:lnTo>
                    <a:pt x="1003499" y="1312718"/>
                  </a:lnTo>
                  <a:lnTo>
                    <a:pt x="962748" y="1331541"/>
                  </a:lnTo>
                  <a:lnTo>
                    <a:pt x="920624" y="1347752"/>
                  </a:lnTo>
                  <a:lnTo>
                    <a:pt x="877228" y="1361246"/>
                  </a:lnTo>
                  <a:lnTo>
                    <a:pt x="832665" y="1371922"/>
                  </a:lnTo>
                  <a:lnTo>
                    <a:pt x="787037" y="1379675"/>
                  </a:lnTo>
                  <a:lnTo>
                    <a:pt x="740448" y="1384402"/>
                  </a:lnTo>
                  <a:lnTo>
                    <a:pt x="693001" y="1386000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815372" y="2199457"/>
            <a:ext cx="269240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2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随着人工智能、大数据等技术的广泛应用，载货汽车将实现更加智能化的驾驶和运营管理，提高</a:t>
            </a:r>
            <a:r>
              <a:rPr sz="1500" spc="-10">
                <a:latin typeface="微软雅黑"/>
                <a:cs typeface="微软雅黑"/>
              </a:rPr>
              <a:t>运输效率和安全性。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15373" y="1765623"/>
            <a:ext cx="977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 spc="-10">
                <a:solidFill>
                  <a:srgbClr val="00A5B2"/>
                </a:solidFill>
                <a:latin typeface="微软雅黑"/>
                <a:cs typeface="微软雅黑"/>
              </a:rPr>
              <a:t>智能化发展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74943" y="4694261"/>
            <a:ext cx="26924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随着消费者需求的多样化，载货汽车行业将提供更加个性化的定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74943" y="5288621"/>
            <a:ext cx="3073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制服务，满足不同客户的特殊需求。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74943" y="4260427"/>
            <a:ext cx="977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 spc="-10">
                <a:solidFill>
                  <a:srgbClr val="00A5B2"/>
                </a:solidFill>
                <a:latin typeface="微软雅黑"/>
                <a:cs typeface="微软雅黑"/>
              </a:rPr>
              <a:t>定制化服务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710483" y="2199457"/>
            <a:ext cx="26924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2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随着环保要求的提高和电池技术的不断进步，电动载货汽车将逐渐普及，实现零排放运输。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710483" y="1765623"/>
            <a:ext cx="977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 spc="-10">
                <a:solidFill>
                  <a:srgbClr val="00A5B2"/>
                </a:solidFill>
                <a:latin typeface="微软雅黑"/>
                <a:cs typeface="微软雅黑"/>
              </a:rPr>
              <a:t>电动化转型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710483" y="4694261"/>
            <a:ext cx="275590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1500" spc="-10">
                <a:latin typeface="微软雅黑"/>
                <a:cs typeface="微软雅黑"/>
              </a:rPr>
              <a:t>5G</a:t>
            </a:r>
            <a:r>
              <a:rPr sz="1500" spc="-5">
                <a:latin typeface="微软雅黑"/>
                <a:cs typeface="微软雅黑"/>
              </a:rPr>
              <a:t>、物联网等技术的快速发展将推动载货汽车的网联化进程，实现车与车、车与基础设施之间的智能互联和协同运输。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8710483" y="4260427"/>
            <a:ext cx="977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 spc="-10">
                <a:solidFill>
                  <a:srgbClr val="00A5B2"/>
                </a:solidFill>
                <a:latin typeface="微软雅黑"/>
                <a:cs typeface="微软雅黑"/>
              </a:rPr>
              <a:t>网联化发展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5160009" y="3017318"/>
            <a:ext cx="1871980" cy="1871980"/>
            <a:chOff x="5160009" y="3017318"/>
            <a:chExt cx="1871980" cy="1871980"/>
          </a:xfrm>
        </p:grpSpPr>
        <p:sp>
          <p:nvSpPr>
            <p:cNvPr id="16" name="object 16"/>
            <p:cNvSpPr/>
            <p:nvPr/>
          </p:nvSpPr>
          <p:spPr>
            <a:xfrm>
              <a:off x="5198109" y="3055418"/>
              <a:ext cx="1795780" cy="1795780"/>
            </a:xfrm>
            <a:custGeom>
              <a:rect l="l" t="t" r="r" b="b"/>
              <a:pathLst>
                <a:path w="1795779" h="1795779">
                  <a:moveTo>
                    <a:pt x="1795777" y="897889"/>
                  </a:moveTo>
                  <a:lnTo>
                    <a:pt x="2" y="897889"/>
                  </a:lnTo>
                  <a:lnTo>
                    <a:pt x="1247" y="850202"/>
                  </a:lnTo>
                  <a:lnTo>
                    <a:pt x="4939" y="803164"/>
                  </a:lnTo>
                  <a:lnTo>
                    <a:pt x="11018" y="756836"/>
                  </a:lnTo>
                  <a:lnTo>
                    <a:pt x="19420" y="711281"/>
                  </a:lnTo>
                  <a:lnTo>
                    <a:pt x="30083" y="666561"/>
                  </a:lnTo>
                  <a:lnTo>
                    <a:pt x="42946" y="622737"/>
                  </a:lnTo>
                  <a:lnTo>
                    <a:pt x="57947" y="579871"/>
                  </a:lnTo>
                  <a:lnTo>
                    <a:pt x="75024" y="538026"/>
                  </a:lnTo>
                  <a:lnTo>
                    <a:pt x="94113" y="497264"/>
                  </a:lnTo>
                  <a:lnTo>
                    <a:pt x="115154" y="457646"/>
                  </a:lnTo>
                  <a:lnTo>
                    <a:pt x="138085" y="419235"/>
                  </a:lnTo>
                  <a:lnTo>
                    <a:pt x="162843" y="382093"/>
                  </a:lnTo>
                  <a:lnTo>
                    <a:pt x="189366" y="346282"/>
                  </a:lnTo>
                  <a:lnTo>
                    <a:pt x="217592" y="311864"/>
                  </a:lnTo>
                  <a:lnTo>
                    <a:pt x="247459" y="278901"/>
                  </a:lnTo>
                  <a:lnTo>
                    <a:pt x="278906" y="247454"/>
                  </a:lnTo>
                  <a:lnTo>
                    <a:pt x="311869" y="217587"/>
                  </a:lnTo>
                  <a:lnTo>
                    <a:pt x="346287" y="189361"/>
                  </a:lnTo>
                  <a:lnTo>
                    <a:pt x="382099" y="162838"/>
                  </a:lnTo>
                  <a:lnTo>
                    <a:pt x="419241" y="138081"/>
                  </a:lnTo>
                  <a:lnTo>
                    <a:pt x="457652" y="115150"/>
                  </a:lnTo>
                  <a:lnTo>
                    <a:pt x="497270" y="94109"/>
                  </a:lnTo>
                  <a:lnTo>
                    <a:pt x="538032" y="75020"/>
                  </a:lnTo>
                  <a:lnTo>
                    <a:pt x="579877" y="57944"/>
                  </a:lnTo>
                  <a:lnTo>
                    <a:pt x="622743" y="42943"/>
                  </a:lnTo>
                  <a:lnTo>
                    <a:pt x="666567" y="30080"/>
                  </a:lnTo>
                  <a:lnTo>
                    <a:pt x="711288" y="19416"/>
                  </a:lnTo>
                  <a:lnTo>
                    <a:pt x="756844" y="11014"/>
                  </a:lnTo>
                  <a:lnTo>
                    <a:pt x="803174" y="4936"/>
                  </a:lnTo>
                  <a:lnTo>
                    <a:pt x="850223" y="1244"/>
                  </a:lnTo>
                  <a:lnTo>
                    <a:pt x="897890" y="0"/>
                  </a:lnTo>
                  <a:lnTo>
                    <a:pt x="945580" y="1245"/>
                  </a:lnTo>
                  <a:lnTo>
                    <a:pt x="992616" y="4937"/>
                  </a:lnTo>
                  <a:lnTo>
                    <a:pt x="1038942" y="11015"/>
                  </a:lnTo>
                  <a:lnTo>
                    <a:pt x="1084497" y="19417"/>
                  </a:lnTo>
                  <a:lnTo>
                    <a:pt x="1129217" y="30081"/>
                  </a:lnTo>
                  <a:lnTo>
                    <a:pt x="1173041" y="42944"/>
                  </a:lnTo>
                  <a:lnTo>
                    <a:pt x="1215906" y="57945"/>
                  </a:lnTo>
                  <a:lnTo>
                    <a:pt x="1257751" y="75021"/>
                  </a:lnTo>
                  <a:lnTo>
                    <a:pt x="1298513" y="94111"/>
                  </a:lnTo>
                  <a:lnTo>
                    <a:pt x="1338131" y="115152"/>
                  </a:lnTo>
                  <a:lnTo>
                    <a:pt x="1376541" y="138082"/>
                  </a:lnTo>
                  <a:lnTo>
                    <a:pt x="1413683" y="162840"/>
                  </a:lnTo>
                  <a:lnTo>
                    <a:pt x="1449495" y="189363"/>
                  </a:lnTo>
                  <a:lnTo>
                    <a:pt x="1483913" y="217589"/>
                  </a:lnTo>
                  <a:lnTo>
                    <a:pt x="1516876" y="247456"/>
                  </a:lnTo>
                  <a:lnTo>
                    <a:pt x="1548322" y="278902"/>
                  </a:lnTo>
                  <a:lnTo>
                    <a:pt x="1578189" y="311866"/>
                  </a:lnTo>
                  <a:lnTo>
                    <a:pt x="1606415" y="346284"/>
                  </a:lnTo>
                  <a:lnTo>
                    <a:pt x="1632938" y="382095"/>
                  </a:lnTo>
                  <a:lnTo>
                    <a:pt x="1657696" y="419237"/>
                  </a:lnTo>
                  <a:lnTo>
                    <a:pt x="1680626" y="457648"/>
                  </a:lnTo>
                  <a:lnTo>
                    <a:pt x="1701667" y="497266"/>
                  </a:lnTo>
                  <a:lnTo>
                    <a:pt x="1720757" y="538028"/>
                  </a:lnTo>
                  <a:lnTo>
                    <a:pt x="1737833" y="579873"/>
                  </a:lnTo>
                  <a:lnTo>
                    <a:pt x="1752834" y="622739"/>
                  </a:lnTo>
                  <a:lnTo>
                    <a:pt x="1765697" y="666563"/>
                  </a:lnTo>
                  <a:lnTo>
                    <a:pt x="1776360" y="711283"/>
                  </a:lnTo>
                  <a:lnTo>
                    <a:pt x="1784762" y="756838"/>
                  </a:lnTo>
                  <a:lnTo>
                    <a:pt x="1790840" y="803165"/>
                  </a:lnTo>
                  <a:lnTo>
                    <a:pt x="1794533" y="850203"/>
                  </a:lnTo>
                  <a:lnTo>
                    <a:pt x="1795777" y="897889"/>
                  </a:lnTo>
                  <a:close/>
                </a:path>
                <a:path w="1795779" h="1795779">
                  <a:moveTo>
                    <a:pt x="897888" y="1795776"/>
                  </a:moveTo>
                  <a:lnTo>
                    <a:pt x="850203" y="1794531"/>
                  </a:lnTo>
                  <a:lnTo>
                    <a:pt x="803165" y="1790838"/>
                  </a:lnTo>
                  <a:lnTo>
                    <a:pt x="756838" y="1784760"/>
                  </a:lnTo>
                  <a:lnTo>
                    <a:pt x="711283" y="1776358"/>
                  </a:lnTo>
                  <a:lnTo>
                    <a:pt x="666562" y="1765695"/>
                  </a:lnTo>
                  <a:lnTo>
                    <a:pt x="622738" y="1752832"/>
                  </a:lnTo>
                  <a:lnTo>
                    <a:pt x="579872" y="1737831"/>
                  </a:lnTo>
                  <a:lnTo>
                    <a:pt x="538028" y="1720755"/>
                  </a:lnTo>
                  <a:lnTo>
                    <a:pt x="497265" y="1701665"/>
                  </a:lnTo>
                  <a:lnTo>
                    <a:pt x="457648" y="1680624"/>
                  </a:lnTo>
                  <a:lnTo>
                    <a:pt x="419237" y="1657694"/>
                  </a:lnTo>
                  <a:lnTo>
                    <a:pt x="382095" y="1632936"/>
                  </a:lnTo>
                  <a:lnTo>
                    <a:pt x="346284" y="1606413"/>
                  </a:lnTo>
                  <a:lnTo>
                    <a:pt x="311865" y="1578187"/>
                  </a:lnTo>
                  <a:lnTo>
                    <a:pt x="278902" y="1548320"/>
                  </a:lnTo>
                  <a:lnTo>
                    <a:pt x="247456" y="1516873"/>
                  </a:lnTo>
                  <a:lnTo>
                    <a:pt x="217588" y="1483910"/>
                  </a:lnTo>
                  <a:lnTo>
                    <a:pt x="189362" y="1449492"/>
                  </a:lnTo>
                  <a:lnTo>
                    <a:pt x="162839" y="1413681"/>
                  </a:lnTo>
                  <a:lnTo>
                    <a:pt x="138082" y="1376539"/>
                  </a:lnTo>
                  <a:lnTo>
                    <a:pt x="115151" y="1338128"/>
                  </a:lnTo>
                  <a:lnTo>
                    <a:pt x="94110" y="1298510"/>
                  </a:lnTo>
                  <a:lnTo>
                    <a:pt x="75020" y="1257748"/>
                  </a:lnTo>
                  <a:lnTo>
                    <a:pt x="57944" y="1215903"/>
                  </a:lnTo>
                  <a:lnTo>
                    <a:pt x="42944" y="1173038"/>
                  </a:lnTo>
                  <a:lnTo>
                    <a:pt x="30080" y="1129214"/>
                  </a:lnTo>
                  <a:lnTo>
                    <a:pt x="19417" y="1084493"/>
                  </a:lnTo>
                  <a:lnTo>
                    <a:pt x="11015" y="1038938"/>
                  </a:lnTo>
                  <a:lnTo>
                    <a:pt x="4937" y="992611"/>
                  </a:lnTo>
                  <a:lnTo>
                    <a:pt x="1244" y="945573"/>
                  </a:lnTo>
                  <a:lnTo>
                    <a:pt x="0" y="897887"/>
                  </a:lnTo>
                  <a:lnTo>
                    <a:pt x="1795777" y="897889"/>
                  </a:lnTo>
                  <a:lnTo>
                    <a:pt x="1794532" y="945573"/>
                  </a:lnTo>
                  <a:lnTo>
                    <a:pt x="1790840" y="992611"/>
                  </a:lnTo>
                  <a:lnTo>
                    <a:pt x="1784762" y="1038938"/>
                  </a:lnTo>
                  <a:lnTo>
                    <a:pt x="1776360" y="1084493"/>
                  </a:lnTo>
                  <a:lnTo>
                    <a:pt x="1765696" y="1129214"/>
                  </a:lnTo>
                  <a:lnTo>
                    <a:pt x="1752833" y="1173038"/>
                  </a:lnTo>
                  <a:lnTo>
                    <a:pt x="1737832" y="1215903"/>
                  </a:lnTo>
                  <a:lnTo>
                    <a:pt x="1720756" y="1257748"/>
                  </a:lnTo>
                  <a:lnTo>
                    <a:pt x="1701666" y="1298511"/>
                  </a:lnTo>
                  <a:lnTo>
                    <a:pt x="1680625" y="1338128"/>
                  </a:lnTo>
                  <a:lnTo>
                    <a:pt x="1657695" y="1376539"/>
                  </a:lnTo>
                  <a:lnTo>
                    <a:pt x="1632937" y="1413681"/>
                  </a:lnTo>
                  <a:lnTo>
                    <a:pt x="1606414" y="1449492"/>
                  </a:lnTo>
                  <a:lnTo>
                    <a:pt x="1578188" y="1483911"/>
                  </a:lnTo>
                  <a:lnTo>
                    <a:pt x="1548321" y="1516874"/>
                  </a:lnTo>
                  <a:lnTo>
                    <a:pt x="1516875" y="1548320"/>
                  </a:lnTo>
                  <a:lnTo>
                    <a:pt x="1483911" y="1578187"/>
                  </a:lnTo>
                  <a:lnTo>
                    <a:pt x="1449493" y="1606413"/>
                  </a:lnTo>
                  <a:lnTo>
                    <a:pt x="1413682" y="1632936"/>
                  </a:lnTo>
                  <a:lnTo>
                    <a:pt x="1376540" y="1657694"/>
                  </a:lnTo>
                  <a:lnTo>
                    <a:pt x="1338129" y="1680624"/>
                  </a:lnTo>
                  <a:lnTo>
                    <a:pt x="1298511" y="1701666"/>
                  </a:lnTo>
                  <a:lnTo>
                    <a:pt x="1257749" y="1720755"/>
                  </a:lnTo>
                  <a:lnTo>
                    <a:pt x="1215904" y="1737831"/>
                  </a:lnTo>
                  <a:lnTo>
                    <a:pt x="1173039" y="1752832"/>
                  </a:lnTo>
                  <a:lnTo>
                    <a:pt x="1129215" y="1765695"/>
                  </a:lnTo>
                  <a:lnTo>
                    <a:pt x="1084494" y="1776359"/>
                  </a:lnTo>
                  <a:lnTo>
                    <a:pt x="1038939" y="1784761"/>
                  </a:lnTo>
                  <a:lnTo>
                    <a:pt x="992612" y="1790839"/>
                  </a:lnTo>
                  <a:lnTo>
                    <a:pt x="945574" y="1794531"/>
                  </a:lnTo>
                  <a:lnTo>
                    <a:pt x="897888" y="1795776"/>
                  </a:lnTo>
                  <a:close/>
                </a:path>
              </a:pathLst>
            </a:custGeom>
            <a:solidFill>
              <a:srgbClr val="52C6B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5198109" y="3055418"/>
              <a:ext cx="1795780" cy="1795780"/>
            </a:xfrm>
            <a:custGeom>
              <a:rect l="l" t="t" r="r" b="b"/>
              <a:pathLst>
                <a:path w="1795779" h="1795779">
                  <a:moveTo>
                    <a:pt x="2" y="897889"/>
                  </a:moveTo>
                  <a:lnTo>
                    <a:pt x="1247" y="850203"/>
                  </a:lnTo>
                  <a:lnTo>
                    <a:pt x="4939" y="803165"/>
                  </a:lnTo>
                  <a:lnTo>
                    <a:pt x="11017" y="756838"/>
                  </a:lnTo>
                  <a:lnTo>
                    <a:pt x="19419" y="711283"/>
                  </a:lnTo>
                  <a:lnTo>
                    <a:pt x="30083" y="666563"/>
                  </a:lnTo>
                  <a:lnTo>
                    <a:pt x="42946" y="622739"/>
                  </a:lnTo>
                  <a:lnTo>
                    <a:pt x="57946" y="579873"/>
                  </a:lnTo>
                  <a:lnTo>
                    <a:pt x="75023" y="538028"/>
                  </a:lnTo>
                  <a:lnTo>
                    <a:pt x="94112" y="497266"/>
                  </a:lnTo>
                  <a:lnTo>
                    <a:pt x="115153" y="457648"/>
                  </a:lnTo>
                  <a:lnTo>
                    <a:pt x="138084" y="419237"/>
                  </a:lnTo>
                  <a:lnTo>
                    <a:pt x="162841" y="382095"/>
                  </a:lnTo>
                  <a:lnTo>
                    <a:pt x="189364" y="346284"/>
                  </a:lnTo>
                  <a:lnTo>
                    <a:pt x="217590" y="311866"/>
                  </a:lnTo>
                  <a:lnTo>
                    <a:pt x="247457" y="278902"/>
                  </a:lnTo>
                  <a:lnTo>
                    <a:pt x="278904" y="247456"/>
                  </a:lnTo>
                  <a:lnTo>
                    <a:pt x="311867" y="217589"/>
                  </a:lnTo>
                  <a:lnTo>
                    <a:pt x="346285" y="189363"/>
                  </a:lnTo>
                  <a:lnTo>
                    <a:pt x="382096" y="162840"/>
                  </a:lnTo>
                  <a:lnTo>
                    <a:pt x="419238" y="138082"/>
                  </a:lnTo>
                  <a:lnTo>
                    <a:pt x="457649" y="115152"/>
                  </a:lnTo>
                  <a:lnTo>
                    <a:pt x="497267" y="94111"/>
                  </a:lnTo>
                  <a:lnTo>
                    <a:pt x="538029" y="75021"/>
                  </a:lnTo>
                  <a:lnTo>
                    <a:pt x="579874" y="57945"/>
                  </a:lnTo>
                  <a:lnTo>
                    <a:pt x="622739" y="42944"/>
                  </a:lnTo>
                  <a:lnTo>
                    <a:pt x="666563" y="30081"/>
                  </a:lnTo>
                  <a:lnTo>
                    <a:pt x="711284" y="19417"/>
                  </a:lnTo>
                  <a:lnTo>
                    <a:pt x="756839" y="11015"/>
                  </a:lnTo>
                  <a:lnTo>
                    <a:pt x="803166" y="4937"/>
                  </a:lnTo>
                  <a:lnTo>
                    <a:pt x="850204" y="1245"/>
                  </a:lnTo>
                  <a:lnTo>
                    <a:pt x="897890" y="0"/>
                  </a:lnTo>
                  <a:lnTo>
                    <a:pt x="945574" y="1244"/>
                  </a:lnTo>
                  <a:lnTo>
                    <a:pt x="992611" y="4936"/>
                  </a:lnTo>
                  <a:lnTo>
                    <a:pt x="1038938" y="11014"/>
                  </a:lnTo>
                  <a:lnTo>
                    <a:pt x="1084493" y="19416"/>
                  </a:lnTo>
                  <a:lnTo>
                    <a:pt x="1129214" y="30080"/>
                  </a:lnTo>
                  <a:lnTo>
                    <a:pt x="1173038" y="42943"/>
                  </a:lnTo>
                  <a:lnTo>
                    <a:pt x="1215903" y="57944"/>
                  </a:lnTo>
                  <a:lnTo>
                    <a:pt x="1257748" y="75020"/>
                  </a:lnTo>
                  <a:lnTo>
                    <a:pt x="1298511" y="94109"/>
                  </a:lnTo>
                  <a:lnTo>
                    <a:pt x="1338128" y="115150"/>
                  </a:lnTo>
                  <a:lnTo>
                    <a:pt x="1376539" y="138081"/>
                  </a:lnTo>
                  <a:lnTo>
                    <a:pt x="1413681" y="162838"/>
                  </a:lnTo>
                  <a:lnTo>
                    <a:pt x="1449493" y="189361"/>
                  </a:lnTo>
                  <a:lnTo>
                    <a:pt x="1483911" y="217587"/>
                  </a:lnTo>
                  <a:lnTo>
                    <a:pt x="1516874" y="247454"/>
                  </a:lnTo>
                  <a:lnTo>
                    <a:pt x="1548321" y="278901"/>
                  </a:lnTo>
                  <a:lnTo>
                    <a:pt x="1578188" y="311864"/>
                  </a:lnTo>
                  <a:lnTo>
                    <a:pt x="1606414" y="346282"/>
                  </a:lnTo>
                  <a:lnTo>
                    <a:pt x="1632937" y="382093"/>
                  </a:lnTo>
                  <a:lnTo>
                    <a:pt x="1657695" y="419235"/>
                  </a:lnTo>
                  <a:lnTo>
                    <a:pt x="1680625" y="457646"/>
                  </a:lnTo>
                  <a:lnTo>
                    <a:pt x="1701666" y="497264"/>
                  </a:lnTo>
                  <a:lnTo>
                    <a:pt x="1720756" y="538026"/>
                  </a:lnTo>
                  <a:lnTo>
                    <a:pt x="1737832" y="579871"/>
                  </a:lnTo>
                  <a:lnTo>
                    <a:pt x="1752833" y="622737"/>
                  </a:lnTo>
                  <a:lnTo>
                    <a:pt x="1765696" y="666561"/>
                  </a:lnTo>
                  <a:lnTo>
                    <a:pt x="1776360" y="711281"/>
                  </a:lnTo>
                  <a:lnTo>
                    <a:pt x="1784762" y="756836"/>
                  </a:lnTo>
                  <a:lnTo>
                    <a:pt x="1790840" y="803164"/>
                  </a:lnTo>
                  <a:lnTo>
                    <a:pt x="1794533" y="850202"/>
                  </a:lnTo>
                  <a:lnTo>
                    <a:pt x="1795777" y="897888"/>
                  </a:lnTo>
                  <a:lnTo>
                    <a:pt x="1794532" y="945573"/>
                  </a:lnTo>
                  <a:lnTo>
                    <a:pt x="1790840" y="992611"/>
                  </a:lnTo>
                  <a:lnTo>
                    <a:pt x="1784762" y="1038938"/>
                  </a:lnTo>
                  <a:lnTo>
                    <a:pt x="1776360" y="1084493"/>
                  </a:lnTo>
                  <a:lnTo>
                    <a:pt x="1765696" y="1129214"/>
                  </a:lnTo>
                  <a:lnTo>
                    <a:pt x="1752833" y="1173038"/>
                  </a:lnTo>
                  <a:lnTo>
                    <a:pt x="1737832" y="1215903"/>
                  </a:lnTo>
                  <a:lnTo>
                    <a:pt x="1720756" y="1257748"/>
                  </a:lnTo>
                  <a:lnTo>
                    <a:pt x="1701666" y="1298511"/>
                  </a:lnTo>
                  <a:lnTo>
                    <a:pt x="1680625" y="1338128"/>
                  </a:lnTo>
                  <a:lnTo>
                    <a:pt x="1657695" y="1376539"/>
                  </a:lnTo>
                  <a:lnTo>
                    <a:pt x="1632937" y="1413681"/>
                  </a:lnTo>
                  <a:lnTo>
                    <a:pt x="1606414" y="1449492"/>
                  </a:lnTo>
                  <a:lnTo>
                    <a:pt x="1578188" y="1483911"/>
                  </a:lnTo>
                  <a:lnTo>
                    <a:pt x="1548321" y="1516874"/>
                  </a:lnTo>
                  <a:lnTo>
                    <a:pt x="1516875" y="1548320"/>
                  </a:lnTo>
                  <a:lnTo>
                    <a:pt x="1483911" y="1578187"/>
                  </a:lnTo>
                  <a:lnTo>
                    <a:pt x="1449493" y="1606413"/>
                  </a:lnTo>
                  <a:lnTo>
                    <a:pt x="1413682" y="1632936"/>
                  </a:lnTo>
                  <a:lnTo>
                    <a:pt x="1376540" y="1657694"/>
                  </a:lnTo>
                  <a:lnTo>
                    <a:pt x="1338129" y="1680624"/>
                  </a:lnTo>
                  <a:lnTo>
                    <a:pt x="1298511" y="1701666"/>
                  </a:lnTo>
                  <a:lnTo>
                    <a:pt x="1257749" y="1720755"/>
                  </a:lnTo>
                  <a:lnTo>
                    <a:pt x="1215904" y="1737831"/>
                  </a:lnTo>
                  <a:lnTo>
                    <a:pt x="1173039" y="1752832"/>
                  </a:lnTo>
                  <a:lnTo>
                    <a:pt x="1129215" y="1765695"/>
                  </a:lnTo>
                  <a:lnTo>
                    <a:pt x="1084494" y="1776359"/>
                  </a:lnTo>
                  <a:lnTo>
                    <a:pt x="1038939" y="1784761"/>
                  </a:lnTo>
                  <a:lnTo>
                    <a:pt x="992612" y="1790839"/>
                  </a:lnTo>
                  <a:lnTo>
                    <a:pt x="945574" y="1794531"/>
                  </a:lnTo>
                  <a:lnTo>
                    <a:pt x="897888" y="1795776"/>
                  </a:lnTo>
                  <a:lnTo>
                    <a:pt x="850203" y="1794531"/>
                  </a:lnTo>
                  <a:lnTo>
                    <a:pt x="803165" y="1790838"/>
                  </a:lnTo>
                  <a:lnTo>
                    <a:pt x="756838" y="1784760"/>
                  </a:lnTo>
                  <a:lnTo>
                    <a:pt x="711283" y="1776358"/>
                  </a:lnTo>
                  <a:lnTo>
                    <a:pt x="666562" y="1765695"/>
                  </a:lnTo>
                  <a:lnTo>
                    <a:pt x="622738" y="1752832"/>
                  </a:lnTo>
                  <a:lnTo>
                    <a:pt x="579872" y="1737831"/>
                  </a:lnTo>
                  <a:lnTo>
                    <a:pt x="538028" y="1720755"/>
                  </a:lnTo>
                  <a:lnTo>
                    <a:pt x="497265" y="1701665"/>
                  </a:lnTo>
                  <a:lnTo>
                    <a:pt x="457648" y="1680624"/>
                  </a:lnTo>
                  <a:lnTo>
                    <a:pt x="419237" y="1657694"/>
                  </a:lnTo>
                  <a:lnTo>
                    <a:pt x="382095" y="1632936"/>
                  </a:lnTo>
                  <a:lnTo>
                    <a:pt x="346284" y="1606413"/>
                  </a:lnTo>
                  <a:lnTo>
                    <a:pt x="311865" y="1578187"/>
                  </a:lnTo>
                  <a:lnTo>
                    <a:pt x="278902" y="1548320"/>
                  </a:lnTo>
                  <a:lnTo>
                    <a:pt x="247456" y="1516873"/>
                  </a:lnTo>
                  <a:lnTo>
                    <a:pt x="217588" y="1483910"/>
                  </a:lnTo>
                  <a:lnTo>
                    <a:pt x="189362" y="1449492"/>
                  </a:lnTo>
                  <a:lnTo>
                    <a:pt x="162839" y="1413681"/>
                  </a:lnTo>
                  <a:lnTo>
                    <a:pt x="138082" y="1376539"/>
                  </a:lnTo>
                  <a:lnTo>
                    <a:pt x="115151" y="1338128"/>
                  </a:lnTo>
                  <a:lnTo>
                    <a:pt x="94110" y="1298510"/>
                  </a:lnTo>
                  <a:lnTo>
                    <a:pt x="75020" y="1257748"/>
                  </a:lnTo>
                  <a:lnTo>
                    <a:pt x="57944" y="1215903"/>
                  </a:lnTo>
                  <a:lnTo>
                    <a:pt x="42944" y="1173038"/>
                  </a:lnTo>
                  <a:lnTo>
                    <a:pt x="30080" y="1129214"/>
                  </a:lnTo>
                  <a:lnTo>
                    <a:pt x="19417" y="1084493"/>
                  </a:lnTo>
                  <a:lnTo>
                    <a:pt x="11015" y="1038938"/>
                  </a:lnTo>
                  <a:lnTo>
                    <a:pt x="4937" y="992611"/>
                  </a:lnTo>
                  <a:lnTo>
                    <a:pt x="1244" y="945573"/>
                  </a:lnTo>
                  <a:lnTo>
                    <a:pt x="0" y="897887"/>
                  </a:lnTo>
                  <a:close/>
                </a:path>
              </a:pathLst>
            </a:custGeom>
            <a:ln w="76200">
              <a:solidFill>
                <a:srgbClr val="EFFFF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5772539" y="3690496"/>
              <a:ext cx="647065" cy="546100"/>
            </a:xfrm>
            <a:custGeom>
              <a:rect l="l" t="t" r="r" b="b"/>
              <a:pathLst>
                <a:path w="647064" h="546100">
                  <a:moveTo>
                    <a:pt x="566054" y="545838"/>
                  </a:moveTo>
                  <a:lnTo>
                    <a:pt x="363892" y="545838"/>
                  </a:lnTo>
                  <a:lnTo>
                    <a:pt x="363892" y="424540"/>
                  </a:lnTo>
                  <a:lnTo>
                    <a:pt x="283027" y="424540"/>
                  </a:lnTo>
                  <a:lnTo>
                    <a:pt x="283027" y="545838"/>
                  </a:lnTo>
                  <a:lnTo>
                    <a:pt x="80864" y="545838"/>
                  </a:lnTo>
                  <a:lnTo>
                    <a:pt x="80864" y="343675"/>
                  </a:lnTo>
                  <a:lnTo>
                    <a:pt x="0" y="343675"/>
                  </a:lnTo>
                  <a:lnTo>
                    <a:pt x="0" y="323459"/>
                  </a:lnTo>
                  <a:lnTo>
                    <a:pt x="323459" y="0"/>
                  </a:lnTo>
                  <a:lnTo>
                    <a:pt x="444756" y="121297"/>
                  </a:lnTo>
                  <a:lnTo>
                    <a:pt x="444756" y="20216"/>
                  </a:lnTo>
                  <a:lnTo>
                    <a:pt x="525621" y="20216"/>
                  </a:lnTo>
                  <a:lnTo>
                    <a:pt x="525621" y="202162"/>
                  </a:lnTo>
                  <a:lnTo>
                    <a:pt x="646919" y="323459"/>
                  </a:lnTo>
                  <a:lnTo>
                    <a:pt x="646919" y="343675"/>
                  </a:lnTo>
                  <a:lnTo>
                    <a:pt x="566054" y="343675"/>
                  </a:lnTo>
                  <a:lnTo>
                    <a:pt x="566054" y="54583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9" name="object 1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0" name="object 2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0" name="object 40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未来发展趋势预测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270600" y="1598294"/>
            <a:ext cx="3651250" cy="1140460"/>
          </a:xfrm>
          <a:prstGeom prst="rect">
            <a:avLst/>
          </a:prstGeom>
          <a:solidFill>
            <a:srgbClr val="00A5B2"/>
          </a:solidFill>
        </p:spPr>
        <p:txBody>
          <a:bodyPr vert="horz" wrap="square" lIns="0" tIns="36576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2880"/>
              </a:spcBef>
            </a:pPr>
            <a:r>
              <a:rPr sz="315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31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578734" y="1598295"/>
            <a:ext cx="7034530" cy="3661410"/>
          </a:xfrm>
          <a:prstGeom prst="rect">
            <a:avLst/>
          </a:prstGeom>
          <a:ln w="57150">
            <a:solidFill>
              <a:srgbClr val="00A5B2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47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47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515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</a:pPr>
            <a:r>
              <a:rPr sz="3600" spc="-5">
                <a:solidFill>
                  <a:srgbClr val="00A5B2"/>
                </a:solidFill>
                <a:latin typeface="微软雅黑"/>
                <a:cs typeface="微软雅黑"/>
              </a:rPr>
              <a:t>政策法规影响因素分析</a:t>
            </a:r>
            <a:endParaRPr sz="36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1319126"/>
            <a:ext cx="4357370" cy="5105400"/>
            <a:chOff x="0" y="1319126"/>
            <a:chExt cx="4357370" cy="5105400"/>
          </a:xfrm>
        </p:grpSpPr>
        <p:sp>
          <p:nvSpPr>
            <p:cNvPr id="3" name="object 3"/>
            <p:cNvSpPr/>
            <p:nvPr/>
          </p:nvSpPr>
          <p:spPr>
            <a:xfrm>
              <a:off x="0" y="1319126"/>
              <a:ext cx="4357370" cy="5105400"/>
            </a:xfrm>
            <a:custGeom>
              <a:rect l="l" t="t" r="r" b="b"/>
              <a:pathLst>
                <a:path w="4357370" h="5105400">
                  <a:moveTo>
                    <a:pt x="2091266" y="12699"/>
                  </a:moveTo>
                  <a:lnTo>
                    <a:pt x="1515976" y="12699"/>
                  </a:lnTo>
                  <a:lnTo>
                    <a:pt x="1563315" y="0"/>
                  </a:lnTo>
                  <a:lnTo>
                    <a:pt x="2043927" y="0"/>
                  </a:lnTo>
                  <a:lnTo>
                    <a:pt x="2091266" y="12699"/>
                  </a:lnTo>
                  <a:close/>
                </a:path>
                <a:path w="4357370" h="5105400">
                  <a:moveTo>
                    <a:pt x="2185157" y="25399"/>
                  </a:moveTo>
                  <a:lnTo>
                    <a:pt x="1422085" y="25399"/>
                  </a:lnTo>
                  <a:lnTo>
                    <a:pt x="1468897" y="12699"/>
                  </a:lnTo>
                  <a:lnTo>
                    <a:pt x="2138345" y="12699"/>
                  </a:lnTo>
                  <a:lnTo>
                    <a:pt x="2185157" y="25399"/>
                  </a:lnTo>
                  <a:close/>
                </a:path>
                <a:path w="4357370" h="5105400">
                  <a:moveTo>
                    <a:pt x="2323908" y="50799"/>
                  </a:moveTo>
                  <a:lnTo>
                    <a:pt x="1283335" y="50799"/>
                  </a:lnTo>
                  <a:lnTo>
                    <a:pt x="1375549" y="25399"/>
                  </a:lnTo>
                  <a:lnTo>
                    <a:pt x="2231694" y="25399"/>
                  </a:lnTo>
                  <a:lnTo>
                    <a:pt x="2323908" y="50799"/>
                  </a:lnTo>
                  <a:close/>
                </a:path>
                <a:path w="4357370" h="5105400">
                  <a:moveTo>
                    <a:pt x="2369574" y="5041900"/>
                  </a:moveTo>
                  <a:lnTo>
                    <a:pt x="1237674" y="5041900"/>
                  </a:lnTo>
                  <a:lnTo>
                    <a:pt x="970438" y="4965700"/>
                  </a:lnTo>
                  <a:lnTo>
                    <a:pt x="927095" y="4940300"/>
                  </a:lnTo>
                  <a:lnTo>
                    <a:pt x="841509" y="4914900"/>
                  </a:lnTo>
                  <a:lnTo>
                    <a:pt x="799281" y="4889500"/>
                  </a:lnTo>
                  <a:lnTo>
                    <a:pt x="757439" y="4876800"/>
                  </a:lnTo>
                  <a:lnTo>
                    <a:pt x="715994" y="4851400"/>
                  </a:lnTo>
                  <a:lnTo>
                    <a:pt x="674951" y="4838700"/>
                  </a:lnTo>
                  <a:lnTo>
                    <a:pt x="634320" y="4813300"/>
                  </a:lnTo>
                  <a:lnTo>
                    <a:pt x="594107" y="4800600"/>
                  </a:lnTo>
                  <a:lnTo>
                    <a:pt x="514973" y="4749800"/>
                  </a:lnTo>
                  <a:lnTo>
                    <a:pt x="437610" y="4699000"/>
                  </a:lnTo>
                  <a:lnTo>
                    <a:pt x="362085" y="4648200"/>
                  </a:lnTo>
                  <a:lnTo>
                    <a:pt x="288459" y="4597400"/>
                  </a:lnTo>
                  <a:lnTo>
                    <a:pt x="216798" y="4546600"/>
                  </a:lnTo>
                  <a:lnTo>
                    <a:pt x="181724" y="4521200"/>
                  </a:lnTo>
                  <a:lnTo>
                    <a:pt x="147164" y="4495800"/>
                  </a:lnTo>
                  <a:lnTo>
                    <a:pt x="113128" y="4457700"/>
                  </a:lnTo>
                  <a:lnTo>
                    <a:pt x="79623" y="4432300"/>
                  </a:lnTo>
                  <a:lnTo>
                    <a:pt x="46657" y="4394200"/>
                  </a:lnTo>
                  <a:lnTo>
                    <a:pt x="14237" y="4368800"/>
                  </a:lnTo>
                  <a:lnTo>
                    <a:pt x="0" y="4356100"/>
                  </a:lnTo>
                  <a:lnTo>
                    <a:pt x="0" y="736600"/>
                  </a:lnTo>
                  <a:lnTo>
                    <a:pt x="14237" y="723900"/>
                  </a:lnTo>
                  <a:lnTo>
                    <a:pt x="46657" y="698500"/>
                  </a:lnTo>
                  <a:lnTo>
                    <a:pt x="79623" y="660400"/>
                  </a:lnTo>
                  <a:lnTo>
                    <a:pt x="113128" y="635000"/>
                  </a:lnTo>
                  <a:lnTo>
                    <a:pt x="147164" y="609600"/>
                  </a:lnTo>
                  <a:lnTo>
                    <a:pt x="181723" y="571500"/>
                  </a:lnTo>
                  <a:lnTo>
                    <a:pt x="216798" y="546100"/>
                  </a:lnTo>
                  <a:lnTo>
                    <a:pt x="288459" y="495300"/>
                  </a:lnTo>
                  <a:lnTo>
                    <a:pt x="362084" y="444500"/>
                  </a:lnTo>
                  <a:lnTo>
                    <a:pt x="437610" y="393700"/>
                  </a:lnTo>
                  <a:lnTo>
                    <a:pt x="514972" y="342900"/>
                  </a:lnTo>
                  <a:lnTo>
                    <a:pt x="594107" y="292099"/>
                  </a:lnTo>
                  <a:lnTo>
                    <a:pt x="634319" y="279399"/>
                  </a:lnTo>
                  <a:lnTo>
                    <a:pt x="674950" y="253999"/>
                  </a:lnTo>
                  <a:lnTo>
                    <a:pt x="715993" y="241299"/>
                  </a:lnTo>
                  <a:lnTo>
                    <a:pt x="757439" y="215899"/>
                  </a:lnTo>
                  <a:lnTo>
                    <a:pt x="799280" y="203199"/>
                  </a:lnTo>
                  <a:lnTo>
                    <a:pt x="841508" y="177799"/>
                  </a:lnTo>
                  <a:lnTo>
                    <a:pt x="927095" y="152399"/>
                  </a:lnTo>
                  <a:lnTo>
                    <a:pt x="970437" y="126999"/>
                  </a:lnTo>
                  <a:lnTo>
                    <a:pt x="1237673" y="50799"/>
                  </a:lnTo>
                  <a:lnTo>
                    <a:pt x="2369570" y="50799"/>
                  </a:lnTo>
                  <a:lnTo>
                    <a:pt x="2636806" y="126999"/>
                  </a:lnTo>
                  <a:lnTo>
                    <a:pt x="2680148" y="152399"/>
                  </a:lnTo>
                  <a:lnTo>
                    <a:pt x="2765735" y="177799"/>
                  </a:lnTo>
                  <a:lnTo>
                    <a:pt x="2807963" y="203199"/>
                  </a:lnTo>
                  <a:lnTo>
                    <a:pt x="2849804" y="215899"/>
                  </a:lnTo>
                  <a:lnTo>
                    <a:pt x="2891250" y="241299"/>
                  </a:lnTo>
                  <a:lnTo>
                    <a:pt x="2932293" y="253999"/>
                  </a:lnTo>
                  <a:lnTo>
                    <a:pt x="2972924" y="279399"/>
                  </a:lnTo>
                  <a:lnTo>
                    <a:pt x="3013136" y="292099"/>
                  </a:lnTo>
                  <a:lnTo>
                    <a:pt x="3092271" y="342900"/>
                  </a:lnTo>
                  <a:lnTo>
                    <a:pt x="3169633" y="393700"/>
                  </a:lnTo>
                  <a:lnTo>
                    <a:pt x="3245159" y="444500"/>
                  </a:lnTo>
                  <a:lnTo>
                    <a:pt x="3318785" y="495300"/>
                  </a:lnTo>
                  <a:lnTo>
                    <a:pt x="3390446" y="546100"/>
                  </a:lnTo>
                  <a:lnTo>
                    <a:pt x="3425520" y="571500"/>
                  </a:lnTo>
                  <a:lnTo>
                    <a:pt x="3460080" y="609600"/>
                  </a:lnTo>
                  <a:lnTo>
                    <a:pt x="3494116" y="635000"/>
                  </a:lnTo>
                  <a:lnTo>
                    <a:pt x="3527621" y="660400"/>
                  </a:lnTo>
                  <a:lnTo>
                    <a:pt x="3560587" y="698500"/>
                  </a:lnTo>
                  <a:lnTo>
                    <a:pt x="3593007" y="723900"/>
                  </a:lnTo>
                  <a:lnTo>
                    <a:pt x="3624871" y="762000"/>
                  </a:lnTo>
                  <a:lnTo>
                    <a:pt x="3656173" y="787400"/>
                  </a:lnTo>
                  <a:lnTo>
                    <a:pt x="3686904" y="825500"/>
                  </a:lnTo>
                  <a:lnTo>
                    <a:pt x="3717056" y="850900"/>
                  </a:lnTo>
                  <a:lnTo>
                    <a:pt x="3746621" y="889000"/>
                  </a:lnTo>
                  <a:lnTo>
                    <a:pt x="3775591" y="927100"/>
                  </a:lnTo>
                  <a:lnTo>
                    <a:pt x="3803958" y="965200"/>
                  </a:lnTo>
                  <a:lnTo>
                    <a:pt x="3831715" y="990600"/>
                  </a:lnTo>
                  <a:lnTo>
                    <a:pt x="3858853" y="1028700"/>
                  </a:lnTo>
                  <a:lnTo>
                    <a:pt x="3885364" y="1066800"/>
                  </a:lnTo>
                  <a:lnTo>
                    <a:pt x="3911240" y="1104900"/>
                  </a:lnTo>
                  <a:lnTo>
                    <a:pt x="3936474" y="1143000"/>
                  </a:lnTo>
                  <a:lnTo>
                    <a:pt x="3961057" y="1181100"/>
                  </a:lnTo>
                  <a:lnTo>
                    <a:pt x="3984981" y="1219200"/>
                  </a:lnTo>
                  <a:lnTo>
                    <a:pt x="4008239" y="1257300"/>
                  </a:lnTo>
                  <a:lnTo>
                    <a:pt x="4030822" y="1295400"/>
                  </a:lnTo>
                  <a:lnTo>
                    <a:pt x="4052722" y="1333500"/>
                  </a:lnTo>
                  <a:lnTo>
                    <a:pt x="4073932" y="1371600"/>
                  </a:lnTo>
                  <a:lnTo>
                    <a:pt x="4094443" y="1422400"/>
                  </a:lnTo>
                  <a:lnTo>
                    <a:pt x="4114248" y="1460500"/>
                  </a:lnTo>
                  <a:lnTo>
                    <a:pt x="4133338" y="1498600"/>
                  </a:lnTo>
                  <a:lnTo>
                    <a:pt x="4151705" y="1536700"/>
                  </a:lnTo>
                  <a:lnTo>
                    <a:pt x="4169342" y="1587500"/>
                  </a:lnTo>
                  <a:lnTo>
                    <a:pt x="4186241" y="1625600"/>
                  </a:lnTo>
                  <a:lnTo>
                    <a:pt x="4202393" y="1676400"/>
                  </a:lnTo>
                  <a:lnTo>
                    <a:pt x="4217790" y="1714500"/>
                  </a:lnTo>
                  <a:lnTo>
                    <a:pt x="4232425" y="1752600"/>
                  </a:lnTo>
                  <a:lnTo>
                    <a:pt x="4246290" y="1803400"/>
                  </a:lnTo>
                  <a:lnTo>
                    <a:pt x="4259376" y="1841500"/>
                  </a:lnTo>
                  <a:lnTo>
                    <a:pt x="4271675" y="1892300"/>
                  </a:lnTo>
                  <a:lnTo>
                    <a:pt x="4283181" y="1930400"/>
                  </a:lnTo>
                  <a:lnTo>
                    <a:pt x="4293884" y="1981200"/>
                  </a:lnTo>
                  <a:lnTo>
                    <a:pt x="4303776" y="2032000"/>
                  </a:lnTo>
                  <a:lnTo>
                    <a:pt x="4312851" y="2070100"/>
                  </a:lnTo>
                  <a:lnTo>
                    <a:pt x="4321099" y="2120900"/>
                  </a:lnTo>
                  <a:lnTo>
                    <a:pt x="4328512" y="2159000"/>
                  </a:lnTo>
                  <a:lnTo>
                    <a:pt x="4335084" y="2209800"/>
                  </a:lnTo>
                  <a:lnTo>
                    <a:pt x="4340805" y="2260600"/>
                  </a:lnTo>
                  <a:lnTo>
                    <a:pt x="4345668" y="2311400"/>
                  </a:lnTo>
                  <a:lnTo>
                    <a:pt x="4349664" y="2349500"/>
                  </a:lnTo>
                  <a:lnTo>
                    <a:pt x="4352787" y="2400300"/>
                  </a:lnTo>
                  <a:lnTo>
                    <a:pt x="4355027" y="2451100"/>
                  </a:lnTo>
                  <a:lnTo>
                    <a:pt x="4356377" y="2501900"/>
                  </a:lnTo>
                  <a:lnTo>
                    <a:pt x="4356829" y="2552700"/>
                  </a:lnTo>
                  <a:lnTo>
                    <a:pt x="4356376" y="2590800"/>
                  </a:lnTo>
                  <a:lnTo>
                    <a:pt x="4355026" y="2641600"/>
                  </a:lnTo>
                  <a:lnTo>
                    <a:pt x="4352786" y="2692400"/>
                  </a:lnTo>
                  <a:lnTo>
                    <a:pt x="4349664" y="2743200"/>
                  </a:lnTo>
                  <a:lnTo>
                    <a:pt x="4345668" y="2781300"/>
                  </a:lnTo>
                  <a:lnTo>
                    <a:pt x="4340805" y="2832100"/>
                  </a:lnTo>
                  <a:lnTo>
                    <a:pt x="4335084" y="2882900"/>
                  </a:lnTo>
                  <a:lnTo>
                    <a:pt x="4328512" y="2933700"/>
                  </a:lnTo>
                  <a:lnTo>
                    <a:pt x="4321099" y="2971800"/>
                  </a:lnTo>
                  <a:lnTo>
                    <a:pt x="4312851" y="3022600"/>
                  </a:lnTo>
                  <a:lnTo>
                    <a:pt x="4303777" y="3073400"/>
                  </a:lnTo>
                  <a:lnTo>
                    <a:pt x="4293884" y="3111500"/>
                  </a:lnTo>
                  <a:lnTo>
                    <a:pt x="4283181" y="3162300"/>
                  </a:lnTo>
                  <a:lnTo>
                    <a:pt x="4271676" y="3200400"/>
                  </a:lnTo>
                  <a:lnTo>
                    <a:pt x="4259376" y="3251200"/>
                  </a:lnTo>
                  <a:lnTo>
                    <a:pt x="4246290" y="3289300"/>
                  </a:lnTo>
                  <a:lnTo>
                    <a:pt x="4232426" y="3340100"/>
                  </a:lnTo>
                  <a:lnTo>
                    <a:pt x="4217791" y="3378200"/>
                  </a:lnTo>
                  <a:lnTo>
                    <a:pt x="4202394" y="3429000"/>
                  </a:lnTo>
                  <a:lnTo>
                    <a:pt x="4186242" y="3467100"/>
                  </a:lnTo>
                  <a:lnTo>
                    <a:pt x="4169343" y="3505200"/>
                  </a:lnTo>
                  <a:lnTo>
                    <a:pt x="4151706" y="3556000"/>
                  </a:lnTo>
                  <a:lnTo>
                    <a:pt x="4133339" y="3594100"/>
                  </a:lnTo>
                  <a:lnTo>
                    <a:pt x="4114249" y="3632200"/>
                  </a:lnTo>
                  <a:lnTo>
                    <a:pt x="4094445" y="3670300"/>
                  </a:lnTo>
                  <a:lnTo>
                    <a:pt x="4073934" y="3721100"/>
                  </a:lnTo>
                  <a:lnTo>
                    <a:pt x="4052724" y="3759200"/>
                  </a:lnTo>
                  <a:lnTo>
                    <a:pt x="4030824" y="3797300"/>
                  </a:lnTo>
                  <a:lnTo>
                    <a:pt x="4008241" y="3835400"/>
                  </a:lnTo>
                  <a:lnTo>
                    <a:pt x="3984983" y="3873500"/>
                  </a:lnTo>
                  <a:lnTo>
                    <a:pt x="3961059" y="3911600"/>
                  </a:lnTo>
                  <a:lnTo>
                    <a:pt x="3936476" y="3949700"/>
                  </a:lnTo>
                  <a:lnTo>
                    <a:pt x="3911242" y="3987800"/>
                  </a:lnTo>
                  <a:lnTo>
                    <a:pt x="3885366" y="4025900"/>
                  </a:lnTo>
                  <a:lnTo>
                    <a:pt x="3858855" y="4064000"/>
                  </a:lnTo>
                  <a:lnTo>
                    <a:pt x="3831717" y="4102100"/>
                  </a:lnTo>
                  <a:lnTo>
                    <a:pt x="3803960" y="4127500"/>
                  </a:lnTo>
                  <a:lnTo>
                    <a:pt x="3775593" y="4165600"/>
                  </a:lnTo>
                  <a:lnTo>
                    <a:pt x="3746623" y="4203700"/>
                  </a:lnTo>
                  <a:lnTo>
                    <a:pt x="3717058" y="4241800"/>
                  </a:lnTo>
                  <a:lnTo>
                    <a:pt x="3686906" y="4267200"/>
                  </a:lnTo>
                  <a:lnTo>
                    <a:pt x="3656175" y="4305300"/>
                  </a:lnTo>
                  <a:lnTo>
                    <a:pt x="3624874" y="4330700"/>
                  </a:lnTo>
                  <a:lnTo>
                    <a:pt x="3593009" y="4368800"/>
                  </a:lnTo>
                  <a:lnTo>
                    <a:pt x="3560590" y="4394200"/>
                  </a:lnTo>
                  <a:lnTo>
                    <a:pt x="3527624" y="4432300"/>
                  </a:lnTo>
                  <a:lnTo>
                    <a:pt x="3494119" y="4457700"/>
                  </a:lnTo>
                  <a:lnTo>
                    <a:pt x="3460082" y="4495800"/>
                  </a:lnTo>
                  <a:lnTo>
                    <a:pt x="3425523" y="4521200"/>
                  </a:lnTo>
                  <a:lnTo>
                    <a:pt x="3390449" y="4546600"/>
                  </a:lnTo>
                  <a:lnTo>
                    <a:pt x="3318788" y="4597400"/>
                  </a:lnTo>
                  <a:lnTo>
                    <a:pt x="3245162" y="4648200"/>
                  </a:lnTo>
                  <a:lnTo>
                    <a:pt x="3169637" y="4699000"/>
                  </a:lnTo>
                  <a:lnTo>
                    <a:pt x="3092274" y="4749800"/>
                  </a:lnTo>
                  <a:lnTo>
                    <a:pt x="3013140" y="4800600"/>
                  </a:lnTo>
                  <a:lnTo>
                    <a:pt x="2972928" y="4813300"/>
                  </a:lnTo>
                  <a:lnTo>
                    <a:pt x="2932296" y="4838700"/>
                  </a:lnTo>
                  <a:lnTo>
                    <a:pt x="2891254" y="4851400"/>
                  </a:lnTo>
                  <a:lnTo>
                    <a:pt x="2849808" y="4876800"/>
                  </a:lnTo>
                  <a:lnTo>
                    <a:pt x="2807967" y="4889500"/>
                  </a:lnTo>
                  <a:lnTo>
                    <a:pt x="2765738" y="4914900"/>
                  </a:lnTo>
                  <a:lnTo>
                    <a:pt x="2680152" y="4940300"/>
                  </a:lnTo>
                  <a:lnTo>
                    <a:pt x="2636810" y="4965700"/>
                  </a:lnTo>
                  <a:lnTo>
                    <a:pt x="2369574" y="5041900"/>
                  </a:lnTo>
                  <a:close/>
                </a:path>
                <a:path w="4357370" h="5105400">
                  <a:moveTo>
                    <a:pt x="2231698" y="5067300"/>
                  </a:moveTo>
                  <a:lnTo>
                    <a:pt x="1375550" y="5067300"/>
                  </a:lnTo>
                  <a:lnTo>
                    <a:pt x="1283336" y="5041900"/>
                  </a:lnTo>
                  <a:lnTo>
                    <a:pt x="2323912" y="5041900"/>
                  </a:lnTo>
                  <a:lnTo>
                    <a:pt x="2231698" y="5067300"/>
                  </a:lnTo>
                  <a:close/>
                </a:path>
                <a:path w="4357370" h="5105400">
                  <a:moveTo>
                    <a:pt x="2138350" y="5080000"/>
                  </a:moveTo>
                  <a:lnTo>
                    <a:pt x="1468898" y="5080000"/>
                  </a:lnTo>
                  <a:lnTo>
                    <a:pt x="1422086" y="5067300"/>
                  </a:lnTo>
                  <a:lnTo>
                    <a:pt x="2185161" y="5067300"/>
                  </a:lnTo>
                  <a:lnTo>
                    <a:pt x="2138350" y="5080000"/>
                  </a:lnTo>
                  <a:close/>
                </a:path>
                <a:path w="4357370" h="5105400">
                  <a:moveTo>
                    <a:pt x="2043931" y="5092700"/>
                  </a:moveTo>
                  <a:lnTo>
                    <a:pt x="1563316" y="5092700"/>
                  </a:lnTo>
                  <a:lnTo>
                    <a:pt x="1515977" y="5080000"/>
                  </a:lnTo>
                  <a:lnTo>
                    <a:pt x="2091270" y="5080000"/>
                  </a:lnTo>
                  <a:lnTo>
                    <a:pt x="2043931" y="5092700"/>
                  </a:lnTo>
                  <a:close/>
                </a:path>
                <a:path w="4357370" h="5105400">
                  <a:moveTo>
                    <a:pt x="1852140" y="5105400"/>
                  </a:moveTo>
                  <a:lnTo>
                    <a:pt x="1755108" y="5105400"/>
                  </a:lnTo>
                  <a:lnTo>
                    <a:pt x="1706810" y="5092700"/>
                  </a:lnTo>
                  <a:lnTo>
                    <a:pt x="1900437" y="5092700"/>
                  </a:lnTo>
                  <a:lnTo>
                    <a:pt x="1852140" y="5105400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1584356"/>
              <a:ext cx="4091599" cy="4572000"/>
            </a:xfrm>
            <a:prstGeom prst="rect">
              <a:avLst/>
            </a:prstGeom>
          </p:spPr>
        </p:pic>
      </p:grpSp>
      <p:sp>
        <p:nvSpPr>
          <p:cNvPr id="5" name="object 5"/>
          <p:cNvSpPr/>
          <p:nvPr/>
        </p:nvSpPr>
        <p:spPr>
          <a:xfrm>
            <a:off x="4935910" y="509596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5" y="34727"/>
                </a:lnTo>
                <a:lnTo>
                  <a:pt x="357393" y="19846"/>
                </a:lnTo>
                <a:lnTo>
                  <a:pt x="402465" y="8959"/>
                </a:lnTo>
                <a:lnTo>
                  <a:pt x="449037" y="2274"/>
                </a:lnTo>
                <a:lnTo>
                  <a:pt x="496879" y="0"/>
                </a:lnTo>
                <a:lnTo>
                  <a:pt x="544734" y="2275"/>
                </a:lnTo>
                <a:lnTo>
                  <a:pt x="591299" y="8959"/>
                </a:lnTo>
                <a:lnTo>
                  <a:pt x="636369" y="19847"/>
                </a:lnTo>
                <a:lnTo>
                  <a:pt x="679736" y="34727"/>
                </a:lnTo>
                <a:lnTo>
                  <a:pt x="721192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4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1"/>
                </a:lnTo>
                <a:lnTo>
                  <a:pt x="991483" y="449027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3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8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7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7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00A5B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5256718" y="5401831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185696" y="5042043"/>
            <a:ext cx="5168900" cy="10814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5">
                <a:solidFill>
                  <a:srgbClr val="00A5B2"/>
                </a:solidFill>
                <a:latin typeface="微软雅黑"/>
                <a:cs typeface="微软雅黑"/>
              </a:rPr>
              <a:t>排放法规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985"/>
              </a:spcBef>
            </a:pPr>
            <a:r>
              <a:rPr sz="1500" spc="-5">
                <a:latin typeface="微软雅黑"/>
                <a:cs typeface="微软雅黑"/>
              </a:rPr>
              <a:t>国家实施严格的排放法规，推动载货车行业向环保、节能方向</a:t>
            </a:r>
            <a:r>
              <a:rPr sz="1500" spc="-20">
                <a:latin typeface="微软雅黑"/>
                <a:cs typeface="微软雅黑"/>
              </a:rPr>
              <a:t>发展。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4935910" y="181958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4" y="34727"/>
                </a:lnTo>
                <a:lnTo>
                  <a:pt x="357392" y="19846"/>
                </a:lnTo>
                <a:lnTo>
                  <a:pt x="402463" y="8959"/>
                </a:lnTo>
                <a:lnTo>
                  <a:pt x="449033" y="2274"/>
                </a:lnTo>
                <a:lnTo>
                  <a:pt x="496879" y="0"/>
                </a:lnTo>
                <a:lnTo>
                  <a:pt x="544733" y="2274"/>
                </a:lnTo>
                <a:lnTo>
                  <a:pt x="591298" y="8959"/>
                </a:lnTo>
                <a:lnTo>
                  <a:pt x="636369" y="19846"/>
                </a:lnTo>
                <a:lnTo>
                  <a:pt x="679736" y="34727"/>
                </a:lnTo>
                <a:lnTo>
                  <a:pt x="721191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3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0"/>
                </a:lnTo>
                <a:lnTo>
                  <a:pt x="991483" y="449026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4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9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6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6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00A5B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5256718" y="2130404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185696" y="1729087"/>
            <a:ext cx="5168900" cy="1057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00A5B2"/>
                </a:solidFill>
                <a:latin typeface="微软雅黑"/>
                <a:cs typeface="微软雅黑"/>
              </a:rPr>
              <a:t>车辆购置税政策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795"/>
              </a:spcBef>
            </a:pPr>
            <a:r>
              <a:rPr sz="1500" spc="-5">
                <a:latin typeface="微软雅黑"/>
                <a:cs typeface="微软雅黑"/>
              </a:rPr>
              <a:t>国家对载货车购置税实行差别化税率，对节能环保车型给予优惠，影响载货车市场需求。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4935910" y="345777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5" y="34727"/>
                </a:lnTo>
                <a:lnTo>
                  <a:pt x="357393" y="19846"/>
                </a:lnTo>
                <a:lnTo>
                  <a:pt x="402465" y="8959"/>
                </a:lnTo>
                <a:lnTo>
                  <a:pt x="449037" y="2274"/>
                </a:lnTo>
                <a:lnTo>
                  <a:pt x="496879" y="0"/>
                </a:lnTo>
                <a:lnTo>
                  <a:pt x="544734" y="2275"/>
                </a:lnTo>
                <a:lnTo>
                  <a:pt x="591299" y="8959"/>
                </a:lnTo>
                <a:lnTo>
                  <a:pt x="636369" y="19847"/>
                </a:lnTo>
                <a:lnTo>
                  <a:pt x="679736" y="34727"/>
                </a:lnTo>
                <a:lnTo>
                  <a:pt x="721192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4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1"/>
                </a:lnTo>
                <a:lnTo>
                  <a:pt x="991483" y="449027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3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8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7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7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00A5B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5256718" y="3763641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185696" y="3379469"/>
            <a:ext cx="5168900" cy="106934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00A5B2"/>
                </a:solidFill>
                <a:latin typeface="微软雅黑"/>
                <a:cs typeface="微软雅黑"/>
              </a:rPr>
              <a:t>公路货运政策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890"/>
              </a:spcBef>
            </a:pPr>
            <a:r>
              <a:rPr sz="1500" spc="-5">
                <a:latin typeface="微软雅黑"/>
                <a:cs typeface="微软雅黑"/>
              </a:rPr>
              <a:t>国家出台公路货运政策，规范市场秩序，提高运输效率，对载货车行业产生深远影响。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5" name="object 1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5" name="object 35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6121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国家政策法规对载货汽车行业的影响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085579" y="1448346"/>
            <a:ext cx="5270500" cy="4832985"/>
            <a:chOff x="6085579" y="1448346"/>
            <a:chExt cx="5270500" cy="4832985"/>
          </a:xfrm>
        </p:grpSpPr>
        <p:sp>
          <p:nvSpPr>
            <p:cNvPr id="3" name="object 3"/>
            <p:cNvSpPr/>
            <p:nvPr/>
          </p:nvSpPr>
          <p:spPr>
            <a:xfrm>
              <a:off x="7014299" y="1448345"/>
              <a:ext cx="4342130" cy="4832985"/>
            </a:xfrm>
            <a:custGeom>
              <a:rect l="l" t="t" r="r" b="b"/>
              <a:pathLst>
                <a:path w="4342130" h="4832985">
                  <a:moveTo>
                    <a:pt x="4341634" y="2416213"/>
                  </a:moveTo>
                  <a:lnTo>
                    <a:pt x="3752672" y="1238313"/>
                  </a:lnTo>
                  <a:lnTo>
                    <a:pt x="2409698" y="1238313"/>
                  </a:lnTo>
                  <a:lnTo>
                    <a:pt x="1593189" y="0"/>
                  </a:lnTo>
                  <a:lnTo>
                    <a:pt x="0" y="0"/>
                  </a:lnTo>
                  <a:lnTo>
                    <a:pt x="0" y="4832426"/>
                  </a:lnTo>
                  <a:lnTo>
                    <a:pt x="1593189" y="4832426"/>
                  </a:lnTo>
                  <a:lnTo>
                    <a:pt x="2409698" y="3594112"/>
                  </a:lnTo>
                  <a:lnTo>
                    <a:pt x="3752672" y="3594112"/>
                  </a:lnTo>
                  <a:lnTo>
                    <a:pt x="4341634" y="2416213"/>
                  </a:lnTo>
                  <a:close/>
                </a:path>
              </a:pathLst>
            </a:custGeom>
            <a:solidFill>
              <a:srgbClr val="007C8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6085573" y="1448345"/>
              <a:ext cx="4248785" cy="4832985"/>
            </a:xfrm>
            <a:custGeom>
              <a:rect l="l" t="t" r="r" b="b"/>
              <a:pathLst>
                <a:path w="4248784" h="4832985">
                  <a:moveTo>
                    <a:pt x="1857463" y="1215656"/>
                  </a:moveTo>
                  <a:lnTo>
                    <a:pt x="928725" y="0"/>
                  </a:lnTo>
                  <a:lnTo>
                    <a:pt x="0" y="1215656"/>
                  </a:lnTo>
                  <a:lnTo>
                    <a:pt x="917181" y="2416213"/>
                  </a:lnTo>
                  <a:lnTo>
                    <a:pt x="0" y="3616769"/>
                  </a:lnTo>
                  <a:lnTo>
                    <a:pt x="928725" y="4832426"/>
                  </a:lnTo>
                  <a:lnTo>
                    <a:pt x="1857463" y="3616769"/>
                  </a:lnTo>
                  <a:lnTo>
                    <a:pt x="940257" y="2416213"/>
                  </a:lnTo>
                  <a:lnTo>
                    <a:pt x="1857463" y="1215656"/>
                  </a:lnTo>
                  <a:close/>
                </a:path>
                <a:path w="4248784" h="4832985">
                  <a:moveTo>
                    <a:pt x="4248505" y="2416213"/>
                  </a:moveTo>
                  <a:lnTo>
                    <a:pt x="3349968" y="1238313"/>
                  </a:lnTo>
                  <a:lnTo>
                    <a:pt x="2451443" y="2416213"/>
                  </a:lnTo>
                  <a:lnTo>
                    <a:pt x="3349968" y="3594112"/>
                  </a:lnTo>
                  <a:lnTo>
                    <a:pt x="4248505" y="2416213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6682511" y="2291067"/>
              <a:ext cx="3053080" cy="3016885"/>
            </a:xfrm>
            <a:custGeom>
              <a:rect l="l" t="t" r="r" b="b"/>
              <a:pathLst>
                <a:path w="3053079" h="3016885">
                  <a:moveTo>
                    <a:pt x="618921" y="172275"/>
                  </a:moveTo>
                  <a:lnTo>
                    <a:pt x="446646" y="68922"/>
                  </a:lnTo>
                  <a:lnTo>
                    <a:pt x="446646" y="229692"/>
                  </a:lnTo>
                  <a:lnTo>
                    <a:pt x="446646" y="459397"/>
                  </a:lnTo>
                  <a:lnTo>
                    <a:pt x="389216" y="459397"/>
                  </a:lnTo>
                  <a:lnTo>
                    <a:pt x="389216" y="229692"/>
                  </a:lnTo>
                  <a:lnTo>
                    <a:pt x="446646" y="229692"/>
                  </a:lnTo>
                  <a:lnTo>
                    <a:pt x="446646" y="68922"/>
                  </a:lnTo>
                  <a:lnTo>
                    <a:pt x="331787" y="0"/>
                  </a:lnTo>
                  <a:lnTo>
                    <a:pt x="274370" y="34455"/>
                  </a:lnTo>
                  <a:lnTo>
                    <a:pt x="274370" y="229692"/>
                  </a:lnTo>
                  <a:lnTo>
                    <a:pt x="274370" y="459397"/>
                  </a:lnTo>
                  <a:lnTo>
                    <a:pt x="216941" y="459397"/>
                  </a:lnTo>
                  <a:lnTo>
                    <a:pt x="216941" y="229692"/>
                  </a:lnTo>
                  <a:lnTo>
                    <a:pt x="274370" y="229692"/>
                  </a:lnTo>
                  <a:lnTo>
                    <a:pt x="274370" y="34455"/>
                  </a:lnTo>
                  <a:lnTo>
                    <a:pt x="44665" y="172275"/>
                  </a:lnTo>
                  <a:lnTo>
                    <a:pt x="44665" y="229692"/>
                  </a:lnTo>
                  <a:lnTo>
                    <a:pt x="102095" y="229692"/>
                  </a:lnTo>
                  <a:lnTo>
                    <a:pt x="102095" y="516826"/>
                  </a:lnTo>
                  <a:lnTo>
                    <a:pt x="44665" y="516826"/>
                  </a:lnTo>
                  <a:lnTo>
                    <a:pt x="44665" y="574243"/>
                  </a:lnTo>
                  <a:lnTo>
                    <a:pt x="618921" y="574243"/>
                  </a:lnTo>
                  <a:lnTo>
                    <a:pt x="618921" y="516826"/>
                  </a:lnTo>
                  <a:lnTo>
                    <a:pt x="561492" y="516826"/>
                  </a:lnTo>
                  <a:lnTo>
                    <a:pt x="561492" y="459397"/>
                  </a:lnTo>
                  <a:lnTo>
                    <a:pt x="561492" y="229692"/>
                  </a:lnTo>
                  <a:lnTo>
                    <a:pt x="618921" y="229692"/>
                  </a:lnTo>
                  <a:lnTo>
                    <a:pt x="618921" y="172275"/>
                  </a:lnTo>
                  <a:close/>
                </a:path>
                <a:path w="3053079" h="3016885">
                  <a:moveTo>
                    <a:pt x="663587" y="2950464"/>
                  </a:moveTo>
                  <a:lnTo>
                    <a:pt x="597230" y="2950464"/>
                  </a:lnTo>
                  <a:lnTo>
                    <a:pt x="597230" y="2917291"/>
                  </a:lnTo>
                  <a:lnTo>
                    <a:pt x="597230" y="2850934"/>
                  </a:lnTo>
                  <a:lnTo>
                    <a:pt x="597230" y="2552319"/>
                  </a:lnTo>
                  <a:lnTo>
                    <a:pt x="592010" y="2526500"/>
                  </a:lnTo>
                  <a:lnTo>
                    <a:pt x="577786" y="2505405"/>
                  </a:lnTo>
                  <a:lnTo>
                    <a:pt x="556691" y="2491181"/>
                  </a:lnTo>
                  <a:lnTo>
                    <a:pt x="530872" y="2485961"/>
                  </a:lnTo>
                  <a:lnTo>
                    <a:pt x="530872" y="2552319"/>
                  </a:lnTo>
                  <a:lnTo>
                    <a:pt x="530872" y="2850934"/>
                  </a:lnTo>
                  <a:lnTo>
                    <a:pt x="398157" y="2850934"/>
                  </a:lnTo>
                  <a:lnTo>
                    <a:pt x="398157" y="2917291"/>
                  </a:lnTo>
                  <a:lnTo>
                    <a:pt x="398157" y="2950464"/>
                  </a:lnTo>
                  <a:lnTo>
                    <a:pt x="265430" y="2950464"/>
                  </a:lnTo>
                  <a:lnTo>
                    <a:pt x="265430" y="2917291"/>
                  </a:lnTo>
                  <a:lnTo>
                    <a:pt x="398157" y="2917291"/>
                  </a:lnTo>
                  <a:lnTo>
                    <a:pt x="398157" y="2850934"/>
                  </a:lnTo>
                  <a:lnTo>
                    <a:pt x="132715" y="2850934"/>
                  </a:lnTo>
                  <a:lnTo>
                    <a:pt x="132715" y="2552319"/>
                  </a:lnTo>
                  <a:lnTo>
                    <a:pt x="530872" y="2552319"/>
                  </a:lnTo>
                  <a:lnTo>
                    <a:pt x="530872" y="2485961"/>
                  </a:lnTo>
                  <a:lnTo>
                    <a:pt x="132715" y="2485961"/>
                  </a:lnTo>
                  <a:lnTo>
                    <a:pt x="106959" y="2491194"/>
                  </a:lnTo>
                  <a:lnTo>
                    <a:pt x="85852" y="2505456"/>
                  </a:lnTo>
                  <a:lnTo>
                    <a:pt x="71602" y="2526550"/>
                  </a:lnTo>
                  <a:lnTo>
                    <a:pt x="66357" y="2552319"/>
                  </a:lnTo>
                  <a:lnTo>
                    <a:pt x="66357" y="2950464"/>
                  </a:lnTo>
                  <a:lnTo>
                    <a:pt x="0" y="2950464"/>
                  </a:lnTo>
                  <a:lnTo>
                    <a:pt x="0" y="2983649"/>
                  </a:lnTo>
                  <a:lnTo>
                    <a:pt x="2603" y="2996565"/>
                  </a:lnTo>
                  <a:lnTo>
                    <a:pt x="9715" y="3007106"/>
                  </a:lnTo>
                  <a:lnTo>
                    <a:pt x="20269" y="3014218"/>
                  </a:lnTo>
                  <a:lnTo>
                    <a:pt x="33185" y="3016821"/>
                  </a:lnTo>
                  <a:lnTo>
                    <a:pt x="630402" y="3016821"/>
                  </a:lnTo>
                  <a:lnTo>
                    <a:pt x="643318" y="3014218"/>
                  </a:lnTo>
                  <a:lnTo>
                    <a:pt x="653872" y="3007106"/>
                  </a:lnTo>
                  <a:lnTo>
                    <a:pt x="660971" y="2996565"/>
                  </a:lnTo>
                  <a:lnTo>
                    <a:pt x="663587" y="2983649"/>
                  </a:lnTo>
                  <a:lnTo>
                    <a:pt x="663587" y="2950464"/>
                  </a:lnTo>
                  <a:close/>
                </a:path>
                <a:path w="3053079" h="3016885">
                  <a:moveTo>
                    <a:pt x="3052927" y="1753425"/>
                  </a:moveTo>
                  <a:lnTo>
                    <a:pt x="2753029" y="1753425"/>
                  </a:lnTo>
                  <a:lnTo>
                    <a:pt x="2752953" y="1284401"/>
                  </a:lnTo>
                  <a:lnTo>
                    <a:pt x="2752229" y="1283144"/>
                  </a:lnTo>
                  <a:lnTo>
                    <a:pt x="2753029" y="1284401"/>
                  </a:lnTo>
                  <a:lnTo>
                    <a:pt x="2753029" y="1284541"/>
                  </a:lnTo>
                  <a:lnTo>
                    <a:pt x="2778137" y="1328140"/>
                  </a:lnTo>
                  <a:lnTo>
                    <a:pt x="2797391" y="1376934"/>
                  </a:lnTo>
                  <a:lnTo>
                    <a:pt x="2809379" y="1428940"/>
                  </a:lnTo>
                  <a:lnTo>
                    <a:pt x="2813520" y="1483525"/>
                  </a:lnTo>
                  <a:lnTo>
                    <a:pt x="2809392" y="1538097"/>
                  </a:lnTo>
                  <a:lnTo>
                    <a:pt x="2797479" y="1589951"/>
                  </a:lnTo>
                  <a:lnTo>
                    <a:pt x="2778468" y="1638388"/>
                  </a:lnTo>
                  <a:lnTo>
                    <a:pt x="2753029" y="1682648"/>
                  </a:lnTo>
                  <a:lnTo>
                    <a:pt x="2753029" y="1693443"/>
                  </a:lnTo>
                  <a:lnTo>
                    <a:pt x="3052026" y="1693443"/>
                  </a:lnTo>
                  <a:lnTo>
                    <a:pt x="3051949" y="1692046"/>
                  </a:lnTo>
                  <a:lnTo>
                    <a:pt x="3046057" y="1641906"/>
                  </a:lnTo>
                  <a:lnTo>
                    <a:pt x="3035147" y="1593481"/>
                  </a:lnTo>
                  <a:lnTo>
                    <a:pt x="3019450" y="1547025"/>
                  </a:lnTo>
                  <a:lnTo>
                    <a:pt x="2999257" y="1502803"/>
                  </a:lnTo>
                  <a:lnTo>
                    <a:pt x="2974797" y="1461096"/>
                  </a:lnTo>
                  <a:lnTo>
                    <a:pt x="2946336" y="1422158"/>
                  </a:lnTo>
                  <a:lnTo>
                    <a:pt x="2914129" y="1386268"/>
                  </a:lnTo>
                  <a:lnTo>
                    <a:pt x="2878442" y="1353680"/>
                  </a:lnTo>
                  <a:lnTo>
                    <a:pt x="2839529" y="1324660"/>
                  </a:lnTo>
                  <a:lnTo>
                    <a:pt x="2797632" y="1299476"/>
                  </a:lnTo>
                  <a:lnTo>
                    <a:pt x="2753029" y="1278407"/>
                  </a:lnTo>
                  <a:lnTo>
                    <a:pt x="2753029" y="1273606"/>
                  </a:lnTo>
                  <a:lnTo>
                    <a:pt x="2693060" y="1273606"/>
                  </a:lnTo>
                  <a:lnTo>
                    <a:pt x="2693060" y="1329982"/>
                  </a:lnTo>
                  <a:lnTo>
                    <a:pt x="2691701" y="1335087"/>
                  </a:lnTo>
                  <a:lnTo>
                    <a:pt x="2675953" y="1380782"/>
                  </a:lnTo>
                  <a:lnTo>
                    <a:pt x="2657259" y="1425041"/>
                  </a:lnTo>
                  <a:lnTo>
                    <a:pt x="2635745" y="1467764"/>
                  </a:lnTo>
                  <a:lnTo>
                    <a:pt x="2611513" y="1508836"/>
                  </a:lnTo>
                  <a:lnTo>
                    <a:pt x="2584653" y="1548142"/>
                  </a:lnTo>
                  <a:lnTo>
                    <a:pt x="2555290" y="1585582"/>
                  </a:lnTo>
                  <a:lnTo>
                    <a:pt x="2523515" y="1621053"/>
                  </a:lnTo>
                  <a:lnTo>
                    <a:pt x="2489428" y="1654441"/>
                  </a:lnTo>
                  <a:lnTo>
                    <a:pt x="2453144" y="1685645"/>
                  </a:lnTo>
                  <a:lnTo>
                    <a:pt x="2453144" y="1693443"/>
                  </a:lnTo>
                  <a:lnTo>
                    <a:pt x="2693060" y="1693443"/>
                  </a:lnTo>
                  <a:lnTo>
                    <a:pt x="2693060" y="1753425"/>
                  </a:lnTo>
                  <a:lnTo>
                    <a:pt x="2453144" y="1753425"/>
                  </a:lnTo>
                  <a:lnTo>
                    <a:pt x="2513126" y="1873377"/>
                  </a:lnTo>
                  <a:lnTo>
                    <a:pt x="2932963" y="1873377"/>
                  </a:lnTo>
                  <a:lnTo>
                    <a:pt x="3052927" y="175342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6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1702238"/>
            <a:ext cx="166569" cy="166569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1173114" y="1616516"/>
            <a:ext cx="4597400" cy="4125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>
                <a:solidFill>
                  <a:srgbClr val="00A5B2"/>
                </a:solidFill>
                <a:latin typeface="微软雅黑"/>
                <a:cs typeface="微软雅黑"/>
              </a:rPr>
              <a:t>限行限载政策</a:t>
            </a:r>
            <a:endParaRPr sz="1800">
              <a:latin typeface="微软雅黑"/>
              <a:cs typeface="微软雅黑"/>
            </a:endParaRPr>
          </a:p>
          <a:p>
            <a:pPr marL="12700" marR="195580">
              <a:lnSpc>
                <a:spcPct val="120000"/>
              </a:lnSpc>
              <a:spcBef>
                <a:spcPts val="1330"/>
              </a:spcBef>
            </a:pPr>
            <a:r>
              <a:rPr sz="1500" spc="-5">
                <a:latin typeface="微软雅黑"/>
                <a:cs typeface="微软雅黑"/>
              </a:rPr>
              <a:t>地方政府出台限行、限载政策，限制载货车在城市中心区域的通行，对载货车市场需求产生影响。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3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800" b="1" spc="-10">
                <a:solidFill>
                  <a:srgbClr val="00A5B2"/>
                </a:solidFill>
                <a:latin typeface="微软雅黑"/>
                <a:cs typeface="微软雅黑"/>
              </a:rPr>
              <a:t>购车补贴政策</a:t>
            </a:r>
            <a:endParaRPr sz="1800">
              <a:latin typeface="微软雅黑"/>
              <a:cs typeface="微软雅黑"/>
            </a:endParaRPr>
          </a:p>
          <a:p>
            <a:pPr marL="12700" marR="195580">
              <a:lnSpc>
                <a:spcPct val="120000"/>
              </a:lnSpc>
              <a:spcBef>
                <a:spcPts val="1335"/>
              </a:spcBef>
            </a:pPr>
            <a:r>
              <a:rPr sz="1500" spc="-5">
                <a:latin typeface="微软雅黑"/>
                <a:cs typeface="微软雅黑"/>
              </a:rPr>
              <a:t>地方政府为推广节能环保车型，出台购车补贴政策，刺激载货车市场需求。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</a:pPr>
            <a:endParaRPr sz="2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800" b="1" spc="-10">
                <a:solidFill>
                  <a:srgbClr val="00A5B2"/>
                </a:solidFill>
                <a:latin typeface="微软雅黑"/>
                <a:cs typeface="微软雅黑"/>
              </a:rPr>
              <a:t>基础设施建设政策</a:t>
            </a:r>
            <a:endParaRPr sz="18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30"/>
              </a:spcBef>
            </a:pPr>
            <a:r>
              <a:rPr sz="1500" spc="-5">
                <a:latin typeface="微软雅黑"/>
                <a:cs typeface="微软雅黑"/>
              </a:rPr>
              <a:t>地方政府加大基础设施建设力度，提高道路通行能力，为载货车行业发展提供有力保障。</a:t>
            </a:r>
            <a:endParaRPr sz="1500">
              <a:latin typeface="微软雅黑"/>
              <a:cs typeface="微软雅黑"/>
            </a:endParaRPr>
          </a:p>
        </p:txBody>
      </p:sp>
      <p:pic>
        <p:nvPicPr>
          <p:cNvPr id="8" name="object 8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3245909"/>
            <a:ext cx="166569" cy="16656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4808201"/>
            <a:ext cx="166570" cy="166570"/>
          </a:xfrm>
          <a:prstGeom prst="rect">
            <a:avLst/>
          </a:prstGeom>
        </p:spPr>
      </p:pic>
      <p:grpSp>
        <p:nvGrpSpPr>
          <p:cNvPr id="10" name="object 1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1" name="object 31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6121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地方政府政策对载货汽车行业的影响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454960" y="1569534"/>
            <a:ext cx="4219248" cy="42164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5328794" y="1294832"/>
            <a:ext cx="6099810" cy="1468755"/>
          </a:xfrm>
          <a:prstGeom prst="rect">
            <a:avLst/>
          </a:prstGeom>
          <a:solidFill>
            <a:srgbClr val="52C6B8"/>
          </a:solidFill>
        </p:spPr>
        <p:txBody>
          <a:bodyPr vert="horz" wrap="square" lIns="0" tIns="120650" rIns="0" bIns="0" rtlCol="0">
            <a:spAutoFit/>
          </a:bodyPr>
          <a:lstStyle/>
          <a:p>
            <a:pPr marL="417830">
              <a:lnSpc>
                <a:spcPct val="100000"/>
              </a:lnSpc>
              <a:spcBef>
                <a:spcPts val="950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环保标准升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级</a:t>
            </a:r>
            <a:endParaRPr sz="2300">
              <a:latin typeface="微软雅黑"/>
              <a:cs typeface="微软雅黑"/>
            </a:endParaRPr>
          </a:p>
          <a:p>
            <a:pPr marL="417830" marR="339090">
              <a:lnSpc>
                <a:spcPct val="120000"/>
              </a:lnSpc>
              <a:spcBef>
                <a:spcPts val="142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随着环保法规的日益严格，载货车行业面临更高的环保标准，需要采取更先进的排放控制技术。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5163132" y="1294832"/>
            <a:ext cx="165735" cy="1468755"/>
          </a:xfrm>
          <a:custGeom>
            <a:rect l="l" t="t" r="r" b="b"/>
            <a:pathLst>
              <a:path w="165735" h="1468755">
                <a:moveTo>
                  <a:pt x="165663" y="1468185"/>
                </a:moveTo>
                <a:lnTo>
                  <a:pt x="0" y="1468185"/>
                </a:lnTo>
                <a:lnTo>
                  <a:pt x="0" y="0"/>
                </a:lnTo>
                <a:lnTo>
                  <a:pt x="165663" y="0"/>
                </a:lnTo>
                <a:lnTo>
                  <a:pt x="165663" y="1468185"/>
                </a:lnTo>
                <a:close/>
              </a:path>
            </a:pathLst>
          </a:custGeom>
          <a:solidFill>
            <a:srgbClr val="00A5B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5328794" y="2945066"/>
            <a:ext cx="6099810" cy="1468755"/>
          </a:xfrm>
          <a:prstGeom prst="rect">
            <a:avLst/>
          </a:prstGeom>
          <a:solidFill>
            <a:srgbClr val="52C6B8"/>
          </a:solidFill>
        </p:spPr>
        <p:txBody>
          <a:bodyPr vert="horz" wrap="square" lIns="0" tIns="120650" rIns="0" bIns="0" rtlCol="0">
            <a:spAutoFit/>
          </a:bodyPr>
          <a:lstStyle/>
          <a:p>
            <a:pPr marL="417830">
              <a:lnSpc>
                <a:spcPct val="100000"/>
              </a:lnSpc>
              <a:spcBef>
                <a:spcPts val="950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绿色物流政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策</a:t>
            </a:r>
            <a:endParaRPr sz="2300">
              <a:latin typeface="微软雅黑"/>
              <a:cs typeface="微软雅黑"/>
            </a:endParaRPr>
          </a:p>
          <a:p>
            <a:pPr marL="417830">
              <a:lnSpc>
                <a:spcPct val="100000"/>
              </a:lnSpc>
              <a:spcBef>
                <a:spcPts val="178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国家鼓励发展绿色物流，推动载货车行业向低碳、环保方向发展。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5163132" y="2945066"/>
            <a:ext cx="165735" cy="1468755"/>
          </a:xfrm>
          <a:custGeom>
            <a:rect l="l" t="t" r="r" b="b"/>
            <a:pathLst>
              <a:path w="165735" h="1468754">
                <a:moveTo>
                  <a:pt x="165663" y="1468186"/>
                </a:moveTo>
                <a:lnTo>
                  <a:pt x="0" y="1468186"/>
                </a:lnTo>
                <a:lnTo>
                  <a:pt x="0" y="0"/>
                </a:lnTo>
                <a:lnTo>
                  <a:pt x="165663" y="0"/>
                </a:lnTo>
                <a:lnTo>
                  <a:pt x="165663" y="1468186"/>
                </a:lnTo>
                <a:close/>
              </a:path>
            </a:pathLst>
          </a:custGeom>
          <a:solidFill>
            <a:srgbClr val="00A5B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5328794" y="4595300"/>
            <a:ext cx="6099810" cy="1468755"/>
          </a:xfrm>
          <a:prstGeom prst="rect">
            <a:avLst/>
          </a:prstGeom>
          <a:solidFill>
            <a:srgbClr val="52C6B8"/>
          </a:solidFill>
        </p:spPr>
        <p:txBody>
          <a:bodyPr vert="horz" wrap="square" lIns="0" tIns="120650" rIns="0" bIns="0" rtlCol="0">
            <a:spAutoFit/>
          </a:bodyPr>
          <a:lstStyle/>
          <a:p>
            <a:pPr marL="417830">
              <a:lnSpc>
                <a:spcPct val="100000"/>
              </a:lnSpc>
              <a:spcBef>
                <a:spcPts val="950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新能源汽车推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广</a:t>
            </a:r>
            <a:endParaRPr sz="2300">
              <a:latin typeface="微软雅黑"/>
              <a:cs typeface="微软雅黑"/>
            </a:endParaRPr>
          </a:p>
          <a:p>
            <a:pPr marL="417830">
              <a:lnSpc>
                <a:spcPct val="100000"/>
              </a:lnSpc>
              <a:spcBef>
                <a:spcPts val="178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国家大力推广新能源汽车，为载货车行业提供了新的发展机遇。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5163132" y="4595300"/>
            <a:ext cx="165735" cy="1468755"/>
          </a:xfrm>
          <a:custGeom>
            <a:rect l="l" t="t" r="r" b="b"/>
            <a:pathLst>
              <a:path w="165735" h="1468754">
                <a:moveTo>
                  <a:pt x="165663" y="1468185"/>
                </a:moveTo>
                <a:lnTo>
                  <a:pt x="0" y="1468185"/>
                </a:lnTo>
                <a:lnTo>
                  <a:pt x="0" y="0"/>
                </a:lnTo>
                <a:lnTo>
                  <a:pt x="165663" y="0"/>
                </a:lnTo>
                <a:lnTo>
                  <a:pt x="165663" y="1468185"/>
                </a:lnTo>
                <a:close/>
              </a:path>
            </a:pathLst>
          </a:custGeom>
          <a:solidFill>
            <a:srgbClr val="00A5B2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9" name="object 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0" name="object 1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0" name="object 30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5359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环保法规对载货汽车行业的影响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482091" y="4861534"/>
            <a:ext cx="810260" cy="810260"/>
            <a:chOff x="4482091" y="4861534"/>
            <a:chExt cx="810260" cy="810260"/>
          </a:xfrm>
        </p:grpSpPr>
        <p:sp>
          <p:nvSpPr>
            <p:cNvPr id="3" name="object 3"/>
            <p:cNvSpPr/>
            <p:nvPr/>
          </p:nvSpPr>
          <p:spPr>
            <a:xfrm>
              <a:off x="4482091" y="4861534"/>
              <a:ext cx="810260" cy="810260"/>
            </a:xfrm>
            <a:custGeom>
              <a:rect l="l" t="t" r="r" b="b"/>
              <a:pathLst>
                <a:path w="810260" h="810260">
                  <a:moveTo>
                    <a:pt x="810236" y="405118"/>
                  </a:moveTo>
                  <a:lnTo>
                    <a:pt x="0" y="405118"/>
                  </a:lnTo>
                  <a:lnTo>
                    <a:pt x="2726" y="357872"/>
                  </a:lnTo>
                  <a:lnTo>
                    <a:pt x="10700" y="312227"/>
                  </a:lnTo>
                  <a:lnTo>
                    <a:pt x="23619" y="268488"/>
                  </a:lnTo>
                  <a:lnTo>
                    <a:pt x="41178" y="226957"/>
                  </a:lnTo>
                  <a:lnTo>
                    <a:pt x="63073" y="187938"/>
                  </a:lnTo>
                  <a:lnTo>
                    <a:pt x="89001" y="151736"/>
                  </a:lnTo>
                  <a:lnTo>
                    <a:pt x="118658" y="118655"/>
                  </a:lnTo>
                  <a:lnTo>
                    <a:pt x="151739" y="88999"/>
                  </a:lnTo>
                  <a:lnTo>
                    <a:pt x="187941" y="63071"/>
                  </a:lnTo>
                  <a:lnTo>
                    <a:pt x="226960" y="41176"/>
                  </a:lnTo>
                  <a:lnTo>
                    <a:pt x="268491" y="23617"/>
                  </a:lnTo>
                  <a:lnTo>
                    <a:pt x="312232" y="10699"/>
                  </a:lnTo>
                  <a:lnTo>
                    <a:pt x="357882" y="2725"/>
                  </a:lnTo>
                  <a:lnTo>
                    <a:pt x="405118" y="0"/>
                  </a:lnTo>
                  <a:lnTo>
                    <a:pt x="452365" y="2725"/>
                  </a:lnTo>
                  <a:lnTo>
                    <a:pt x="498009" y="10699"/>
                  </a:lnTo>
                  <a:lnTo>
                    <a:pt x="541749" y="23618"/>
                  </a:lnTo>
                  <a:lnTo>
                    <a:pt x="583279" y="41177"/>
                  </a:lnTo>
                  <a:lnTo>
                    <a:pt x="622297" y="63072"/>
                  </a:lnTo>
                  <a:lnTo>
                    <a:pt x="658499" y="89000"/>
                  </a:lnTo>
                  <a:lnTo>
                    <a:pt x="691580" y="118657"/>
                  </a:lnTo>
                  <a:lnTo>
                    <a:pt x="721236" y="151738"/>
                  </a:lnTo>
                  <a:lnTo>
                    <a:pt x="747164" y="187939"/>
                  </a:lnTo>
                  <a:lnTo>
                    <a:pt x="769059" y="226958"/>
                  </a:lnTo>
                  <a:lnTo>
                    <a:pt x="786618" y="268489"/>
                  </a:lnTo>
                  <a:lnTo>
                    <a:pt x="799536" y="312228"/>
                  </a:lnTo>
                  <a:lnTo>
                    <a:pt x="807510" y="357873"/>
                  </a:lnTo>
                  <a:lnTo>
                    <a:pt x="810236" y="405118"/>
                  </a:lnTo>
                  <a:close/>
                </a:path>
                <a:path w="810260" h="810260">
                  <a:moveTo>
                    <a:pt x="405118" y="810236"/>
                  </a:moveTo>
                  <a:lnTo>
                    <a:pt x="357872" y="807510"/>
                  </a:lnTo>
                  <a:lnTo>
                    <a:pt x="312228" y="799536"/>
                  </a:lnTo>
                  <a:lnTo>
                    <a:pt x="268488" y="786618"/>
                  </a:lnTo>
                  <a:lnTo>
                    <a:pt x="226957" y="769059"/>
                  </a:lnTo>
                  <a:lnTo>
                    <a:pt x="187939" y="747164"/>
                  </a:lnTo>
                  <a:lnTo>
                    <a:pt x="151737" y="721236"/>
                  </a:lnTo>
                  <a:lnTo>
                    <a:pt x="118656" y="691579"/>
                  </a:lnTo>
                  <a:lnTo>
                    <a:pt x="88999" y="658498"/>
                  </a:lnTo>
                  <a:lnTo>
                    <a:pt x="63072" y="622297"/>
                  </a:lnTo>
                  <a:lnTo>
                    <a:pt x="41176" y="583278"/>
                  </a:lnTo>
                  <a:lnTo>
                    <a:pt x="23617" y="541747"/>
                  </a:lnTo>
                  <a:lnTo>
                    <a:pt x="10699" y="498007"/>
                  </a:lnTo>
                  <a:lnTo>
                    <a:pt x="2725" y="452363"/>
                  </a:lnTo>
                  <a:lnTo>
                    <a:pt x="0" y="405118"/>
                  </a:lnTo>
                  <a:lnTo>
                    <a:pt x="810236" y="405118"/>
                  </a:lnTo>
                  <a:lnTo>
                    <a:pt x="807510" y="452363"/>
                  </a:lnTo>
                  <a:lnTo>
                    <a:pt x="799536" y="498008"/>
                  </a:lnTo>
                  <a:lnTo>
                    <a:pt x="786618" y="541747"/>
                  </a:lnTo>
                  <a:lnTo>
                    <a:pt x="769059" y="583278"/>
                  </a:lnTo>
                  <a:lnTo>
                    <a:pt x="747163" y="622297"/>
                  </a:lnTo>
                  <a:lnTo>
                    <a:pt x="721236" y="658498"/>
                  </a:lnTo>
                  <a:lnTo>
                    <a:pt x="691579" y="691579"/>
                  </a:lnTo>
                  <a:lnTo>
                    <a:pt x="658498" y="721236"/>
                  </a:lnTo>
                  <a:lnTo>
                    <a:pt x="622296" y="747164"/>
                  </a:lnTo>
                  <a:lnTo>
                    <a:pt x="583278" y="769059"/>
                  </a:lnTo>
                  <a:lnTo>
                    <a:pt x="541747" y="786618"/>
                  </a:lnTo>
                  <a:lnTo>
                    <a:pt x="498007" y="799536"/>
                  </a:lnTo>
                  <a:lnTo>
                    <a:pt x="452363" y="807510"/>
                  </a:lnTo>
                  <a:lnTo>
                    <a:pt x="405118" y="810236"/>
                  </a:lnTo>
                  <a:close/>
                </a:path>
              </a:pathLst>
            </a:custGeom>
            <a:solidFill>
              <a:srgbClr val="18D3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4673181" y="5051049"/>
              <a:ext cx="428625" cy="431800"/>
            </a:xfrm>
            <a:custGeom>
              <a:rect l="l" t="t" r="r" b="b"/>
              <a:pathLst>
                <a:path w="428625" h="431800">
                  <a:moveTo>
                    <a:pt x="213163" y="431208"/>
                  </a:moveTo>
                  <a:lnTo>
                    <a:pt x="165464" y="424708"/>
                  </a:lnTo>
                  <a:lnTo>
                    <a:pt x="124781" y="410409"/>
                  </a:lnTo>
                  <a:lnTo>
                    <a:pt x="96455" y="396109"/>
                  </a:lnTo>
                  <a:lnTo>
                    <a:pt x="85826" y="389609"/>
                  </a:lnTo>
                  <a:lnTo>
                    <a:pt x="95060" y="379597"/>
                  </a:lnTo>
                  <a:lnTo>
                    <a:pt x="115375" y="348410"/>
                  </a:lnTo>
                  <a:lnTo>
                    <a:pt x="135690" y="294321"/>
                  </a:lnTo>
                  <a:lnTo>
                    <a:pt x="144924" y="215603"/>
                  </a:lnTo>
                  <a:lnTo>
                    <a:pt x="135749" y="134975"/>
                  </a:lnTo>
                  <a:lnTo>
                    <a:pt x="115565" y="81005"/>
                  </a:lnTo>
                  <a:lnTo>
                    <a:pt x="95381" y="50767"/>
                  </a:lnTo>
                  <a:lnTo>
                    <a:pt x="86206" y="41338"/>
                  </a:lnTo>
                  <a:lnTo>
                    <a:pt x="95404" y="34849"/>
                  </a:lnTo>
                  <a:lnTo>
                    <a:pt x="121222" y="20651"/>
                  </a:lnTo>
                  <a:lnTo>
                    <a:pt x="161295" y="6453"/>
                  </a:lnTo>
                  <a:lnTo>
                    <a:pt x="213163" y="0"/>
                  </a:lnTo>
                  <a:lnTo>
                    <a:pt x="265087" y="6459"/>
                  </a:lnTo>
                  <a:lnTo>
                    <a:pt x="305175" y="20669"/>
                  </a:lnTo>
                  <a:lnTo>
                    <a:pt x="331001" y="34879"/>
                  </a:lnTo>
                  <a:lnTo>
                    <a:pt x="340102" y="41303"/>
                  </a:lnTo>
                  <a:lnTo>
                    <a:pt x="331089" y="52844"/>
                  </a:lnTo>
                  <a:lnTo>
                    <a:pt x="311262" y="86602"/>
                  </a:lnTo>
                  <a:lnTo>
                    <a:pt x="291434" y="141287"/>
                  </a:lnTo>
                  <a:lnTo>
                    <a:pt x="282422" y="215603"/>
                  </a:lnTo>
                  <a:lnTo>
                    <a:pt x="291442" y="293509"/>
                  </a:lnTo>
                  <a:lnTo>
                    <a:pt x="311287" y="347770"/>
                  </a:lnTo>
                  <a:lnTo>
                    <a:pt x="331133" y="379505"/>
                  </a:lnTo>
                  <a:lnTo>
                    <a:pt x="340153" y="389835"/>
                  </a:lnTo>
                  <a:lnTo>
                    <a:pt x="329797" y="396299"/>
                  </a:lnTo>
                  <a:lnTo>
                    <a:pt x="301955" y="410521"/>
                  </a:lnTo>
                  <a:lnTo>
                    <a:pt x="261465" y="424743"/>
                  </a:lnTo>
                  <a:lnTo>
                    <a:pt x="213163" y="431208"/>
                  </a:lnTo>
                  <a:close/>
                </a:path>
                <a:path w="428625" h="431800">
                  <a:moveTo>
                    <a:pt x="72514" y="375415"/>
                  </a:moveTo>
                  <a:lnTo>
                    <a:pt x="61181" y="367411"/>
                  </a:lnTo>
                  <a:lnTo>
                    <a:pt x="36253" y="340814"/>
                  </a:lnTo>
                  <a:lnTo>
                    <a:pt x="11329" y="291746"/>
                  </a:lnTo>
                  <a:lnTo>
                    <a:pt x="0" y="216330"/>
                  </a:lnTo>
                  <a:lnTo>
                    <a:pt x="11205" y="140197"/>
                  </a:lnTo>
                  <a:lnTo>
                    <a:pt x="35859" y="89584"/>
                  </a:lnTo>
                  <a:lnTo>
                    <a:pt x="60512" y="61448"/>
                  </a:lnTo>
                  <a:lnTo>
                    <a:pt x="71718" y="52746"/>
                  </a:lnTo>
                  <a:lnTo>
                    <a:pt x="80100" y="61448"/>
                  </a:lnTo>
                  <a:lnTo>
                    <a:pt x="98540" y="89584"/>
                  </a:lnTo>
                  <a:lnTo>
                    <a:pt x="116981" y="140197"/>
                  </a:lnTo>
                  <a:lnTo>
                    <a:pt x="125363" y="216330"/>
                  </a:lnTo>
                  <a:lnTo>
                    <a:pt x="117103" y="291753"/>
                  </a:lnTo>
                  <a:lnTo>
                    <a:pt x="98934" y="340820"/>
                  </a:lnTo>
                  <a:lnTo>
                    <a:pt x="80769" y="367413"/>
                  </a:lnTo>
                  <a:lnTo>
                    <a:pt x="72514" y="375415"/>
                  </a:lnTo>
                  <a:close/>
                </a:path>
                <a:path w="428625" h="431800">
                  <a:moveTo>
                    <a:pt x="353794" y="375415"/>
                  </a:moveTo>
                  <a:lnTo>
                    <a:pt x="345540" y="367411"/>
                  </a:lnTo>
                  <a:lnTo>
                    <a:pt x="327384" y="340814"/>
                  </a:lnTo>
                  <a:lnTo>
                    <a:pt x="309231" y="291746"/>
                  </a:lnTo>
                  <a:lnTo>
                    <a:pt x="300979" y="216330"/>
                  </a:lnTo>
                  <a:lnTo>
                    <a:pt x="309359" y="140703"/>
                  </a:lnTo>
                  <a:lnTo>
                    <a:pt x="327794" y="91203"/>
                  </a:lnTo>
                  <a:lnTo>
                    <a:pt x="346229" y="64179"/>
                  </a:lnTo>
                  <a:lnTo>
                    <a:pt x="354608" y="55982"/>
                  </a:lnTo>
                  <a:lnTo>
                    <a:pt x="366082" y="64179"/>
                  </a:lnTo>
                  <a:lnTo>
                    <a:pt x="391324" y="91203"/>
                  </a:lnTo>
                  <a:lnTo>
                    <a:pt x="416566" y="140703"/>
                  </a:lnTo>
                  <a:lnTo>
                    <a:pt x="428040" y="216330"/>
                  </a:lnTo>
                  <a:lnTo>
                    <a:pt x="416436" y="291753"/>
                  </a:lnTo>
                  <a:lnTo>
                    <a:pt x="390911" y="340820"/>
                  </a:lnTo>
                  <a:lnTo>
                    <a:pt x="365392" y="367413"/>
                  </a:lnTo>
                  <a:lnTo>
                    <a:pt x="353794" y="37541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5760842" y="1445928"/>
            <a:ext cx="5549900" cy="43827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A5B2"/>
                </a:solidFill>
                <a:latin typeface="微软雅黑"/>
                <a:cs typeface="微软雅黑"/>
              </a:rPr>
              <a:t>政策环境趋</a:t>
            </a:r>
            <a:r>
              <a:rPr sz="2300" b="1" spc="-50">
                <a:solidFill>
                  <a:srgbClr val="00A5B2"/>
                </a:solidFill>
                <a:latin typeface="微软雅黑"/>
                <a:cs typeface="微软雅黑"/>
              </a:rPr>
              <a:t>紧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205"/>
              </a:spcBef>
            </a:pPr>
            <a:r>
              <a:rPr sz="1500" spc="-5">
                <a:latin typeface="微软雅黑"/>
                <a:cs typeface="微软雅黑"/>
              </a:rPr>
              <a:t>未来国家将继续加强环保法规的执行力度，载货车行业将面临更严</a:t>
            </a:r>
            <a:r>
              <a:rPr sz="1500" spc="-10">
                <a:latin typeface="微软雅黑"/>
                <a:cs typeface="微软雅黑"/>
              </a:rPr>
              <a:t>格的环保标准。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5"/>
              </a:spcBef>
            </a:pPr>
            <a:endParaRPr sz="25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2300" b="1">
                <a:solidFill>
                  <a:srgbClr val="00A5B2"/>
                </a:solidFill>
                <a:latin typeface="微软雅黑"/>
                <a:cs typeface="微软雅黑"/>
              </a:rPr>
              <a:t>智能化、电动化趋势加</a:t>
            </a:r>
            <a:r>
              <a:rPr sz="2300" b="1" spc="-50">
                <a:solidFill>
                  <a:srgbClr val="00A5B2"/>
                </a:solidFill>
                <a:latin typeface="微软雅黑"/>
                <a:cs typeface="微软雅黑"/>
              </a:rPr>
              <a:t>速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210"/>
              </a:spcBef>
            </a:pPr>
            <a:r>
              <a:rPr sz="1500" spc="-5">
                <a:latin typeface="微软雅黑"/>
                <a:cs typeface="微软雅黑"/>
              </a:rPr>
              <a:t>随着科技的不断进步，未来载货车行业将加速向智能化、电动化方</a:t>
            </a:r>
            <a:r>
              <a:rPr sz="1500" spc="-15">
                <a:latin typeface="微软雅黑"/>
                <a:cs typeface="微软雅黑"/>
              </a:rPr>
              <a:t>向发展。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25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2300" b="1">
                <a:solidFill>
                  <a:srgbClr val="00A5B2"/>
                </a:solidFill>
                <a:latin typeface="微软雅黑"/>
                <a:cs typeface="微软雅黑"/>
              </a:rPr>
              <a:t>国际化合作加</a:t>
            </a:r>
            <a:r>
              <a:rPr sz="2300" b="1" spc="-50">
                <a:solidFill>
                  <a:srgbClr val="00A5B2"/>
                </a:solidFill>
                <a:latin typeface="微软雅黑"/>
                <a:cs typeface="微软雅黑"/>
              </a:rPr>
              <a:t>强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210"/>
              </a:spcBef>
            </a:pPr>
            <a:r>
              <a:rPr sz="1500" spc="-5">
                <a:latin typeface="微软雅黑"/>
                <a:cs typeface="微软雅黑"/>
              </a:rPr>
              <a:t>为应对全球气候变化挑战，未来国家将加强与国际社会的合作，共同推动载货车行业的绿色发展。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4482092" y="1560134"/>
            <a:ext cx="810260" cy="810260"/>
            <a:chOff x="4482092" y="1560134"/>
            <a:chExt cx="810260" cy="810260"/>
          </a:xfrm>
        </p:grpSpPr>
        <p:sp>
          <p:nvSpPr>
            <p:cNvPr id="7" name="object 7"/>
            <p:cNvSpPr/>
            <p:nvPr/>
          </p:nvSpPr>
          <p:spPr>
            <a:xfrm>
              <a:off x="4482092" y="1560134"/>
              <a:ext cx="810260" cy="810260"/>
            </a:xfrm>
            <a:custGeom>
              <a:rect l="l" t="t" r="r" b="b"/>
              <a:pathLst>
                <a:path w="810260" h="810260">
                  <a:moveTo>
                    <a:pt x="405117" y="810236"/>
                  </a:moveTo>
                  <a:lnTo>
                    <a:pt x="357871" y="807510"/>
                  </a:lnTo>
                  <a:lnTo>
                    <a:pt x="312227" y="799536"/>
                  </a:lnTo>
                  <a:lnTo>
                    <a:pt x="268487" y="786618"/>
                  </a:lnTo>
                  <a:lnTo>
                    <a:pt x="226956" y="769059"/>
                  </a:lnTo>
                  <a:lnTo>
                    <a:pt x="187938" y="747164"/>
                  </a:lnTo>
                  <a:lnTo>
                    <a:pt x="151736" y="721236"/>
                  </a:lnTo>
                  <a:lnTo>
                    <a:pt x="118655" y="691579"/>
                  </a:lnTo>
                  <a:lnTo>
                    <a:pt x="88999" y="658498"/>
                  </a:lnTo>
                  <a:lnTo>
                    <a:pt x="63071" y="622296"/>
                  </a:lnTo>
                  <a:lnTo>
                    <a:pt x="41175" y="583278"/>
                  </a:lnTo>
                  <a:lnTo>
                    <a:pt x="23617" y="541747"/>
                  </a:lnTo>
                  <a:lnTo>
                    <a:pt x="10698" y="498007"/>
                  </a:lnTo>
                  <a:lnTo>
                    <a:pt x="2724" y="452363"/>
                  </a:lnTo>
                  <a:lnTo>
                    <a:pt x="0" y="405117"/>
                  </a:lnTo>
                  <a:lnTo>
                    <a:pt x="2725" y="357872"/>
                  </a:lnTo>
                  <a:lnTo>
                    <a:pt x="10699" y="312227"/>
                  </a:lnTo>
                  <a:lnTo>
                    <a:pt x="23618" y="268488"/>
                  </a:lnTo>
                  <a:lnTo>
                    <a:pt x="41176" y="226957"/>
                  </a:lnTo>
                  <a:lnTo>
                    <a:pt x="63072" y="187938"/>
                  </a:lnTo>
                  <a:lnTo>
                    <a:pt x="89000" y="151737"/>
                  </a:lnTo>
                  <a:lnTo>
                    <a:pt x="118656" y="118655"/>
                  </a:lnTo>
                  <a:lnTo>
                    <a:pt x="151737" y="88999"/>
                  </a:lnTo>
                  <a:lnTo>
                    <a:pt x="187939" y="63071"/>
                  </a:lnTo>
                  <a:lnTo>
                    <a:pt x="226957" y="41176"/>
                  </a:lnTo>
                  <a:lnTo>
                    <a:pt x="268488" y="23617"/>
                  </a:lnTo>
                  <a:lnTo>
                    <a:pt x="312228" y="10699"/>
                  </a:lnTo>
                  <a:lnTo>
                    <a:pt x="357872" y="2725"/>
                  </a:lnTo>
                  <a:lnTo>
                    <a:pt x="405117" y="0"/>
                  </a:lnTo>
                  <a:lnTo>
                    <a:pt x="452362" y="2725"/>
                  </a:lnTo>
                  <a:lnTo>
                    <a:pt x="498006" y="10699"/>
                  </a:lnTo>
                  <a:lnTo>
                    <a:pt x="541746" y="23617"/>
                  </a:lnTo>
                  <a:lnTo>
                    <a:pt x="583277" y="41176"/>
                  </a:lnTo>
                  <a:lnTo>
                    <a:pt x="622296" y="63072"/>
                  </a:lnTo>
                  <a:lnTo>
                    <a:pt x="658497" y="89000"/>
                  </a:lnTo>
                  <a:lnTo>
                    <a:pt x="691579" y="118656"/>
                  </a:lnTo>
                  <a:lnTo>
                    <a:pt x="721235" y="151737"/>
                  </a:lnTo>
                  <a:lnTo>
                    <a:pt x="747163" y="187939"/>
                  </a:lnTo>
                  <a:lnTo>
                    <a:pt x="769058" y="226957"/>
                  </a:lnTo>
                  <a:lnTo>
                    <a:pt x="786617" y="268488"/>
                  </a:lnTo>
                  <a:lnTo>
                    <a:pt x="799535" y="312228"/>
                  </a:lnTo>
                  <a:lnTo>
                    <a:pt x="807509" y="357872"/>
                  </a:lnTo>
                  <a:lnTo>
                    <a:pt x="810235" y="405118"/>
                  </a:lnTo>
                  <a:lnTo>
                    <a:pt x="807509" y="452363"/>
                  </a:lnTo>
                  <a:lnTo>
                    <a:pt x="799535" y="498008"/>
                  </a:lnTo>
                  <a:lnTo>
                    <a:pt x="786617" y="541747"/>
                  </a:lnTo>
                  <a:lnTo>
                    <a:pt x="769058" y="583278"/>
                  </a:lnTo>
                  <a:lnTo>
                    <a:pt x="747163" y="622297"/>
                  </a:lnTo>
                  <a:lnTo>
                    <a:pt x="721235" y="658498"/>
                  </a:lnTo>
                  <a:lnTo>
                    <a:pt x="691578" y="691579"/>
                  </a:lnTo>
                  <a:lnTo>
                    <a:pt x="658497" y="721236"/>
                  </a:lnTo>
                  <a:lnTo>
                    <a:pt x="622296" y="747164"/>
                  </a:lnTo>
                  <a:lnTo>
                    <a:pt x="583277" y="769059"/>
                  </a:lnTo>
                  <a:lnTo>
                    <a:pt x="541746" y="786618"/>
                  </a:lnTo>
                  <a:lnTo>
                    <a:pt x="498006" y="799536"/>
                  </a:lnTo>
                  <a:lnTo>
                    <a:pt x="452362" y="807510"/>
                  </a:lnTo>
                  <a:lnTo>
                    <a:pt x="405117" y="810236"/>
                  </a:lnTo>
                  <a:close/>
                </a:path>
              </a:pathLst>
            </a:custGeom>
            <a:solidFill>
              <a:srgbClr val="52C6B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4696603" y="1793308"/>
              <a:ext cx="345440" cy="344805"/>
            </a:xfrm>
            <a:custGeom>
              <a:rect l="l" t="t" r="r" b="b"/>
              <a:pathLst>
                <a:path w="345439" h="344805">
                  <a:moveTo>
                    <a:pt x="30526" y="176678"/>
                  </a:moveTo>
                  <a:lnTo>
                    <a:pt x="18221" y="161290"/>
                  </a:lnTo>
                  <a:lnTo>
                    <a:pt x="8565" y="143463"/>
                  </a:lnTo>
                  <a:lnTo>
                    <a:pt x="2258" y="123901"/>
                  </a:lnTo>
                  <a:lnTo>
                    <a:pt x="0" y="103304"/>
                  </a:lnTo>
                  <a:lnTo>
                    <a:pt x="8099" y="63095"/>
                  </a:lnTo>
                  <a:lnTo>
                    <a:pt x="30185" y="30259"/>
                  </a:lnTo>
                  <a:lnTo>
                    <a:pt x="62941" y="8118"/>
                  </a:lnTo>
                  <a:lnTo>
                    <a:pt x="103051" y="0"/>
                  </a:lnTo>
                  <a:lnTo>
                    <a:pt x="123780" y="2229"/>
                  </a:lnTo>
                  <a:lnTo>
                    <a:pt x="143326" y="8511"/>
                  </a:lnTo>
                  <a:lnTo>
                    <a:pt x="161081" y="18231"/>
                  </a:lnTo>
                  <a:lnTo>
                    <a:pt x="176439" y="30778"/>
                  </a:lnTo>
                  <a:lnTo>
                    <a:pt x="30526" y="176678"/>
                  </a:lnTo>
                  <a:close/>
                </a:path>
                <a:path w="345439" h="344805">
                  <a:moveTo>
                    <a:pt x="111671" y="206006"/>
                  </a:moveTo>
                  <a:lnTo>
                    <a:pt x="91240" y="205258"/>
                  </a:lnTo>
                  <a:lnTo>
                    <a:pt x="71227" y="200479"/>
                  </a:lnTo>
                  <a:lnTo>
                    <a:pt x="52387" y="191776"/>
                  </a:lnTo>
                  <a:lnTo>
                    <a:pt x="74533" y="170521"/>
                  </a:lnTo>
                  <a:lnTo>
                    <a:pt x="122267" y="122873"/>
                  </a:lnTo>
                  <a:lnTo>
                    <a:pt x="169756" y="74978"/>
                  </a:lnTo>
                  <a:lnTo>
                    <a:pt x="191168" y="52982"/>
                  </a:lnTo>
                  <a:lnTo>
                    <a:pt x="199897" y="72062"/>
                  </a:lnTo>
                  <a:lnTo>
                    <a:pt x="204458" y="92234"/>
                  </a:lnTo>
                  <a:lnTo>
                    <a:pt x="204850" y="112815"/>
                  </a:lnTo>
                  <a:lnTo>
                    <a:pt x="201074" y="133120"/>
                  </a:lnTo>
                  <a:lnTo>
                    <a:pt x="189983" y="143842"/>
                  </a:lnTo>
                  <a:lnTo>
                    <a:pt x="166139" y="167579"/>
                  </a:lnTo>
                  <a:lnTo>
                    <a:pt x="142436" y="191462"/>
                  </a:lnTo>
                  <a:lnTo>
                    <a:pt x="131765" y="202618"/>
                  </a:lnTo>
                  <a:lnTo>
                    <a:pt x="111671" y="206006"/>
                  </a:lnTo>
                  <a:close/>
                </a:path>
                <a:path w="345439" h="344805">
                  <a:moveTo>
                    <a:pt x="288173" y="323897"/>
                  </a:moveTo>
                  <a:lnTo>
                    <a:pt x="275457" y="322776"/>
                  </a:lnTo>
                  <a:lnTo>
                    <a:pt x="266202" y="318297"/>
                  </a:lnTo>
                  <a:lnTo>
                    <a:pt x="148649" y="220908"/>
                  </a:lnTo>
                  <a:lnTo>
                    <a:pt x="220301" y="149257"/>
                  </a:lnTo>
                  <a:lnTo>
                    <a:pt x="317146" y="267367"/>
                  </a:lnTo>
                  <a:lnTo>
                    <a:pt x="321474" y="276770"/>
                  </a:lnTo>
                  <a:lnTo>
                    <a:pt x="322809" y="289269"/>
                  </a:lnTo>
                  <a:lnTo>
                    <a:pt x="322569" y="300193"/>
                  </a:lnTo>
                  <a:lnTo>
                    <a:pt x="322174" y="304872"/>
                  </a:lnTo>
                  <a:lnTo>
                    <a:pt x="340084" y="322781"/>
                  </a:lnTo>
                  <a:lnTo>
                    <a:pt x="304264" y="322781"/>
                  </a:lnTo>
                  <a:lnTo>
                    <a:pt x="299420" y="323340"/>
                  </a:lnTo>
                  <a:lnTo>
                    <a:pt x="288173" y="323897"/>
                  </a:lnTo>
                  <a:close/>
                </a:path>
                <a:path w="345439" h="344805">
                  <a:moveTo>
                    <a:pt x="328329" y="344618"/>
                  </a:moveTo>
                  <a:lnTo>
                    <a:pt x="304264" y="322781"/>
                  </a:lnTo>
                  <a:lnTo>
                    <a:pt x="340084" y="322781"/>
                  </a:lnTo>
                  <a:lnTo>
                    <a:pt x="345125" y="327823"/>
                  </a:lnTo>
                  <a:lnTo>
                    <a:pt x="328329" y="34461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9" name="object 9"/>
          <p:cNvGrpSpPr/>
          <p:nvPr/>
        </p:nvGrpSpPr>
        <p:grpSpPr>
          <a:xfrm>
            <a:off x="4482092" y="3221071"/>
            <a:ext cx="810260" cy="810260"/>
            <a:chOff x="4482092" y="3221071"/>
            <a:chExt cx="810260" cy="810260"/>
          </a:xfrm>
        </p:grpSpPr>
        <p:sp>
          <p:nvSpPr>
            <p:cNvPr id="10" name="object 10"/>
            <p:cNvSpPr/>
            <p:nvPr/>
          </p:nvSpPr>
          <p:spPr>
            <a:xfrm>
              <a:off x="4482092" y="3221071"/>
              <a:ext cx="810260" cy="810260"/>
            </a:xfrm>
            <a:custGeom>
              <a:rect l="l" t="t" r="r" b="b"/>
              <a:pathLst>
                <a:path w="810260" h="810260">
                  <a:moveTo>
                    <a:pt x="405117" y="0"/>
                  </a:moveTo>
                  <a:close/>
                </a:path>
                <a:path w="810260" h="810260">
                  <a:moveTo>
                    <a:pt x="405117" y="810236"/>
                  </a:moveTo>
                  <a:lnTo>
                    <a:pt x="357872" y="807510"/>
                  </a:lnTo>
                  <a:lnTo>
                    <a:pt x="312227" y="799536"/>
                  </a:lnTo>
                  <a:lnTo>
                    <a:pt x="268487" y="786618"/>
                  </a:lnTo>
                  <a:lnTo>
                    <a:pt x="226956" y="769059"/>
                  </a:lnTo>
                  <a:lnTo>
                    <a:pt x="187938" y="747163"/>
                  </a:lnTo>
                  <a:lnTo>
                    <a:pt x="151736" y="721236"/>
                  </a:lnTo>
                  <a:lnTo>
                    <a:pt x="118655" y="691579"/>
                  </a:lnTo>
                  <a:lnTo>
                    <a:pt x="88999" y="658498"/>
                  </a:lnTo>
                  <a:lnTo>
                    <a:pt x="63071" y="622296"/>
                  </a:lnTo>
                  <a:lnTo>
                    <a:pt x="41175" y="583278"/>
                  </a:lnTo>
                  <a:lnTo>
                    <a:pt x="23617" y="541747"/>
                  </a:lnTo>
                  <a:lnTo>
                    <a:pt x="10698" y="498007"/>
                  </a:lnTo>
                  <a:lnTo>
                    <a:pt x="2724" y="452363"/>
                  </a:lnTo>
                  <a:lnTo>
                    <a:pt x="0" y="405117"/>
                  </a:lnTo>
                  <a:lnTo>
                    <a:pt x="2725" y="357872"/>
                  </a:lnTo>
                  <a:lnTo>
                    <a:pt x="10699" y="312227"/>
                  </a:lnTo>
                  <a:lnTo>
                    <a:pt x="23618" y="268487"/>
                  </a:lnTo>
                  <a:lnTo>
                    <a:pt x="41177" y="226956"/>
                  </a:lnTo>
                  <a:lnTo>
                    <a:pt x="63072" y="187938"/>
                  </a:lnTo>
                  <a:lnTo>
                    <a:pt x="89000" y="151736"/>
                  </a:lnTo>
                  <a:lnTo>
                    <a:pt x="118656" y="118655"/>
                  </a:lnTo>
                  <a:lnTo>
                    <a:pt x="151738" y="88999"/>
                  </a:lnTo>
                  <a:lnTo>
                    <a:pt x="187939" y="63071"/>
                  </a:lnTo>
                  <a:lnTo>
                    <a:pt x="226958" y="41176"/>
                  </a:lnTo>
                  <a:lnTo>
                    <a:pt x="268489" y="23617"/>
                  </a:lnTo>
                  <a:lnTo>
                    <a:pt x="312229" y="10699"/>
                  </a:lnTo>
                  <a:lnTo>
                    <a:pt x="357874" y="2725"/>
                  </a:lnTo>
                  <a:lnTo>
                    <a:pt x="405117" y="0"/>
                  </a:lnTo>
                  <a:lnTo>
                    <a:pt x="452362" y="2725"/>
                  </a:lnTo>
                  <a:lnTo>
                    <a:pt x="498007" y="10699"/>
                  </a:lnTo>
                  <a:lnTo>
                    <a:pt x="541747" y="23617"/>
                  </a:lnTo>
                  <a:lnTo>
                    <a:pt x="583278" y="41176"/>
                  </a:lnTo>
                  <a:lnTo>
                    <a:pt x="622296" y="63072"/>
                  </a:lnTo>
                  <a:lnTo>
                    <a:pt x="658498" y="89000"/>
                  </a:lnTo>
                  <a:lnTo>
                    <a:pt x="691579" y="118656"/>
                  </a:lnTo>
                  <a:lnTo>
                    <a:pt x="721235" y="151737"/>
                  </a:lnTo>
                  <a:lnTo>
                    <a:pt x="747163" y="187939"/>
                  </a:lnTo>
                  <a:lnTo>
                    <a:pt x="769058" y="226957"/>
                  </a:lnTo>
                  <a:lnTo>
                    <a:pt x="786617" y="268488"/>
                  </a:lnTo>
                  <a:lnTo>
                    <a:pt x="799535" y="312228"/>
                  </a:lnTo>
                  <a:lnTo>
                    <a:pt x="807509" y="357872"/>
                  </a:lnTo>
                  <a:lnTo>
                    <a:pt x="810235" y="405118"/>
                  </a:lnTo>
                  <a:lnTo>
                    <a:pt x="807509" y="452363"/>
                  </a:lnTo>
                  <a:lnTo>
                    <a:pt x="799535" y="498007"/>
                  </a:lnTo>
                  <a:lnTo>
                    <a:pt x="786617" y="541747"/>
                  </a:lnTo>
                  <a:lnTo>
                    <a:pt x="769058" y="583278"/>
                  </a:lnTo>
                  <a:lnTo>
                    <a:pt x="747163" y="622297"/>
                  </a:lnTo>
                  <a:lnTo>
                    <a:pt x="721235" y="658498"/>
                  </a:lnTo>
                  <a:lnTo>
                    <a:pt x="691578" y="691579"/>
                  </a:lnTo>
                  <a:lnTo>
                    <a:pt x="658497" y="721236"/>
                  </a:lnTo>
                  <a:lnTo>
                    <a:pt x="622296" y="747164"/>
                  </a:lnTo>
                  <a:lnTo>
                    <a:pt x="583277" y="769059"/>
                  </a:lnTo>
                  <a:lnTo>
                    <a:pt x="541746" y="786618"/>
                  </a:lnTo>
                  <a:lnTo>
                    <a:pt x="498007" y="799536"/>
                  </a:lnTo>
                  <a:lnTo>
                    <a:pt x="452362" y="807510"/>
                  </a:lnTo>
                  <a:lnTo>
                    <a:pt x="405117" y="810236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4763536" y="3406733"/>
              <a:ext cx="276225" cy="424815"/>
            </a:xfrm>
            <a:custGeom>
              <a:rect l="l" t="t" r="r" b="b"/>
              <a:pathLst>
                <a:path w="276225" h="424814">
                  <a:moveTo>
                    <a:pt x="169711" y="84848"/>
                  </a:moveTo>
                  <a:lnTo>
                    <a:pt x="153199" y="81514"/>
                  </a:lnTo>
                  <a:lnTo>
                    <a:pt x="139714" y="72421"/>
                  </a:lnTo>
                  <a:lnTo>
                    <a:pt x="130621" y="58936"/>
                  </a:lnTo>
                  <a:lnTo>
                    <a:pt x="127287" y="42424"/>
                  </a:lnTo>
                  <a:lnTo>
                    <a:pt x="130621" y="25912"/>
                  </a:lnTo>
                  <a:lnTo>
                    <a:pt x="139714" y="12427"/>
                  </a:lnTo>
                  <a:lnTo>
                    <a:pt x="153199" y="3334"/>
                  </a:lnTo>
                  <a:lnTo>
                    <a:pt x="169711" y="0"/>
                  </a:lnTo>
                  <a:lnTo>
                    <a:pt x="186223" y="3334"/>
                  </a:lnTo>
                  <a:lnTo>
                    <a:pt x="199708" y="12427"/>
                  </a:lnTo>
                  <a:lnTo>
                    <a:pt x="208801" y="25912"/>
                  </a:lnTo>
                  <a:lnTo>
                    <a:pt x="212135" y="42424"/>
                  </a:lnTo>
                  <a:lnTo>
                    <a:pt x="208801" y="58936"/>
                  </a:lnTo>
                  <a:lnTo>
                    <a:pt x="199708" y="72421"/>
                  </a:lnTo>
                  <a:lnTo>
                    <a:pt x="186223" y="81514"/>
                  </a:lnTo>
                  <a:lnTo>
                    <a:pt x="169711" y="84848"/>
                  </a:lnTo>
                  <a:close/>
                </a:path>
                <a:path w="276225" h="424814">
                  <a:moveTo>
                    <a:pt x="42424" y="233348"/>
                  </a:moveTo>
                  <a:lnTo>
                    <a:pt x="0" y="233348"/>
                  </a:lnTo>
                  <a:lnTo>
                    <a:pt x="0" y="127287"/>
                  </a:lnTo>
                  <a:lnTo>
                    <a:pt x="87819" y="74679"/>
                  </a:lnTo>
                  <a:lnTo>
                    <a:pt x="92817" y="71936"/>
                  </a:lnTo>
                  <a:lnTo>
                    <a:pt x="98770" y="70318"/>
                  </a:lnTo>
                  <a:lnTo>
                    <a:pt x="112040" y="70318"/>
                  </a:lnTo>
                  <a:lnTo>
                    <a:pt x="152264" y="94434"/>
                  </a:lnTo>
                  <a:lnTo>
                    <a:pt x="181590" y="123880"/>
                  </a:lnTo>
                  <a:lnTo>
                    <a:pt x="183861" y="127287"/>
                  </a:lnTo>
                  <a:lnTo>
                    <a:pt x="84849" y="127287"/>
                  </a:lnTo>
                  <a:lnTo>
                    <a:pt x="42452" y="148485"/>
                  </a:lnTo>
                  <a:lnTo>
                    <a:pt x="42424" y="233348"/>
                  </a:lnTo>
                  <a:close/>
                </a:path>
                <a:path w="276225" h="424814">
                  <a:moveTo>
                    <a:pt x="87634" y="74772"/>
                  </a:moveTo>
                  <a:lnTo>
                    <a:pt x="87804" y="74679"/>
                  </a:lnTo>
                  <a:lnTo>
                    <a:pt x="87634" y="74772"/>
                  </a:lnTo>
                  <a:close/>
                </a:path>
                <a:path w="276225" h="424814">
                  <a:moveTo>
                    <a:pt x="63636" y="424258"/>
                  </a:moveTo>
                  <a:lnTo>
                    <a:pt x="21212" y="424258"/>
                  </a:lnTo>
                  <a:lnTo>
                    <a:pt x="84849" y="127287"/>
                  </a:lnTo>
                  <a:lnTo>
                    <a:pt x="183861" y="127287"/>
                  </a:lnTo>
                  <a:lnTo>
                    <a:pt x="197994" y="148485"/>
                  </a:lnTo>
                  <a:lnTo>
                    <a:pt x="148499" y="148485"/>
                  </a:lnTo>
                  <a:lnTo>
                    <a:pt x="133636" y="197287"/>
                  </a:lnTo>
                  <a:lnTo>
                    <a:pt x="190910" y="254560"/>
                  </a:lnTo>
                  <a:lnTo>
                    <a:pt x="190910" y="261984"/>
                  </a:lnTo>
                  <a:lnTo>
                    <a:pt x="113485" y="261984"/>
                  </a:lnTo>
                  <a:lnTo>
                    <a:pt x="63636" y="424258"/>
                  </a:lnTo>
                  <a:close/>
                </a:path>
                <a:path w="276225" h="424814">
                  <a:moveTo>
                    <a:pt x="275772" y="212121"/>
                  </a:moveTo>
                  <a:lnTo>
                    <a:pt x="212347" y="212121"/>
                  </a:lnTo>
                  <a:lnTo>
                    <a:pt x="203057" y="210739"/>
                  </a:lnTo>
                  <a:lnTo>
                    <a:pt x="193707" y="206951"/>
                  </a:lnTo>
                  <a:lnTo>
                    <a:pt x="185352" y="201293"/>
                  </a:lnTo>
                  <a:lnTo>
                    <a:pt x="179045" y="194303"/>
                  </a:lnTo>
                  <a:lnTo>
                    <a:pt x="148499" y="148485"/>
                  </a:lnTo>
                  <a:lnTo>
                    <a:pt x="197994" y="148485"/>
                  </a:lnTo>
                  <a:lnTo>
                    <a:pt x="212135" y="169697"/>
                  </a:lnTo>
                  <a:lnTo>
                    <a:pt x="275772" y="169697"/>
                  </a:lnTo>
                  <a:lnTo>
                    <a:pt x="275772" y="212121"/>
                  </a:lnTo>
                  <a:close/>
                </a:path>
                <a:path w="276225" h="424814">
                  <a:moveTo>
                    <a:pt x="190910" y="424258"/>
                  </a:moveTo>
                  <a:lnTo>
                    <a:pt x="148485" y="424258"/>
                  </a:lnTo>
                  <a:lnTo>
                    <a:pt x="148485" y="296984"/>
                  </a:lnTo>
                  <a:lnTo>
                    <a:pt x="113485" y="261984"/>
                  </a:lnTo>
                  <a:lnTo>
                    <a:pt x="190910" y="261984"/>
                  </a:lnTo>
                  <a:lnTo>
                    <a:pt x="190910" y="42425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2" name="object 12"/>
          <p:cNvGrpSpPr/>
          <p:nvPr/>
        </p:nvGrpSpPr>
        <p:grpSpPr>
          <a:xfrm>
            <a:off x="932439" y="2491844"/>
            <a:ext cx="2724785" cy="2423795"/>
            <a:chOff x="932439" y="2491844"/>
            <a:chExt cx="2724785" cy="2423795"/>
          </a:xfrm>
        </p:grpSpPr>
        <p:sp>
          <p:nvSpPr>
            <p:cNvPr id="13" name="object 13"/>
            <p:cNvSpPr/>
            <p:nvPr/>
          </p:nvSpPr>
          <p:spPr>
            <a:xfrm>
              <a:off x="970539" y="2529944"/>
              <a:ext cx="2648585" cy="2347595"/>
            </a:xfrm>
            <a:custGeom>
              <a:rect l="l" t="t" r="r" b="b"/>
              <a:pathLst>
                <a:path w="2648585" h="2347595">
                  <a:moveTo>
                    <a:pt x="1986430" y="2347183"/>
                  </a:moveTo>
                  <a:lnTo>
                    <a:pt x="662143" y="2347183"/>
                  </a:lnTo>
                  <a:lnTo>
                    <a:pt x="0" y="1173591"/>
                  </a:lnTo>
                  <a:lnTo>
                    <a:pt x="662143" y="0"/>
                  </a:lnTo>
                  <a:lnTo>
                    <a:pt x="1986430" y="0"/>
                  </a:lnTo>
                  <a:lnTo>
                    <a:pt x="2648573" y="1173591"/>
                  </a:lnTo>
                  <a:lnTo>
                    <a:pt x="1986430" y="2347183"/>
                  </a:lnTo>
                  <a:close/>
                </a:path>
              </a:pathLst>
            </a:custGeom>
            <a:solidFill>
              <a:srgbClr val="EFFFF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970539" y="2529944"/>
              <a:ext cx="2648585" cy="2347595"/>
            </a:xfrm>
            <a:custGeom>
              <a:rect l="l" t="t" r="r" b="b"/>
              <a:pathLst>
                <a:path w="2648585" h="2347595">
                  <a:moveTo>
                    <a:pt x="0" y="1173591"/>
                  </a:moveTo>
                  <a:lnTo>
                    <a:pt x="662143" y="0"/>
                  </a:lnTo>
                  <a:lnTo>
                    <a:pt x="1986430" y="0"/>
                  </a:lnTo>
                  <a:lnTo>
                    <a:pt x="2648573" y="1173591"/>
                  </a:lnTo>
                  <a:lnTo>
                    <a:pt x="1986430" y="2347183"/>
                  </a:lnTo>
                  <a:lnTo>
                    <a:pt x="662143" y="2347183"/>
                  </a:lnTo>
                  <a:lnTo>
                    <a:pt x="0" y="1173591"/>
                  </a:lnTo>
                  <a:close/>
                </a:path>
              </a:pathLst>
            </a:custGeom>
            <a:ln w="76200">
              <a:solidFill>
                <a:srgbClr val="00A5B2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1655515" y="3001353"/>
              <a:ext cx="1278890" cy="1195705"/>
            </a:xfrm>
            <a:custGeom>
              <a:rect l="l" t="t" r="r" b="b"/>
              <a:pathLst>
                <a:path w="1278889" h="1195704">
                  <a:moveTo>
                    <a:pt x="1278621" y="478075"/>
                  </a:moveTo>
                  <a:lnTo>
                    <a:pt x="0" y="478075"/>
                  </a:lnTo>
                  <a:lnTo>
                    <a:pt x="0" y="358557"/>
                  </a:lnTo>
                  <a:lnTo>
                    <a:pt x="639310" y="0"/>
                  </a:lnTo>
                  <a:lnTo>
                    <a:pt x="1278621" y="358557"/>
                  </a:lnTo>
                  <a:lnTo>
                    <a:pt x="1278621" y="478075"/>
                  </a:lnTo>
                  <a:close/>
                </a:path>
                <a:path w="1278889" h="1195704">
                  <a:moveTo>
                    <a:pt x="1150759" y="1075671"/>
                  </a:moveTo>
                  <a:lnTo>
                    <a:pt x="127862" y="1075671"/>
                  </a:lnTo>
                  <a:lnTo>
                    <a:pt x="127862" y="478075"/>
                  </a:lnTo>
                  <a:lnTo>
                    <a:pt x="383586" y="478075"/>
                  </a:lnTo>
                  <a:lnTo>
                    <a:pt x="383586" y="956152"/>
                  </a:lnTo>
                  <a:lnTo>
                    <a:pt x="1150759" y="956152"/>
                  </a:lnTo>
                  <a:lnTo>
                    <a:pt x="1150759" y="1075671"/>
                  </a:lnTo>
                  <a:close/>
                </a:path>
                <a:path w="1278889" h="1195704">
                  <a:moveTo>
                    <a:pt x="767173" y="956152"/>
                  </a:moveTo>
                  <a:lnTo>
                    <a:pt x="511448" y="956152"/>
                  </a:lnTo>
                  <a:lnTo>
                    <a:pt x="511448" y="478075"/>
                  </a:lnTo>
                  <a:lnTo>
                    <a:pt x="767173" y="478075"/>
                  </a:lnTo>
                  <a:lnTo>
                    <a:pt x="767173" y="956152"/>
                  </a:lnTo>
                  <a:close/>
                </a:path>
                <a:path w="1278889" h="1195704">
                  <a:moveTo>
                    <a:pt x="1150759" y="956152"/>
                  </a:moveTo>
                  <a:lnTo>
                    <a:pt x="895035" y="956152"/>
                  </a:lnTo>
                  <a:lnTo>
                    <a:pt x="895035" y="478075"/>
                  </a:lnTo>
                  <a:lnTo>
                    <a:pt x="1150759" y="478075"/>
                  </a:lnTo>
                  <a:lnTo>
                    <a:pt x="1150759" y="956152"/>
                  </a:lnTo>
                  <a:close/>
                </a:path>
                <a:path w="1278889" h="1195704">
                  <a:moveTo>
                    <a:pt x="1278621" y="1195189"/>
                  </a:moveTo>
                  <a:lnTo>
                    <a:pt x="0" y="1195189"/>
                  </a:lnTo>
                  <a:lnTo>
                    <a:pt x="0" y="1075671"/>
                  </a:lnTo>
                  <a:lnTo>
                    <a:pt x="1278621" y="1075671"/>
                  </a:lnTo>
                  <a:lnTo>
                    <a:pt x="1278621" y="1195189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未来政策走向预测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270600" y="1598294"/>
            <a:ext cx="3651250" cy="1140460"/>
          </a:xfrm>
          <a:prstGeom prst="rect">
            <a:avLst/>
          </a:prstGeom>
          <a:solidFill>
            <a:srgbClr val="00A5B2"/>
          </a:solidFill>
        </p:spPr>
        <p:txBody>
          <a:bodyPr vert="horz" wrap="square" lIns="0" tIns="36576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2880"/>
              </a:spcBef>
            </a:pPr>
            <a:r>
              <a:rPr sz="315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31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578734" y="1598295"/>
            <a:ext cx="7034530" cy="3661410"/>
          </a:xfrm>
          <a:prstGeom prst="rect">
            <a:avLst/>
          </a:prstGeom>
          <a:ln w="57150">
            <a:solidFill>
              <a:srgbClr val="00A5B2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47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47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5150">
              <a:latin typeface="Times New Roman"/>
              <a:cs typeface="Times New Roman"/>
            </a:endParaRPr>
          </a:p>
          <a:p>
            <a:pPr marL="774065">
              <a:lnSpc>
                <a:spcPct val="100000"/>
              </a:lnSpc>
            </a:pPr>
            <a:r>
              <a:rPr sz="3600" spc="-5">
                <a:solidFill>
                  <a:srgbClr val="00A5B2"/>
                </a:solidFill>
                <a:latin typeface="微软雅黑"/>
                <a:cs typeface="微软雅黑"/>
              </a:rPr>
              <a:t>市场需求与消费者行为研究</a:t>
            </a:r>
            <a:endParaRPr sz="36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3776917" y="3720617"/>
            <a:ext cx="4640580" cy="1971039"/>
            <a:chOff x="3776917" y="3720617"/>
            <a:chExt cx="4640580" cy="1971039"/>
          </a:xfrm>
        </p:grpSpPr>
        <p:sp>
          <p:nvSpPr>
            <p:cNvPr id="3" name="object 3"/>
            <p:cNvSpPr/>
            <p:nvPr/>
          </p:nvSpPr>
          <p:spPr>
            <a:xfrm>
              <a:off x="5012266" y="3720617"/>
              <a:ext cx="2167890" cy="1834514"/>
            </a:xfrm>
            <a:custGeom>
              <a:rect l="l" t="t" r="r" b="b"/>
              <a:pathLst>
                <a:path w="2167890" h="1834514">
                  <a:moveTo>
                    <a:pt x="1083733" y="1834100"/>
                  </a:moveTo>
                  <a:lnTo>
                    <a:pt x="0" y="0"/>
                  </a:lnTo>
                  <a:lnTo>
                    <a:pt x="2167466" y="0"/>
                  </a:lnTo>
                  <a:lnTo>
                    <a:pt x="1083733" y="1834100"/>
                  </a:lnTo>
                  <a:close/>
                </a:path>
              </a:pathLst>
            </a:custGeom>
            <a:solidFill>
              <a:srgbClr val="00525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3776916" y="3865016"/>
              <a:ext cx="4640580" cy="1826895"/>
            </a:xfrm>
            <a:custGeom>
              <a:rect l="l" t="t" r="r" b="b"/>
              <a:pathLst>
                <a:path w="4640580" h="1826895">
                  <a:moveTo>
                    <a:pt x="2167458" y="1826285"/>
                  </a:moveTo>
                  <a:lnTo>
                    <a:pt x="1083729" y="0"/>
                  </a:lnTo>
                  <a:lnTo>
                    <a:pt x="0" y="1826285"/>
                  </a:lnTo>
                  <a:lnTo>
                    <a:pt x="2167458" y="1826285"/>
                  </a:lnTo>
                  <a:close/>
                </a:path>
                <a:path w="4640580" h="1826895">
                  <a:moveTo>
                    <a:pt x="4640237" y="1826285"/>
                  </a:moveTo>
                  <a:lnTo>
                    <a:pt x="3556508" y="0"/>
                  </a:lnTo>
                  <a:lnTo>
                    <a:pt x="2472779" y="1826285"/>
                  </a:lnTo>
                  <a:lnTo>
                    <a:pt x="4640237" y="1826285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5" name="object 5"/>
          <p:cNvGrpSpPr/>
          <p:nvPr/>
        </p:nvGrpSpPr>
        <p:grpSpPr>
          <a:xfrm>
            <a:off x="5012266" y="1711093"/>
            <a:ext cx="2167890" cy="1831975"/>
            <a:chOff x="5012266" y="1711093"/>
            <a:chExt cx="2167890" cy="1831975"/>
          </a:xfrm>
        </p:grpSpPr>
        <p:sp>
          <p:nvSpPr>
            <p:cNvPr id="6" name="object 6"/>
            <p:cNvSpPr/>
            <p:nvPr/>
          </p:nvSpPr>
          <p:spPr>
            <a:xfrm>
              <a:off x="5012266" y="1711093"/>
              <a:ext cx="2167890" cy="1826895"/>
            </a:xfrm>
            <a:custGeom>
              <a:rect l="l" t="t" r="r" b="b"/>
              <a:pathLst>
                <a:path w="2167890" h="1826895">
                  <a:moveTo>
                    <a:pt x="2167466" y="1826279"/>
                  </a:moveTo>
                  <a:lnTo>
                    <a:pt x="0" y="1826279"/>
                  </a:lnTo>
                  <a:lnTo>
                    <a:pt x="1083733" y="0"/>
                  </a:lnTo>
                  <a:lnTo>
                    <a:pt x="2167466" y="1826279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5743787" y="3022600"/>
              <a:ext cx="704850" cy="520700"/>
            </a:xfrm>
            <a:custGeom>
              <a:rect l="l" t="t" r="r" b="b"/>
              <a:pathLst>
                <a:path w="704850" h="520700">
                  <a:moveTo>
                    <a:pt x="528320" y="520192"/>
                  </a:moveTo>
                  <a:lnTo>
                    <a:pt x="176106" y="520192"/>
                  </a:lnTo>
                  <a:lnTo>
                    <a:pt x="176106" y="260095"/>
                  </a:lnTo>
                  <a:lnTo>
                    <a:pt x="0" y="260095"/>
                  </a:lnTo>
                  <a:lnTo>
                    <a:pt x="352213" y="0"/>
                  </a:lnTo>
                  <a:lnTo>
                    <a:pt x="704427" y="260095"/>
                  </a:lnTo>
                  <a:lnTo>
                    <a:pt x="528320" y="260095"/>
                  </a:lnTo>
                  <a:lnTo>
                    <a:pt x="528320" y="520192"/>
                  </a:lnTo>
                  <a:close/>
                </a:path>
              </a:pathLst>
            </a:custGeom>
            <a:solidFill>
              <a:srgbClr val="EFFFFC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/>
          <p:nvPr/>
        </p:nvSpPr>
        <p:spPr>
          <a:xfrm>
            <a:off x="6627667" y="4632503"/>
            <a:ext cx="537210" cy="604520"/>
          </a:xfrm>
          <a:custGeom>
            <a:rect l="l" t="t" r="r" b="b"/>
            <a:pathLst>
              <a:path w="537209" h="604520">
                <a:moveTo>
                  <a:pt x="0" y="319014"/>
                </a:moveTo>
                <a:lnTo>
                  <a:pt x="181333" y="17066"/>
                </a:lnTo>
                <a:lnTo>
                  <a:pt x="404310" y="150974"/>
                </a:lnTo>
                <a:lnTo>
                  <a:pt x="494977" y="0"/>
                </a:lnTo>
                <a:lnTo>
                  <a:pt x="536620" y="435855"/>
                </a:lnTo>
                <a:lnTo>
                  <a:pt x="132309" y="603896"/>
                </a:lnTo>
                <a:lnTo>
                  <a:pt x="222976" y="452921"/>
                </a:lnTo>
                <a:lnTo>
                  <a:pt x="0" y="319014"/>
                </a:lnTo>
                <a:close/>
              </a:path>
            </a:pathLst>
          </a:custGeom>
          <a:solidFill>
            <a:srgbClr val="EFFF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5038631" y="4614591"/>
            <a:ext cx="538480" cy="608330"/>
          </a:xfrm>
          <a:custGeom>
            <a:rect l="l" t="t" r="r" b="b"/>
            <a:pathLst>
              <a:path w="538479" h="608329">
                <a:moveTo>
                  <a:pt x="359898" y="20535"/>
                </a:moveTo>
                <a:lnTo>
                  <a:pt x="537880" y="324470"/>
                </a:lnTo>
                <a:lnTo>
                  <a:pt x="313435" y="455903"/>
                </a:lnTo>
                <a:lnTo>
                  <a:pt x="402426" y="607871"/>
                </a:lnTo>
                <a:lnTo>
                  <a:pt x="0" y="435368"/>
                </a:lnTo>
                <a:lnTo>
                  <a:pt x="46463" y="0"/>
                </a:lnTo>
                <a:lnTo>
                  <a:pt x="135454" y="151967"/>
                </a:lnTo>
                <a:lnTo>
                  <a:pt x="359898" y="20535"/>
                </a:lnTo>
                <a:close/>
              </a:path>
            </a:pathLst>
          </a:custGeom>
          <a:solidFill>
            <a:srgbClr val="EFFFFC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0" name="object 10"/>
          <p:cNvGrpSpPr/>
          <p:nvPr/>
        </p:nvGrpSpPr>
        <p:grpSpPr>
          <a:xfrm>
            <a:off x="6818376" y="3216316"/>
            <a:ext cx="4231005" cy="151765"/>
            <a:chOff x="6818376" y="3216316"/>
            <a:chExt cx="4231005" cy="151765"/>
          </a:xfrm>
        </p:grpSpPr>
        <p:sp>
          <p:nvSpPr>
            <p:cNvPr id="11" name="object 11"/>
            <p:cNvSpPr/>
            <p:nvPr/>
          </p:nvSpPr>
          <p:spPr>
            <a:xfrm>
              <a:off x="6818376" y="3284051"/>
              <a:ext cx="4107815" cy="0"/>
            </a:xfrm>
            <a:custGeom>
              <a:rect l="l" t="t" r="r" b="b"/>
              <a:pathLst>
                <a:path w="4107815">
                  <a:moveTo>
                    <a:pt x="4107349" y="0"/>
                  </a:moveTo>
                  <a:lnTo>
                    <a:pt x="0" y="0"/>
                  </a:lnTo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6818376" y="3284051"/>
              <a:ext cx="4107815" cy="0"/>
            </a:xfrm>
            <a:custGeom>
              <a:rect l="l" t="t" r="r" b="b"/>
              <a:pathLst>
                <a:path w="4107815">
                  <a:moveTo>
                    <a:pt x="0" y="0"/>
                  </a:moveTo>
                  <a:lnTo>
                    <a:pt x="4107349" y="0"/>
                  </a:lnTo>
                </a:path>
              </a:pathLst>
            </a:custGeom>
            <a:ln w="9525">
              <a:solidFill>
                <a:srgbClr val="00A5B2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3" name="object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0897276" y="3216316"/>
              <a:ext cx="151723" cy="151722"/>
            </a:xfrm>
            <a:prstGeom prst="rect">
              <a:avLst/>
            </a:prstGeom>
          </p:spPr>
        </p:pic>
      </p:grpSp>
      <p:sp>
        <p:nvSpPr>
          <p:cNvPr id="14" name="object 14"/>
          <p:cNvSpPr txBox="1"/>
          <p:nvPr/>
        </p:nvSpPr>
        <p:spPr>
          <a:xfrm>
            <a:off x="7107448" y="1358390"/>
            <a:ext cx="150177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A5B2"/>
                </a:solidFill>
                <a:latin typeface="微软雅黑"/>
                <a:cs typeface="微软雅黑"/>
              </a:rPr>
              <a:t>中型载货</a:t>
            </a:r>
            <a:r>
              <a:rPr sz="2300" b="1" spc="-50">
                <a:solidFill>
                  <a:srgbClr val="00A5B2"/>
                </a:solidFill>
                <a:latin typeface="微软雅黑"/>
                <a:cs typeface="微软雅黑"/>
              </a:rPr>
              <a:t>车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7107449" y="2122200"/>
            <a:ext cx="396875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适用于城市配送、短途运输等，市场需求较为稳定，受城市化进程和电商物流等因素影响。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240458" y="3652519"/>
            <a:ext cx="150177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A5B2"/>
                </a:solidFill>
                <a:latin typeface="微软雅黑"/>
                <a:cs typeface="微软雅黑"/>
              </a:rPr>
              <a:t>轻型载货</a:t>
            </a:r>
            <a:r>
              <a:rPr sz="2300" b="1" spc="-50">
                <a:solidFill>
                  <a:srgbClr val="00A5B2"/>
                </a:solidFill>
                <a:latin typeface="微软雅黑"/>
                <a:cs typeface="微软雅黑"/>
              </a:rPr>
              <a:t>车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8252651" y="4504372"/>
            <a:ext cx="3282950" cy="951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主要用于城市内的最后一公里配送、小型货物运输等，市场需求持续增长，受城市配送需求和快递行业发展驱动。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7345622" y="5559890"/>
            <a:ext cx="4231005" cy="151765"/>
            <a:chOff x="7345622" y="5559890"/>
            <a:chExt cx="4231005" cy="151765"/>
          </a:xfrm>
        </p:grpSpPr>
        <p:sp>
          <p:nvSpPr>
            <p:cNvPr id="19" name="object 19"/>
            <p:cNvSpPr/>
            <p:nvPr/>
          </p:nvSpPr>
          <p:spPr>
            <a:xfrm>
              <a:off x="7345622" y="5627623"/>
              <a:ext cx="4107815" cy="0"/>
            </a:xfrm>
            <a:custGeom>
              <a:rect l="l" t="t" r="r" b="b"/>
              <a:pathLst>
                <a:path w="4107815">
                  <a:moveTo>
                    <a:pt x="4107349" y="0"/>
                  </a:moveTo>
                  <a:lnTo>
                    <a:pt x="0" y="0"/>
                  </a:lnTo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7345622" y="5627623"/>
              <a:ext cx="4107815" cy="0"/>
            </a:xfrm>
            <a:custGeom>
              <a:rect l="l" t="t" r="r" b="b"/>
              <a:pathLst>
                <a:path w="4107815">
                  <a:moveTo>
                    <a:pt x="0" y="0"/>
                  </a:moveTo>
                  <a:lnTo>
                    <a:pt x="4107349" y="0"/>
                  </a:lnTo>
                </a:path>
              </a:pathLst>
            </a:custGeom>
            <a:ln w="9525">
              <a:solidFill>
                <a:srgbClr val="00A5B2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1" name="object 2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424522" y="5559890"/>
              <a:ext cx="151723" cy="151722"/>
            </a:xfrm>
            <a:prstGeom prst="rect">
              <a:avLst/>
            </a:prstGeom>
          </p:spPr>
        </p:pic>
      </p:grpSp>
      <p:grpSp>
        <p:nvGrpSpPr>
          <p:cNvPr id="22" name="object 22"/>
          <p:cNvGrpSpPr/>
          <p:nvPr/>
        </p:nvGrpSpPr>
        <p:grpSpPr>
          <a:xfrm>
            <a:off x="904944" y="4510023"/>
            <a:ext cx="3793490" cy="151765"/>
            <a:chOff x="904944" y="4510023"/>
            <a:chExt cx="3793490" cy="151765"/>
          </a:xfrm>
        </p:grpSpPr>
        <p:sp>
          <p:nvSpPr>
            <p:cNvPr id="23" name="object 23"/>
            <p:cNvSpPr/>
            <p:nvPr/>
          </p:nvSpPr>
          <p:spPr>
            <a:xfrm>
              <a:off x="904944" y="4589948"/>
              <a:ext cx="3793490" cy="0"/>
            </a:xfrm>
            <a:custGeom>
              <a:rect l="l" t="t" r="r" b="b"/>
              <a:pathLst>
                <a:path w="3793490">
                  <a:moveTo>
                    <a:pt x="3793067" y="0"/>
                  </a:moveTo>
                  <a:lnTo>
                    <a:pt x="0" y="0"/>
                  </a:lnTo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4" name="object 24"/>
            <p:cNvSpPr/>
            <p:nvPr/>
          </p:nvSpPr>
          <p:spPr>
            <a:xfrm>
              <a:off x="904944" y="4589948"/>
              <a:ext cx="3793490" cy="0"/>
            </a:xfrm>
            <a:custGeom>
              <a:rect l="l" t="t" r="r" b="b"/>
              <a:pathLst>
                <a:path w="3793490">
                  <a:moveTo>
                    <a:pt x="0" y="0"/>
                  </a:moveTo>
                  <a:lnTo>
                    <a:pt x="3793067" y="0"/>
                  </a:lnTo>
                </a:path>
              </a:pathLst>
            </a:custGeom>
            <a:ln w="9525">
              <a:solidFill>
                <a:srgbClr val="00A5B2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5" name="object 2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904945" y="4510023"/>
              <a:ext cx="151722" cy="151722"/>
            </a:xfrm>
            <a:prstGeom prst="rect">
              <a:avLst/>
            </a:prstGeom>
          </p:spPr>
        </p:pic>
      </p:grpSp>
      <p:sp>
        <p:nvSpPr>
          <p:cNvPr id="26" name="object 26"/>
          <p:cNvSpPr txBox="1"/>
          <p:nvPr/>
        </p:nvSpPr>
        <p:spPr>
          <a:xfrm>
            <a:off x="980130" y="2446743"/>
            <a:ext cx="150177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A5B2"/>
                </a:solidFill>
                <a:latin typeface="微软雅黑"/>
                <a:cs typeface="微软雅黑"/>
              </a:rPr>
              <a:t>重型载货</a:t>
            </a:r>
            <a:r>
              <a:rPr sz="2300" b="1" spc="-50">
                <a:solidFill>
                  <a:srgbClr val="00A5B2"/>
                </a:solidFill>
                <a:latin typeface="微软雅黑"/>
                <a:cs typeface="微软雅黑"/>
              </a:rPr>
              <a:t>车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980130" y="3298597"/>
            <a:ext cx="3282950" cy="951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主要用于大型物流运输、工程建设等场景，市场需求稳定增长，受国家基础设施建设和物流行业发展影响较大。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8" name="object 28"/>
          <p:cNvSpPr/>
          <p:nvPr/>
        </p:nvSpPr>
        <p:spPr>
          <a:xfrm>
            <a:off x="5786411" y="4041306"/>
            <a:ext cx="662305" cy="579120"/>
          </a:xfrm>
          <a:custGeom>
            <a:rect l="l" t="t" r="r" b="b"/>
            <a:pathLst>
              <a:path w="662304" h="579120">
                <a:moveTo>
                  <a:pt x="330923" y="248176"/>
                </a:moveTo>
                <a:lnTo>
                  <a:pt x="0" y="165450"/>
                </a:lnTo>
                <a:lnTo>
                  <a:pt x="0" y="82725"/>
                </a:lnTo>
                <a:lnTo>
                  <a:pt x="330923" y="0"/>
                </a:lnTo>
                <a:lnTo>
                  <a:pt x="661803" y="82725"/>
                </a:lnTo>
                <a:lnTo>
                  <a:pt x="661803" y="165450"/>
                </a:lnTo>
                <a:lnTo>
                  <a:pt x="330923" y="248176"/>
                </a:lnTo>
                <a:close/>
              </a:path>
              <a:path w="662304" h="579120">
                <a:moveTo>
                  <a:pt x="330923" y="413627"/>
                </a:moveTo>
                <a:lnTo>
                  <a:pt x="0" y="330901"/>
                </a:lnTo>
                <a:lnTo>
                  <a:pt x="0" y="248176"/>
                </a:lnTo>
                <a:lnTo>
                  <a:pt x="330923" y="330901"/>
                </a:lnTo>
                <a:lnTo>
                  <a:pt x="661803" y="330901"/>
                </a:lnTo>
                <a:lnTo>
                  <a:pt x="330923" y="413627"/>
                </a:lnTo>
                <a:close/>
              </a:path>
              <a:path w="662304" h="579120">
                <a:moveTo>
                  <a:pt x="661803" y="330901"/>
                </a:moveTo>
                <a:lnTo>
                  <a:pt x="330923" y="330901"/>
                </a:lnTo>
                <a:lnTo>
                  <a:pt x="661803" y="248176"/>
                </a:lnTo>
                <a:lnTo>
                  <a:pt x="661803" y="330901"/>
                </a:lnTo>
                <a:close/>
              </a:path>
              <a:path w="662304" h="579120">
                <a:moveTo>
                  <a:pt x="330923" y="579077"/>
                </a:moveTo>
                <a:lnTo>
                  <a:pt x="0" y="496352"/>
                </a:lnTo>
                <a:lnTo>
                  <a:pt x="0" y="413627"/>
                </a:lnTo>
                <a:lnTo>
                  <a:pt x="330923" y="496352"/>
                </a:lnTo>
                <a:lnTo>
                  <a:pt x="661803" y="496352"/>
                </a:lnTo>
                <a:lnTo>
                  <a:pt x="330923" y="579077"/>
                </a:lnTo>
                <a:close/>
              </a:path>
              <a:path w="662304" h="579120">
                <a:moveTo>
                  <a:pt x="661803" y="496352"/>
                </a:moveTo>
                <a:lnTo>
                  <a:pt x="330923" y="496352"/>
                </a:lnTo>
                <a:lnTo>
                  <a:pt x="661803" y="413627"/>
                </a:lnTo>
                <a:lnTo>
                  <a:pt x="661803" y="496352"/>
                </a:lnTo>
                <a:close/>
              </a:path>
            </a:pathLst>
          </a:custGeom>
          <a:solidFill>
            <a:srgbClr val="BDFA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29" name="object 2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30" name="object 3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8" name="object 4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9" name="object 4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50" name="object 50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5359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不同类型载货汽车市场需求分析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2921287" y="2643640"/>
            <a:ext cx="7165340" cy="3105785"/>
            <a:chOff x="2921287" y="2643640"/>
            <a:chExt cx="7165340" cy="3105785"/>
          </a:xfrm>
        </p:grpSpPr>
        <p:sp>
          <p:nvSpPr>
            <p:cNvPr id="3" name="object 3"/>
            <p:cNvSpPr/>
            <p:nvPr/>
          </p:nvSpPr>
          <p:spPr>
            <a:xfrm>
              <a:off x="3518246" y="3031027"/>
              <a:ext cx="1788795" cy="673735"/>
            </a:xfrm>
            <a:custGeom>
              <a:rect l="l" t="t" r="r" b="b"/>
              <a:pathLst>
                <a:path w="1788795" h="673735">
                  <a:moveTo>
                    <a:pt x="1069422" y="673165"/>
                  </a:moveTo>
                  <a:lnTo>
                    <a:pt x="0" y="137954"/>
                  </a:lnTo>
                  <a:lnTo>
                    <a:pt x="359029" y="0"/>
                  </a:lnTo>
                  <a:lnTo>
                    <a:pt x="1788759" y="424081"/>
                  </a:lnTo>
                  <a:lnTo>
                    <a:pt x="1069422" y="673165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4735450" y="3096650"/>
              <a:ext cx="2091689" cy="876935"/>
            </a:xfrm>
            <a:custGeom>
              <a:rect l="l" t="t" r="r" b="b"/>
              <a:pathLst>
                <a:path w="2091689" h="876935">
                  <a:moveTo>
                    <a:pt x="1234190" y="876386"/>
                  </a:moveTo>
                  <a:lnTo>
                    <a:pt x="0" y="249338"/>
                  </a:lnTo>
                  <a:lnTo>
                    <a:pt x="727950" y="0"/>
                  </a:lnTo>
                  <a:lnTo>
                    <a:pt x="2091472" y="451770"/>
                  </a:lnTo>
                  <a:lnTo>
                    <a:pt x="1234190" y="876386"/>
                  </a:lnTo>
                  <a:close/>
                </a:path>
              </a:pathLst>
            </a:custGeom>
            <a:solidFill>
              <a:srgbClr val="52C6B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5893379" y="3977271"/>
              <a:ext cx="4192904" cy="1772285"/>
            </a:xfrm>
            <a:custGeom>
              <a:rect l="l" t="t" r="r" b="b"/>
              <a:pathLst>
                <a:path w="4192904" h="1772285">
                  <a:moveTo>
                    <a:pt x="4192690" y="1771824"/>
                  </a:moveTo>
                  <a:lnTo>
                    <a:pt x="226045" y="1771824"/>
                  </a:lnTo>
                  <a:lnTo>
                    <a:pt x="1360101" y="1109304"/>
                  </a:lnTo>
                  <a:lnTo>
                    <a:pt x="0" y="423808"/>
                  </a:lnTo>
                  <a:lnTo>
                    <a:pt x="874807" y="0"/>
                  </a:lnTo>
                  <a:lnTo>
                    <a:pt x="2529918" y="528483"/>
                  </a:lnTo>
                  <a:lnTo>
                    <a:pt x="3229763" y="122546"/>
                  </a:lnTo>
                  <a:lnTo>
                    <a:pt x="4192690" y="1771824"/>
                  </a:lnTo>
                  <a:close/>
                </a:path>
              </a:pathLst>
            </a:custGeom>
            <a:solidFill>
              <a:srgbClr val="00657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2921279" y="2643644"/>
              <a:ext cx="831215" cy="459105"/>
            </a:xfrm>
            <a:custGeom>
              <a:rect l="l" t="t" r="r" b="b"/>
              <a:pathLst>
                <a:path w="831214" h="459105">
                  <a:moveTo>
                    <a:pt x="830745" y="447446"/>
                  </a:moveTo>
                  <a:lnTo>
                    <a:pt x="69888" y="31013"/>
                  </a:lnTo>
                  <a:lnTo>
                    <a:pt x="85140" y="3162"/>
                  </a:lnTo>
                  <a:lnTo>
                    <a:pt x="0" y="0"/>
                  </a:lnTo>
                  <a:lnTo>
                    <a:pt x="7556" y="10896"/>
                  </a:lnTo>
                  <a:lnTo>
                    <a:pt x="48552" y="70002"/>
                  </a:lnTo>
                  <a:lnTo>
                    <a:pt x="63792" y="42151"/>
                  </a:lnTo>
                  <a:lnTo>
                    <a:pt x="824649" y="458584"/>
                  </a:lnTo>
                  <a:lnTo>
                    <a:pt x="827697" y="453009"/>
                  </a:lnTo>
                  <a:lnTo>
                    <a:pt x="830745" y="447446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3748976" y="3698824"/>
              <a:ext cx="1669414" cy="1049020"/>
            </a:xfrm>
            <a:custGeom>
              <a:rect l="l" t="t" r="r" b="b"/>
              <a:pathLst>
                <a:path w="1669414" h="1049020">
                  <a:moveTo>
                    <a:pt x="1669351" y="10756"/>
                  </a:moveTo>
                  <a:lnTo>
                    <a:pt x="1665973" y="5384"/>
                  </a:lnTo>
                  <a:lnTo>
                    <a:pt x="1662607" y="0"/>
                  </a:lnTo>
                  <a:lnTo>
                    <a:pt x="61214" y="1003160"/>
                  </a:lnTo>
                  <a:lnTo>
                    <a:pt x="44348" y="976261"/>
                  </a:lnTo>
                  <a:lnTo>
                    <a:pt x="7823" y="1036180"/>
                  </a:lnTo>
                  <a:lnTo>
                    <a:pt x="0" y="1048994"/>
                  </a:lnTo>
                  <a:lnTo>
                    <a:pt x="84810" y="1040828"/>
                  </a:lnTo>
                  <a:lnTo>
                    <a:pt x="67945" y="1013929"/>
                  </a:lnTo>
                  <a:lnTo>
                    <a:pt x="1669351" y="10756"/>
                  </a:lnTo>
                  <a:close/>
                </a:path>
              </a:pathLst>
            </a:custGeom>
            <a:solidFill>
              <a:srgbClr val="52C6B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7629614" y="3367620"/>
              <a:ext cx="1138555" cy="862965"/>
            </a:xfrm>
            <a:custGeom>
              <a:rect l="l" t="t" r="r" b="b"/>
              <a:pathLst>
                <a:path w="1138554" h="862964">
                  <a:moveTo>
                    <a:pt x="1138478" y="0"/>
                  </a:moveTo>
                  <a:lnTo>
                    <a:pt x="1054709" y="15532"/>
                  </a:lnTo>
                  <a:lnTo>
                    <a:pt x="1073848" y="40868"/>
                  </a:lnTo>
                  <a:lnTo>
                    <a:pt x="0" y="852258"/>
                  </a:lnTo>
                  <a:lnTo>
                    <a:pt x="7658" y="862393"/>
                  </a:lnTo>
                  <a:lnTo>
                    <a:pt x="1081506" y="51003"/>
                  </a:lnTo>
                  <a:lnTo>
                    <a:pt x="1100645" y="76327"/>
                  </a:lnTo>
                  <a:lnTo>
                    <a:pt x="1130744" y="15595"/>
                  </a:lnTo>
                  <a:lnTo>
                    <a:pt x="1138478" y="0"/>
                  </a:lnTo>
                  <a:close/>
                </a:path>
              </a:pathLst>
            </a:custGeom>
            <a:solidFill>
              <a:srgbClr val="00657D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9" name="object 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0" name="object 1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0" name="object 30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5359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消费者购买行为和心理特征研究</a:t>
            </a:r>
          </a:p>
        </p:txBody>
      </p:sp>
      <p:sp>
        <p:nvSpPr>
          <p:cNvPr id="31" name="object 31"/>
          <p:cNvSpPr txBox="1"/>
          <p:nvPr/>
        </p:nvSpPr>
        <p:spPr>
          <a:xfrm>
            <a:off x="656867" y="1659855"/>
            <a:ext cx="2254250" cy="19069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869315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00A5B2"/>
                </a:solidFill>
                <a:latin typeface="微软雅黑"/>
                <a:cs typeface="微软雅黑"/>
              </a:rPr>
              <a:t>购买决策因</a:t>
            </a:r>
            <a:r>
              <a:rPr sz="1550" b="1" spc="-50">
                <a:solidFill>
                  <a:srgbClr val="00A5B2"/>
                </a:solidFill>
                <a:latin typeface="微软雅黑"/>
                <a:cs typeface="微软雅黑"/>
              </a:rPr>
              <a:t>素</a:t>
            </a: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780"/>
              </a:spcBef>
            </a:pPr>
            <a:r>
              <a:rPr sz="1350" spc="-5">
                <a:latin typeface="微软雅黑"/>
                <a:cs typeface="微软雅黑"/>
              </a:rPr>
              <a:t>消费者在购买载货汽车时，</a:t>
            </a:r>
            <a:r>
              <a:rPr sz="1350" spc="-50">
                <a:latin typeface="微软雅黑"/>
                <a:cs typeface="微软雅黑"/>
              </a:rPr>
              <a:t> </a:t>
            </a:r>
            <a:r>
              <a:rPr sz="1350" spc="-5">
                <a:latin typeface="微软雅黑"/>
                <a:cs typeface="微软雅黑"/>
              </a:rPr>
              <a:t>主要考虑品牌、质量、价格、售后服务等因素，其中品牌</a:t>
            </a:r>
            <a:r>
              <a:rPr sz="1350" spc="-50">
                <a:latin typeface="微软雅黑"/>
                <a:cs typeface="微软雅黑"/>
              </a:rPr>
              <a:t> </a:t>
            </a:r>
            <a:r>
              <a:rPr sz="1350" spc="-5">
                <a:latin typeface="微软雅黑"/>
                <a:cs typeface="微软雅黑"/>
              </a:rPr>
              <a:t>和质量是消费者最为关注的</a:t>
            </a:r>
            <a:endParaRPr sz="1350">
              <a:latin typeface="微软雅黑"/>
              <a:cs typeface="微软雅黑"/>
            </a:endParaRPr>
          </a:p>
          <a:p>
            <a:pPr marL="1726564">
              <a:lnSpc>
                <a:spcPct val="100000"/>
              </a:lnSpc>
              <a:spcBef>
                <a:spcPts val="810"/>
              </a:spcBef>
            </a:pPr>
            <a:r>
              <a:rPr sz="1350" spc="-20">
                <a:latin typeface="微软雅黑"/>
                <a:cs typeface="微软雅黑"/>
              </a:rPr>
              <a:t>因素。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1400521" y="4226586"/>
            <a:ext cx="2254250" cy="167957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869315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52C6B8"/>
                </a:solidFill>
                <a:latin typeface="微软雅黑"/>
                <a:cs typeface="微软雅黑"/>
              </a:rPr>
              <a:t>购买渠道选</a:t>
            </a:r>
            <a:r>
              <a:rPr sz="1550" b="1" spc="-50">
                <a:solidFill>
                  <a:srgbClr val="52C6B8"/>
                </a:solidFill>
                <a:latin typeface="微软雅黑"/>
                <a:cs typeface="微软雅黑"/>
              </a:rPr>
              <a:t>择</a:t>
            </a: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1415"/>
              </a:spcBef>
            </a:pPr>
            <a:r>
              <a:rPr sz="1350" spc="-5">
                <a:latin typeface="微软雅黑"/>
                <a:cs typeface="微软雅黑"/>
              </a:rPr>
              <a:t>消费者主要通过汽车经销商、电商平台等渠道购买载货汽</a:t>
            </a:r>
            <a:r>
              <a:rPr sz="1350" spc="-50">
                <a:latin typeface="微软雅黑"/>
                <a:cs typeface="微软雅黑"/>
              </a:rPr>
              <a:t> </a:t>
            </a:r>
            <a:r>
              <a:rPr sz="1350" spc="-5">
                <a:latin typeface="微软雅黑"/>
                <a:cs typeface="微软雅黑"/>
              </a:rPr>
              <a:t>车，其中经销商渠道占据主</a:t>
            </a:r>
            <a:endParaRPr sz="1350">
              <a:latin typeface="微软雅黑"/>
              <a:cs typeface="微软雅黑"/>
            </a:endParaRPr>
          </a:p>
          <a:p>
            <a:pPr marL="1555115">
              <a:lnSpc>
                <a:spcPct val="100000"/>
              </a:lnSpc>
              <a:spcBef>
                <a:spcPts val="810"/>
              </a:spcBef>
            </a:pPr>
            <a:r>
              <a:rPr sz="1350" spc="-15">
                <a:latin typeface="微软雅黑"/>
                <a:cs typeface="微软雅黑"/>
              </a:rPr>
              <a:t>导地位。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8986387" y="1893218"/>
            <a:ext cx="2082800" cy="161099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48895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00657D"/>
                </a:solidFill>
                <a:latin typeface="微软雅黑"/>
                <a:cs typeface="微软雅黑"/>
              </a:rPr>
              <a:t>消费者心理特</a:t>
            </a:r>
            <a:r>
              <a:rPr sz="1550" b="1" spc="-50">
                <a:solidFill>
                  <a:srgbClr val="00657D"/>
                </a:solidFill>
                <a:latin typeface="微软雅黑"/>
                <a:cs typeface="微软雅黑"/>
              </a:rPr>
              <a:t>征</a:t>
            </a:r>
            <a:endParaRPr sz="155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880"/>
              </a:spcBef>
            </a:pPr>
            <a:r>
              <a:rPr sz="1350" spc="-5">
                <a:latin typeface="微软雅黑"/>
                <a:cs typeface="微软雅黑"/>
              </a:rPr>
              <a:t>载货汽车消费者普遍具有理性消费的特点，注重产品的实用性和性价比，同时对品牌的认同感和忠诚度较高。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https://d.book118.com/945333230031011121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Office Theme</vt:lpstr>
      <vt:lpstr>载货汽车行业报告</vt:lpstr>
      <vt:lpstr>目录
Contents</vt:lpstr>
      <vt:lpstr>目录
Contents</vt:lpstr>
      <vt:lpstr>PowerPoint Presentation</vt:lpstr>
      <vt:lpstr>载货汽车定义及分类</vt:lpstr>
      <vt:lpstr>行业发展历程回顾</vt:lpstr>
      <vt:lpstr>当前市场现状及竞争格局</vt:lpstr>
      <vt:lpstr>未来发展趋势预测</vt:lpstr>
      <vt:lpstr>PowerPoint Presentation</vt:lpstr>
      <vt:lpstr>国家政策法规对载货汽车行业的影响</vt:lpstr>
      <vt:lpstr>地方政府政策对载货汽车行业的影响</vt:lpstr>
      <vt:lpstr>环保法规对载货汽车行业的影响</vt:lpstr>
      <vt:lpstr>未来政策走向预测</vt:lpstr>
      <vt:lpstr>PowerPoint Presentation</vt:lpstr>
      <vt:lpstr>不同类型载货汽车市场需求分析</vt:lpstr>
      <vt:lpstr>消费者购买行为和心理特征研究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2024-09-24T00:36:46.206</cp:lastPrinted>
  <dcterms:created xsi:type="dcterms:W3CDTF">2024-09-23T16:36:46Z</dcterms:created>
  <dcterms:modified xsi:type="dcterms:W3CDTF">2024-09-23T16:36:47Z</dcterms:modified>
</cp:coreProperties>
</file>